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Kollektif" charset="1" panose="020B0604020101010102"/>
      <p:regular r:id="rId10"/>
    </p:embeddedFont>
    <p:embeddedFont>
      <p:font typeface="Kollektif Bold" charset="1" panose="020B0604020101010102"/>
      <p:regular r:id="rId11"/>
    </p:embeddedFont>
    <p:embeddedFont>
      <p:font typeface="Kollektif Italics" charset="1" panose="020B0604020101010102"/>
      <p:regular r:id="rId12"/>
    </p:embeddedFont>
    <p:embeddedFont>
      <p:font typeface="Kollektif Bold Italics" charset="1" panose="020B0604020101010102"/>
      <p:regular r:id="rId13"/>
    </p:embeddedFont>
    <p:embeddedFont>
      <p:font typeface="DM Sans" charset="1" panose="00000000000000000000"/>
      <p:regular r:id="rId14"/>
    </p:embeddedFont>
    <p:embeddedFont>
      <p:font typeface="DM Sans Bold" charset="1" panose="00000000000000000000"/>
      <p:regular r:id="rId15"/>
    </p:embeddedFont>
    <p:embeddedFont>
      <p:font typeface="DM Sans Italics" charset="1" panose="00000000000000000000"/>
      <p:regular r:id="rId16"/>
    </p:embeddedFont>
    <p:embeddedFont>
      <p:font typeface="DM Sans Bold Italics" charset="1" panose="00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 Target="viewProps.xml" Type="http://schemas.openxmlformats.org/officeDocument/2006/relationships/viewProps"/><Relationship Id="rId30" Target="slides/slide13.xml" Type="http://schemas.openxmlformats.org/officeDocument/2006/relationships/slide"/><Relationship Id="rId31" Target="slides/slide14.xml" Type="http://schemas.openxmlformats.org/officeDocument/2006/relationships/slide"/><Relationship Id="rId32" Target="slides/slide15.xml" Type="http://schemas.openxmlformats.org/officeDocument/2006/relationships/slide"/><Relationship Id="rId33" Target="slides/slide16.xml" Type="http://schemas.openxmlformats.org/officeDocument/2006/relationships/slide"/><Relationship Id="rId34" Target="slides/slide17.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https://colab.research.google.com/drive/1pLKdRH3EqhJ1TcBO8mZUcUp0Sb297tKg" TargetMode="External" Type="http://schemas.openxmlformats.org/officeDocument/2006/relationships/hyperlink"/><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1386843" y="720184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6" id="6"/>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TextBox 8" id="8"/>
          <p:cNvSpPr txBox="true"/>
          <p:nvPr/>
        </p:nvSpPr>
        <p:spPr>
          <a:xfrm rot="0">
            <a:off x="3863654" y="2959048"/>
            <a:ext cx="11315247" cy="4483116"/>
          </a:xfrm>
          <a:prstGeom prst="rect">
            <a:avLst/>
          </a:prstGeom>
        </p:spPr>
        <p:txBody>
          <a:bodyPr anchor="t" rtlCol="false" tIns="0" lIns="0" bIns="0" rIns="0">
            <a:spAutoFit/>
          </a:bodyPr>
          <a:lstStyle/>
          <a:p>
            <a:pPr>
              <a:lnSpc>
                <a:spcPts val="7000"/>
              </a:lnSpc>
            </a:pPr>
            <a:r>
              <a:rPr lang="en-US" sz="7000">
                <a:solidFill>
                  <a:srgbClr val="000000"/>
                </a:solidFill>
                <a:latin typeface="DM Sans"/>
              </a:rPr>
              <a:t>NAME : G.BENITA SHARON</a:t>
            </a:r>
          </a:p>
          <a:p>
            <a:pPr>
              <a:lnSpc>
                <a:spcPts val="7000"/>
              </a:lnSpc>
            </a:pPr>
            <a:r>
              <a:rPr lang="en-US" sz="7000">
                <a:solidFill>
                  <a:srgbClr val="000000"/>
                </a:solidFill>
                <a:latin typeface="DM Sans"/>
              </a:rPr>
              <a:t>NM ID : AU211521104020</a:t>
            </a:r>
          </a:p>
          <a:p>
            <a:pPr>
              <a:lnSpc>
                <a:spcPts val="7000"/>
              </a:lnSpc>
            </a:pPr>
            <a:r>
              <a:rPr lang="en-US" sz="7000">
                <a:solidFill>
                  <a:srgbClr val="000000"/>
                </a:solidFill>
                <a:latin typeface="DM Sans"/>
              </a:rPr>
              <a:t>COLLEGE NAME : PANIMALAR INSTITUTE OF TECHNOLOGY </a:t>
            </a:r>
          </a:p>
        </p:txBody>
      </p:sp>
      <p:sp>
        <p:nvSpPr>
          <p:cNvPr name="Freeform 9" id="9"/>
          <p:cNvSpPr/>
          <p:nvPr/>
        </p:nvSpPr>
        <p:spPr>
          <a:xfrm flipH="false" flipV="false" rot="-10800000">
            <a:off x="9525" y="63583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083809" y="63869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0" y="7470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10800000">
            <a:off x="0"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5400000">
            <a:off x="1083809"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10800000">
            <a:off x="1083809" y="962372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0">
            <a:off x="2237941"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3321750"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p:cNvSpPr/>
          <p:nvPr/>
        </p:nvSpPr>
        <p:spPr>
          <a:xfrm flipH="false" flipV="false" rot="5400000">
            <a:off x="0" y="96383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5400000">
            <a:off x="15470622"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5400000">
            <a:off x="16554431" y="0"/>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true" flipV="true" rot="0">
            <a:off x="17638239"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5400000">
            <a:off x="14386813"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5400000">
            <a:off x="15470622"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false" flipV="false" rot="0">
            <a:off x="16554431" y="2167618"/>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true" flipV="true" rot="5400000">
            <a:off x="17638239" y="216761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5" id="25"/>
          <p:cNvSpPr/>
          <p:nvPr/>
        </p:nvSpPr>
        <p:spPr>
          <a:xfrm flipH="true" flipV="true" rot="5400000">
            <a:off x="17096335" y="3652637"/>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6" id="26"/>
          <p:cNvGrpSpPr/>
          <p:nvPr/>
        </p:nvGrpSpPr>
        <p:grpSpPr>
          <a:xfrm rot="2700000">
            <a:off x="-1376391" y="-3093321"/>
            <a:ext cx="7415398" cy="3565095"/>
            <a:chOff x="0" y="0"/>
            <a:chExt cx="660400" cy="317500"/>
          </a:xfrm>
        </p:grpSpPr>
        <p:sp>
          <p:nvSpPr>
            <p:cNvPr name="Freeform 27" id="27"/>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8" id="28"/>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9" id="29"/>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0" id="30"/>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1" id="31"/>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2" id="32"/>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3" id="33"/>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4" id="34"/>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5" id="35"/>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6" id="36"/>
          <p:cNvSpPr/>
          <p:nvPr/>
        </p:nvSpPr>
        <p:spPr>
          <a:xfrm>
            <a:off x="-2509797" y="905760"/>
            <a:ext cx="2628598" cy="2671969"/>
          </a:xfrm>
          <a:prstGeom prst="line">
            <a:avLst/>
          </a:prstGeom>
          <a:ln cap="flat" w="28575">
            <a:solidFill>
              <a:srgbClr val="8CA9AD"/>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3166134" y="-4341298"/>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628748" y="-3521748"/>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842695" y="-3209072"/>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022296" y="-2850601"/>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148951" y="-2464334"/>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4292805" y="-2024657"/>
            <a:ext cx="4347674" cy="4347674"/>
          </a:xfrm>
          <a:prstGeom prst="line">
            <a:avLst/>
          </a:prstGeom>
          <a:ln cap="flat" w="28575">
            <a:solidFill>
              <a:srgbClr val="8CA9AD"/>
            </a:solidFill>
            <a:prstDash val="solid"/>
            <a:headEnd type="none" len="sm" w="sm"/>
            <a:tailEnd type="none" len="sm" w="sm"/>
          </a:ln>
        </p:spPr>
      </p:sp>
      <p:sp>
        <p:nvSpPr>
          <p:cNvPr name="TextBox 10" id="10"/>
          <p:cNvSpPr txBox="true"/>
          <p:nvPr/>
        </p:nvSpPr>
        <p:spPr>
          <a:xfrm rot="0">
            <a:off x="1898788" y="1674833"/>
            <a:ext cx="6245679" cy="739902"/>
          </a:xfrm>
          <a:prstGeom prst="rect">
            <a:avLst/>
          </a:prstGeom>
        </p:spPr>
        <p:txBody>
          <a:bodyPr anchor="t" rtlCol="false" tIns="0" lIns="0" bIns="0" rIns="0">
            <a:spAutoFit/>
          </a:bodyPr>
          <a:lstStyle/>
          <a:p>
            <a:pPr>
              <a:lnSpc>
                <a:spcPts val="5544"/>
              </a:lnSpc>
            </a:pPr>
            <a:r>
              <a:rPr lang="en-US" sz="5600">
                <a:solidFill>
                  <a:srgbClr val="227C9D"/>
                </a:solidFill>
                <a:latin typeface="Kollektif Bold"/>
              </a:rPr>
              <a:t>MODELLING</a:t>
            </a:r>
          </a:p>
        </p:txBody>
      </p:sp>
      <p:sp>
        <p:nvSpPr>
          <p:cNvPr name="TextBox 11" id="11"/>
          <p:cNvSpPr txBox="true"/>
          <p:nvPr/>
        </p:nvSpPr>
        <p:spPr>
          <a:xfrm rot="0">
            <a:off x="6256943" y="1028700"/>
            <a:ext cx="9691847" cy="7239000"/>
          </a:xfrm>
          <a:prstGeom prst="rect">
            <a:avLst/>
          </a:prstGeom>
        </p:spPr>
        <p:txBody>
          <a:bodyPr anchor="t" rtlCol="false" tIns="0" lIns="0" bIns="0" rIns="0">
            <a:spAutoFit/>
          </a:bodyPr>
          <a:lstStyle/>
          <a:p>
            <a:pPr>
              <a:lnSpc>
                <a:spcPts val="2879"/>
              </a:lnSpc>
            </a:pPr>
            <a:r>
              <a:rPr lang="en-US" sz="2400">
                <a:solidFill>
                  <a:srgbClr val="545454"/>
                </a:solidFill>
                <a:latin typeface="DM Sans"/>
              </a:rPr>
              <a:t>The modeling aspect of the project "Event Correlation using ANN" involves designing and training an Artificial Neural Network (ANN) architecture tailored specifically for event correlation tasks. This process encompasses several key steps, including data preprocessing, feature selection, model architecture design, training, and evaluation. Initially, diverse event data sources are collected and preprocessed to standardize their format and ensure compatibility with the ANN model. Subsequently, relevant features such as event types, timestamps, and contextual information are selected for input into the ANN. The model architecture is then meticulously designed, considering factors such as network depth, width, activation functions, and optimization algorithms. During the training phase, the ANN learns to identify patterns and correlations within the event data, iteratively adjusting its parameters to minimize prediction errors. Finally, the trained model is evaluated using appropriate metrics to assess its performance and accuracy in correlating events. Through this comprehensive modeling approach, the project aims to develop a robust and efficient event correlation system powered by ANN, capable of providing valuable insights for informed decision-making.</a:t>
            </a:r>
          </a:p>
        </p:txBody>
      </p:sp>
      <p:sp>
        <p:nvSpPr>
          <p:cNvPr name="Freeform 12" id="12"/>
          <p:cNvSpPr/>
          <p:nvPr/>
        </p:nvSpPr>
        <p:spPr>
          <a:xfrm flipH="false" flipV="false" rot="-10800000">
            <a:off x="16192287" y="706210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7266571" y="70906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6182762" y="81744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16182762"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7266571"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545454"/>
        </a:solidFill>
      </p:bgPr>
    </p:bg>
    <p:spTree>
      <p:nvGrpSpPr>
        <p:cNvPr id="1" name=""/>
        <p:cNvGrpSpPr/>
        <p:nvPr/>
      </p:nvGrpSpPr>
      <p:grpSpPr>
        <a:xfrm>
          <a:off x="0" y="0"/>
          <a:ext cx="0" cy="0"/>
          <a:chOff x="0" y="0"/>
          <a:chExt cx="0" cy="0"/>
        </a:xfrm>
      </p:grpSpPr>
      <p:sp>
        <p:nvSpPr>
          <p:cNvPr name="TextBox 2" id="2"/>
          <p:cNvSpPr txBox="true"/>
          <p:nvPr/>
        </p:nvSpPr>
        <p:spPr>
          <a:xfrm rot="0">
            <a:off x="3784200" y="1096260"/>
            <a:ext cx="10620170" cy="13303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RESULTS </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2700000">
            <a:off x="14381224" y="7574679"/>
            <a:ext cx="7415398" cy="3565095"/>
            <a:chOff x="0" y="0"/>
            <a:chExt cx="660400" cy="317500"/>
          </a:xfrm>
        </p:grpSpPr>
        <p:sp>
          <p:nvSpPr>
            <p:cNvPr name="Freeform 21" id="2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2" id="2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3" id="23"/>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24" id="24"/>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25" id="25"/>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26" id="26"/>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27" id="27"/>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28" id="28"/>
          <p:cNvGrpSpPr/>
          <p:nvPr/>
        </p:nvGrpSpPr>
        <p:grpSpPr>
          <a:xfrm rot="2700000">
            <a:off x="-1376391" y="-3093321"/>
            <a:ext cx="7415398" cy="3565095"/>
            <a:chOff x="0" y="0"/>
            <a:chExt cx="660400" cy="317500"/>
          </a:xfrm>
        </p:grpSpPr>
        <p:sp>
          <p:nvSpPr>
            <p:cNvPr name="Freeform 29" id="2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0" id="3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1" id="31"/>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2" id="32"/>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3" id="33"/>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4" id="34"/>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5" id="35"/>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6" id="36"/>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7" id="37"/>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8" id="38"/>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39" id="39"/>
          <p:cNvSpPr/>
          <p:nvPr/>
        </p:nvSpPr>
        <p:spPr>
          <a:xfrm flipH="false" flipV="false" rot="0">
            <a:off x="1894426" y="2474536"/>
            <a:ext cx="14399719" cy="6717861"/>
          </a:xfrm>
          <a:custGeom>
            <a:avLst/>
            <a:gdLst/>
            <a:ahLst/>
            <a:cxnLst/>
            <a:rect r="r" b="b" t="t" l="l"/>
            <a:pathLst>
              <a:path h="6717861" w="14399719">
                <a:moveTo>
                  <a:pt x="0" y="0"/>
                </a:moveTo>
                <a:lnTo>
                  <a:pt x="14399719" y="0"/>
                </a:lnTo>
                <a:lnTo>
                  <a:pt x="14399719" y="6717860"/>
                </a:lnTo>
                <a:lnTo>
                  <a:pt x="0" y="6717860"/>
                </a:lnTo>
                <a:lnTo>
                  <a:pt x="0" y="0"/>
                </a:lnTo>
                <a:close/>
              </a:path>
            </a:pathLst>
          </a:custGeom>
          <a:blipFill>
            <a:blip r:embed="rId10"/>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545454"/>
        </a:solidFill>
      </p:bgPr>
    </p:bg>
    <p:spTree>
      <p:nvGrpSpPr>
        <p:cNvPr id="1" name=""/>
        <p:cNvGrpSpPr/>
        <p:nvPr/>
      </p:nvGrpSpPr>
      <p:grpSpPr>
        <a:xfrm>
          <a:off x="0" y="0"/>
          <a:ext cx="0" cy="0"/>
          <a:chOff x="0" y="0"/>
          <a:chExt cx="0" cy="0"/>
        </a:xfrm>
      </p:grpSpPr>
      <p:sp>
        <p:nvSpPr>
          <p:cNvPr name="Freeform 2" id="2"/>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9" id="19"/>
          <p:cNvGrpSpPr/>
          <p:nvPr/>
        </p:nvGrpSpPr>
        <p:grpSpPr>
          <a:xfrm rot="2700000">
            <a:off x="14381224" y="7574679"/>
            <a:ext cx="7415398" cy="3565095"/>
            <a:chOff x="0" y="0"/>
            <a:chExt cx="660400" cy="317500"/>
          </a:xfrm>
        </p:grpSpPr>
        <p:sp>
          <p:nvSpPr>
            <p:cNvPr name="Freeform 20" id="20"/>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1" id="21"/>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2" id="22"/>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23" id="23"/>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24" id="24"/>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25" id="25"/>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26" id="26"/>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27" id="27"/>
          <p:cNvGrpSpPr/>
          <p:nvPr/>
        </p:nvGrpSpPr>
        <p:grpSpPr>
          <a:xfrm rot="2700000">
            <a:off x="-1376391" y="-3093321"/>
            <a:ext cx="7415398" cy="3565095"/>
            <a:chOff x="0" y="0"/>
            <a:chExt cx="660400" cy="317500"/>
          </a:xfrm>
        </p:grpSpPr>
        <p:sp>
          <p:nvSpPr>
            <p:cNvPr name="Freeform 28" id="28"/>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9" id="29"/>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0" id="30"/>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1" id="31"/>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2" id="32"/>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3" id="33"/>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4" id="34"/>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5" id="35"/>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6" id="36"/>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7" id="37"/>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38" id="38"/>
          <p:cNvSpPr/>
          <p:nvPr/>
        </p:nvSpPr>
        <p:spPr>
          <a:xfrm flipH="false" flipV="false" rot="0">
            <a:off x="2015747" y="2613574"/>
            <a:ext cx="14522545" cy="6785809"/>
          </a:xfrm>
          <a:custGeom>
            <a:avLst/>
            <a:gdLst/>
            <a:ahLst/>
            <a:cxnLst/>
            <a:rect r="r" b="b" t="t" l="l"/>
            <a:pathLst>
              <a:path h="6785809" w="14522545">
                <a:moveTo>
                  <a:pt x="0" y="0"/>
                </a:moveTo>
                <a:lnTo>
                  <a:pt x="14522545" y="0"/>
                </a:lnTo>
                <a:lnTo>
                  <a:pt x="14522545" y="6785810"/>
                </a:lnTo>
                <a:lnTo>
                  <a:pt x="0" y="6785810"/>
                </a:lnTo>
                <a:lnTo>
                  <a:pt x="0" y="0"/>
                </a:lnTo>
                <a:close/>
              </a:path>
            </a:pathLst>
          </a:custGeom>
          <a:blipFill>
            <a:blip r:embed="rId10"/>
            <a:stretch>
              <a:fillRect l="0" t="0" r="0" b="0"/>
            </a:stretch>
          </a:blipFill>
        </p:spPr>
      </p:sp>
      <p:sp>
        <p:nvSpPr>
          <p:cNvPr name="TextBox 39" id="39"/>
          <p:cNvSpPr txBox="true"/>
          <p:nvPr/>
        </p:nvSpPr>
        <p:spPr>
          <a:xfrm rot="0">
            <a:off x="3833915" y="930254"/>
            <a:ext cx="10620170" cy="13303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RESULTS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545454"/>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sp>
        <p:nvSpPr>
          <p:cNvPr name="TextBox 10" id="10"/>
          <p:cNvSpPr txBox="true"/>
          <p:nvPr/>
        </p:nvSpPr>
        <p:spPr>
          <a:xfrm rot="0">
            <a:off x="2634588" y="1000692"/>
            <a:ext cx="12866041" cy="13303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RESULTS</a:t>
            </a:r>
          </a:p>
        </p:txBody>
      </p:sp>
      <p:grpSp>
        <p:nvGrpSpPr>
          <p:cNvPr name="Group 11" id="11"/>
          <p:cNvGrpSpPr/>
          <p:nvPr/>
        </p:nvGrpSpPr>
        <p:grpSpPr>
          <a:xfrm rot="2700000">
            <a:off x="-1376391" y="-3093321"/>
            <a:ext cx="7415398" cy="3565095"/>
            <a:chOff x="0" y="0"/>
            <a:chExt cx="660400" cy="317500"/>
          </a:xfrm>
        </p:grpSpPr>
        <p:sp>
          <p:nvSpPr>
            <p:cNvPr name="Freeform 12" id="1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3" id="1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4" id="14"/>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5" id="15"/>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6" id="16"/>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7" id="17"/>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8" id="18"/>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9" id="19"/>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20" id="20"/>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21" id="21"/>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2" id="22"/>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8" id="28"/>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0" id="30"/>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1" id="31"/>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2" id="32"/>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3" id="33"/>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4" id="34"/>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6" id="36"/>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8" id="38"/>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9" id="39"/>
          <p:cNvSpPr/>
          <p:nvPr/>
        </p:nvSpPr>
        <p:spPr>
          <a:xfrm flipH="false" flipV="false" rot="0">
            <a:off x="1907534" y="2507632"/>
            <a:ext cx="14754752" cy="6849595"/>
          </a:xfrm>
          <a:custGeom>
            <a:avLst/>
            <a:gdLst/>
            <a:ahLst/>
            <a:cxnLst/>
            <a:rect r="r" b="b" t="t" l="l"/>
            <a:pathLst>
              <a:path h="6849595" w="14754752">
                <a:moveTo>
                  <a:pt x="0" y="0"/>
                </a:moveTo>
                <a:lnTo>
                  <a:pt x="14754753" y="0"/>
                </a:lnTo>
                <a:lnTo>
                  <a:pt x="14754753" y="6849595"/>
                </a:lnTo>
                <a:lnTo>
                  <a:pt x="0" y="6849595"/>
                </a:lnTo>
                <a:lnTo>
                  <a:pt x="0" y="0"/>
                </a:lnTo>
                <a:close/>
              </a:path>
            </a:pathLst>
          </a:custGeom>
          <a:blipFill>
            <a:blip r:embed="rId10"/>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545454"/>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sp>
        <p:nvSpPr>
          <p:cNvPr name="TextBox 10" id="10"/>
          <p:cNvSpPr txBox="true"/>
          <p:nvPr/>
        </p:nvSpPr>
        <p:spPr>
          <a:xfrm rot="0">
            <a:off x="2554528" y="1000692"/>
            <a:ext cx="12866041" cy="13303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RESULTS</a:t>
            </a:r>
          </a:p>
        </p:txBody>
      </p:sp>
      <p:grpSp>
        <p:nvGrpSpPr>
          <p:cNvPr name="Group 11" id="11"/>
          <p:cNvGrpSpPr/>
          <p:nvPr/>
        </p:nvGrpSpPr>
        <p:grpSpPr>
          <a:xfrm rot="2700000">
            <a:off x="-1376391" y="-3093321"/>
            <a:ext cx="7415398" cy="3565095"/>
            <a:chOff x="0" y="0"/>
            <a:chExt cx="660400" cy="317500"/>
          </a:xfrm>
        </p:grpSpPr>
        <p:sp>
          <p:nvSpPr>
            <p:cNvPr name="Freeform 12" id="1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3" id="1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4" id="14"/>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5" id="15"/>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6" id="16"/>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7" id="17"/>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8" id="18"/>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9" id="19"/>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20" id="20"/>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21" id="21"/>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2" id="22"/>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8" id="28"/>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0" id="30"/>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1" id="31"/>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2" id="32"/>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3" id="33"/>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4" id="34"/>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6" id="36"/>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8" id="38"/>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9" id="39"/>
          <p:cNvSpPr/>
          <p:nvPr/>
        </p:nvSpPr>
        <p:spPr>
          <a:xfrm flipH="false" flipV="false" rot="0">
            <a:off x="1957900" y="2542843"/>
            <a:ext cx="14372200" cy="6697505"/>
          </a:xfrm>
          <a:custGeom>
            <a:avLst/>
            <a:gdLst/>
            <a:ahLst/>
            <a:cxnLst/>
            <a:rect r="r" b="b" t="t" l="l"/>
            <a:pathLst>
              <a:path h="6697505" w="14372200">
                <a:moveTo>
                  <a:pt x="0" y="0"/>
                </a:moveTo>
                <a:lnTo>
                  <a:pt x="14372200" y="0"/>
                </a:lnTo>
                <a:lnTo>
                  <a:pt x="14372200" y="6697505"/>
                </a:lnTo>
                <a:lnTo>
                  <a:pt x="0" y="6697505"/>
                </a:lnTo>
                <a:lnTo>
                  <a:pt x="0" y="0"/>
                </a:lnTo>
                <a:close/>
              </a:path>
            </a:pathLst>
          </a:custGeom>
          <a:blipFill>
            <a:blip r:embed="rId10"/>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545454"/>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sp>
        <p:nvSpPr>
          <p:cNvPr name="TextBox 10" id="10"/>
          <p:cNvSpPr txBox="true"/>
          <p:nvPr/>
        </p:nvSpPr>
        <p:spPr>
          <a:xfrm rot="0">
            <a:off x="2554528" y="782185"/>
            <a:ext cx="12866041" cy="13303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RESULTS</a:t>
            </a:r>
          </a:p>
        </p:txBody>
      </p:sp>
      <p:grpSp>
        <p:nvGrpSpPr>
          <p:cNvPr name="Group 11" id="11"/>
          <p:cNvGrpSpPr/>
          <p:nvPr/>
        </p:nvGrpSpPr>
        <p:grpSpPr>
          <a:xfrm rot="2700000">
            <a:off x="-1376391" y="-3093321"/>
            <a:ext cx="7415398" cy="3565095"/>
            <a:chOff x="0" y="0"/>
            <a:chExt cx="660400" cy="317500"/>
          </a:xfrm>
        </p:grpSpPr>
        <p:sp>
          <p:nvSpPr>
            <p:cNvPr name="Freeform 12" id="1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3" id="1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4" id="14"/>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5" id="15"/>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6" id="16"/>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7" id="17"/>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8" id="18"/>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9" id="19"/>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20" id="20"/>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21" id="21"/>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2" id="22"/>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8" id="28"/>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0" id="30"/>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1" id="31"/>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2" id="32"/>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3" id="33"/>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4" id="34"/>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6" id="36"/>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8" id="38"/>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9" id="39"/>
          <p:cNvSpPr/>
          <p:nvPr/>
        </p:nvSpPr>
        <p:spPr>
          <a:xfrm flipH="false" flipV="false" rot="0">
            <a:off x="1752559" y="2231823"/>
            <a:ext cx="14782882" cy="7008525"/>
          </a:xfrm>
          <a:custGeom>
            <a:avLst/>
            <a:gdLst/>
            <a:ahLst/>
            <a:cxnLst/>
            <a:rect r="r" b="b" t="t" l="l"/>
            <a:pathLst>
              <a:path h="7008525" w="14782882">
                <a:moveTo>
                  <a:pt x="0" y="0"/>
                </a:moveTo>
                <a:lnTo>
                  <a:pt x="14782882" y="0"/>
                </a:lnTo>
                <a:lnTo>
                  <a:pt x="14782882" y="7008525"/>
                </a:lnTo>
                <a:lnTo>
                  <a:pt x="0" y="7008525"/>
                </a:lnTo>
                <a:lnTo>
                  <a:pt x="0" y="0"/>
                </a:lnTo>
                <a:close/>
              </a:path>
            </a:pathLst>
          </a:custGeom>
          <a:blipFill>
            <a:blip r:embed="rId10"/>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833915" y="3187700"/>
            <a:ext cx="10620170" cy="13303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DEMO LINK</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2700000">
            <a:off x="14381224" y="7574679"/>
            <a:ext cx="7415398" cy="3565095"/>
            <a:chOff x="0" y="0"/>
            <a:chExt cx="660400" cy="317500"/>
          </a:xfrm>
        </p:grpSpPr>
        <p:sp>
          <p:nvSpPr>
            <p:cNvPr name="Freeform 21" id="2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2" id="2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3" id="23"/>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24" id="24"/>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25" id="25"/>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26" id="26"/>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27" id="27"/>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28" id="28"/>
          <p:cNvGrpSpPr/>
          <p:nvPr/>
        </p:nvGrpSpPr>
        <p:grpSpPr>
          <a:xfrm rot="2700000">
            <a:off x="-1376391" y="-3093321"/>
            <a:ext cx="7415398" cy="3565095"/>
            <a:chOff x="0" y="0"/>
            <a:chExt cx="660400" cy="317500"/>
          </a:xfrm>
        </p:grpSpPr>
        <p:sp>
          <p:nvSpPr>
            <p:cNvPr name="Freeform 29" id="2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0" id="3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1" id="31"/>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2" id="32"/>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3" id="33"/>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4" id="34"/>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5" id="35"/>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6" id="36"/>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7" id="37"/>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8" id="38"/>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39" id="39"/>
          <p:cNvSpPr txBox="true"/>
          <p:nvPr/>
        </p:nvSpPr>
        <p:spPr>
          <a:xfrm rot="0">
            <a:off x="3784200" y="5873750"/>
            <a:ext cx="10719600" cy="628650"/>
          </a:xfrm>
          <a:prstGeom prst="rect">
            <a:avLst/>
          </a:prstGeom>
        </p:spPr>
        <p:txBody>
          <a:bodyPr anchor="t" rtlCol="false" tIns="0" lIns="0" bIns="0" rIns="0">
            <a:spAutoFit/>
          </a:bodyPr>
          <a:lstStyle/>
          <a:p>
            <a:pPr algn="ctr">
              <a:lnSpc>
                <a:spcPts val="4919"/>
              </a:lnSpc>
            </a:pPr>
            <a:r>
              <a:rPr lang="en-US" sz="4099" u="sng">
                <a:solidFill>
                  <a:srgbClr val="545454"/>
                </a:solidFill>
                <a:latin typeface="DM Sans"/>
                <a:hlinkClick r:id="rId10" tooltip="https://colab.research.google.com/drive/1pLKdRH3EqhJ1TcBO8mZUcUp0Sb297tKg"/>
              </a:rPr>
              <a:t>EVENT CORRELATION ANALYSIS </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833915" y="4189410"/>
            <a:ext cx="10620170" cy="1657984"/>
          </a:xfrm>
          <a:prstGeom prst="rect">
            <a:avLst/>
          </a:prstGeom>
        </p:spPr>
        <p:txBody>
          <a:bodyPr anchor="t" rtlCol="false" tIns="0" lIns="0" bIns="0" rIns="0">
            <a:spAutoFit/>
          </a:bodyPr>
          <a:lstStyle/>
          <a:p>
            <a:pPr algn="ctr">
              <a:lnSpc>
                <a:spcPts val="12399"/>
              </a:lnSpc>
            </a:pPr>
            <a:r>
              <a:rPr lang="en-US" sz="12399">
                <a:solidFill>
                  <a:srgbClr val="227C9D"/>
                </a:solidFill>
                <a:latin typeface="Kollektif Bold"/>
              </a:rPr>
              <a:t>THANK YOU</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0">
            <a:off x="13123603" y="5475036"/>
            <a:ext cx="8847511" cy="8855676"/>
            <a:chOff x="0" y="0"/>
            <a:chExt cx="11796681" cy="11807568"/>
          </a:xfrm>
        </p:grpSpPr>
        <p:grpSp>
          <p:nvGrpSpPr>
            <p:cNvPr name="Group 21" id="21"/>
            <p:cNvGrpSpPr/>
            <p:nvPr/>
          </p:nvGrpSpPr>
          <p:grpSpPr>
            <a:xfrm rot="2700000">
              <a:off x="1676828" y="2799524"/>
              <a:ext cx="9887197" cy="4753460"/>
              <a:chOff x="0" y="0"/>
              <a:chExt cx="660400" cy="317500"/>
            </a:xfrm>
          </p:grpSpPr>
          <p:sp>
            <p:nvSpPr>
              <p:cNvPr name="Freeform 22" id="2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3" id="2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4" id="24"/>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25" id="25"/>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26" id="26"/>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27" id="27"/>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28" id="28"/>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29" id="29"/>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30" id="30"/>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31" id="31"/>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32" id="32"/>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grpSp>
        <p:nvGrpSpPr>
          <p:cNvPr name="Group 33" id="33"/>
          <p:cNvGrpSpPr/>
          <p:nvPr/>
        </p:nvGrpSpPr>
        <p:grpSpPr>
          <a:xfrm rot="0">
            <a:off x="-2634012" y="-5192964"/>
            <a:ext cx="8847511" cy="8855676"/>
            <a:chOff x="0" y="0"/>
            <a:chExt cx="11796681" cy="11807568"/>
          </a:xfrm>
        </p:grpSpPr>
        <p:grpSp>
          <p:nvGrpSpPr>
            <p:cNvPr name="Group 34" id="34"/>
            <p:cNvGrpSpPr/>
            <p:nvPr/>
          </p:nvGrpSpPr>
          <p:grpSpPr>
            <a:xfrm rot="2700000">
              <a:off x="1676828" y="2799524"/>
              <a:ext cx="9887197" cy="4753460"/>
              <a:chOff x="0" y="0"/>
              <a:chExt cx="660400" cy="317500"/>
            </a:xfrm>
          </p:grpSpPr>
          <p:sp>
            <p:nvSpPr>
              <p:cNvPr name="Freeform 35" id="3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6" id="3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7" id="37"/>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38" id="38"/>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39" id="39"/>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40" id="40"/>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41" id="41"/>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42" id="42"/>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43" id="43"/>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44" id="44"/>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45" id="45"/>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2700000">
            <a:off x="-1376391" y="-3093321"/>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0" id="10"/>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11" id="11"/>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12" id="12"/>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13" id="13"/>
          <p:cNvSpPr txBox="true"/>
          <p:nvPr/>
        </p:nvSpPr>
        <p:spPr>
          <a:xfrm rot="0">
            <a:off x="3346212" y="3435967"/>
            <a:ext cx="12044053" cy="3729990"/>
          </a:xfrm>
          <a:prstGeom prst="rect">
            <a:avLst/>
          </a:prstGeom>
        </p:spPr>
        <p:txBody>
          <a:bodyPr anchor="t" rtlCol="false" tIns="0" lIns="0" bIns="0" rIns="0">
            <a:spAutoFit/>
          </a:bodyPr>
          <a:lstStyle/>
          <a:p>
            <a:pPr algn="ctr">
              <a:lnSpc>
                <a:spcPts val="9600"/>
              </a:lnSpc>
            </a:pPr>
            <a:r>
              <a:rPr lang="en-US" sz="9600">
                <a:solidFill>
                  <a:srgbClr val="FE6D73"/>
                </a:solidFill>
                <a:latin typeface="Kollektif Bold"/>
              </a:rPr>
              <a:t>“EVENT </a:t>
            </a:r>
          </a:p>
          <a:p>
            <a:pPr algn="ctr">
              <a:lnSpc>
                <a:spcPts val="9600"/>
              </a:lnSpc>
            </a:pPr>
            <a:r>
              <a:rPr lang="en-US" sz="9600">
                <a:solidFill>
                  <a:srgbClr val="227C9D"/>
                </a:solidFill>
                <a:latin typeface="Kollektif Bold"/>
              </a:rPr>
              <a:t>CORRELATION</a:t>
            </a:r>
          </a:p>
          <a:p>
            <a:pPr algn="ctr">
              <a:lnSpc>
                <a:spcPts val="9600"/>
              </a:lnSpc>
            </a:pPr>
            <a:r>
              <a:rPr lang="en-US" sz="9600">
                <a:solidFill>
                  <a:srgbClr val="FFCB77"/>
                </a:solidFill>
                <a:latin typeface="Kollektif Bold"/>
              </a:rPr>
              <a:t>ANALYSIS“</a:t>
            </a:r>
          </a:p>
        </p:txBody>
      </p:sp>
      <p:grpSp>
        <p:nvGrpSpPr>
          <p:cNvPr name="Group 14" id="14"/>
          <p:cNvGrpSpPr/>
          <p:nvPr/>
        </p:nvGrpSpPr>
        <p:grpSpPr>
          <a:xfrm rot="-2700000">
            <a:off x="11386843" y="7201845"/>
            <a:ext cx="7415398" cy="3565095"/>
            <a:chOff x="0" y="0"/>
            <a:chExt cx="660400" cy="317500"/>
          </a:xfrm>
        </p:grpSpPr>
        <p:sp>
          <p:nvSpPr>
            <p:cNvPr name="Freeform 15" id="1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6" id="1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7" id="17"/>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18" id="18"/>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19" id="19"/>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sp>
        <p:nvSpPr>
          <p:cNvPr name="TextBox 10" id="10"/>
          <p:cNvSpPr txBox="true"/>
          <p:nvPr/>
        </p:nvSpPr>
        <p:spPr>
          <a:xfrm rot="0">
            <a:off x="2554528" y="599168"/>
            <a:ext cx="12866041" cy="2597149"/>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PROJECT INTRODUCTION</a:t>
            </a:r>
          </a:p>
        </p:txBody>
      </p:sp>
      <p:sp>
        <p:nvSpPr>
          <p:cNvPr name="TextBox 11" id="11"/>
          <p:cNvSpPr txBox="true"/>
          <p:nvPr/>
        </p:nvSpPr>
        <p:spPr>
          <a:xfrm rot="0">
            <a:off x="3784200" y="3264517"/>
            <a:ext cx="12311619" cy="7829550"/>
          </a:xfrm>
          <a:prstGeom prst="rect">
            <a:avLst/>
          </a:prstGeom>
        </p:spPr>
        <p:txBody>
          <a:bodyPr anchor="t" rtlCol="false" tIns="0" lIns="0" bIns="0" rIns="0">
            <a:spAutoFit/>
          </a:bodyPr>
          <a:lstStyle/>
          <a:p>
            <a:pPr>
              <a:lnSpc>
                <a:spcPts val="3480"/>
              </a:lnSpc>
            </a:pPr>
            <a:r>
              <a:rPr lang="en-US" sz="2900">
                <a:solidFill>
                  <a:srgbClr val="545454"/>
                </a:solidFill>
                <a:latin typeface="DM Sans"/>
              </a:rPr>
              <a:t>Event correlation is pivotal for deciphering complex data relationships. By marrying this concept with Artificial Neural Networks (ANN), we unlock potent analytical capabilities. Today, we explore ECANN - the synergy of event correlation analysis and ANN - and its transformative potential.Event correlation uncovers patterns within datasets, guiding decision-making across industries.ANN, mimicking the brain's neural structure, excels in pattern recognition and data analysis tasks.ECANN leverages ANN's prowess to discern subtle data correlations, aiding real-time decision-making and prediction.Data Preparation: Cleanse and format event data.Model Design: Craft ANN architectures suitable for correlation tasks.Training and Optimization: Fine-tune models for optimal performance.Real-Time Analysis: Deploy models to extract insights from streaming dataFrom finance to cybersecurity, ECANN finds applications in various domains, revolutionizing insights and decision-making processes.</a:t>
            </a:r>
          </a:p>
          <a:p>
            <a:pPr>
              <a:lnSpc>
                <a:spcPts val="3360"/>
              </a:lnSpc>
            </a:pPr>
          </a:p>
          <a:p>
            <a:pPr>
              <a:lnSpc>
                <a:spcPts val="3360"/>
              </a:lnSpc>
            </a:pPr>
          </a:p>
          <a:p>
            <a:pPr>
              <a:lnSpc>
                <a:spcPts val="3360"/>
              </a:lnSpc>
            </a:pPr>
          </a:p>
        </p:txBody>
      </p:sp>
      <p:grpSp>
        <p:nvGrpSpPr>
          <p:cNvPr name="Group 12" id="12"/>
          <p:cNvGrpSpPr/>
          <p:nvPr/>
        </p:nvGrpSpPr>
        <p:grpSpPr>
          <a:xfrm rot="2700000">
            <a:off x="-1376391" y="-3093321"/>
            <a:ext cx="7415398" cy="3565095"/>
            <a:chOff x="0" y="0"/>
            <a:chExt cx="660400" cy="317500"/>
          </a:xfrm>
        </p:grpSpPr>
        <p:sp>
          <p:nvSpPr>
            <p:cNvPr name="Freeform 13" id="1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4" id="1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5" id="15"/>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6" id="16"/>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7" id="17"/>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8" id="18"/>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9" id="19"/>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20" id="20"/>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21" id="21"/>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22" id="22"/>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3" id="2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4" id="2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5" id="2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5400000">
            <a:off x="15553915" y="90576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true" flipV="true" rot="5400000">
            <a:off x="14206732" y="17678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1" id="31"/>
          <p:cNvSpPr/>
          <p:nvPr/>
        </p:nvSpPr>
        <p:spPr>
          <a:xfrm flipH="true" flipV="true" rot="-10800000">
            <a:off x="14206732" y="126058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81554" y="1599440"/>
            <a:ext cx="5480392" cy="1435227"/>
          </a:xfrm>
          <a:prstGeom prst="rect">
            <a:avLst/>
          </a:prstGeom>
        </p:spPr>
        <p:txBody>
          <a:bodyPr anchor="t" rtlCol="false" tIns="0" lIns="0" bIns="0" rIns="0">
            <a:spAutoFit/>
          </a:bodyPr>
          <a:lstStyle/>
          <a:p>
            <a:pPr>
              <a:lnSpc>
                <a:spcPts val="5544"/>
              </a:lnSpc>
            </a:pPr>
            <a:r>
              <a:rPr lang="en-US" sz="5600">
                <a:solidFill>
                  <a:srgbClr val="FE6D73"/>
                </a:solidFill>
                <a:latin typeface="Kollektif Bold"/>
              </a:rPr>
              <a:t>AGENDA OF THIS PROJECT</a:t>
            </a:r>
          </a:p>
        </p:txBody>
      </p:sp>
      <p:sp>
        <p:nvSpPr>
          <p:cNvPr name="Freeform 3" id="3"/>
          <p:cNvSpPr/>
          <p:nvPr/>
        </p:nvSpPr>
        <p:spPr>
          <a:xfrm flipH="false" flipV="false" rot="-10800000">
            <a:off x="9525" y="59136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83809" y="59422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0" y="70260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0" y="81098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5400000">
            <a:off x="1083809" y="81098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083809"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10800000">
            <a:off x="3321750"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3321750" y="703557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5400000">
            <a:off x="4405559"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2237941"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3321750"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5400000">
            <a:off x="0"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6061946" y="532762"/>
            <a:ext cx="5056399" cy="9410700"/>
          </a:xfrm>
          <a:prstGeom prst="rect">
            <a:avLst/>
          </a:prstGeom>
        </p:spPr>
        <p:txBody>
          <a:bodyPr anchor="t" rtlCol="false" tIns="0" lIns="0" bIns="0" rIns="0">
            <a:spAutoFit/>
          </a:bodyPr>
          <a:lstStyle/>
          <a:p>
            <a:pPr marL="518160" indent="-259080" lvl="1">
              <a:lnSpc>
                <a:spcPts val="2879"/>
              </a:lnSpc>
              <a:buFont typeface="Arial"/>
              <a:buChar char="•"/>
            </a:pPr>
            <a:r>
              <a:rPr lang="en-US" sz="2400">
                <a:solidFill>
                  <a:srgbClr val="545454"/>
                </a:solidFill>
                <a:latin typeface="DM Sans"/>
              </a:rPr>
              <a:t>Overview of event correlation and its significance in data analysis.</a:t>
            </a:r>
          </a:p>
          <a:p>
            <a:pPr marL="518160" indent="-259080" lvl="1">
              <a:lnSpc>
                <a:spcPts val="2879"/>
              </a:lnSpc>
              <a:buFont typeface="Arial"/>
              <a:buChar char="•"/>
            </a:pPr>
            <a:r>
              <a:rPr lang="en-US" sz="2400">
                <a:solidFill>
                  <a:srgbClr val="545454"/>
                </a:solidFill>
                <a:latin typeface="DM Sans"/>
              </a:rPr>
              <a:t>Importance of identifying relationships and patterns among events for decision-making.</a:t>
            </a:r>
          </a:p>
          <a:p>
            <a:pPr marL="518160" indent="-259080" lvl="1">
              <a:lnSpc>
                <a:spcPts val="2879"/>
              </a:lnSpc>
              <a:buFont typeface="Arial"/>
              <a:buChar char="•"/>
            </a:pPr>
            <a:r>
              <a:rPr lang="en-US" sz="2400">
                <a:solidFill>
                  <a:srgbClr val="545454"/>
                </a:solidFill>
                <a:latin typeface="DM Sans"/>
              </a:rPr>
              <a:t>Gathering diverse event data sources for analysis.</a:t>
            </a:r>
          </a:p>
          <a:p>
            <a:pPr marL="518160" indent="-259080" lvl="1">
              <a:lnSpc>
                <a:spcPts val="2879"/>
              </a:lnSpc>
              <a:buFont typeface="Arial"/>
              <a:buChar char="•"/>
            </a:pPr>
            <a:r>
              <a:rPr lang="en-US" sz="2400">
                <a:solidFill>
                  <a:srgbClr val="545454"/>
                </a:solidFill>
                <a:latin typeface="DM Sans"/>
              </a:rPr>
              <a:t>Preprocessing steps to clean, standardize, and format event data for input into the ANN model.</a:t>
            </a:r>
          </a:p>
          <a:p>
            <a:pPr marL="518160" indent="-259080" lvl="1">
              <a:lnSpc>
                <a:spcPts val="2879"/>
              </a:lnSpc>
              <a:buFont typeface="Arial"/>
              <a:buChar char="•"/>
            </a:pPr>
            <a:r>
              <a:rPr lang="en-US" sz="2400">
                <a:solidFill>
                  <a:srgbClr val="545454"/>
                </a:solidFill>
                <a:latin typeface="DM Sans"/>
              </a:rPr>
              <a:t>Selection of suitable ANN architecture for event correlation tasks.</a:t>
            </a:r>
          </a:p>
          <a:p>
            <a:pPr marL="518160" indent="-259080" lvl="1">
              <a:lnSpc>
                <a:spcPts val="2879"/>
              </a:lnSpc>
              <a:buFont typeface="Arial"/>
              <a:buChar char="•"/>
            </a:pPr>
            <a:r>
              <a:rPr lang="en-US" sz="2400">
                <a:solidFill>
                  <a:srgbClr val="545454"/>
                </a:solidFill>
                <a:latin typeface="DM Sans"/>
              </a:rPr>
              <a:t>Determining input features and target variables for the ANN model.</a:t>
            </a:r>
          </a:p>
          <a:p>
            <a:pPr marL="518160" indent="-259080" lvl="1">
              <a:lnSpc>
                <a:spcPts val="2879"/>
              </a:lnSpc>
              <a:buFont typeface="Arial"/>
              <a:buChar char="•"/>
            </a:pPr>
            <a:r>
              <a:rPr lang="en-US" sz="2400">
                <a:solidFill>
                  <a:srgbClr val="545454"/>
                </a:solidFill>
                <a:latin typeface="DM Sans"/>
              </a:rPr>
              <a:t>Training process using preprocessed event data.</a:t>
            </a:r>
          </a:p>
          <a:p>
            <a:pPr marL="518160" indent="-259080" lvl="1">
              <a:lnSpc>
                <a:spcPts val="2879"/>
              </a:lnSpc>
              <a:buFont typeface="Arial"/>
              <a:buChar char="•"/>
            </a:pPr>
            <a:r>
              <a:rPr lang="en-US" sz="2400">
                <a:solidFill>
                  <a:srgbClr val="545454"/>
                </a:solidFill>
                <a:latin typeface="DM Sans"/>
              </a:rPr>
              <a:t>Learning patterns and relationships within event data to enable effective correlation analysis.</a:t>
            </a:r>
          </a:p>
          <a:p>
            <a:pPr>
              <a:lnSpc>
                <a:spcPts val="2879"/>
              </a:lnSpc>
            </a:pPr>
          </a:p>
        </p:txBody>
      </p:sp>
      <p:sp>
        <p:nvSpPr>
          <p:cNvPr name="TextBox 16" id="16"/>
          <p:cNvSpPr txBox="true"/>
          <p:nvPr/>
        </p:nvSpPr>
        <p:spPr>
          <a:xfrm rot="0">
            <a:off x="11689845" y="532762"/>
            <a:ext cx="5056399" cy="9048750"/>
          </a:xfrm>
          <a:prstGeom prst="rect">
            <a:avLst/>
          </a:prstGeom>
        </p:spPr>
        <p:txBody>
          <a:bodyPr anchor="t" rtlCol="false" tIns="0" lIns="0" bIns="0" rIns="0">
            <a:spAutoFit/>
          </a:bodyPr>
          <a:lstStyle/>
          <a:p>
            <a:pPr marL="518160" indent="-259080" lvl="1">
              <a:lnSpc>
                <a:spcPts val="2879"/>
              </a:lnSpc>
              <a:buFont typeface="Arial"/>
              <a:buChar char="•"/>
            </a:pPr>
            <a:r>
              <a:rPr lang="en-US" sz="2400">
                <a:solidFill>
                  <a:srgbClr val="545454"/>
                </a:solidFill>
                <a:latin typeface="DM Sans"/>
              </a:rPr>
              <a:t>Extracting key features from event data, such as event types, timestamps, and contextual information.</a:t>
            </a:r>
          </a:p>
          <a:p>
            <a:pPr marL="518160" indent="-259080" lvl="1">
              <a:lnSpc>
                <a:spcPts val="2879"/>
              </a:lnSpc>
              <a:buFont typeface="Arial"/>
              <a:buChar char="•"/>
            </a:pPr>
            <a:r>
              <a:rPr lang="en-US" sz="2400">
                <a:solidFill>
                  <a:srgbClr val="545454"/>
                </a:solidFill>
                <a:latin typeface="DM Sans"/>
              </a:rPr>
              <a:t>Classification of events based on their relevance and significance.</a:t>
            </a:r>
          </a:p>
          <a:p>
            <a:pPr marL="518160" indent="-259080" lvl="1">
              <a:lnSpc>
                <a:spcPts val="2879"/>
              </a:lnSpc>
              <a:buFont typeface="Arial"/>
              <a:buChar char="•"/>
            </a:pPr>
            <a:r>
              <a:rPr lang="en-US" sz="2400">
                <a:solidFill>
                  <a:srgbClr val="545454"/>
                </a:solidFill>
                <a:latin typeface="DM Sans"/>
              </a:rPr>
              <a:t>Continuous monitoring and analysis of incoming event streams to identify correlations and patterns.Assessment of ANN model performance using relevant evaluation metrics.</a:t>
            </a:r>
          </a:p>
          <a:p>
            <a:pPr marL="518160" indent="-259080" lvl="1">
              <a:lnSpc>
                <a:spcPts val="2879"/>
              </a:lnSpc>
              <a:buFont typeface="Arial"/>
              <a:buChar char="•"/>
            </a:pPr>
            <a:r>
              <a:rPr lang="en-US" sz="2400">
                <a:solidFill>
                  <a:srgbClr val="545454"/>
                </a:solidFill>
                <a:latin typeface="DM Sans"/>
              </a:rPr>
              <a:t>Ensuring accuracy, precision, and reliability in event correlation results.</a:t>
            </a:r>
          </a:p>
          <a:p>
            <a:pPr marL="518160" indent="-259080" lvl="1">
              <a:lnSpc>
                <a:spcPts val="2879"/>
              </a:lnSpc>
              <a:buFont typeface="Arial"/>
              <a:buChar char="•"/>
            </a:pPr>
            <a:r>
              <a:rPr lang="en-US" sz="2400">
                <a:solidFill>
                  <a:srgbClr val="545454"/>
                </a:solidFill>
                <a:latin typeface="DM Sans"/>
              </a:rPr>
              <a:t>Addressing challenges in event data quality, volume, and complexity.Exploring potential advancements in ANN-based event correlation techniques.Emphasizing the role of ANN in automating and enhancing event correlation capabilities.</a:t>
            </a:r>
          </a:p>
        </p:txBody>
      </p:sp>
      <p:grpSp>
        <p:nvGrpSpPr>
          <p:cNvPr name="Group 17" id="17"/>
          <p:cNvGrpSpPr/>
          <p:nvPr/>
        </p:nvGrpSpPr>
        <p:grpSpPr>
          <a:xfrm rot="0">
            <a:off x="13123603" y="5475036"/>
            <a:ext cx="8847511" cy="8855676"/>
            <a:chOff x="0" y="0"/>
            <a:chExt cx="11796681" cy="11807568"/>
          </a:xfrm>
        </p:grpSpPr>
        <p:grpSp>
          <p:nvGrpSpPr>
            <p:cNvPr name="Group 18" id="18"/>
            <p:cNvGrpSpPr/>
            <p:nvPr/>
          </p:nvGrpSpPr>
          <p:grpSpPr>
            <a:xfrm rot="2700000">
              <a:off x="1676828" y="2799524"/>
              <a:ext cx="9887197" cy="4753460"/>
              <a:chOff x="0" y="0"/>
              <a:chExt cx="660400" cy="317500"/>
            </a:xfrm>
          </p:grpSpPr>
          <p:sp>
            <p:nvSpPr>
              <p:cNvPr name="Freeform 19" id="1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0" id="2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1" id="21"/>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22" id="22"/>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23" id="23"/>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24" id="24"/>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25" id="25"/>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26" id="26"/>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27" id="27"/>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28" id="28"/>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29" id="29"/>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298440" y="427718"/>
            <a:ext cx="10620170" cy="2597149"/>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PROBLEM STATEMENT</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7" id="17"/>
          <p:cNvGrpSpPr/>
          <p:nvPr/>
        </p:nvGrpSpPr>
        <p:grpSpPr>
          <a:xfrm rot="2700000">
            <a:off x="14381224" y="7574679"/>
            <a:ext cx="7415398" cy="3565095"/>
            <a:chOff x="0" y="0"/>
            <a:chExt cx="660400" cy="317500"/>
          </a:xfrm>
        </p:grpSpPr>
        <p:sp>
          <p:nvSpPr>
            <p:cNvPr name="Freeform 18" id="18"/>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9" id="19"/>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0" id="20"/>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21" id="21"/>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22" id="22"/>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23" id="23"/>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24" id="24"/>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25" id="25"/>
          <p:cNvGrpSpPr/>
          <p:nvPr/>
        </p:nvGrpSpPr>
        <p:grpSpPr>
          <a:xfrm rot="2700000">
            <a:off x="-1376391" y="-3093321"/>
            <a:ext cx="7415398" cy="3565095"/>
            <a:chOff x="0" y="0"/>
            <a:chExt cx="660400" cy="317500"/>
          </a:xfrm>
        </p:grpSpPr>
        <p:sp>
          <p:nvSpPr>
            <p:cNvPr name="Freeform 26" id="2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7" id="27"/>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8" id="28"/>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29" id="29"/>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0" id="30"/>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1" id="31"/>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2" id="32"/>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3" id="33"/>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4" id="34"/>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5" id="35"/>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36" id="36"/>
          <p:cNvSpPr txBox="true"/>
          <p:nvPr/>
        </p:nvSpPr>
        <p:spPr>
          <a:xfrm rot="0">
            <a:off x="3784200" y="3015343"/>
            <a:ext cx="10719600" cy="6867525"/>
          </a:xfrm>
          <a:prstGeom prst="rect">
            <a:avLst/>
          </a:prstGeom>
        </p:spPr>
        <p:txBody>
          <a:bodyPr anchor="t" rtlCol="false" tIns="0" lIns="0" bIns="0" rIns="0">
            <a:spAutoFit/>
          </a:bodyPr>
          <a:lstStyle/>
          <a:p>
            <a:pPr algn="just">
              <a:lnSpc>
                <a:spcPts val="3600"/>
              </a:lnSpc>
            </a:pPr>
            <a:r>
              <a:rPr lang="en-US" sz="3000">
                <a:solidFill>
                  <a:srgbClr val="545454"/>
                </a:solidFill>
                <a:latin typeface="DM Sans"/>
              </a:rPr>
              <a:t>The project aims to tackle the challenge of event correlation using Artificial Neural Networks (ANN) within the context of data analysis. Traditional methods often struggle to effectively identify relationships and patterns within complex event datasets, leading to inefficiencies and inaccuracies. By harnessing the capabilities of ANN, we seek to develop a robust and automated system capable of accurately correlating events in real-time. The primary goal is to design an ANN model that can efficiently process diverse event data sources, learn patterns and dependencies, and provide timely insights for informed decision-making. Through this project, we aim to address the limitations of conventional event correlation methods and provide organizations with a powerful tool for extracting actionable insights from their data.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627151" y="1152525"/>
            <a:ext cx="9033699" cy="926972"/>
          </a:xfrm>
          <a:prstGeom prst="rect">
            <a:avLst/>
          </a:prstGeom>
        </p:spPr>
        <p:txBody>
          <a:bodyPr anchor="t" rtlCol="false" tIns="0" lIns="0" bIns="0" rIns="0">
            <a:spAutoFit/>
          </a:bodyPr>
          <a:lstStyle/>
          <a:p>
            <a:pPr algn="ctr">
              <a:lnSpc>
                <a:spcPts val="6830"/>
              </a:lnSpc>
            </a:pPr>
            <a:r>
              <a:rPr lang="en-US" sz="6899">
                <a:solidFill>
                  <a:srgbClr val="227C9D"/>
                </a:solidFill>
                <a:latin typeface="Kollektif Bold"/>
              </a:rPr>
              <a:t>PROJECT OVERVIEW</a:t>
            </a:r>
          </a:p>
        </p:txBody>
      </p:sp>
      <p:sp>
        <p:nvSpPr>
          <p:cNvPr name="TextBox 3" id="3"/>
          <p:cNvSpPr txBox="true"/>
          <p:nvPr/>
        </p:nvSpPr>
        <p:spPr>
          <a:xfrm rot="0">
            <a:off x="4619559" y="2714625"/>
            <a:ext cx="9588335" cy="6543675"/>
          </a:xfrm>
          <a:prstGeom prst="rect">
            <a:avLst/>
          </a:prstGeom>
        </p:spPr>
        <p:txBody>
          <a:bodyPr anchor="t" rtlCol="false" tIns="0" lIns="0" bIns="0" rIns="0">
            <a:spAutoFit/>
          </a:bodyPr>
          <a:lstStyle/>
          <a:p>
            <a:pPr>
              <a:lnSpc>
                <a:spcPts val="3719"/>
              </a:lnSpc>
            </a:pPr>
            <a:r>
              <a:rPr lang="en-US" sz="3099">
                <a:solidFill>
                  <a:srgbClr val="545454"/>
                </a:solidFill>
                <a:latin typeface="DM Sans"/>
              </a:rPr>
              <a:t>The project focuses on leveraging Artificial Neural Networks (ANN) to automate event correlation, a vital task in data analysis. By employing ANN, we aim to develop an efficient system capable of identifying relationships and patterns within complex event data. This innovative approach involves gathering diverse event sources, standardizing their format, and preprocessing the data for input into the ANN model. The trained ANN model learns patterns and correlations from the data, enabling real-time analysis of incoming event streams. Our goal is to deliver a scalable and accurate event correlation system that provides timely insights for informed decision-making.</a:t>
            </a:r>
          </a:p>
        </p:txBody>
      </p:sp>
      <p:grpSp>
        <p:nvGrpSpPr>
          <p:cNvPr name="Group 4" id="4"/>
          <p:cNvGrpSpPr/>
          <p:nvPr/>
        </p:nvGrpSpPr>
        <p:grpSpPr>
          <a:xfrm rot="2700000">
            <a:off x="-1376391" y="-3093321"/>
            <a:ext cx="7415398" cy="3565095"/>
            <a:chOff x="0" y="0"/>
            <a:chExt cx="660400" cy="317500"/>
          </a:xfrm>
        </p:grpSpPr>
        <p:sp>
          <p:nvSpPr>
            <p:cNvPr name="Freeform 5" id="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6" id="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7" id="7"/>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8" id="8"/>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9" id="9"/>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0" id="10"/>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1" id="11"/>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2" id="12"/>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13" id="13"/>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14" id="14"/>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15" id="15"/>
          <p:cNvSpPr/>
          <p:nvPr/>
        </p:nvSpPr>
        <p:spPr>
          <a:xfrm flipH="false" flipV="false" rot="-10800000">
            <a:off x="16192287" y="706210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7266571" y="70906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6182762" y="81744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10800000">
            <a:off x="16182762"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17266571" y="92583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886333" y="694304"/>
            <a:ext cx="10620170" cy="2278388"/>
          </a:xfrm>
          <a:prstGeom prst="rect">
            <a:avLst/>
          </a:prstGeom>
        </p:spPr>
        <p:txBody>
          <a:bodyPr anchor="t" rtlCol="false" tIns="0" lIns="0" bIns="0" rIns="0">
            <a:spAutoFit/>
          </a:bodyPr>
          <a:lstStyle/>
          <a:p>
            <a:pPr algn="ctr">
              <a:lnSpc>
                <a:spcPts val="8700"/>
              </a:lnSpc>
            </a:pPr>
            <a:r>
              <a:rPr lang="en-US" sz="8700">
                <a:solidFill>
                  <a:srgbClr val="227C9D"/>
                </a:solidFill>
                <a:latin typeface="Kollektif Bold"/>
              </a:rPr>
              <a:t>END USERS OF THE PROJECT</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4503800" y="10838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6" id="16"/>
          <p:cNvGrpSpPr/>
          <p:nvPr/>
        </p:nvGrpSpPr>
        <p:grpSpPr>
          <a:xfrm rot="2700000">
            <a:off x="14381224" y="7574679"/>
            <a:ext cx="7415398" cy="3565095"/>
            <a:chOff x="0" y="0"/>
            <a:chExt cx="660400" cy="317500"/>
          </a:xfrm>
        </p:grpSpPr>
        <p:sp>
          <p:nvSpPr>
            <p:cNvPr name="Freeform 17" id="17"/>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8" id="18"/>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9" id="19"/>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20" id="20"/>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21" id="21"/>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22" id="22"/>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23" id="23"/>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24" id="24"/>
          <p:cNvGrpSpPr/>
          <p:nvPr/>
        </p:nvGrpSpPr>
        <p:grpSpPr>
          <a:xfrm rot="2700000">
            <a:off x="-1376391" y="-3093321"/>
            <a:ext cx="7415398" cy="3565095"/>
            <a:chOff x="0" y="0"/>
            <a:chExt cx="660400" cy="317500"/>
          </a:xfrm>
        </p:grpSpPr>
        <p:sp>
          <p:nvSpPr>
            <p:cNvPr name="Freeform 25" id="2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6" id="2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7" id="27"/>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28" id="28"/>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29" id="29"/>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0" id="30"/>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1" id="31"/>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2" id="32"/>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3" id="33"/>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4" id="34"/>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35" id="35"/>
          <p:cNvSpPr txBox="true"/>
          <p:nvPr/>
        </p:nvSpPr>
        <p:spPr>
          <a:xfrm rot="0">
            <a:off x="3526037" y="2953848"/>
            <a:ext cx="11079895" cy="6572250"/>
          </a:xfrm>
          <a:prstGeom prst="rect">
            <a:avLst/>
          </a:prstGeom>
        </p:spPr>
        <p:txBody>
          <a:bodyPr anchor="t" rtlCol="false" tIns="0" lIns="0" bIns="0" rIns="0">
            <a:spAutoFit/>
          </a:bodyPr>
          <a:lstStyle/>
          <a:p>
            <a:pPr>
              <a:lnSpc>
                <a:spcPts val="3472"/>
              </a:lnSpc>
            </a:pPr>
            <a:r>
              <a:rPr lang="en-US" sz="2894">
                <a:solidFill>
                  <a:srgbClr val="545454"/>
                </a:solidFill>
                <a:latin typeface="DM Sans"/>
              </a:rPr>
              <a:t>The end users of the project "Event Correlation using ANN" encompass a wide range of industries and organizations seeking to enhance their data analysis capabilities. This includes financial institutions aiming to detect market trends and anomalies, cybersecurity firms needing to identify and respond to security threats, telecommunications companies striving to optimize network performance and detect faults, and healthcare organizations looking to improve patient care through predictive analytics. Additionally, government agencies, manufacturing companies, and retail businesses can benefit from the insights provided by the automated event correlation system. By catering to the diverse needs of these end users, the project aims to empower decision-makers with timely and accurate insights derived from complex event data.sl. Nam elementum nunc quis sapien pretium, at tincidunt mauris dignissim.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123458" y="1630462"/>
            <a:ext cx="5480392" cy="2130552"/>
          </a:xfrm>
          <a:prstGeom prst="rect">
            <a:avLst/>
          </a:prstGeom>
        </p:spPr>
        <p:txBody>
          <a:bodyPr anchor="t" rtlCol="false" tIns="0" lIns="0" bIns="0" rIns="0">
            <a:spAutoFit/>
          </a:bodyPr>
          <a:lstStyle/>
          <a:p>
            <a:pPr>
              <a:lnSpc>
                <a:spcPts val="5544"/>
              </a:lnSpc>
            </a:pPr>
            <a:r>
              <a:rPr lang="en-US" sz="5600">
                <a:solidFill>
                  <a:srgbClr val="FE6D73"/>
                </a:solidFill>
                <a:latin typeface="Kollektif Bold"/>
              </a:rPr>
              <a:t>SOLUTION AND ITS VALUE PROPOSITION</a:t>
            </a:r>
          </a:p>
        </p:txBody>
      </p:sp>
      <p:sp>
        <p:nvSpPr>
          <p:cNvPr name="Freeform 3" id="3"/>
          <p:cNvSpPr/>
          <p:nvPr/>
        </p:nvSpPr>
        <p:spPr>
          <a:xfrm flipH="false" flipV="false" rot="-10800000">
            <a:off x="9525" y="59136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83809" y="59422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0" y="70260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0" y="81098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5400000">
            <a:off x="1083809" y="81098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083809"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10800000">
            <a:off x="3321750"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3321750" y="703557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5400000">
            <a:off x="4405559"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2237941"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3321750"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5400000">
            <a:off x="0"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7153561" y="1166132"/>
            <a:ext cx="10105739" cy="6953250"/>
          </a:xfrm>
          <a:prstGeom prst="rect">
            <a:avLst/>
          </a:prstGeom>
        </p:spPr>
        <p:txBody>
          <a:bodyPr anchor="t" rtlCol="false" tIns="0" lIns="0" bIns="0" rIns="0">
            <a:spAutoFit/>
          </a:bodyPr>
          <a:lstStyle/>
          <a:p>
            <a:pPr algn="just">
              <a:lnSpc>
                <a:spcPts val="3296"/>
              </a:lnSpc>
            </a:pPr>
            <a:r>
              <a:rPr lang="en-US" sz="2747">
                <a:solidFill>
                  <a:srgbClr val="545454"/>
                </a:solidFill>
                <a:latin typeface="DM Sans"/>
              </a:rPr>
              <a:t>The proposed solution for event correlation using Artificial Neural Networks (ANN) offers a transformative approach to data analysis, providing organizations with a powerful tool to extract actionable insights from complex event datasets. By leveraging the capabilities of ANN, our solution automates the process of identifying relationships and patterns within event data, enabling real-time correlation and analysis. The value proposition lies in the accuracy, efficiency, and scalability of the system, allowing users to make informed decisions based on timely insights. By streamlining event correlation tasks, our solution enhances operational efficiency, reduces manual effort, and improves the overall effectiveness of decision-making processes. Ultimately, the system empowers organizations across various industries to gain deeper insights into their data, leading to improved performance, risk management, and competitive advantage in today's data-driven landscape.</a:t>
            </a:r>
          </a:p>
        </p:txBody>
      </p:sp>
      <p:grpSp>
        <p:nvGrpSpPr>
          <p:cNvPr name="Group 16" id="16"/>
          <p:cNvGrpSpPr/>
          <p:nvPr/>
        </p:nvGrpSpPr>
        <p:grpSpPr>
          <a:xfrm rot="0">
            <a:off x="13123603" y="5475036"/>
            <a:ext cx="8847511" cy="8855676"/>
            <a:chOff x="0" y="0"/>
            <a:chExt cx="11796681" cy="11807568"/>
          </a:xfrm>
        </p:grpSpPr>
        <p:grpSp>
          <p:nvGrpSpPr>
            <p:cNvPr name="Group 17" id="17"/>
            <p:cNvGrpSpPr/>
            <p:nvPr/>
          </p:nvGrpSpPr>
          <p:grpSpPr>
            <a:xfrm rot="2700000">
              <a:off x="1676828" y="2799524"/>
              <a:ext cx="9887197" cy="4753460"/>
              <a:chOff x="0" y="0"/>
              <a:chExt cx="660400" cy="317500"/>
            </a:xfrm>
          </p:grpSpPr>
          <p:sp>
            <p:nvSpPr>
              <p:cNvPr name="Freeform 18" id="18"/>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9" id="19"/>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0" id="20"/>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21" id="21"/>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22" id="22"/>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23" id="23"/>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24" id="24"/>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25" id="25"/>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26" id="26"/>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27" id="27"/>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28" id="28"/>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530547" y="684779"/>
            <a:ext cx="10620170" cy="2141866"/>
          </a:xfrm>
          <a:prstGeom prst="rect">
            <a:avLst/>
          </a:prstGeom>
        </p:spPr>
        <p:txBody>
          <a:bodyPr anchor="t" rtlCol="false" tIns="0" lIns="0" bIns="0" rIns="0">
            <a:spAutoFit/>
          </a:bodyPr>
          <a:lstStyle/>
          <a:p>
            <a:pPr algn="ctr">
              <a:lnSpc>
                <a:spcPts val="8200"/>
              </a:lnSpc>
            </a:pPr>
            <a:r>
              <a:rPr lang="en-US" sz="8200">
                <a:solidFill>
                  <a:srgbClr val="227C9D"/>
                </a:solidFill>
                <a:latin typeface="Kollektif Bold"/>
              </a:rPr>
              <a:t>WOW FACTOR OF THE PROJECT</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3854247"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3755729" y="1775122"/>
            <a:ext cx="1083809" cy="1083809"/>
          </a:xfrm>
          <a:custGeom>
            <a:avLst/>
            <a:gdLst/>
            <a:ahLst/>
            <a:cxnLst/>
            <a:rect r="r" b="b" t="t" l="l"/>
            <a:pathLst>
              <a:path h="1083809" w="1083809">
                <a:moveTo>
                  <a:pt x="1083809" y="1083808"/>
                </a:moveTo>
                <a:lnTo>
                  <a:pt x="0" y="1083808"/>
                </a:lnTo>
                <a:lnTo>
                  <a:pt x="0" y="0"/>
                </a:lnTo>
                <a:lnTo>
                  <a:pt x="1083809" y="0"/>
                </a:lnTo>
                <a:lnTo>
                  <a:pt x="1083809" y="108380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7" id="17"/>
          <p:cNvGrpSpPr/>
          <p:nvPr/>
        </p:nvGrpSpPr>
        <p:grpSpPr>
          <a:xfrm rot="2700000">
            <a:off x="14381224" y="7574679"/>
            <a:ext cx="7415398" cy="3565095"/>
            <a:chOff x="0" y="0"/>
            <a:chExt cx="660400" cy="317500"/>
          </a:xfrm>
        </p:grpSpPr>
        <p:sp>
          <p:nvSpPr>
            <p:cNvPr name="Freeform 18" id="18"/>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9" id="19"/>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0" id="20"/>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21" id="21"/>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22" id="22"/>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23" id="23"/>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24" id="24"/>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25" id="25"/>
          <p:cNvGrpSpPr/>
          <p:nvPr/>
        </p:nvGrpSpPr>
        <p:grpSpPr>
          <a:xfrm rot="2700000">
            <a:off x="-1376391" y="-3093321"/>
            <a:ext cx="7415398" cy="3565095"/>
            <a:chOff x="0" y="0"/>
            <a:chExt cx="660400" cy="317500"/>
          </a:xfrm>
        </p:grpSpPr>
        <p:sp>
          <p:nvSpPr>
            <p:cNvPr name="Freeform 26" id="2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7" id="27"/>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8" id="28"/>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29" id="29"/>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0" id="30"/>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1" id="31"/>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2" id="32"/>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3" id="33"/>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4" id="34"/>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5" id="35"/>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36" id="36"/>
          <p:cNvSpPr txBox="true"/>
          <p:nvPr/>
        </p:nvSpPr>
        <p:spPr>
          <a:xfrm rot="0">
            <a:off x="3784200" y="2826645"/>
            <a:ext cx="10719600" cy="7124700"/>
          </a:xfrm>
          <a:prstGeom prst="rect">
            <a:avLst/>
          </a:prstGeom>
        </p:spPr>
        <p:txBody>
          <a:bodyPr anchor="t" rtlCol="false" tIns="0" lIns="0" bIns="0" rIns="0">
            <a:spAutoFit/>
          </a:bodyPr>
          <a:lstStyle/>
          <a:p>
            <a:pPr>
              <a:lnSpc>
                <a:spcPts val="3360"/>
              </a:lnSpc>
            </a:pPr>
            <a:r>
              <a:rPr lang="en-US" sz="2800">
                <a:solidFill>
                  <a:srgbClr val="545454"/>
                </a:solidFill>
                <a:latin typeface="DM Sans"/>
              </a:rPr>
              <a:t>The "wow" factor of the project "Event Correlation using ANN" lies in its ability to revolutionize data analysis and decision-making processes across industries. By harnessing the power of Artificial Neural Networks (ANN), our solution offers a groundbreaking approach to event correlation, enabling organizations to unlock hidden insights within complex datasets. The automated system, powered by ANN, seamlessly processes diverse event data sources in real-time, uncovering intricate relationships and patterns that may have otherwise gone unnoticed. This capability to efficiently correlate events and extract actionable insights provides a significant competitive advantage, empowering users to make informed decisions swiftly and effectively. With its accuracy, efficiency, and scalability, the project introduces a paradigm shift in how organizations leverage data for strategic decision-making, setting new standards for excellence in data analytics and propelling them towards success in today's dynamic business environment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DAGBYncCFRE</dc:identifier>
  <dcterms:modified xsi:type="dcterms:W3CDTF">2011-08-01T06:04:30Z</dcterms:modified>
  <cp:revision>1</cp:revision>
  <dc:title>name : g.benita sharon nm id : Au211521104020 college</dc:title>
</cp:coreProperties>
</file>