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3" r:id="rId3"/>
    <p:sldId id="269" r:id="rId4"/>
    <p:sldId id="270" r:id="rId5"/>
    <p:sldId id="272" r:id="rId6"/>
    <p:sldId id="275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3D54"/>
    <a:srgbClr val="E7E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6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pt-BR" sz="1800" b="1" dirty="0">
                <a:solidFill>
                  <a:schemeClr val="tx2"/>
                </a:solidFill>
              </a:rPr>
              <a:t>Top – 10</a:t>
            </a:r>
          </a:p>
          <a:p>
            <a:pPr>
              <a:defRPr sz="1800" b="1">
                <a:solidFill>
                  <a:schemeClr val="bg1"/>
                </a:solidFill>
              </a:defRPr>
            </a:pPr>
            <a:r>
              <a:rPr lang="pt-BR" sz="1800" b="1" dirty="0">
                <a:solidFill>
                  <a:schemeClr val="tx2"/>
                </a:solidFill>
              </a:rPr>
              <a:t>(</a:t>
            </a:r>
            <a:r>
              <a:rPr lang="pt-BR" sz="1400" b="1" dirty="0">
                <a:solidFill>
                  <a:schemeClr val="tx2"/>
                </a:solidFill>
              </a:rPr>
              <a:t>UF</a:t>
            </a:r>
            <a:r>
              <a:rPr lang="pt-BR" sz="1800" b="1" dirty="0">
                <a:solidFill>
                  <a:schemeClr val="tx2"/>
                </a:solidFill>
              </a:rPr>
              <a:t>)</a:t>
            </a:r>
          </a:p>
        </c:rich>
      </c:tx>
      <c:layout>
        <c:manualLayout>
          <c:xMode val="edge"/>
          <c:yMode val="edge"/>
          <c:x val="0.40573573499270493"/>
          <c:y val="4.629629629629629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2.6687318473905496E-2"/>
          <c:y val="0.35478713557060687"/>
          <c:w val="0.95252462398917392"/>
          <c:h val="0.5485614335233547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UF!$E$2:$E$12</c:f>
              <c:strCache>
                <c:ptCount val="11"/>
                <c:pt idx="0">
                  <c:v>SP</c:v>
                </c:pt>
                <c:pt idx="1">
                  <c:v>RJ</c:v>
                </c:pt>
                <c:pt idx="2">
                  <c:v>DF</c:v>
                </c:pt>
                <c:pt idx="3">
                  <c:v>MG</c:v>
                </c:pt>
                <c:pt idx="4">
                  <c:v>BA</c:v>
                </c:pt>
                <c:pt idx="5">
                  <c:v>CE</c:v>
                </c:pt>
                <c:pt idx="6">
                  <c:v>PR</c:v>
                </c:pt>
                <c:pt idx="7">
                  <c:v>GO</c:v>
                </c:pt>
                <c:pt idx="8">
                  <c:v>RS</c:v>
                </c:pt>
                <c:pt idx="9">
                  <c:v>AM</c:v>
                </c:pt>
                <c:pt idx="10">
                  <c:v>Demais</c:v>
                </c:pt>
              </c:strCache>
            </c:strRef>
          </c:cat>
          <c:val>
            <c:numRef>
              <c:f>UF!$F$2:$F$12</c:f>
              <c:numCache>
                <c:formatCode>#,##0_);\(#,##0\)</c:formatCode>
                <c:ptCount val="11"/>
                <c:pt idx="0">
                  <c:v>123986</c:v>
                </c:pt>
                <c:pt idx="1">
                  <c:v>49016</c:v>
                </c:pt>
                <c:pt idx="2">
                  <c:v>19996</c:v>
                </c:pt>
                <c:pt idx="3">
                  <c:v>32026</c:v>
                </c:pt>
                <c:pt idx="4">
                  <c:v>14862</c:v>
                </c:pt>
                <c:pt idx="5">
                  <c:v>13690</c:v>
                </c:pt>
                <c:pt idx="6">
                  <c:v>11772</c:v>
                </c:pt>
                <c:pt idx="7">
                  <c:v>9963</c:v>
                </c:pt>
                <c:pt idx="8">
                  <c:v>9927</c:v>
                </c:pt>
                <c:pt idx="9">
                  <c:v>9562</c:v>
                </c:pt>
                <c:pt idx="10">
                  <c:v>61249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3E-4884-9F38-02ADE4851FA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064042351"/>
        <c:axId val="1424300095"/>
      </c:barChart>
      <c:catAx>
        <c:axId val="1064042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24300095"/>
        <c:crosses val="autoZero"/>
        <c:auto val="1"/>
        <c:lblAlgn val="ctr"/>
        <c:lblOffset val="100"/>
        <c:noMultiLvlLbl val="0"/>
      </c:catAx>
      <c:valAx>
        <c:axId val="1424300095"/>
        <c:scaling>
          <c:orientation val="minMax"/>
        </c:scaling>
        <c:delete val="1"/>
        <c:axPos val="l"/>
        <c:numFmt formatCode="#,##0_);\(#,##0\)" sourceLinked="1"/>
        <c:majorTickMark val="none"/>
        <c:minorTickMark val="none"/>
        <c:tickLblPos val="nextTo"/>
        <c:crossAx val="1064042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9B326-FC30-B4C0-E876-D8B8216F2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F26D81-301D-29D5-16FA-45CD9F99F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27B11E-45D0-F809-D055-0180FE42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4BA4-15A2-45C3-8520-64054A146FA7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14E479-2BCA-00FD-0592-79A491BB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2E7D32-1E6E-F836-0EDA-7590504C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36D6-C4C6-41CE-BD47-A4899EC103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62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38F7A-5F3E-7546-78CF-88C17613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2FEEA5-623E-71AD-2969-EF9AABC11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FFF420-5254-89FD-0B13-E7A56C29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4BA4-15A2-45C3-8520-64054A146FA7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6ABD5D-08BA-F380-C79C-DF3737E4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258582-FC24-26D5-F035-88EBBDAC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36D6-C4C6-41CE-BD47-A4899EC103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98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0A30D1-4958-F942-0C0E-4E6CEB179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0191B1-6FF9-D94C-4057-FFAAB43C4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7369ED-E113-D29A-C0D0-5579C83C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4BA4-15A2-45C3-8520-64054A146FA7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1ABFAF-F6D3-BB2C-C2E8-BFE135B3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59F7C5-F75B-EADE-E497-8A0E29B7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36D6-C4C6-41CE-BD47-A4899EC103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55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9FEBE-28FF-4109-5001-696999FA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0B2BFA-CD3C-E459-1243-DACD7803D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6CD2D7-F8B5-E391-CB9D-5B037A01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4BA4-15A2-45C3-8520-64054A146FA7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3C4CCB-B7D3-5EFA-59A8-891F400F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9E4A2E-0C71-0E81-39E7-5BB5CABD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36D6-C4C6-41CE-BD47-A4899EC103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47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69AC6-4D29-B2D4-6D4E-F4F098536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B0B042-D0CE-F8EF-58C4-42F57B7F3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D3963C-04F7-5595-1E63-303180FB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4BA4-15A2-45C3-8520-64054A146FA7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E71B21-9CE8-0A02-9CF7-65E6BBCE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C6642D-14BF-DA1B-2A3B-A4D6D7A3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36D6-C4C6-41CE-BD47-A4899EC103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08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98F40-B88D-8828-A4EC-8BC1DB0A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7B3020-CA74-5D4E-47B1-588885910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331FAE-A926-FE0C-79D0-46798FA3A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612AF2-8BD4-E297-590B-F9C5C587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4BA4-15A2-45C3-8520-64054A146FA7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4E939E-6A4F-07B8-B221-D5C17DE7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368470-F1E5-E1F4-3E3B-CC563810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36D6-C4C6-41CE-BD47-A4899EC103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28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082C0-2926-5C30-FE30-072D5451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A2587E-03A3-C125-0855-D0CEFD646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34A1D5-45EE-73E0-7685-8B8CA61DF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A0D1E3-D761-3DB2-2D24-B0A3E580A3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E186BD-8563-AB89-5901-7009B4CA3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05C2AAD-74AF-8475-081E-26223973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4BA4-15A2-45C3-8520-64054A146FA7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B15B476-B3A3-43EE-B644-47097BB4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837AE64-C9D7-EC72-DCBB-36027801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36D6-C4C6-41CE-BD47-A4899EC103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3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57AFE-2359-209C-A542-DA7C401B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D45586F-A1AC-B049-0781-F7B16C41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4BA4-15A2-45C3-8520-64054A146FA7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815D193-22B4-3455-CE8F-DE257511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1FCF82-930B-1608-0FE3-00A3FEC9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36D6-C4C6-41CE-BD47-A4899EC103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64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DD4C451-1426-8C0E-EA18-4549690D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4BA4-15A2-45C3-8520-64054A146FA7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AFFA1D6-D21F-7ED7-7784-593216B02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6FCB4C-4943-B4CB-D6FC-995C5C5FB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36D6-C4C6-41CE-BD47-A4899EC103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58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2C671-B869-AFDE-45F2-B1DA49FC9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BC9EF1-BE7E-6ED4-5D6D-4763059EA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1575B4-D6A3-8B76-AF61-348AF92B6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E0B160-356C-39E2-60AA-D2D0ED50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4BA4-15A2-45C3-8520-64054A146FA7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179987-3D7B-9D34-0036-E86965DA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DF0FA2-321E-D768-176C-4E9E2681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36D6-C4C6-41CE-BD47-A4899EC103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88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4FBDB-C0C2-2201-E669-388D9169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0B8CF59-6CA2-0B9C-19E2-F127C1057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DEC5E1-A8A6-B700-1F84-F41311ECA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FC8D4C-B0E7-53B7-325E-E0D178D3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E4BA4-15A2-45C3-8520-64054A146FA7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76FFDF-DFD2-7453-65A7-6CBA3EBD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F8C198-03D3-06DE-237B-68859E52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D36D6-C4C6-41CE-BD47-A4899EC103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9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59E6F67-A254-E08E-76EE-212BC40F3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036B3A-763A-0804-28D2-C1D2E1C3E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732268-1F60-FC53-C768-C88AE756C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BE4BA4-15A2-45C3-8520-64054A146FA7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F4873B-7290-E0F0-44A5-B969697E9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8BECE8-7372-8187-419D-8F4A2FDCD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1D36D6-C4C6-41CE-BD47-A4899EC103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10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EA5C75C-19CC-6235-A8EE-844563008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782" y="1892968"/>
            <a:ext cx="6942218" cy="4965032"/>
          </a:xfrm>
          <a:prstGeom prst="rect">
            <a:avLst/>
          </a:prstGeom>
        </p:spPr>
      </p:pic>
      <p:sp>
        <p:nvSpPr>
          <p:cNvPr id="5" name="TextBox 20">
            <a:extLst>
              <a:ext uri="{FF2B5EF4-FFF2-40B4-BE49-F238E27FC236}">
                <a16:creationId xmlns:a16="http://schemas.microsoft.com/office/drawing/2014/main" id="{8231F428-D67D-A3DA-44B2-57C2A10FD334}"/>
              </a:ext>
            </a:extLst>
          </p:cNvPr>
          <p:cNvSpPr txBox="1"/>
          <p:nvPr/>
        </p:nvSpPr>
        <p:spPr>
          <a:xfrm>
            <a:off x="868431" y="1205676"/>
            <a:ext cx="6705600" cy="10763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97"/>
              </a:lnSpc>
            </a:pPr>
            <a:r>
              <a:rPr lang="pt-BR" sz="4400" b="1" dirty="0">
                <a:solidFill>
                  <a:schemeClr val="accent1"/>
                </a:solidFill>
                <a:latin typeface="+mj-lt"/>
              </a:rPr>
              <a:t>Oportunidades de Expansão </a:t>
            </a:r>
            <a:br>
              <a:rPr lang="pt-BR" sz="4400" b="1" dirty="0">
                <a:solidFill>
                  <a:schemeClr val="accent1"/>
                </a:solidFill>
                <a:latin typeface="+mj-lt"/>
              </a:rPr>
            </a:br>
            <a:r>
              <a:rPr lang="pt-BR" sz="4400" b="1" dirty="0">
                <a:solidFill>
                  <a:schemeClr val="accent1"/>
                </a:solidFill>
                <a:latin typeface="+mj-lt"/>
              </a:rPr>
              <a:t>Segmento INSS</a:t>
            </a:r>
            <a:endParaRPr lang="en-US" sz="44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BEFDC3A2-B999-0292-CD2B-C17AC339BFFB}"/>
              </a:ext>
            </a:extLst>
          </p:cNvPr>
          <p:cNvSpPr txBox="1"/>
          <p:nvPr/>
        </p:nvSpPr>
        <p:spPr>
          <a:xfrm>
            <a:off x="2171699" y="2706460"/>
            <a:ext cx="3985261" cy="525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97"/>
              </a:lnSpc>
            </a:pPr>
            <a:r>
              <a:rPr lang="pt-BR" sz="3600" i="1" dirty="0">
                <a:solidFill>
                  <a:schemeClr val="accent1"/>
                </a:solidFill>
                <a:latin typeface="+mj-lt"/>
              </a:rPr>
              <a:t>(Jan/25 até Mar/25)</a:t>
            </a:r>
            <a:endParaRPr lang="en-US" sz="3600" i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5874539-90BC-767D-36CB-8E48552CD5E9}"/>
              </a:ext>
            </a:extLst>
          </p:cNvPr>
          <p:cNvSpPr txBox="1"/>
          <p:nvPr/>
        </p:nvSpPr>
        <p:spPr>
          <a:xfrm>
            <a:off x="-8021" y="6654640"/>
            <a:ext cx="62217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0" dirty="0">
                <a:solidFill>
                  <a:srgbClr val="023D54"/>
                </a:solidFill>
              </a:rPr>
              <a:t>Fonte: dados abertos INSS (benefícios concedidos)</a:t>
            </a:r>
          </a:p>
        </p:txBody>
      </p:sp>
    </p:spTree>
    <p:extLst>
      <p:ext uri="{BB962C8B-B14F-4D97-AF65-F5344CB8AC3E}">
        <p14:creationId xmlns:p14="http://schemas.microsoft.com/office/powerpoint/2010/main" val="273443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AB4FD-D912-8144-7BEA-325392A92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>
            <a:extLst>
              <a:ext uri="{FF2B5EF4-FFF2-40B4-BE49-F238E27FC236}">
                <a16:creationId xmlns:a16="http://schemas.microsoft.com/office/drawing/2014/main" id="{AB17E6C5-D87B-EFB4-C987-05D075E19034}"/>
              </a:ext>
            </a:extLst>
          </p:cNvPr>
          <p:cNvGrpSpPr/>
          <p:nvPr/>
        </p:nvGrpSpPr>
        <p:grpSpPr>
          <a:xfrm>
            <a:off x="-8021" y="6637826"/>
            <a:ext cx="12240000" cy="245331"/>
            <a:chOff x="0" y="0"/>
            <a:chExt cx="1570033" cy="72128"/>
          </a:xfrm>
        </p:grpSpPr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9CC38920-773D-3ED1-A2EA-48C470F7B02A}"/>
                </a:ext>
              </a:extLst>
            </p:cNvPr>
            <p:cNvSpPr/>
            <p:nvPr/>
          </p:nvSpPr>
          <p:spPr>
            <a:xfrm>
              <a:off x="0" y="0"/>
              <a:ext cx="1570033" cy="72128"/>
            </a:xfrm>
            <a:custGeom>
              <a:avLst/>
              <a:gdLst/>
              <a:ahLst/>
              <a:cxnLst/>
              <a:rect l="l" t="t" r="r" b="b"/>
              <a:pathLst>
                <a:path w="1570033" h="72128">
                  <a:moveTo>
                    <a:pt x="0" y="0"/>
                  </a:moveTo>
                  <a:lnTo>
                    <a:pt x="1570033" y="0"/>
                  </a:lnTo>
                  <a:lnTo>
                    <a:pt x="1570033" y="72128"/>
                  </a:lnTo>
                  <a:lnTo>
                    <a:pt x="0" y="72128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7" name="TextBox 10">
              <a:extLst>
                <a:ext uri="{FF2B5EF4-FFF2-40B4-BE49-F238E27FC236}">
                  <a16:creationId xmlns:a16="http://schemas.microsoft.com/office/drawing/2014/main" id="{C504992B-5976-4BD0-4F23-223231A1A034}"/>
                </a:ext>
              </a:extLst>
            </p:cNvPr>
            <p:cNvSpPr txBox="1"/>
            <p:nvPr/>
          </p:nvSpPr>
          <p:spPr>
            <a:xfrm>
              <a:off x="0" y="-38100"/>
              <a:ext cx="1570033" cy="11022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2446C892-7F3D-045F-EF5D-C9CAEFFAF396}"/>
              </a:ext>
            </a:extLst>
          </p:cNvPr>
          <p:cNvSpPr txBox="1"/>
          <p:nvPr/>
        </p:nvSpPr>
        <p:spPr>
          <a:xfrm>
            <a:off x="-8021" y="6654640"/>
            <a:ext cx="62217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0" dirty="0">
                <a:solidFill>
                  <a:schemeClr val="bg1"/>
                </a:solidFill>
              </a:rPr>
              <a:t>Fonte: dados abertos INSS (benefícios concedidos)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F7CE18A-2FE9-7112-2283-274BD27D7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782" y="1892968"/>
            <a:ext cx="6942218" cy="4965032"/>
          </a:xfrm>
          <a:prstGeom prst="rect">
            <a:avLst/>
          </a:prstGeom>
        </p:spPr>
      </p:pic>
      <p:grpSp>
        <p:nvGrpSpPr>
          <p:cNvPr id="3" name="Group 5">
            <a:extLst>
              <a:ext uri="{FF2B5EF4-FFF2-40B4-BE49-F238E27FC236}">
                <a16:creationId xmlns:a16="http://schemas.microsoft.com/office/drawing/2014/main" id="{CF960AEB-E99A-D2D7-B738-0D0ABC219ED2}"/>
              </a:ext>
            </a:extLst>
          </p:cNvPr>
          <p:cNvGrpSpPr/>
          <p:nvPr/>
        </p:nvGrpSpPr>
        <p:grpSpPr>
          <a:xfrm>
            <a:off x="-20493" y="2"/>
            <a:ext cx="12239998" cy="977922"/>
            <a:chOff x="-2639" y="-116006"/>
            <a:chExt cx="1576214" cy="188134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3286AC25-B5BA-58CC-2E7B-57E5C51D32C5}"/>
                </a:ext>
              </a:extLst>
            </p:cNvPr>
            <p:cNvSpPr/>
            <p:nvPr/>
          </p:nvSpPr>
          <p:spPr>
            <a:xfrm>
              <a:off x="-2639" y="-116006"/>
              <a:ext cx="1576214" cy="90569"/>
            </a:xfrm>
            <a:custGeom>
              <a:avLst/>
              <a:gdLst/>
              <a:ahLst/>
              <a:cxnLst/>
              <a:rect l="l" t="t" r="r" b="b"/>
              <a:pathLst>
                <a:path w="1570033" h="72128">
                  <a:moveTo>
                    <a:pt x="0" y="0"/>
                  </a:moveTo>
                  <a:lnTo>
                    <a:pt x="1570033" y="0"/>
                  </a:lnTo>
                  <a:lnTo>
                    <a:pt x="1570033" y="72128"/>
                  </a:lnTo>
                  <a:lnTo>
                    <a:pt x="0" y="72128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F126BD-4D2C-E8B8-6008-767EBED66A32}"/>
                </a:ext>
              </a:extLst>
            </p:cNvPr>
            <p:cNvSpPr txBox="1"/>
            <p:nvPr/>
          </p:nvSpPr>
          <p:spPr>
            <a:xfrm>
              <a:off x="0" y="-38100"/>
              <a:ext cx="1570033" cy="11022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BCF6715E-4352-C2D1-B9AC-A3395CD79F63}"/>
              </a:ext>
            </a:extLst>
          </p:cNvPr>
          <p:cNvSpPr txBox="1"/>
          <p:nvPr/>
        </p:nvSpPr>
        <p:spPr>
          <a:xfrm>
            <a:off x="324497" y="-118552"/>
            <a:ext cx="32101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ptos corpo"/>
              </a:rPr>
              <a:t>Introdução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D919AB-EE95-B559-86AC-FE9EE5A3C9FE}"/>
              </a:ext>
            </a:extLst>
          </p:cNvPr>
          <p:cNvSpPr txBox="1"/>
          <p:nvPr/>
        </p:nvSpPr>
        <p:spPr>
          <a:xfrm>
            <a:off x="815164" y="1107515"/>
            <a:ext cx="6507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23D54"/>
                </a:solidFill>
                <a:latin typeface="Aptos corpo"/>
              </a:rPr>
              <a:t>Slide 1</a:t>
            </a:r>
            <a:r>
              <a:rPr lang="pt-BR" sz="2000" dirty="0">
                <a:solidFill>
                  <a:srgbClr val="023D54"/>
                </a:solidFill>
                <a:latin typeface="Aptos corpo"/>
              </a:rPr>
              <a:t>. Identificação das Cidades Mais Atrativas – TOP 30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EB9F76D-EC90-3C31-8350-2807316A6165}"/>
              </a:ext>
            </a:extLst>
          </p:cNvPr>
          <p:cNvSpPr txBox="1"/>
          <p:nvPr/>
        </p:nvSpPr>
        <p:spPr>
          <a:xfrm>
            <a:off x="815164" y="1667756"/>
            <a:ext cx="6507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23D54"/>
                </a:solidFill>
                <a:latin typeface="Aptos corpo"/>
              </a:rPr>
              <a:t>Slide 2</a:t>
            </a:r>
            <a:r>
              <a:rPr lang="pt-BR" sz="2000" dirty="0">
                <a:solidFill>
                  <a:srgbClr val="023D54"/>
                </a:solidFill>
                <a:latin typeface="Aptos corpo"/>
              </a:rPr>
              <a:t>. Viabilidade Econômica / BE + </a:t>
            </a:r>
            <a:r>
              <a:rPr lang="pt-BR" sz="2000" dirty="0" err="1">
                <a:solidFill>
                  <a:srgbClr val="023D54"/>
                </a:solidFill>
                <a:latin typeface="Aptos corpo"/>
              </a:rPr>
              <a:t>Churn</a:t>
            </a:r>
            <a:endParaRPr lang="pt-BR" sz="2000" dirty="0">
              <a:solidFill>
                <a:srgbClr val="023D54"/>
              </a:solidFill>
              <a:latin typeface="Aptos corpo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E23D838-DD92-C710-7E43-F848ECBE5BB6}"/>
              </a:ext>
            </a:extLst>
          </p:cNvPr>
          <p:cNvSpPr txBox="1"/>
          <p:nvPr/>
        </p:nvSpPr>
        <p:spPr>
          <a:xfrm>
            <a:off x="815164" y="2225140"/>
            <a:ext cx="6507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23D54"/>
                </a:solidFill>
                <a:latin typeface="Aptos corpo"/>
              </a:rPr>
              <a:t>Slide 3</a:t>
            </a:r>
            <a:r>
              <a:rPr lang="pt-BR" sz="2000" dirty="0">
                <a:solidFill>
                  <a:srgbClr val="023D54"/>
                </a:solidFill>
                <a:latin typeface="Aptos corpo"/>
              </a:rPr>
              <a:t>. Novo Produto de Crédito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7DD74A4-CC27-5146-680E-BA846BAA6908}"/>
              </a:ext>
            </a:extLst>
          </p:cNvPr>
          <p:cNvSpPr txBox="1"/>
          <p:nvPr/>
        </p:nvSpPr>
        <p:spPr>
          <a:xfrm>
            <a:off x="815164" y="2782524"/>
            <a:ext cx="6507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23D54"/>
                </a:solidFill>
                <a:latin typeface="Aptos corpo"/>
              </a:rPr>
              <a:t>Slide 4</a:t>
            </a:r>
            <a:r>
              <a:rPr lang="pt-BR" sz="2000" dirty="0">
                <a:solidFill>
                  <a:srgbClr val="023D54"/>
                </a:solidFill>
                <a:latin typeface="Aptos corpo"/>
              </a:rPr>
              <a:t>. Próximos Passos</a:t>
            </a:r>
          </a:p>
        </p:txBody>
      </p:sp>
    </p:spTree>
    <p:extLst>
      <p:ext uri="{BB962C8B-B14F-4D97-AF65-F5344CB8AC3E}">
        <p14:creationId xmlns:p14="http://schemas.microsoft.com/office/powerpoint/2010/main" val="68768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9FBD6-0BAB-649C-C39A-EB9A9A042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5">
            <a:extLst>
              <a:ext uri="{FF2B5EF4-FFF2-40B4-BE49-F238E27FC236}">
                <a16:creationId xmlns:a16="http://schemas.microsoft.com/office/drawing/2014/main" id="{525DC679-10CE-6CEF-E575-66C5AF397359}"/>
              </a:ext>
            </a:extLst>
          </p:cNvPr>
          <p:cNvGrpSpPr/>
          <p:nvPr/>
        </p:nvGrpSpPr>
        <p:grpSpPr>
          <a:xfrm>
            <a:off x="0" y="603002"/>
            <a:ext cx="6454140" cy="374922"/>
            <a:chOff x="0" y="0"/>
            <a:chExt cx="1570033" cy="72128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A1C62EFC-DEF9-A1E3-F734-58C77E921FD7}"/>
                </a:ext>
              </a:extLst>
            </p:cNvPr>
            <p:cNvSpPr/>
            <p:nvPr/>
          </p:nvSpPr>
          <p:spPr>
            <a:xfrm>
              <a:off x="0" y="0"/>
              <a:ext cx="1570033" cy="72128"/>
            </a:xfrm>
            <a:custGeom>
              <a:avLst/>
              <a:gdLst/>
              <a:ahLst/>
              <a:cxnLst/>
              <a:rect l="l" t="t" r="r" b="b"/>
              <a:pathLst>
                <a:path w="1570033" h="72128">
                  <a:moveTo>
                    <a:pt x="0" y="0"/>
                  </a:moveTo>
                  <a:lnTo>
                    <a:pt x="1570033" y="0"/>
                  </a:lnTo>
                  <a:lnTo>
                    <a:pt x="1570033" y="72128"/>
                  </a:lnTo>
                  <a:lnTo>
                    <a:pt x="0" y="72128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16" name="TextBox 7">
              <a:extLst>
                <a:ext uri="{FF2B5EF4-FFF2-40B4-BE49-F238E27FC236}">
                  <a16:creationId xmlns:a16="http://schemas.microsoft.com/office/drawing/2014/main" id="{4B68DACB-4CE5-E312-B386-B702CA822F13}"/>
                </a:ext>
              </a:extLst>
            </p:cNvPr>
            <p:cNvSpPr txBox="1"/>
            <p:nvPr/>
          </p:nvSpPr>
          <p:spPr>
            <a:xfrm>
              <a:off x="0" y="-38100"/>
              <a:ext cx="1570033" cy="11022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5" name="Group 8">
            <a:extLst>
              <a:ext uri="{FF2B5EF4-FFF2-40B4-BE49-F238E27FC236}">
                <a16:creationId xmlns:a16="http://schemas.microsoft.com/office/drawing/2014/main" id="{2A414B21-7D4B-A9E1-919E-CD299F587F8A}"/>
              </a:ext>
            </a:extLst>
          </p:cNvPr>
          <p:cNvGrpSpPr/>
          <p:nvPr/>
        </p:nvGrpSpPr>
        <p:grpSpPr>
          <a:xfrm>
            <a:off x="-8021" y="6637826"/>
            <a:ext cx="12240000" cy="245331"/>
            <a:chOff x="0" y="0"/>
            <a:chExt cx="1570033" cy="72128"/>
          </a:xfrm>
        </p:grpSpPr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D65D6695-3558-D7F3-DE37-A8E388C44605}"/>
                </a:ext>
              </a:extLst>
            </p:cNvPr>
            <p:cNvSpPr/>
            <p:nvPr/>
          </p:nvSpPr>
          <p:spPr>
            <a:xfrm>
              <a:off x="0" y="0"/>
              <a:ext cx="1570033" cy="72128"/>
            </a:xfrm>
            <a:custGeom>
              <a:avLst/>
              <a:gdLst/>
              <a:ahLst/>
              <a:cxnLst/>
              <a:rect l="l" t="t" r="r" b="b"/>
              <a:pathLst>
                <a:path w="1570033" h="72128">
                  <a:moveTo>
                    <a:pt x="0" y="0"/>
                  </a:moveTo>
                  <a:lnTo>
                    <a:pt x="1570033" y="0"/>
                  </a:lnTo>
                  <a:lnTo>
                    <a:pt x="1570033" y="72128"/>
                  </a:lnTo>
                  <a:lnTo>
                    <a:pt x="0" y="72128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7" name="TextBox 10">
              <a:extLst>
                <a:ext uri="{FF2B5EF4-FFF2-40B4-BE49-F238E27FC236}">
                  <a16:creationId xmlns:a16="http://schemas.microsoft.com/office/drawing/2014/main" id="{3D35C9DB-DFA7-8E3B-8179-3EB9CF32C9D5}"/>
                </a:ext>
              </a:extLst>
            </p:cNvPr>
            <p:cNvSpPr txBox="1"/>
            <p:nvPr/>
          </p:nvSpPr>
          <p:spPr>
            <a:xfrm>
              <a:off x="0" y="-38100"/>
              <a:ext cx="1570033" cy="11022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aphicFrame>
        <p:nvGraphicFramePr>
          <p:cNvPr id="21" name="Gráfico 20">
            <a:extLst>
              <a:ext uri="{FF2B5EF4-FFF2-40B4-BE49-F238E27FC236}">
                <a16:creationId xmlns:a16="http://schemas.microsoft.com/office/drawing/2014/main" id="{2CC19FD2-3A5A-56C2-D214-798E91C536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0324476"/>
              </p:ext>
            </p:extLst>
          </p:nvPr>
        </p:nvGraphicFramePr>
        <p:xfrm>
          <a:off x="5257800" y="1652380"/>
          <a:ext cx="6141720" cy="250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6" name="Tabela 35">
            <a:extLst>
              <a:ext uri="{FF2B5EF4-FFF2-40B4-BE49-F238E27FC236}">
                <a16:creationId xmlns:a16="http://schemas.microsoft.com/office/drawing/2014/main" id="{867FE413-73BE-0468-E1BC-2B1784D00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019951"/>
              </p:ext>
            </p:extLst>
          </p:nvPr>
        </p:nvGraphicFramePr>
        <p:xfrm>
          <a:off x="143972" y="1265183"/>
          <a:ext cx="2110741" cy="5222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533">
                  <a:extLst>
                    <a:ext uri="{9D8B030D-6E8A-4147-A177-3AD203B41FA5}">
                      <a16:colId xmlns:a16="http://schemas.microsoft.com/office/drawing/2014/main" val="951379634"/>
                    </a:ext>
                  </a:extLst>
                </a:gridCol>
                <a:gridCol w="412991">
                  <a:extLst>
                    <a:ext uri="{9D8B030D-6E8A-4147-A177-3AD203B41FA5}">
                      <a16:colId xmlns:a16="http://schemas.microsoft.com/office/drawing/2014/main" val="681628948"/>
                    </a:ext>
                  </a:extLst>
                </a:gridCol>
                <a:gridCol w="550217">
                  <a:extLst>
                    <a:ext uri="{9D8B030D-6E8A-4147-A177-3AD203B41FA5}">
                      <a16:colId xmlns:a16="http://schemas.microsoft.com/office/drawing/2014/main" val="2922322222"/>
                    </a:ext>
                  </a:extLst>
                </a:gridCol>
              </a:tblGrid>
              <a:tr h="162395">
                <a:tc gridSpan="3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corpo"/>
                        </a:rPr>
                        <a:t>TOP 30 </a:t>
                      </a:r>
                      <a:br>
                        <a:rPr lang="pt-B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corpo"/>
                        </a:rPr>
                      </a:br>
                      <a:r>
                        <a:rPr lang="pt-BR" sz="1000" i="1" dirty="0">
                          <a:solidFill>
                            <a:schemeClr val="bg1"/>
                          </a:solidFill>
                          <a:latin typeface="Aptos corpo"/>
                        </a:rPr>
                        <a:t>Baseado em Benefícios Incluídos</a:t>
                      </a:r>
                      <a:endParaRPr lang="pt-BR" sz="1000" b="1" i="1" u="none" strike="noStrike" dirty="0">
                        <a:solidFill>
                          <a:schemeClr val="bg1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b">
                    <a:solidFill>
                      <a:srgbClr val="023D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39" marR="3539" marT="3539" marB="0" anchor="b">
                    <a:solidFill>
                      <a:srgbClr val="023D5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pt-BR" sz="12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539" marR="3539" marT="3539" marB="0" anchor="b">
                    <a:solidFill>
                      <a:srgbClr val="023D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428235"/>
                  </a:ext>
                </a:extLst>
              </a:tr>
              <a:tr h="16239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corpo"/>
                        </a:rPr>
                        <a:t>Cidades</a:t>
                      </a:r>
                    </a:p>
                  </a:txBody>
                  <a:tcPr marL="3539" marR="3539" marT="3539" marB="0" anchor="b">
                    <a:solidFill>
                      <a:srgbClr val="023D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0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Aptos corpo"/>
                        </a:rPr>
                        <a:t>Qtde</a:t>
                      </a:r>
                      <a:r>
                        <a:rPr lang="pt-B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corpo"/>
                        </a:rPr>
                        <a:t>.</a:t>
                      </a:r>
                    </a:p>
                  </a:txBody>
                  <a:tcPr marL="3539" marR="3539" marT="3539" marB="0" anchor="b">
                    <a:solidFill>
                      <a:srgbClr val="023D5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corpo"/>
                        </a:rPr>
                        <a:t>%</a:t>
                      </a:r>
                    </a:p>
                  </a:txBody>
                  <a:tcPr marL="3539" marR="3539" marT="3539" marB="0" anchor="b">
                    <a:solidFill>
                      <a:srgbClr val="023D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02526"/>
                  </a:ext>
                </a:extLst>
              </a:tr>
              <a:tr h="15433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São Paulo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77.136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corpo"/>
                        </a:rPr>
                        <a:t>22%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6532464"/>
                  </a:ext>
                </a:extLst>
              </a:tr>
              <a:tr h="15433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Rio de Janeiro 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37.445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ptos corpo"/>
                        </a:rPr>
                        <a:t>11%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5487667"/>
                  </a:ext>
                </a:extLst>
              </a:tr>
              <a:tr h="15433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Brasília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19.996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ptos corpo"/>
                        </a:rPr>
                        <a:t>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5185722"/>
                  </a:ext>
                </a:extLst>
              </a:tr>
              <a:tr h="15433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Belo Horizonte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16.405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corpo"/>
                        </a:rPr>
                        <a:t>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16483394"/>
                  </a:ext>
                </a:extLst>
              </a:tr>
              <a:tr h="15433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Salvador 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14.862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corpo"/>
                        </a:rPr>
                        <a:t>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6887909"/>
                  </a:ext>
                </a:extLst>
              </a:tr>
              <a:tr h="15433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Fortaleza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13.690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corpo"/>
                        </a:rPr>
                        <a:t>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26965"/>
                  </a:ext>
                </a:extLst>
              </a:tr>
              <a:tr h="15433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Curitiba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11.772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corpo"/>
                        </a:rPr>
                        <a:t>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4405260"/>
                  </a:ext>
                </a:extLst>
              </a:tr>
              <a:tr h="15433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Guarulhos 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10.187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ptos corpo"/>
                        </a:rPr>
                        <a:t>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728841"/>
                  </a:ext>
                </a:extLst>
              </a:tr>
              <a:tr h="15433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Goiânia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9.963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corpo"/>
                        </a:rPr>
                        <a:t>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1340609"/>
                  </a:ext>
                </a:extLst>
              </a:tr>
              <a:tr h="15433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Porto Alegre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9.927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ptos corpo"/>
                        </a:rPr>
                        <a:t>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3387379"/>
                  </a:ext>
                </a:extLst>
              </a:tr>
              <a:tr h="15433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Manaus 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9.562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corpo"/>
                        </a:rPr>
                        <a:t>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4189716"/>
                  </a:ext>
                </a:extLst>
              </a:tr>
              <a:tr h="15433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Recife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>
                          <a:effectLst/>
                          <a:latin typeface="Aptos corpo"/>
                        </a:rPr>
                        <a:t>8.889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corpo"/>
                        </a:rPr>
                        <a:t>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0078383"/>
                  </a:ext>
                </a:extLst>
              </a:tr>
              <a:tr h="15433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Uberlândia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8.722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corpo"/>
                        </a:rPr>
                        <a:t>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737659"/>
                  </a:ext>
                </a:extLst>
              </a:tr>
              <a:tr h="15433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Campinas 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8.190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corpo"/>
                        </a:rPr>
                        <a:t>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7004862"/>
                  </a:ext>
                </a:extLst>
              </a:tr>
              <a:tr h="15433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Campo Grande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>
                          <a:effectLst/>
                          <a:latin typeface="Aptos corpo"/>
                        </a:rPr>
                        <a:t>7.796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corpo"/>
                        </a:rPr>
                        <a:t>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8118706"/>
                  </a:ext>
                </a:extLst>
              </a:tr>
              <a:tr h="15433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Joinville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7.169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ptos corpo"/>
                        </a:rPr>
                        <a:t>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7561676"/>
                  </a:ext>
                </a:extLst>
              </a:tr>
              <a:tr h="15433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João Pessoa 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7.075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corpo"/>
                        </a:rPr>
                        <a:t>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2120696"/>
                  </a:ext>
                </a:extLst>
              </a:tr>
              <a:tr h="15433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Juiz de Fora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6.899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corpo"/>
                        </a:rPr>
                        <a:t>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9590010"/>
                  </a:ext>
                </a:extLst>
              </a:tr>
              <a:tr h="24205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São Bernardo do Campo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6.736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corpo"/>
                        </a:rPr>
                        <a:t>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114601"/>
                  </a:ext>
                </a:extLst>
              </a:tr>
              <a:tr h="15433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Maceió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6.590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corpo"/>
                        </a:rPr>
                        <a:t>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665711"/>
                  </a:ext>
                </a:extLst>
              </a:tr>
              <a:tr h="15433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Belém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6.217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corpo"/>
                        </a:rPr>
                        <a:t>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2795601"/>
                  </a:ext>
                </a:extLst>
              </a:tr>
              <a:tr h="15433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Sorocaba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6.164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corpo"/>
                        </a:rPr>
                        <a:t>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2368178"/>
                  </a:ext>
                </a:extLst>
              </a:tr>
              <a:tr h="15433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São Gonçalo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6.003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corpo"/>
                        </a:rPr>
                        <a:t>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5643919"/>
                  </a:ext>
                </a:extLst>
              </a:tr>
              <a:tr h="15433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São Luís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5.964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corpo"/>
                        </a:rPr>
                        <a:t>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05180866"/>
                  </a:ext>
                </a:extLst>
              </a:tr>
              <a:tr h="15433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Teresina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5.959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corpo"/>
                        </a:rPr>
                        <a:t>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2175394"/>
                  </a:ext>
                </a:extLst>
              </a:tr>
              <a:tr h="15433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Natal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5.590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corpo"/>
                        </a:rPr>
                        <a:t>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1180049"/>
                  </a:ext>
                </a:extLst>
              </a:tr>
              <a:tr h="15433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Duque de Caxias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5.568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corpo"/>
                        </a:rPr>
                        <a:t>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972420"/>
                  </a:ext>
                </a:extLst>
              </a:tr>
              <a:tr h="15433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Ribeirão Preto 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5.344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corpo"/>
                        </a:rPr>
                        <a:t>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8646982"/>
                  </a:ext>
                </a:extLst>
              </a:tr>
              <a:tr h="15433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Santo André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5.222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corpo"/>
                        </a:rPr>
                        <a:t>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8610424"/>
                  </a:ext>
                </a:extLst>
              </a:tr>
              <a:tr h="18872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São José dos Campos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u="none" strike="noStrike" dirty="0">
                          <a:effectLst/>
                          <a:latin typeface="Aptos corpo"/>
                        </a:rPr>
                        <a:t>5.007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Aptos corpo"/>
                      </a:endParaRPr>
                    </a:p>
                  </a:txBody>
                  <a:tcPr marL="3539" marR="3539" marT="3539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corpo"/>
                        </a:rPr>
                        <a:t>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0813331"/>
                  </a:ext>
                </a:extLst>
              </a:tr>
            </a:tbl>
          </a:graphicData>
        </a:graphic>
      </p:graphicFrame>
      <p:sp>
        <p:nvSpPr>
          <p:cNvPr id="39" name="Chave Direita 38">
            <a:extLst>
              <a:ext uri="{FF2B5EF4-FFF2-40B4-BE49-F238E27FC236}">
                <a16:creationId xmlns:a16="http://schemas.microsoft.com/office/drawing/2014/main" id="{8CE8CB2B-B8FC-FBC0-8D10-A4845F7CBA0A}"/>
              </a:ext>
            </a:extLst>
          </p:cNvPr>
          <p:cNvSpPr/>
          <p:nvPr/>
        </p:nvSpPr>
        <p:spPr>
          <a:xfrm>
            <a:off x="2324100" y="1818398"/>
            <a:ext cx="236220" cy="183158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005B03BC-0DF4-34E9-EB63-45122BA1B279}"/>
              </a:ext>
            </a:extLst>
          </p:cNvPr>
          <p:cNvSpPr txBox="1"/>
          <p:nvPr/>
        </p:nvSpPr>
        <p:spPr>
          <a:xfrm>
            <a:off x="2629707" y="2471939"/>
            <a:ext cx="10202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latin typeface="Aptos corpo"/>
              </a:rPr>
              <a:t>13 cidades representam + de 70%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1CD03C58-6C31-BCED-D352-93D20ECE45FE}"/>
              </a:ext>
            </a:extLst>
          </p:cNvPr>
          <p:cNvSpPr txBox="1"/>
          <p:nvPr/>
        </p:nvSpPr>
        <p:spPr>
          <a:xfrm>
            <a:off x="5210731" y="4199911"/>
            <a:ext cx="66103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1000" dirty="0"/>
              <a:t>O volume de concessões está </a:t>
            </a:r>
            <a:r>
              <a:rPr lang="pt-BR" sz="1000" b="1" dirty="0"/>
              <a:t>altamente concentrado</a:t>
            </a:r>
            <a:r>
              <a:rPr lang="pt-BR" sz="1000" dirty="0"/>
              <a:t> em poucos estados, sugerindo que a primeira onda de abertura de agências deve ser principalmente em </a:t>
            </a:r>
            <a:r>
              <a:rPr lang="pt-BR" sz="1000" b="1" dirty="0"/>
              <a:t>SP</a:t>
            </a:r>
            <a:r>
              <a:rPr lang="pt-BR" sz="1000" dirty="0"/>
              <a:t> e </a:t>
            </a:r>
            <a:r>
              <a:rPr lang="pt-BR" sz="1000" b="1" dirty="0"/>
              <a:t>RJ, </a:t>
            </a:r>
            <a:r>
              <a:rPr lang="pt-BR" sz="1000" dirty="0"/>
              <a:t>para capturar rapidamente escala e receita.</a:t>
            </a:r>
          </a:p>
          <a:p>
            <a:pPr>
              <a:buNone/>
            </a:pPr>
            <a:r>
              <a:rPr lang="pt-BR" sz="1000" b="1" dirty="0"/>
              <a:t>1) Concentração extrema em SP e RJ</a:t>
            </a:r>
            <a:endParaRPr lang="pt-BR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000" b="1" dirty="0"/>
              <a:t>São Paulo</a:t>
            </a:r>
            <a:r>
              <a:rPr lang="pt-BR" sz="1000" dirty="0"/>
              <a:t> responde por </a:t>
            </a:r>
            <a:r>
              <a:rPr lang="pt-BR" sz="1000" b="1" dirty="0"/>
              <a:t>123.986 concessões (35%)</a:t>
            </a:r>
            <a:r>
              <a:rPr lang="pt-BR" sz="1000" dirty="0"/>
              <a:t>, sozinho.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000" b="1" dirty="0"/>
              <a:t>Rio de Janeiro</a:t>
            </a:r>
            <a:r>
              <a:rPr lang="pt-BR" sz="1000" dirty="0"/>
              <a:t> soma </a:t>
            </a:r>
            <a:r>
              <a:rPr lang="pt-BR" sz="1000" b="1" dirty="0"/>
              <a:t>49.016 (14%)</a:t>
            </a:r>
            <a:r>
              <a:rPr lang="pt-BR" sz="1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000" b="1" dirty="0"/>
              <a:t>SP + RJ</a:t>
            </a:r>
            <a:r>
              <a:rPr lang="pt-BR" sz="1000" dirty="0"/>
              <a:t> juntos representam </a:t>
            </a:r>
            <a:r>
              <a:rPr lang="pt-BR" sz="1000" b="1" dirty="0"/>
              <a:t>≈49% de todo o volume</a:t>
            </a:r>
            <a:r>
              <a:rPr lang="pt-BR" sz="1000" dirty="0"/>
              <a:t> — praticamente </a:t>
            </a:r>
            <a:r>
              <a:rPr lang="pt-BR" sz="1000" b="1" dirty="0"/>
              <a:t>metade do mercado</a:t>
            </a:r>
            <a:r>
              <a:rPr lang="pt-BR" sz="1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000" dirty="0"/>
              <a:t>Em termos relativos, </a:t>
            </a:r>
            <a:r>
              <a:rPr lang="pt-BR" sz="1000" b="1" dirty="0"/>
              <a:t>SP tem ~2,5× o volume do RJ</a:t>
            </a:r>
            <a:r>
              <a:rPr lang="pt-BR" sz="1000" dirty="0"/>
              <a:t> e </a:t>
            </a:r>
            <a:r>
              <a:rPr lang="pt-BR" sz="1000" b="1" dirty="0"/>
              <a:t>~2× o volume somado dos “Demais” estados</a:t>
            </a:r>
            <a:r>
              <a:rPr lang="pt-BR" sz="1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000" dirty="0"/>
          </a:p>
          <a:p>
            <a:pPr>
              <a:buNone/>
            </a:pPr>
            <a:r>
              <a:rPr lang="pt-BR" sz="1000" b="1" dirty="0"/>
              <a:t>2) Implicações para a estratégia de abertura</a:t>
            </a:r>
            <a:endParaRPr lang="pt-BR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000" b="1" dirty="0"/>
              <a:t>Fase 1 (captura de escala rápida):</a:t>
            </a:r>
            <a:r>
              <a:rPr lang="pt-BR" sz="1000" dirty="0"/>
              <a:t> priorizar capitais e grandes RM de </a:t>
            </a:r>
            <a:r>
              <a:rPr lang="pt-BR" sz="1000" b="1" dirty="0"/>
              <a:t>SP, RJ, DF  e MG</a:t>
            </a:r>
            <a:r>
              <a:rPr lang="pt-BR" sz="1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000" b="1" dirty="0"/>
              <a:t>Fase 2 (consolidação regional):</a:t>
            </a:r>
            <a:r>
              <a:rPr lang="pt-BR" sz="1000" dirty="0"/>
              <a:t> avançar para </a:t>
            </a:r>
            <a:r>
              <a:rPr lang="pt-BR" sz="1000" b="1" dirty="0"/>
              <a:t>BA, CE, PR, GO, RS e AM</a:t>
            </a:r>
            <a:r>
              <a:rPr lang="pt-BR" sz="1000" dirty="0"/>
              <a:t>, onde o volume já garante </a:t>
            </a:r>
            <a:r>
              <a:rPr lang="pt-BR" sz="1000" dirty="0" err="1"/>
              <a:t>breakeven</a:t>
            </a:r>
            <a:r>
              <a:rPr lang="pt-BR" sz="1000" dirty="0"/>
              <a:t> muito cedo.</a:t>
            </a:r>
          </a:p>
        </p:txBody>
      </p:sp>
      <p:grpSp>
        <p:nvGrpSpPr>
          <p:cNvPr id="77" name="Group 20">
            <a:extLst>
              <a:ext uri="{FF2B5EF4-FFF2-40B4-BE49-F238E27FC236}">
                <a16:creationId xmlns:a16="http://schemas.microsoft.com/office/drawing/2014/main" id="{EC56ED43-DA5E-B736-D2C7-A86269A50E06}"/>
              </a:ext>
            </a:extLst>
          </p:cNvPr>
          <p:cNvGrpSpPr/>
          <p:nvPr/>
        </p:nvGrpSpPr>
        <p:grpSpPr>
          <a:xfrm>
            <a:off x="5257800" y="1508273"/>
            <a:ext cx="900000" cy="900000"/>
            <a:chOff x="0" y="0"/>
            <a:chExt cx="812800" cy="812800"/>
          </a:xfrm>
        </p:grpSpPr>
        <p:sp>
          <p:nvSpPr>
            <p:cNvPr id="78" name="Freeform 21">
              <a:extLst>
                <a:ext uri="{FF2B5EF4-FFF2-40B4-BE49-F238E27FC236}">
                  <a16:creationId xmlns:a16="http://schemas.microsoft.com/office/drawing/2014/main" id="{12502E5D-2520-9656-433C-9685DA02E6A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79" name="TextBox 22">
              <a:extLst>
                <a:ext uri="{FF2B5EF4-FFF2-40B4-BE49-F238E27FC236}">
                  <a16:creationId xmlns:a16="http://schemas.microsoft.com/office/drawing/2014/main" id="{CB870B07-C8A7-AD3B-38A1-80204B734459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76" name="Freeform 29">
            <a:extLst>
              <a:ext uri="{FF2B5EF4-FFF2-40B4-BE49-F238E27FC236}">
                <a16:creationId xmlns:a16="http://schemas.microsoft.com/office/drawing/2014/main" id="{FADBA27B-77EC-44AA-4EC6-B778B3CFA353}"/>
              </a:ext>
            </a:extLst>
          </p:cNvPr>
          <p:cNvSpPr/>
          <p:nvPr/>
        </p:nvSpPr>
        <p:spPr>
          <a:xfrm>
            <a:off x="5477417" y="1655862"/>
            <a:ext cx="460766" cy="517278"/>
          </a:xfrm>
          <a:custGeom>
            <a:avLst/>
            <a:gdLst/>
            <a:ahLst/>
            <a:cxnLst/>
            <a:rect l="l" t="t" r="r" b="b"/>
            <a:pathLst>
              <a:path w="1012638" h="1105062">
                <a:moveTo>
                  <a:pt x="0" y="0"/>
                </a:moveTo>
                <a:lnTo>
                  <a:pt x="1012639" y="0"/>
                </a:lnTo>
                <a:lnTo>
                  <a:pt x="1012639" y="1105062"/>
                </a:lnTo>
                <a:lnTo>
                  <a:pt x="0" y="11050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sz="1200" dirty="0"/>
          </a:p>
        </p:txBody>
      </p:sp>
      <p:sp>
        <p:nvSpPr>
          <p:cNvPr id="80" name="TextBox 19">
            <a:extLst>
              <a:ext uri="{FF2B5EF4-FFF2-40B4-BE49-F238E27FC236}">
                <a16:creationId xmlns:a16="http://schemas.microsoft.com/office/drawing/2014/main" id="{6429AF74-ACA0-E2F3-8717-3D2168DD044A}"/>
              </a:ext>
            </a:extLst>
          </p:cNvPr>
          <p:cNvSpPr txBox="1"/>
          <p:nvPr/>
        </p:nvSpPr>
        <p:spPr>
          <a:xfrm>
            <a:off x="37292" y="162317"/>
            <a:ext cx="7314040" cy="76944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algn="just">
              <a:defRPr/>
            </a:pPr>
            <a:r>
              <a:rPr lang="pt-BR" sz="3200" b="1" dirty="0">
                <a:latin typeface="Aptos corpo"/>
              </a:rPr>
              <a:t>Oportunidade de Negócio – Segmento INSS</a:t>
            </a:r>
            <a:br>
              <a:rPr lang="pt-BR" sz="2400" b="1" dirty="0">
                <a:latin typeface="Aptos corpo"/>
              </a:rPr>
            </a:br>
            <a:r>
              <a:rPr lang="pt-BR" b="1" dirty="0">
                <a:solidFill>
                  <a:schemeClr val="bg1"/>
                </a:solidFill>
                <a:latin typeface="Aptos corpo"/>
              </a:rPr>
              <a:t>Identificação das Cidades Mais Atrativas – TOP 30</a:t>
            </a:r>
            <a:endParaRPr lang="pt-BR" sz="2400" dirty="0">
              <a:solidFill>
                <a:schemeClr val="bg1"/>
              </a:solidFill>
              <a:latin typeface="Aptos corpo"/>
            </a:endParaRP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E2B858FF-D3D9-779E-4FEC-33C7383C113D}"/>
              </a:ext>
            </a:extLst>
          </p:cNvPr>
          <p:cNvSpPr txBox="1"/>
          <p:nvPr/>
        </p:nvSpPr>
        <p:spPr>
          <a:xfrm>
            <a:off x="-8021" y="6654640"/>
            <a:ext cx="62217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0" dirty="0">
                <a:solidFill>
                  <a:schemeClr val="bg1"/>
                </a:solidFill>
              </a:rPr>
              <a:t>Fonte: dados abertos INSS (benefícios concedidos)</a:t>
            </a:r>
          </a:p>
        </p:txBody>
      </p:sp>
    </p:spTree>
    <p:extLst>
      <p:ext uri="{BB962C8B-B14F-4D97-AF65-F5344CB8AC3E}">
        <p14:creationId xmlns:p14="http://schemas.microsoft.com/office/powerpoint/2010/main" val="413983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1D6D8-21DF-26AC-E599-A82041D87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D38ED8A-6F31-C513-FD59-17159EEF3E80}"/>
              </a:ext>
            </a:extLst>
          </p:cNvPr>
          <p:cNvSpPr/>
          <p:nvPr/>
        </p:nvSpPr>
        <p:spPr>
          <a:xfrm>
            <a:off x="7348962" y="0"/>
            <a:ext cx="4843038" cy="6858000"/>
          </a:xfrm>
          <a:custGeom>
            <a:avLst/>
            <a:gdLst/>
            <a:ahLst/>
            <a:cxnLst/>
            <a:rect l="l" t="t" r="r" b="b"/>
            <a:pathLst>
              <a:path w="8477226" h="10287000">
                <a:moveTo>
                  <a:pt x="0" y="0"/>
                </a:moveTo>
                <a:lnTo>
                  <a:pt x="8477226" y="0"/>
                </a:lnTo>
                <a:lnTo>
                  <a:pt x="847722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pt-BR" sz="1200" dirty="0"/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052B3F10-917F-0011-46D7-ADACD108E342}"/>
              </a:ext>
            </a:extLst>
          </p:cNvPr>
          <p:cNvCxnSpPr/>
          <p:nvPr/>
        </p:nvCxnSpPr>
        <p:spPr>
          <a:xfrm>
            <a:off x="8453936" y="1650204"/>
            <a:ext cx="0" cy="158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áfico 53" descr="Alvo com preenchimento sólido">
            <a:extLst>
              <a:ext uri="{FF2B5EF4-FFF2-40B4-BE49-F238E27FC236}">
                <a16:creationId xmlns:a16="http://schemas.microsoft.com/office/drawing/2014/main" id="{57FD1925-BF72-34CA-40F6-4B382C61F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830" y="3404947"/>
            <a:ext cx="504000" cy="504000"/>
          </a:xfrm>
          <a:prstGeom prst="rect">
            <a:avLst/>
          </a:prstGeom>
        </p:spPr>
      </p:pic>
      <p:sp>
        <p:nvSpPr>
          <p:cNvPr id="72" name="CaixaDeTexto 71">
            <a:extLst>
              <a:ext uri="{FF2B5EF4-FFF2-40B4-BE49-F238E27FC236}">
                <a16:creationId xmlns:a16="http://schemas.microsoft.com/office/drawing/2014/main" id="{C45AC750-A772-1C4E-0363-7DCE2EB930C2}"/>
              </a:ext>
            </a:extLst>
          </p:cNvPr>
          <p:cNvSpPr txBox="1"/>
          <p:nvPr/>
        </p:nvSpPr>
        <p:spPr>
          <a:xfrm>
            <a:off x="1161748" y="3454334"/>
            <a:ext cx="3003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Break-</a:t>
            </a:r>
            <a:r>
              <a:rPr lang="pt-BR" sz="2000" b="1" dirty="0" err="1"/>
              <a:t>even</a:t>
            </a:r>
            <a:endParaRPr lang="pt-BR" sz="2000" b="1" dirty="0"/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263116C2-B0E0-0472-E9CA-8819722B2FEC}"/>
              </a:ext>
            </a:extLst>
          </p:cNvPr>
          <p:cNvSpPr txBox="1"/>
          <p:nvPr/>
        </p:nvSpPr>
        <p:spPr>
          <a:xfrm>
            <a:off x="1145955" y="1427836"/>
            <a:ext cx="484303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Custos</a:t>
            </a:r>
          </a:p>
          <a:p>
            <a:pPr lvl="0"/>
            <a:r>
              <a:rPr lang="pt-BR" dirty="0"/>
              <a:t>Investimento inicial: R$ 100.000,00</a:t>
            </a:r>
          </a:p>
          <a:p>
            <a:pPr lvl="0"/>
            <a:r>
              <a:rPr lang="pt-BR" dirty="0"/>
              <a:t>Custo fixo mensal: R$ 15.000,00</a:t>
            </a:r>
          </a:p>
          <a:p>
            <a:pPr lvl="0"/>
            <a:r>
              <a:rPr lang="pt-BR" dirty="0"/>
              <a:t>Custo por cliente: R$ 50,00 mensais</a:t>
            </a:r>
          </a:p>
          <a:p>
            <a:pPr lvl="0"/>
            <a:r>
              <a:rPr lang="pt-BR" dirty="0"/>
              <a:t>Receita média por cliente: R$ 150,00 mensais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F3D0A01-F968-3E23-608B-36BF9389F1BF}"/>
              </a:ext>
            </a:extLst>
          </p:cNvPr>
          <p:cNvSpPr txBox="1"/>
          <p:nvPr/>
        </p:nvSpPr>
        <p:spPr>
          <a:xfrm>
            <a:off x="1161747" y="3787947"/>
            <a:ext cx="536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just">
              <a:defRPr sz="1600"/>
            </a:lvl1pPr>
          </a:lstStyle>
          <a:p>
            <a:pPr lvl="0"/>
            <a:r>
              <a:rPr lang="pt-BR" dirty="0"/>
              <a:t>Dados os números, são necessários </a:t>
            </a:r>
            <a:r>
              <a:rPr lang="pt-BR" b="1" dirty="0"/>
              <a:t>150 clientes/mês </a:t>
            </a:r>
            <a:r>
              <a:rPr lang="pt-BR" dirty="0"/>
              <a:t>para atingir o Break-</a:t>
            </a:r>
            <a:r>
              <a:rPr lang="pt-BR" dirty="0" err="1"/>
              <a:t>even</a:t>
            </a:r>
            <a:r>
              <a:rPr lang="pt-BR" dirty="0"/>
              <a:t>.</a:t>
            </a:r>
          </a:p>
          <a:p>
            <a:pPr lvl="0"/>
            <a:endParaRPr lang="pt-BR" dirty="0"/>
          </a:p>
          <a:p>
            <a:pPr lvl="0"/>
            <a:r>
              <a:rPr lang="pt-BR" dirty="0"/>
              <a:t>Considerando uma média das concessões dos 3 meses (Jan, </a:t>
            </a:r>
            <a:r>
              <a:rPr lang="pt-BR" dirty="0" err="1"/>
              <a:t>Fev</a:t>
            </a:r>
            <a:r>
              <a:rPr lang="pt-BR" dirty="0"/>
              <a:t> e Mar) período analisado, cada ponto de agência teria seu Break-</a:t>
            </a:r>
            <a:r>
              <a:rPr lang="pt-BR" dirty="0" err="1"/>
              <a:t>even</a:t>
            </a:r>
            <a:r>
              <a:rPr lang="pt-BR" dirty="0"/>
              <a:t> </a:t>
            </a:r>
            <a:r>
              <a:rPr lang="pt-BR" b="1" dirty="0"/>
              <a:t>no próprio mês.</a:t>
            </a:r>
          </a:p>
        </p:txBody>
      </p:sp>
      <p:pic>
        <p:nvPicPr>
          <p:cNvPr id="89" name="Gráfico 88" descr="Gráfico de barras com tendência ascendente estrutura de tópicos">
            <a:extLst>
              <a:ext uri="{FF2B5EF4-FFF2-40B4-BE49-F238E27FC236}">
                <a16:creationId xmlns:a16="http://schemas.microsoft.com/office/drawing/2014/main" id="{5C0AC88A-F9F6-4552-BA92-6745C786C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2731" y="1462831"/>
            <a:ext cx="396000" cy="396000"/>
          </a:xfrm>
          <a:prstGeom prst="rect">
            <a:avLst/>
          </a:prstGeom>
        </p:spPr>
      </p:pic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CA8C86BC-A442-2B4D-E612-228C75C9E8CE}"/>
              </a:ext>
            </a:extLst>
          </p:cNvPr>
          <p:cNvCxnSpPr/>
          <p:nvPr/>
        </p:nvCxnSpPr>
        <p:spPr>
          <a:xfrm flipH="1">
            <a:off x="7348962" y="0"/>
            <a:ext cx="17208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5">
            <a:extLst>
              <a:ext uri="{FF2B5EF4-FFF2-40B4-BE49-F238E27FC236}">
                <a16:creationId xmlns:a16="http://schemas.microsoft.com/office/drawing/2014/main" id="{7C8D5F01-13EA-555F-BE02-6D638E412171}"/>
              </a:ext>
            </a:extLst>
          </p:cNvPr>
          <p:cNvGrpSpPr/>
          <p:nvPr/>
        </p:nvGrpSpPr>
        <p:grpSpPr>
          <a:xfrm>
            <a:off x="0" y="603002"/>
            <a:ext cx="6454140" cy="374922"/>
            <a:chOff x="0" y="0"/>
            <a:chExt cx="1570033" cy="72128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625F7E09-E058-EB1D-35F0-531432CAD2EB}"/>
                </a:ext>
              </a:extLst>
            </p:cNvPr>
            <p:cNvSpPr/>
            <p:nvPr/>
          </p:nvSpPr>
          <p:spPr>
            <a:xfrm>
              <a:off x="0" y="0"/>
              <a:ext cx="1570033" cy="72128"/>
            </a:xfrm>
            <a:custGeom>
              <a:avLst/>
              <a:gdLst/>
              <a:ahLst/>
              <a:cxnLst/>
              <a:rect l="l" t="t" r="r" b="b"/>
              <a:pathLst>
                <a:path w="1570033" h="72128">
                  <a:moveTo>
                    <a:pt x="0" y="0"/>
                  </a:moveTo>
                  <a:lnTo>
                    <a:pt x="1570033" y="0"/>
                  </a:lnTo>
                  <a:lnTo>
                    <a:pt x="1570033" y="72128"/>
                  </a:lnTo>
                  <a:lnTo>
                    <a:pt x="0" y="72128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5" name="TextBox 7">
              <a:extLst>
                <a:ext uri="{FF2B5EF4-FFF2-40B4-BE49-F238E27FC236}">
                  <a16:creationId xmlns:a16="http://schemas.microsoft.com/office/drawing/2014/main" id="{4ED4A0AA-AE76-F37B-80B0-B0356E8EEBE2}"/>
                </a:ext>
              </a:extLst>
            </p:cNvPr>
            <p:cNvSpPr txBox="1"/>
            <p:nvPr/>
          </p:nvSpPr>
          <p:spPr>
            <a:xfrm>
              <a:off x="0" y="-38100"/>
              <a:ext cx="1570033" cy="11022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6" name="TextBox 19">
            <a:extLst>
              <a:ext uri="{FF2B5EF4-FFF2-40B4-BE49-F238E27FC236}">
                <a16:creationId xmlns:a16="http://schemas.microsoft.com/office/drawing/2014/main" id="{FDD35DDD-BD73-A3A1-75FB-D32526DEB37E}"/>
              </a:ext>
            </a:extLst>
          </p:cNvPr>
          <p:cNvSpPr txBox="1"/>
          <p:nvPr/>
        </p:nvSpPr>
        <p:spPr>
          <a:xfrm>
            <a:off x="14432" y="116150"/>
            <a:ext cx="7317322" cy="86177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b="1" dirty="0">
                <a:latin typeface="Aptos corpo"/>
              </a:rPr>
              <a:t>Oportunidade de Negócio – Segmento INSS</a:t>
            </a:r>
            <a:br>
              <a:rPr lang="pt-BR" sz="2400" b="1" dirty="0">
                <a:latin typeface="Aptos corpo"/>
              </a:rPr>
            </a:br>
            <a:r>
              <a:rPr lang="pt-BR" sz="2400" b="1" dirty="0">
                <a:solidFill>
                  <a:schemeClr val="bg1"/>
                </a:solidFill>
                <a:latin typeface="Aptos corpo"/>
              </a:rPr>
              <a:t>Viabilidade Econômica</a:t>
            </a:r>
            <a:endParaRPr lang="pt-BR" sz="2400" dirty="0">
              <a:solidFill>
                <a:schemeClr val="bg1"/>
              </a:solidFill>
              <a:latin typeface="Aptos corpo"/>
            </a:endParaRP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062CC84D-CE81-9D81-9DB6-A43268BC4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926533"/>
              </p:ext>
            </p:extLst>
          </p:nvPr>
        </p:nvGraphicFramePr>
        <p:xfrm>
          <a:off x="8008496" y="691441"/>
          <a:ext cx="3523970" cy="5247644"/>
        </p:xfrm>
        <a:graphic>
          <a:graphicData uri="http://schemas.openxmlformats.org/drawingml/2006/table">
            <a:tbl>
              <a:tblPr/>
              <a:tblGrid>
                <a:gridCol w="704794">
                  <a:extLst>
                    <a:ext uri="{9D8B030D-6E8A-4147-A177-3AD203B41FA5}">
                      <a16:colId xmlns:a16="http://schemas.microsoft.com/office/drawing/2014/main" val="312246376"/>
                    </a:ext>
                  </a:extLst>
                </a:gridCol>
                <a:gridCol w="704794">
                  <a:extLst>
                    <a:ext uri="{9D8B030D-6E8A-4147-A177-3AD203B41FA5}">
                      <a16:colId xmlns:a16="http://schemas.microsoft.com/office/drawing/2014/main" val="2998878231"/>
                    </a:ext>
                  </a:extLst>
                </a:gridCol>
                <a:gridCol w="704794">
                  <a:extLst>
                    <a:ext uri="{9D8B030D-6E8A-4147-A177-3AD203B41FA5}">
                      <a16:colId xmlns:a16="http://schemas.microsoft.com/office/drawing/2014/main" val="3194326584"/>
                    </a:ext>
                  </a:extLst>
                </a:gridCol>
                <a:gridCol w="704794">
                  <a:extLst>
                    <a:ext uri="{9D8B030D-6E8A-4147-A177-3AD203B41FA5}">
                      <a16:colId xmlns:a16="http://schemas.microsoft.com/office/drawing/2014/main" val="2748218373"/>
                    </a:ext>
                  </a:extLst>
                </a:gridCol>
                <a:gridCol w="704794">
                  <a:extLst>
                    <a:ext uri="{9D8B030D-6E8A-4147-A177-3AD203B41FA5}">
                      <a16:colId xmlns:a16="http://schemas.microsoft.com/office/drawing/2014/main" val="3937104334"/>
                    </a:ext>
                  </a:extLst>
                </a:gridCol>
              </a:tblGrid>
              <a:tr h="2245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800" b="1" dirty="0">
                          <a:solidFill>
                            <a:schemeClr val="bg1"/>
                          </a:solidFill>
                        </a:rPr>
                        <a:t>Rank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23D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800" b="1" dirty="0">
                          <a:solidFill>
                            <a:schemeClr val="bg1"/>
                          </a:solidFill>
                        </a:rPr>
                        <a:t>Município – UF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23D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800" b="1" dirty="0">
                          <a:solidFill>
                            <a:schemeClr val="bg1"/>
                          </a:solidFill>
                        </a:rPr>
                        <a:t>Total (3m)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23D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800" b="1" dirty="0">
                          <a:solidFill>
                            <a:schemeClr val="bg1"/>
                          </a:solidFill>
                        </a:rPr>
                        <a:t>Média/mês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23D5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800" b="1" dirty="0">
                          <a:solidFill>
                            <a:schemeClr val="bg1"/>
                          </a:solidFill>
                        </a:rPr>
                        <a:t>Meses p/ BE (</a:t>
                      </a:r>
                      <a:r>
                        <a:rPr lang="pt-BR" sz="800" b="1" dirty="0" err="1">
                          <a:solidFill>
                            <a:schemeClr val="bg1"/>
                          </a:solidFill>
                        </a:rPr>
                        <a:t>churn</a:t>
                      </a:r>
                      <a:r>
                        <a:rPr lang="pt-BR" sz="800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23D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945830"/>
                  </a:ext>
                </a:extLst>
              </a:tr>
              <a:tr h="1225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 dirty="0"/>
                        <a:t>1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 dirty="0"/>
                        <a:t>São Paulo - SP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 dirty="0"/>
                        <a:t>77.136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 dirty="0"/>
                        <a:t>25.712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 dirty="0"/>
                        <a:t>1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247595"/>
                  </a:ext>
                </a:extLst>
              </a:tr>
              <a:tr h="1225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 dirty="0"/>
                        <a:t>2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 dirty="0"/>
                        <a:t>Rio de Janeiro - RJ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37.445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12.482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1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864932"/>
                  </a:ext>
                </a:extLst>
              </a:tr>
              <a:tr h="1225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3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 dirty="0"/>
                        <a:t>Brasília - DF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 dirty="0"/>
                        <a:t>19.996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6.665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1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646407"/>
                  </a:ext>
                </a:extLst>
              </a:tr>
              <a:tr h="21450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 dirty="0"/>
                        <a:t>4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 dirty="0"/>
                        <a:t>Belo Horizonte - MG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 dirty="0"/>
                        <a:t>16.405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5.468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1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297797"/>
                  </a:ext>
                </a:extLst>
              </a:tr>
              <a:tr h="1225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5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Salvador - BA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 dirty="0"/>
                        <a:t>14.862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4.954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1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215091"/>
                  </a:ext>
                </a:extLst>
              </a:tr>
              <a:tr h="1225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6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 dirty="0"/>
                        <a:t>Fortaleza - CE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13.690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4.563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1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032976"/>
                  </a:ext>
                </a:extLst>
              </a:tr>
              <a:tr h="1225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7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Curitiba - PR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11.772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3.924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1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52837"/>
                  </a:ext>
                </a:extLst>
              </a:tr>
              <a:tr h="1225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 dirty="0"/>
                        <a:t>8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Guarulhos - SP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 dirty="0"/>
                        <a:t>10.187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3.396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1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832260"/>
                  </a:ext>
                </a:extLst>
              </a:tr>
              <a:tr h="1225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9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Goiânia - GO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9.963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3.321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1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689309"/>
                  </a:ext>
                </a:extLst>
              </a:tr>
              <a:tr h="1225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10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Porto Alegre - RS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9.927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 dirty="0"/>
                        <a:t>3.309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1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533559"/>
                  </a:ext>
                </a:extLst>
              </a:tr>
              <a:tr h="1225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11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Manaus - AM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 dirty="0"/>
                        <a:t>9.562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3.187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1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564226"/>
                  </a:ext>
                </a:extLst>
              </a:tr>
              <a:tr h="1225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12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Recife - PE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8.889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2.963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1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549725"/>
                  </a:ext>
                </a:extLst>
              </a:tr>
              <a:tr h="1225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13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Uberlândia - MG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8.722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 dirty="0"/>
                        <a:t>2.907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1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648904"/>
                  </a:ext>
                </a:extLst>
              </a:tr>
              <a:tr h="1225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14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Campinas - SP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8.190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2.730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1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437073"/>
                  </a:ext>
                </a:extLst>
              </a:tr>
              <a:tr h="21450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 dirty="0"/>
                        <a:t>15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Campo Grande - MS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7.796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 dirty="0"/>
                        <a:t>2.599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1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111505"/>
                  </a:ext>
                </a:extLst>
              </a:tr>
              <a:tr h="1225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16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Joinville - SC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7.169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 dirty="0"/>
                        <a:t>2.390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1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98055"/>
                  </a:ext>
                </a:extLst>
              </a:tr>
              <a:tr h="1225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17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João Pessoa - PB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7.075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 dirty="0"/>
                        <a:t>2.358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1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670243"/>
                  </a:ext>
                </a:extLst>
              </a:tr>
              <a:tr h="1225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18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Juiz de Fora - MG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6.899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2.300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1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168010"/>
                  </a:ext>
                </a:extLst>
              </a:tr>
              <a:tr h="21450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19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São Bernardo do Campo - SP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6.736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 dirty="0"/>
                        <a:t>2.245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 dirty="0"/>
                        <a:t>1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344044"/>
                  </a:ext>
                </a:extLst>
              </a:tr>
              <a:tr h="1225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20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Maceió - AL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6.590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 dirty="0"/>
                        <a:t>2.197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1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856915"/>
                  </a:ext>
                </a:extLst>
              </a:tr>
              <a:tr h="1225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21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Belém - PA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6.217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2.072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1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890872"/>
                  </a:ext>
                </a:extLst>
              </a:tr>
              <a:tr h="1225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22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Sorocaba - SP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6.164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2.055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 dirty="0"/>
                        <a:t>1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379917"/>
                  </a:ext>
                </a:extLst>
              </a:tr>
              <a:tr h="1225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23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São Gonçalo - RJ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6.003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2.001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 dirty="0"/>
                        <a:t>1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153190"/>
                  </a:ext>
                </a:extLst>
              </a:tr>
              <a:tr h="1225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24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São Luís - MA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5.964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1.988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1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521556"/>
                  </a:ext>
                </a:extLst>
              </a:tr>
              <a:tr h="1225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25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Teresina - PI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5.959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1.986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 dirty="0"/>
                        <a:t>1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208268"/>
                  </a:ext>
                </a:extLst>
              </a:tr>
              <a:tr h="1225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26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Natal - RN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5.590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1.863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 dirty="0"/>
                        <a:t>1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185856"/>
                  </a:ext>
                </a:extLst>
              </a:tr>
              <a:tr h="21450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27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Duque de Caxias - RJ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5.568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1.856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 dirty="0"/>
                        <a:t>1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511327"/>
                  </a:ext>
                </a:extLst>
              </a:tr>
              <a:tr h="1225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28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Ribeirão Preto - SP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5.344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1.781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 dirty="0"/>
                        <a:t>1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237444"/>
                  </a:ext>
                </a:extLst>
              </a:tr>
              <a:tr h="1225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29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Santo André - SP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5.222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1.741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 dirty="0"/>
                        <a:t>1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010572"/>
                  </a:ext>
                </a:extLst>
              </a:tr>
              <a:tr h="21450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30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São José dos Campos - SP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5.007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/>
                        <a:t>1.669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700" dirty="0"/>
                        <a:t>1</a:t>
                      </a:r>
                    </a:p>
                  </a:txBody>
                  <a:tcPr marL="30643" marR="30643" marT="15322" marB="15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531481"/>
                  </a:ext>
                </a:extLst>
              </a:tr>
            </a:tbl>
          </a:graphicData>
        </a:graphic>
      </p:graphicFrame>
      <p:sp>
        <p:nvSpPr>
          <p:cNvPr id="9" name="TextBox 19">
            <a:extLst>
              <a:ext uri="{FF2B5EF4-FFF2-40B4-BE49-F238E27FC236}">
                <a16:creationId xmlns:a16="http://schemas.microsoft.com/office/drawing/2014/main" id="{973A9ADA-A8F9-EA3E-BE3F-5DCCD6BD7391}"/>
              </a:ext>
            </a:extLst>
          </p:cNvPr>
          <p:cNvSpPr txBox="1"/>
          <p:nvPr/>
        </p:nvSpPr>
        <p:spPr>
          <a:xfrm>
            <a:off x="8154969" y="190826"/>
            <a:ext cx="3520263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algn="just">
              <a:defRPr/>
            </a:pPr>
            <a:r>
              <a:rPr lang="pt-BR" b="1" dirty="0"/>
              <a:t>BE </a:t>
            </a:r>
            <a:r>
              <a:rPr lang="pt-BR" dirty="0"/>
              <a:t>com </a:t>
            </a:r>
            <a:r>
              <a:rPr lang="pt-BR" b="1" dirty="0" err="1"/>
              <a:t>Churn</a:t>
            </a:r>
            <a:r>
              <a:rPr lang="pt-BR" dirty="0"/>
              <a:t> (Top 30 municípios)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4446EF3-CBD9-63A7-0B9C-52828C9DC02C}"/>
              </a:ext>
            </a:extLst>
          </p:cNvPr>
          <p:cNvSpPr txBox="1"/>
          <p:nvPr/>
        </p:nvSpPr>
        <p:spPr>
          <a:xfrm>
            <a:off x="7366170" y="5983044"/>
            <a:ext cx="46339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" dirty="0"/>
              <a:t>Todas as 30 cidades atingem break-</a:t>
            </a:r>
            <a:r>
              <a:rPr lang="pt-BR" sz="600" dirty="0" err="1"/>
              <a:t>even</a:t>
            </a:r>
            <a:r>
              <a:rPr lang="pt-BR" sz="600" dirty="0"/>
              <a:t> no M1, mesmo com </a:t>
            </a:r>
            <a:r>
              <a:rPr lang="pt-BR" sz="600" dirty="0" err="1"/>
              <a:t>churn</a:t>
            </a:r>
            <a:r>
              <a:rPr lang="pt-BR" sz="600" dirty="0"/>
              <a:t> (auxílios = 3m; permanentes até 80 anos).</a:t>
            </a:r>
          </a:p>
          <a:p>
            <a:r>
              <a:rPr lang="pt-BR" sz="600" dirty="0"/>
              <a:t>Média/mês por praça (1.669–25.712) ≫ limiar de 150 clientes.</a:t>
            </a:r>
          </a:p>
          <a:p>
            <a:r>
              <a:rPr lang="pt-BR" sz="600" dirty="0"/>
              <a:t>Conversão mínima para BE no M1 é muito baixa:</a:t>
            </a:r>
          </a:p>
          <a:p>
            <a:r>
              <a:rPr lang="pt-BR" sz="600" dirty="0"/>
              <a:t>SP: ~0,6% (150 / 25.712)</a:t>
            </a:r>
          </a:p>
          <a:p>
            <a:r>
              <a:rPr lang="pt-BR" sz="600" dirty="0"/>
              <a:t>RJ: ~1,2% (150 / 12.482)</a:t>
            </a:r>
          </a:p>
          <a:p>
            <a:r>
              <a:rPr lang="pt-BR" sz="600" dirty="0"/>
              <a:t>Mediana Top 30: ~6,0%</a:t>
            </a:r>
          </a:p>
          <a:p>
            <a:r>
              <a:rPr lang="pt-BR" sz="600" dirty="0"/>
              <a:t>Pior caso (São José dos Campos): ~9,0% (150 / 1.669)</a:t>
            </a:r>
          </a:p>
          <a:p>
            <a:r>
              <a:rPr lang="pt-BR" sz="600" dirty="0"/>
              <a:t>Mensagem-chave: risco operacional mínimo; foco em </a:t>
            </a:r>
            <a:r>
              <a:rPr lang="pt-BR" sz="600" dirty="0" err="1"/>
              <a:t>payback</a:t>
            </a:r>
            <a:r>
              <a:rPr lang="pt-BR" sz="600" dirty="0"/>
              <a:t> do investimento e maximização de receita (crédito a permanentes).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BD7340D-5CF2-0F80-39EA-E36266A27AC7}"/>
              </a:ext>
            </a:extLst>
          </p:cNvPr>
          <p:cNvSpPr txBox="1"/>
          <p:nvPr/>
        </p:nvSpPr>
        <p:spPr>
          <a:xfrm>
            <a:off x="0" y="6257305"/>
            <a:ext cx="6214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Cálculo: margem por cliente = </a:t>
            </a:r>
            <a:r>
              <a:rPr lang="pt-BR" sz="1200" b="1" dirty="0"/>
              <a:t>R$ 150 – R$ 50 = R$ 100</a:t>
            </a:r>
            <a:r>
              <a:rPr lang="pt-BR" sz="1200" dirty="0"/>
              <a:t>.</a:t>
            </a:r>
            <a:br>
              <a:rPr lang="pt-BR" sz="1200" dirty="0"/>
            </a:br>
            <a:r>
              <a:rPr lang="pt-BR" sz="1200" dirty="0"/>
              <a:t>Break-</a:t>
            </a:r>
            <a:r>
              <a:rPr lang="pt-BR" sz="1200" dirty="0" err="1"/>
              <a:t>even</a:t>
            </a:r>
            <a:r>
              <a:rPr lang="pt-BR" sz="1200" dirty="0"/>
              <a:t> mensal = </a:t>
            </a:r>
            <a:r>
              <a:rPr lang="pt-BR" sz="1200" b="1" dirty="0"/>
              <a:t>R$ 15.000 / R$ 100 = 150</a:t>
            </a:r>
            <a:r>
              <a:rPr lang="pt-BR" sz="1200" dirty="0"/>
              <a:t>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3A98252-475B-C3AA-F86C-A430DDAA1BDF}"/>
              </a:ext>
            </a:extLst>
          </p:cNvPr>
          <p:cNvSpPr txBox="1"/>
          <p:nvPr/>
        </p:nvSpPr>
        <p:spPr>
          <a:xfrm>
            <a:off x="-7620" y="6664467"/>
            <a:ext cx="62217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0" dirty="0"/>
              <a:t>Fonte: dados abertos INSS (benefícios concedidos)</a:t>
            </a:r>
          </a:p>
        </p:txBody>
      </p:sp>
    </p:spTree>
    <p:extLst>
      <p:ext uri="{BB962C8B-B14F-4D97-AF65-F5344CB8AC3E}">
        <p14:creationId xmlns:p14="http://schemas.microsoft.com/office/powerpoint/2010/main" val="369957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4E520-6192-8A6A-94BD-7612A6C10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4E1B426-5587-0195-597A-48B2452FF98E}"/>
              </a:ext>
            </a:extLst>
          </p:cNvPr>
          <p:cNvSpPr/>
          <p:nvPr/>
        </p:nvSpPr>
        <p:spPr>
          <a:xfrm>
            <a:off x="7348962" y="0"/>
            <a:ext cx="4843038" cy="6858000"/>
          </a:xfrm>
          <a:custGeom>
            <a:avLst/>
            <a:gdLst/>
            <a:ahLst/>
            <a:cxnLst/>
            <a:rect l="l" t="t" r="r" b="b"/>
            <a:pathLst>
              <a:path w="8477226" h="10287000">
                <a:moveTo>
                  <a:pt x="0" y="0"/>
                </a:moveTo>
                <a:lnTo>
                  <a:pt x="8477226" y="0"/>
                </a:lnTo>
                <a:lnTo>
                  <a:pt x="847722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pt-BR" sz="1200" dirty="0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800B4DCD-8A5C-6A74-DF91-C1CA6C29193E}"/>
              </a:ext>
            </a:extLst>
          </p:cNvPr>
          <p:cNvSpPr/>
          <p:nvPr/>
        </p:nvSpPr>
        <p:spPr>
          <a:xfrm>
            <a:off x="8015269" y="3829509"/>
            <a:ext cx="3492000" cy="2711669"/>
          </a:xfrm>
          <a:prstGeom prst="roundRect">
            <a:avLst/>
          </a:prstGeom>
          <a:solidFill>
            <a:srgbClr val="A40C23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653629F0-9C46-3065-BF83-B5A2FE60E0E6}"/>
              </a:ext>
            </a:extLst>
          </p:cNvPr>
          <p:cNvCxnSpPr/>
          <p:nvPr/>
        </p:nvCxnSpPr>
        <p:spPr>
          <a:xfrm>
            <a:off x="8271056" y="4762382"/>
            <a:ext cx="0" cy="158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3E1B4297-47D8-26FD-4A82-D5FFA54983F3}"/>
              </a:ext>
            </a:extLst>
          </p:cNvPr>
          <p:cNvSpPr/>
          <p:nvPr/>
        </p:nvSpPr>
        <p:spPr>
          <a:xfrm>
            <a:off x="8015269" y="717331"/>
            <a:ext cx="3492000" cy="2711669"/>
          </a:xfrm>
          <a:prstGeom prst="roundRect">
            <a:avLst/>
          </a:prstGeom>
          <a:solidFill>
            <a:schemeClr val="accent1">
              <a:alpha val="8196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87113968-69DE-48C9-C81C-2C9A07E5FE5B}"/>
              </a:ext>
            </a:extLst>
          </p:cNvPr>
          <p:cNvSpPr txBox="1"/>
          <p:nvPr/>
        </p:nvSpPr>
        <p:spPr>
          <a:xfrm>
            <a:off x="8294399" y="783362"/>
            <a:ext cx="19336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D1. Receita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8298469D-47B3-6F9A-373F-CF253E32B0E7}"/>
              </a:ext>
            </a:extLst>
          </p:cNvPr>
          <p:cNvSpPr txBox="1"/>
          <p:nvPr/>
        </p:nvSpPr>
        <p:spPr>
          <a:xfrm>
            <a:off x="8271056" y="1364879"/>
            <a:ext cx="23553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Tomadores efetivos (20%)</a:t>
            </a:r>
            <a:endParaRPr lang="pt-BR" sz="3200" dirty="0">
              <a:solidFill>
                <a:schemeClr val="bg1"/>
              </a:solidFill>
            </a:endParaRP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0E94C9C8-4CA7-CA80-5C6F-3E0E3C8337F1}"/>
              </a:ext>
            </a:extLst>
          </p:cNvPr>
          <p:cNvCxnSpPr/>
          <p:nvPr/>
        </p:nvCxnSpPr>
        <p:spPr>
          <a:xfrm>
            <a:off x="8271056" y="1650204"/>
            <a:ext cx="0" cy="158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Gráfico 52" descr="Usuários com preenchimento sólido">
            <a:extLst>
              <a:ext uri="{FF2B5EF4-FFF2-40B4-BE49-F238E27FC236}">
                <a16:creationId xmlns:a16="http://schemas.microsoft.com/office/drawing/2014/main" id="{58E34190-2531-5241-A2C4-B73EC9353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52613" y="859361"/>
            <a:ext cx="504000" cy="504000"/>
          </a:xfrm>
          <a:prstGeom prst="rect">
            <a:avLst/>
          </a:prstGeom>
        </p:spPr>
      </p:pic>
      <p:pic>
        <p:nvPicPr>
          <p:cNvPr id="54" name="Gráfico 53" descr="Alvo com preenchimento sólido">
            <a:extLst>
              <a:ext uri="{FF2B5EF4-FFF2-40B4-BE49-F238E27FC236}">
                <a16:creationId xmlns:a16="http://schemas.microsoft.com/office/drawing/2014/main" id="{25A5A4B0-C271-15C4-C7AF-23DFE5001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52613" y="4032748"/>
            <a:ext cx="504000" cy="504000"/>
          </a:xfrm>
          <a:prstGeom prst="rect">
            <a:avLst/>
          </a:prstGeom>
        </p:spPr>
      </p:pic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DDE39616-C0CD-F5CF-B2D6-E278969CEBA5}"/>
              </a:ext>
            </a:extLst>
          </p:cNvPr>
          <p:cNvCxnSpPr/>
          <p:nvPr/>
        </p:nvCxnSpPr>
        <p:spPr>
          <a:xfrm flipH="1">
            <a:off x="7348962" y="0"/>
            <a:ext cx="17208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5">
            <a:extLst>
              <a:ext uri="{FF2B5EF4-FFF2-40B4-BE49-F238E27FC236}">
                <a16:creationId xmlns:a16="http://schemas.microsoft.com/office/drawing/2014/main" id="{8C3708AB-1363-C901-4387-BAFF4D4A6C0A}"/>
              </a:ext>
            </a:extLst>
          </p:cNvPr>
          <p:cNvGrpSpPr/>
          <p:nvPr/>
        </p:nvGrpSpPr>
        <p:grpSpPr>
          <a:xfrm>
            <a:off x="0" y="603002"/>
            <a:ext cx="6454140" cy="374922"/>
            <a:chOff x="0" y="0"/>
            <a:chExt cx="1570033" cy="72128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9A12EE4C-25E4-3D49-44F5-76B70748EF17}"/>
                </a:ext>
              </a:extLst>
            </p:cNvPr>
            <p:cNvSpPr/>
            <p:nvPr/>
          </p:nvSpPr>
          <p:spPr>
            <a:xfrm>
              <a:off x="0" y="0"/>
              <a:ext cx="1570033" cy="72128"/>
            </a:xfrm>
            <a:custGeom>
              <a:avLst/>
              <a:gdLst/>
              <a:ahLst/>
              <a:cxnLst/>
              <a:rect l="l" t="t" r="r" b="b"/>
              <a:pathLst>
                <a:path w="1570033" h="72128">
                  <a:moveTo>
                    <a:pt x="0" y="0"/>
                  </a:moveTo>
                  <a:lnTo>
                    <a:pt x="1570033" y="0"/>
                  </a:lnTo>
                  <a:lnTo>
                    <a:pt x="1570033" y="72128"/>
                  </a:lnTo>
                  <a:lnTo>
                    <a:pt x="0" y="72128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2E4D1AAA-FE6D-8937-A0A4-318AD01F2085}"/>
                </a:ext>
              </a:extLst>
            </p:cNvPr>
            <p:cNvSpPr txBox="1"/>
            <p:nvPr/>
          </p:nvSpPr>
          <p:spPr>
            <a:xfrm>
              <a:off x="0" y="-38100"/>
              <a:ext cx="1570033" cy="11022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3" name="TextBox 19">
            <a:extLst>
              <a:ext uri="{FF2B5EF4-FFF2-40B4-BE49-F238E27FC236}">
                <a16:creationId xmlns:a16="http://schemas.microsoft.com/office/drawing/2014/main" id="{3466C8BC-DF6C-004C-2EF2-4C5360AD4EBD}"/>
              </a:ext>
            </a:extLst>
          </p:cNvPr>
          <p:cNvSpPr txBox="1"/>
          <p:nvPr/>
        </p:nvSpPr>
        <p:spPr>
          <a:xfrm>
            <a:off x="16498" y="126509"/>
            <a:ext cx="7314040" cy="86177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b="1" dirty="0">
                <a:latin typeface="Aptos corpo"/>
              </a:rPr>
              <a:t>Desafio Opcional</a:t>
            </a:r>
            <a:br>
              <a:rPr lang="pt-BR" sz="2400" b="1" dirty="0">
                <a:latin typeface="Aptos corpo"/>
              </a:rPr>
            </a:br>
            <a:r>
              <a:rPr lang="pt-BR" sz="2400" b="1" dirty="0">
                <a:solidFill>
                  <a:schemeClr val="bg1"/>
                </a:solidFill>
                <a:latin typeface="Aptos corpo"/>
              </a:rPr>
              <a:t>Novo Produto de Crédito</a:t>
            </a:r>
            <a:endParaRPr lang="pt-BR" sz="2400" dirty="0">
              <a:solidFill>
                <a:schemeClr val="bg1"/>
              </a:solidFill>
              <a:latin typeface="Aptos corpo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B8CBB2E-A01E-6E79-C1F5-F91DD9D428FA}"/>
              </a:ext>
            </a:extLst>
          </p:cNvPr>
          <p:cNvSpPr txBox="1"/>
          <p:nvPr/>
        </p:nvSpPr>
        <p:spPr>
          <a:xfrm>
            <a:off x="37292" y="1175968"/>
            <a:ext cx="6221730" cy="2934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9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 banco pretende implementar um novo produto de crédito voltado apenas para beneficiários permanentes que possuem perfil de crédito. As condições do produto são as seguintes:</a:t>
            </a:r>
          </a:p>
          <a:p>
            <a:pPr marL="342900" lvl="0" indent="-34290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●"/>
            </a:pPr>
            <a:r>
              <a:rPr lang="pt-BR" sz="9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Beneficiários permanentes do sexo masculino até 60 anos de idade:</a:t>
            </a:r>
            <a:r>
              <a:rPr lang="pt-BR" sz="9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Liberação de até R$ 20.000,00, com uma taxa de 1,6% </a:t>
            </a:r>
            <a:r>
              <a:rPr lang="pt-BR" sz="9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a.m</a:t>
            </a:r>
            <a:r>
              <a:rPr lang="pt-BR" sz="9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 um prazo de 30 meses.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pt-BR" sz="9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Beneficiários permanentes do sexo masculino até 70 anos de idade:</a:t>
            </a:r>
            <a:r>
              <a:rPr lang="pt-BR" sz="9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Liberação de até R$ 15.000,00, com uma taxa de 1,6% </a:t>
            </a:r>
            <a:r>
              <a:rPr lang="pt-BR" sz="9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a.m</a:t>
            </a:r>
            <a:r>
              <a:rPr lang="pt-BR" sz="9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 um prazo de 30 meses.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pt-BR" sz="9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Beneficiários permanentes do sexo masculino até 80 anos de idade:</a:t>
            </a:r>
            <a:r>
              <a:rPr lang="pt-BR" sz="9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Liberação de até R$ 10.000,00, com uma taxa de 1,6% </a:t>
            </a:r>
            <a:r>
              <a:rPr lang="pt-BR" sz="9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a.m</a:t>
            </a:r>
            <a:r>
              <a:rPr lang="pt-BR" sz="9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 um prazo de 30 meses.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pt-BR" sz="9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Beneficiários permanentes do sexo feminino até 60 anos de idade:</a:t>
            </a:r>
            <a:r>
              <a:rPr lang="pt-BR" sz="9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Liberação de até R$ 20.000,00, com uma taxa de 1,6% </a:t>
            </a:r>
            <a:r>
              <a:rPr lang="pt-BR" sz="9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a.m</a:t>
            </a:r>
            <a:r>
              <a:rPr lang="pt-BR" sz="9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 um prazo de 30 meses.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pt-BR" sz="9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Beneficiários permanentes do sexo feminino até 70 anos de idade:</a:t>
            </a:r>
            <a:r>
              <a:rPr lang="pt-BR" sz="9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Liberação de até R$ 10.000,00, com uma taxa de 1,6% </a:t>
            </a:r>
            <a:r>
              <a:rPr lang="pt-BR" sz="9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a.m</a:t>
            </a:r>
            <a:r>
              <a:rPr lang="pt-BR" sz="9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 um prazo de 30 meses.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pt-BR" sz="9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Beneficiários permanentes do sexo feminino até 80 anos de idade:</a:t>
            </a:r>
            <a:r>
              <a:rPr lang="pt-BR" sz="9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Liberação de até R$ 10.000,00, com uma taxa de 1,6% </a:t>
            </a:r>
            <a:r>
              <a:rPr lang="pt-BR" sz="9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a.m</a:t>
            </a:r>
            <a:r>
              <a:rPr lang="pt-BR" sz="9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 um prazo de 30 meses.</a:t>
            </a:r>
          </a:p>
          <a:p>
            <a:pPr marL="342900" lvl="0" indent="-342900">
              <a:lnSpc>
                <a:spcPct val="115000"/>
              </a:lnSpc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pt-BR" sz="9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Beneficiários permanentes do sexo feminino até 85 anos de idade:</a:t>
            </a:r>
            <a:r>
              <a:rPr lang="pt-BR" sz="9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Liberação de até R$ 5.000,00, com uma taxa de 1,6% </a:t>
            </a:r>
            <a:r>
              <a:rPr lang="pt-BR" sz="9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a.m</a:t>
            </a:r>
            <a:r>
              <a:rPr lang="pt-BR" sz="9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 um prazo de 30 meses.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F477758-B1CB-B4A4-957B-AD0CFD73A42A}"/>
              </a:ext>
            </a:extLst>
          </p:cNvPr>
          <p:cNvSpPr txBox="1"/>
          <p:nvPr/>
        </p:nvSpPr>
        <p:spPr>
          <a:xfrm>
            <a:off x="232410" y="4159560"/>
            <a:ext cx="6221730" cy="4358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000" dirty="0">
                <a:effectLst/>
                <a:latin typeface="Aptos corpo"/>
                <a:ea typeface="Arial" panose="020B0604020202020204" pitchFamily="34" charset="0"/>
              </a:rPr>
              <a:t>Considerando que 20% dos clientes que possuem perfil de crédito contratarão o empréstimo em sua totalidade (nas 30 agências das localidades sugeridas):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D70BCE9-FE3F-01FE-8085-91F1DF5B0951}"/>
              </a:ext>
            </a:extLst>
          </p:cNvPr>
          <p:cNvSpPr txBox="1"/>
          <p:nvPr/>
        </p:nvSpPr>
        <p:spPr>
          <a:xfrm>
            <a:off x="8015269" y="116150"/>
            <a:ext cx="3926490" cy="63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0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D1. Qual será a receita que o banco terá com este empréstimo, para o grupo que será incluído no primeiro mês de funcionamento da agência, no prazo total do produto?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A1A56A5-0631-5A7B-FC1C-C9C8A90F0A76}"/>
              </a:ext>
            </a:extLst>
          </p:cNvPr>
          <p:cNvSpPr txBox="1"/>
          <p:nvPr/>
        </p:nvSpPr>
        <p:spPr>
          <a:xfrm>
            <a:off x="8397308" y="1996729"/>
            <a:ext cx="23553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Principal concedido (R$)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6ED44B8-BA8B-11EF-92AE-C8C67C780616}"/>
              </a:ext>
            </a:extLst>
          </p:cNvPr>
          <p:cNvSpPr txBox="1"/>
          <p:nvPr/>
        </p:nvSpPr>
        <p:spPr>
          <a:xfrm>
            <a:off x="8316678" y="2685507"/>
            <a:ext cx="24359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Receita de juros em 30m (R$)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6B60C8-9A52-FBDB-E831-CF81E8F11063}"/>
              </a:ext>
            </a:extLst>
          </p:cNvPr>
          <p:cNvSpPr txBox="1"/>
          <p:nvPr/>
        </p:nvSpPr>
        <p:spPr>
          <a:xfrm>
            <a:off x="8271055" y="1627568"/>
            <a:ext cx="9673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23.646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522276F-1407-AEA5-6F99-8E760AF09B9C}"/>
              </a:ext>
            </a:extLst>
          </p:cNvPr>
          <p:cNvSpPr txBox="1"/>
          <p:nvPr/>
        </p:nvSpPr>
        <p:spPr>
          <a:xfrm>
            <a:off x="8260992" y="2277921"/>
            <a:ext cx="16606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420.620.000 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55B84E8-F3C6-DE7F-376C-A8654F81B3C8}"/>
              </a:ext>
            </a:extLst>
          </p:cNvPr>
          <p:cNvSpPr txBox="1"/>
          <p:nvPr/>
        </p:nvSpPr>
        <p:spPr>
          <a:xfrm>
            <a:off x="8260992" y="2931066"/>
            <a:ext cx="16606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112.286.725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F9371F8-FF45-2547-0642-E2023DEFAA8D}"/>
              </a:ext>
            </a:extLst>
          </p:cNvPr>
          <p:cNvSpPr txBox="1"/>
          <p:nvPr/>
        </p:nvSpPr>
        <p:spPr>
          <a:xfrm>
            <a:off x="8260991" y="3836395"/>
            <a:ext cx="271180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D2. Lucro com 5% inadimplência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F518E88-1766-CADD-6D77-07D3DA6E7DD0}"/>
              </a:ext>
            </a:extLst>
          </p:cNvPr>
          <p:cNvSpPr txBox="1"/>
          <p:nvPr/>
        </p:nvSpPr>
        <p:spPr>
          <a:xfrm>
            <a:off x="8260992" y="4694149"/>
            <a:ext cx="27118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Lucro em 30m com (5% default)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F272DE0-E38C-03FB-9E69-57889B45ACE4}"/>
              </a:ext>
            </a:extLst>
          </p:cNvPr>
          <p:cNvSpPr txBox="1"/>
          <p:nvPr/>
        </p:nvSpPr>
        <p:spPr>
          <a:xfrm>
            <a:off x="8281121" y="5038082"/>
            <a:ext cx="17010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85.641.392</a:t>
            </a:r>
            <a:endParaRPr lang="pt-BR" sz="20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FAE954B-D00B-E6B4-3800-F53CA7391B56}"/>
              </a:ext>
            </a:extLst>
          </p:cNvPr>
          <p:cNvSpPr txBox="1"/>
          <p:nvPr/>
        </p:nvSpPr>
        <p:spPr>
          <a:xfrm>
            <a:off x="-7620" y="6664467"/>
            <a:ext cx="62217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0" dirty="0"/>
              <a:t>Fonte: dados abertos INSS (benefícios concedidos)</a:t>
            </a:r>
          </a:p>
        </p:txBody>
      </p:sp>
    </p:spTree>
    <p:extLst>
      <p:ext uri="{BB962C8B-B14F-4D97-AF65-F5344CB8AC3E}">
        <p14:creationId xmlns:p14="http://schemas.microsoft.com/office/powerpoint/2010/main" val="2307201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579D6-11F5-8B4C-5672-E164ACD52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>
            <a:extLst>
              <a:ext uri="{FF2B5EF4-FFF2-40B4-BE49-F238E27FC236}">
                <a16:creationId xmlns:a16="http://schemas.microsoft.com/office/drawing/2014/main" id="{F2B0647C-DED1-7706-C9AE-10C8095D1453}"/>
              </a:ext>
            </a:extLst>
          </p:cNvPr>
          <p:cNvGrpSpPr/>
          <p:nvPr/>
        </p:nvGrpSpPr>
        <p:grpSpPr>
          <a:xfrm>
            <a:off x="-8021" y="6637826"/>
            <a:ext cx="12240000" cy="245331"/>
            <a:chOff x="0" y="0"/>
            <a:chExt cx="1570033" cy="72128"/>
          </a:xfrm>
        </p:grpSpPr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E1D001F8-5E83-434E-783D-8643E77F2023}"/>
                </a:ext>
              </a:extLst>
            </p:cNvPr>
            <p:cNvSpPr/>
            <p:nvPr/>
          </p:nvSpPr>
          <p:spPr>
            <a:xfrm>
              <a:off x="0" y="0"/>
              <a:ext cx="1570033" cy="72128"/>
            </a:xfrm>
            <a:custGeom>
              <a:avLst/>
              <a:gdLst/>
              <a:ahLst/>
              <a:cxnLst/>
              <a:rect l="l" t="t" r="r" b="b"/>
              <a:pathLst>
                <a:path w="1570033" h="72128">
                  <a:moveTo>
                    <a:pt x="0" y="0"/>
                  </a:moveTo>
                  <a:lnTo>
                    <a:pt x="1570033" y="0"/>
                  </a:lnTo>
                  <a:lnTo>
                    <a:pt x="1570033" y="72128"/>
                  </a:lnTo>
                  <a:lnTo>
                    <a:pt x="0" y="72128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7" name="TextBox 10">
              <a:extLst>
                <a:ext uri="{FF2B5EF4-FFF2-40B4-BE49-F238E27FC236}">
                  <a16:creationId xmlns:a16="http://schemas.microsoft.com/office/drawing/2014/main" id="{D1E392CB-7559-C322-4441-0FD0F6F95318}"/>
                </a:ext>
              </a:extLst>
            </p:cNvPr>
            <p:cNvSpPr txBox="1"/>
            <p:nvPr/>
          </p:nvSpPr>
          <p:spPr>
            <a:xfrm>
              <a:off x="0" y="-38100"/>
              <a:ext cx="1570033" cy="11022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64E959A2-787D-DD7F-7ED4-B71E09D9DDC2}"/>
              </a:ext>
            </a:extLst>
          </p:cNvPr>
          <p:cNvSpPr txBox="1"/>
          <p:nvPr/>
        </p:nvSpPr>
        <p:spPr>
          <a:xfrm>
            <a:off x="-8021" y="6654640"/>
            <a:ext cx="622173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0" dirty="0">
                <a:solidFill>
                  <a:schemeClr val="bg1"/>
                </a:solidFill>
              </a:rPr>
              <a:t>Fonte: dados abertos INSS (benefícios concedidos)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FA43B0E-6A1B-CC33-CCD1-09AE56FA2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782" y="1892968"/>
            <a:ext cx="6942218" cy="4965032"/>
          </a:xfrm>
          <a:prstGeom prst="rect">
            <a:avLst/>
          </a:prstGeom>
        </p:spPr>
      </p:pic>
      <p:grpSp>
        <p:nvGrpSpPr>
          <p:cNvPr id="3" name="Group 5">
            <a:extLst>
              <a:ext uri="{FF2B5EF4-FFF2-40B4-BE49-F238E27FC236}">
                <a16:creationId xmlns:a16="http://schemas.microsoft.com/office/drawing/2014/main" id="{0EDC030D-8A26-D3F2-4F48-5A93AE43711E}"/>
              </a:ext>
            </a:extLst>
          </p:cNvPr>
          <p:cNvGrpSpPr/>
          <p:nvPr/>
        </p:nvGrpSpPr>
        <p:grpSpPr>
          <a:xfrm>
            <a:off x="-20493" y="2"/>
            <a:ext cx="12239998" cy="977922"/>
            <a:chOff x="-2639" y="-116006"/>
            <a:chExt cx="1576214" cy="188134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3B390705-CECB-0FFB-3D9C-54376A568875}"/>
                </a:ext>
              </a:extLst>
            </p:cNvPr>
            <p:cNvSpPr/>
            <p:nvPr/>
          </p:nvSpPr>
          <p:spPr>
            <a:xfrm>
              <a:off x="-2639" y="-116006"/>
              <a:ext cx="1576214" cy="90569"/>
            </a:xfrm>
            <a:custGeom>
              <a:avLst/>
              <a:gdLst/>
              <a:ahLst/>
              <a:cxnLst/>
              <a:rect l="l" t="t" r="r" b="b"/>
              <a:pathLst>
                <a:path w="1570033" h="72128">
                  <a:moveTo>
                    <a:pt x="0" y="0"/>
                  </a:moveTo>
                  <a:lnTo>
                    <a:pt x="1570033" y="0"/>
                  </a:lnTo>
                  <a:lnTo>
                    <a:pt x="1570033" y="72128"/>
                  </a:lnTo>
                  <a:lnTo>
                    <a:pt x="0" y="72128"/>
                  </a:lnTo>
                  <a:close/>
                </a:path>
              </a:pathLst>
            </a:custGeom>
            <a:solidFill>
              <a:srgbClr val="023D54"/>
            </a:solidFill>
          </p:spPr>
          <p:txBody>
            <a:bodyPr/>
            <a:lstStyle/>
            <a:p>
              <a:endParaRPr lang="pt-BR" sz="1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501370-C6DA-7DC4-FB32-0220841E4A9C}"/>
                </a:ext>
              </a:extLst>
            </p:cNvPr>
            <p:cNvSpPr txBox="1"/>
            <p:nvPr/>
          </p:nvSpPr>
          <p:spPr>
            <a:xfrm>
              <a:off x="0" y="-38100"/>
              <a:ext cx="1570033" cy="11022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F4366AE6-0F4D-96F5-60AF-9DE706ED99FD}"/>
              </a:ext>
            </a:extLst>
          </p:cNvPr>
          <p:cNvSpPr txBox="1"/>
          <p:nvPr/>
        </p:nvSpPr>
        <p:spPr>
          <a:xfrm>
            <a:off x="324497" y="-118552"/>
            <a:ext cx="48238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ptos corpo"/>
              </a:rPr>
              <a:t>Próximos Passos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7BF8698-A017-43C6-34D3-44D904D39F28}"/>
              </a:ext>
            </a:extLst>
          </p:cNvPr>
          <p:cNvSpPr txBox="1"/>
          <p:nvPr/>
        </p:nvSpPr>
        <p:spPr>
          <a:xfrm>
            <a:off x="530855" y="585545"/>
            <a:ext cx="6507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2000" b="1">
                <a:solidFill>
                  <a:srgbClr val="023D54"/>
                </a:solidFill>
                <a:latin typeface="Aptos corpo"/>
              </a:defRPr>
            </a:lvl1pPr>
          </a:lstStyle>
          <a:p>
            <a:r>
              <a:rPr lang="pt-BR" dirty="0"/>
              <a:t>Conversão-alvo por cidade: BE e </a:t>
            </a:r>
            <a:r>
              <a:rPr lang="pt-BR" dirty="0" err="1"/>
              <a:t>Payback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F9F37F4-CC00-7FCF-9795-E2C7D79E04DB}"/>
              </a:ext>
            </a:extLst>
          </p:cNvPr>
          <p:cNvSpPr txBox="1"/>
          <p:nvPr/>
        </p:nvSpPr>
        <p:spPr>
          <a:xfrm>
            <a:off x="550845" y="968262"/>
            <a:ext cx="650772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2000" b="1">
                <a:solidFill>
                  <a:srgbClr val="023D54"/>
                </a:solidFill>
                <a:latin typeface="Aptos corpo"/>
              </a:defRPr>
            </a:lvl1pPr>
          </a:lstStyle>
          <a:p>
            <a:r>
              <a:rPr lang="pt-BR" sz="1100" b="0" dirty="0"/>
              <a:t>O que é?</a:t>
            </a:r>
            <a:br>
              <a:rPr lang="pt-BR" sz="1100" b="0" dirty="0"/>
            </a:br>
            <a:r>
              <a:rPr lang="pt-BR" sz="1100" b="0" dirty="0"/>
              <a:t>A conversão-alvo por cidade indica qual % das novas concessões precisa virar clientes ativos.</a:t>
            </a:r>
          </a:p>
          <a:p>
            <a:endParaRPr lang="pt-BR" sz="1100" b="0" dirty="0"/>
          </a:p>
          <a:p>
            <a:r>
              <a:rPr lang="pt-BR" sz="1100" b="0" dirty="0"/>
              <a:t>Por que?</a:t>
            </a:r>
          </a:p>
          <a:p>
            <a:r>
              <a:rPr lang="pt-BR" sz="1100" b="0" dirty="0"/>
              <a:t>Transforma volume em metas: cada agência ganha um número claro de conversão. Ex.:</a:t>
            </a:r>
          </a:p>
          <a:p>
            <a:r>
              <a:rPr lang="pt-BR" sz="1100" b="0" dirty="0"/>
              <a:t>SP: BE com ~0,6%; PB-6m com ~1,23%.</a:t>
            </a:r>
          </a:p>
          <a:p>
            <a:r>
              <a:rPr lang="pt-BR" sz="1100" b="0" dirty="0"/>
              <a:t>São José dos Campos (SJC): BE com ~9,0%; PB-6m com ~18,97%.</a:t>
            </a:r>
          </a:p>
          <a:p>
            <a:endParaRPr lang="pt-BR" sz="1100" b="0" dirty="0"/>
          </a:p>
          <a:p>
            <a:r>
              <a:rPr lang="pt-BR" sz="1100" b="0" dirty="0"/>
              <a:t>Como?</a:t>
            </a:r>
          </a:p>
          <a:p>
            <a:r>
              <a:rPr lang="pt-BR" sz="1100" b="0" dirty="0"/>
              <a:t>Defina metas por cidade: BE(M1), PB-6m e PB-12m</a:t>
            </a:r>
          </a:p>
          <a:p>
            <a:r>
              <a:rPr lang="pt-BR" sz="1100" b="0" dirty="0"/>
              <a:t>Quebre em semana 1/4 do alvo mensal e acompanhar pelo dashboard.</a:t>
            </a:r>
          </a:p>
          <a:p>
            <a:r>
              <a:rPr lang="pt-BR" sz="1100" b="0" dirty="0"/>
              <a:t>Planeje recursos: “clientes/mês necessários” ÷ taxa de fechamento → leads e vendedores por praça.</a:t>
            </a:r>
          </a:p>
          <a:p>
            <a:r>
              <a:rPr lang="pt-BR" sz="1100" b="0" dirty="0"/>
              <a:t>Faça o semáforo (A/B/C) e mova orçamento entre cidades conforme a relação esforço x retorno.</a:t>
            </a:r>
          </a:p>
          <a:p>
            <a:endParaRPr lang="pt-BR" sz="1100" b="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69E4CB8-E7D2-0E00-BB47-3EADDFFA34B4}"/>
              </a:ext>
            </a:extLst>
          </p:cNvPr>
          <p:cNvSpPr txBox="1"/>
          <p:nvPr/>
        </p:nvSpPr>
        <p:spPr>
          <a:xfrm>
            <a:off x="530855" y="3447289"/>
            <a:ext cx="6507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2000" b="1">
                <a:solidFill>
                  <a:srgbClr val="023D54"/>
                </a:solidFill>
                <a:latin typeface="Aptos corpo"/>
              </a:defRPr>
            </a:lvl1pPr>
          </a:lstStyle>
          <a:p>
            <a:r>
              <a:rPr lang="pt-BR" dirty="0"/>
              <a:t>LTV dos permanentes: Quem vale mais por cliente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E639BE0-B363-E246-4AC9-9DA117C72C9A}"/>
              </a:ext>
            </a:extLst>
          </p:cNvPr>
          <p:cNvSpPr txBox="1"/>
          <p:nvPr/>
        </p:nvSpPr>
        <p:spPr>
          <a:xfrm>
            <a:off x="530855" y="3854940"/>
            <a:ext cx="650772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2000" b="1">
                <a:solidFill>
                  <a:srgbClr val="023D54"/>
                </a:solidFill>
                <a:latin typeface="Aptos corpo"/>
              </a:defRPr>
            </a:lvl1pPr>
          </a:lstStyle>
          <a:p>
            <a:r>
              <a:rPr lang="pt-BR" sz="1100" b="0" dirty="0"/>
              <a:t>O que é?</a:t>
            </a:r>
            <a:br>
              <a:rPr lang="pt-BR" sz="1100" b="0" dirty="0"/>
            </a:br>
            <a:r>
              <a:rPr lang="pt-BR" sz="1100" b="0" dirty="0"/>
              <a:t>LTV unitário estimado = meses restantes até 80 anos × margem mensal (R$100);</a:t>
            </a:r>
            <a:br>
              <a:rPr lang="pt-BR" sz="1100" b="0" dirty="0"/>
            </a:br>
            <a:r>
              <a:rPr lang="pt-BR" sz="1100" b="0" dirty="0"/>
              <a:t>Mostra valor de vida por cliente permanente em cada cidade.</a:t>
            </a:r>
          </a:p>
          <a:p>
            <a:endParaRPr lang="pt-BR" sz="1100" b="0" dirty="0"/>
          </a:p>
          <a:p>
            <a:r>
              <a:rPr lang="pt-BR" sz="1100" b="0" dirty="0"/>
              <a:t>Por que?</a:t>
            </a:r>
          </a:p>
          <a:p>
            <a:r>
              <a:rPr lang="pt-BR" sz="1100" b="0" dirty="0"/>
              <a:t>- Direciona mix de produtos: onde o LTV é alto, vale ticket/principal mais alto;</a:t>
            </a:r>
          </a:p>
          <a:p>
            <a:r>
              <a:rPr lang="pt-BR" sz="1100" b="0" dirty="0"/>
              <a:t>- Define onde investir em retenção: mais meses de vida ⇒ mais ciclos de receita.</a:t>
            </a:r>
          </a:p>
          <a:p>
            <a:endParaRPr lang="pt-BR" sz="1100" b="0" dirty="0"/>
          </a:p>
          <a:p>
            <a:r>
              <a:rPr lang="pt-BR" sz="1100" b="0" dirty="0"/>
              <a:t>Como?</a:t>
            </a:r>
          </a:p>
          <a:p>
            <a:r>
              <a:rPr lang="pt-BR" sz="1100" b="0" dirty="0"/>
              <a:t>- Definir testes por quadrante;</a:t>
            </a:r>
          </a:p>
          <a:p>
            <a:r>
              <a:rPr lang="pt-BR" sz="1100" b="0" dirty="0"/>
              <a:t>- Ajuste </a:t>
            </a:r>
            <a:r>
              <a:rPr lang="pt-BR" sz="1100" b="0" dirty="0" err="1"/>
              <a:t>pricing</a:t>
            </a:r>
            <a:r>
              <a:rPr lang="pt-BR" sz="1100" b="0" dirty="0"/>
              <a:t> e limites por faixa;</a:t>
            </a:r>
          </a:p>
          <a:p>
            <a:r>
              <a:rPr lang="pt-BR" sz="1100" b="0" dirty="0"/>
              <a:t>- </a:t>
            </a:r>
            <a:r>
              <a:rPr lang="pt-BR" sz="1100" b="0" dirty="0" err="1"/>
              <a:t>OKRs</a:t>
            </a:r>
            <a:r>
              <a:rPr lang="pt-BR" sz="1100" b="0" dirty="0"/>
              <a:t> de retenção nas faixas de LTV alto (NPS, tempo de ativação, % de renovação do relacionamento.</a:t>
            </a:r>
          </a:p>
        </p:txBody>
      </p:sp>
    </p:spTree>
    <p:extLst>
      <p:ext uri="{BB962C8B-B14F-4D97-AF65-F5344CB8AC3E}">
        <p14:creationId xmlns:p14="http://schemas.microsoft.com/office/powerpoint/2010/main" val="9433752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1568</Words>
  <Application>Microsoft Office PowerPoint</Application>
  <PresentationFormat>Widescreen</PresentationFormat>
  <Paragraphs>342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Aptos</vt:lpstr>
      <vt:lpstr>Aptos corpo</vt:lpstr>
      <vt:lpstr>Aptos Display</vt:lpstr>
      <vt:lpstr>Arial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Benites</dc:creator>
  <cp:lastModifiedBy>Guilherme Benites</cp:lastModifiedBy>
  <cp:revision>4</cp:revision>
  <dcterms:created xsi:type="dcterms:W3CDTF">2024-03-10T20:56:37Z</dcterms:created>
  <dcterms:modified xsi:type="dcterms:W3CDTF">2025-09-02T23:25:42Z</dcterms:modified>
</cp:coreProperties>
</file>