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755" r:id="rId4"/>
    <p:sldId id="754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s Alberto Valle Rueda" initials="LAVR" lastIdx="3" clrIdx="0">
    <p:extLst>
      <p:ext uri="{19B8F6BF-5375-455C-9EA6-DF929625EA0E}">
        <p15:presenceInfo xmlns:p15="http://schemas.microsoft.com/office/powerpoint/2012/main" userId="S::luis.valle@silent4business.com::7cd826b6-65e8-48e7-85d6-b9fb4d9358f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65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3"/>
    <p:restoredTop sz="94674"/>
  </p:normalViewPr>
  <p:slideViewPr>
    <p:cSldViewPr snapToGrid="0" snapToObjects="1">
      <p:cViewPr>
        <p:scale>
          <a:sx n="100" d="100"/>
          <a:sy n="100" d="100"/>
        </p:scale>
        <p:origin x="516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DA794A-D6DD-AC42-8994-2B5FFEC69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6425"/>
            <a:ext cx="9495930" cy="6950850"/>
          </a:xfrm>
          <a:prstGeom prst="rect">
            <a:avLst/>
          </a:prstGeom>
        </p:spPr>
      </p:pic>
      <p:sp>
        <p:nvSpPr>
          <p:cNvPr id="3" name="Title 7">
            <a:extLst>
              <a:ext uri="{FF2B5EF4-FFF2-40B4-BE49-F238E27FC236}">
                <a16:creationId xmlns:a16="http://schemas.microsoft.com/office/drawing/2014/main" id="{DA7712BF-73CF-A646-B849-DDB159BB71D8}"/>
              </a:ext>
            </a:extLst>
          </p:cNvPr>
          <p:cNvSpPr txBox="1">
            <a:spLocks/>
          </p:cNvSpPr>
          <p:nvPr/>
        </p:nvSpPr>
        <p:spPr>
          <a:xfrm>
            <a:off x="6171162" y="5621566"/>
            <a:ext cx="2397292" cy="49152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rgbClr val="002060"/>
                </a:solidFill>
                <a:latin typeface="Maven Pro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en-US" sz="1600" b="1" dirty="0" err="1"/>
              <a:t>Haz</a:t>
            </a:r>
            <a:r>
              <a:rPr lang="en-US" sz="1600" b="1" dirty="0"/>
              <a:t> </a:t>
            </a:r>
            <a:r>
              <a:rPr lang="en-US" sz="1600" b="1" dirty="0" err="1"/>
              <a:t>clic</a:t>
            </a:r>
            <a:r>
              <a:rPr lang="en-US" sz="1600" b="1" dirty="0"/>
              <a:t> para </a:t>
            </a:r>
            <a:r>
              <a:rPr lang="en-US" sz="1600" b="1" dirty="0" err="1"/>
              <a:t>editar</a:t>
            </a:r>
            <a:r>
              <a:rPr lang="en-US" sz="1600" b="1" dirty="0"/>
              <a:t> el </a:t>
            </a:r>
            <a:r>
              <a:rPr lang="en-US" sz="1600" b="1" dirty="0" err="1"/>
              <a:t>título</a:t>
            </a:r>
            <a:endParaRPr lang="en-US" sz="1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C77F3B-05B5-0644-9EC1-FFC744BE3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188" y="269858"/>
            <a:ext cx="1946275" cy="1316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60E7A0-846E-C243-BD73-CD88E774C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191" y="5653568"/>
            <a:ext cx="12700" cy="723900"/>
          </a:xfrm>
          <a:prstGeom prst="rect">
            <a:avLst/>
          </a:prstGeom>
        </p:spPr>
      </p:pic>
      <p:sp>
        <p:nvSpPr>
          <p:cNvPr id="10" name="Title 7">
            <a:extLst>
              <a:ext uri="{FF2B5EF4-FFF2-40B4-BE49-F238E27FC236}">
                <a16:creationId xmlns:a16="http://schemas.microsoft.com/office/drawing/2014/main" id="{659525CE-CA45-4448-AB07-49118B6A1318}"/>
              </a:ext>
            </a:extLst>
          </p:cNvPr>
          <p:cNvSpPr txBox="1">
            <a:spLocks/>
          </p:cNvSpPr>
          <p:nvPr/>
        </p:nvSpPr>
        <p:spPr>
          <a:xfrm>
            <a:off x="6171162" y="6113087"/>
            <a:ext cx="2397292" cy="49152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rgbClr val="002060"/>
                </a:solidFill>
                <a:latin typeface="Maven Pro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en-US" sz="1200" b="1" baseline="0" dirty="0" err="1">
                <a:solidFill>
                  <a:schemeClr val="accent6"/>
                </a:solidFill>
              </a:rPr>
              <a:t>Haz</a:t>
            </a:r>
            <a:r>
              <a:rPr lang="en-US" sz="1200" b="1" baseline="0" dirty="0">
                <a:solidFill>
                  <a:schemeClr val="accent6"/>
                </a:solidFill>
              </a:rPr>
              <a:t> </a:t>
            </a:r>
            <a:r>
              <a:rPr lang="en-US" sz="1200" b="1" baseline="0" dirty="0" err="1">
                <a:solidFill>
                  <a:schemeClr val="accent6"/>
                </a:solidFill>
              </a:rPr>
              <a:t>clic</a:t>
            </a:r>
            <a:r>
              <a:rPr lang="en-US" sz="1200" b="1" baseline="0" dirty="0">
                <a:solidFill>
                  <a:schemeClr val="accent6"/>
                </a:solidFill>
              </a:rPr>
              <a:t> para </a:t>
            </a:r>
            <a:r>
              <a:rPr lang="en-US" sz="1200" b="1" baseline="0" dirty="0" err="1">
                <a:solidFill>
                  <a:schemeClr val="accent6"/>
                </a:solidFill>
              </a:rPr>
              <a:t>editar</a:t>
            </a:r>
            <a:r>
              <a:rPr lang="en-US" sz="1200" b="1" baseline="0" dirty="0">
                <a:solidFill>
                  <a:schemeClr val="accent6"/>
                </a:solidFill>
              </a:rPr>
              <a:t> el </a:t>
            </a:r>
            <a:r>
              <a:rPr lang="en-US" sz="1200" b="1" baseline="0" dirty="0" err="1">
                <a:solidFill>
                  <a:schemeClr val="accent6"/>
                </a:solidFill>
              </a:rPr>
              <a:t>título</a:t>
            </a:r>
            <a:endParaRPr lang="en-US" sz="1200" b="1" baseline="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81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35AF044-BC3B-3049-84EB-6C9360E8859F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4514851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 b="1">
                <a:latin typeface="Maven Pro" panose="020000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0B9359C-31BE-7E4A-BE94-E08CBC85062D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4629150" y="3244122"/>
            <a:ext cx="3886199" cy="287754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Maven Pro Medium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err="1"/>
              <a:t>Haz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para </a:t>
            </a:r>
            <a:r>
              <a:rPr lang="en-US" dirty="0" err="1"/>
              <a:t>editar</a:t>
            </a:r>
            <a:r>
              <a:rPr lang="en-US" dirty="0"/>
              <a:t> el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11" name="Title 7">
            <a:extLst>
              <a:ext uri="{FF2B5EF4-FFF2-40B4-BE49-F238E27FC236}">
                <a16:creationId xmlns:a16="http://schemas.microsoft.com/office/drawing/2014/main" id="{DE8541BB-4470-6049-88B0-8C21F10E5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9150" y="2321779"/>
            <a:ext cx="3886200" cy="35372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aseline="0">
                <a:solidFill>
                  <a:schemeClr val="accent6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dirty="0" err="1"/>
              <a:t>Haz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para </a:t>
            </a:r>
            <a:r>
              <a:rPr lang="en-US" dirty="0" err="1"/>
              <a:t>editar</a:t>
            </a:r>
            <a:r>
              <a:rPr lang="en-US" dirty="0"/>
              <a:t> el </a:t>
            </a:r>
            <a:r>
              <a:rPr lang="en-US" dirty="0" err="1"/>
              <a:t>título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2C7314-4E88-9743-BC73-447A2D14A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28875" y="365126"/>
            <a:ext cx="1001027" cy="4300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5461EE-C5FF-FB40-B703-D2ED05328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388" y="365126"/>
            <a:ext cx="668422" cy="452168"/>
          </a:xfrm>
          <a:prstGeom prst="rect">
            <a:avLst/>
          </a:prstGeom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5F9E91EE-8816-DF4D-AC89-9C596129B2A6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648400" y="6339553"/>
            <a:ext cx="3886199" cy="30664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 baseline="0">
                <a:solidFill>
                  <a:schemeClr val="accent6"/>
                </a:solidFill>
                <a:latin typeface="Maven Pro Medium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www.silent4business.com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598E4BB-80B9-1249-A4F8-455DBFAB9BDB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29149" y="2797909"/>
            <a:ext cx="3905449" cy="306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chemeClr val="accent6"/>
                </a:solidFill>
                <a:latin typeface="Maven Pro" panose="02000000000000000000" pitchFamily="2" charset="0"/>
              </a:defRPr>
            </a:lvl1pPr>
            <a:lvl2pPr>
              <a:defRPr sz="1200" strike="noStrike" baseline="0">
                <a:solidFill>
                  <a:schemeClr val="tx1">
                    <a:lumMod val="85000"/>
                    <a:lumOff val="15000"/>
                  </a:schemeClr>
                </a:solidFill>
                <a:latin typeface="Maven Pro" panose="02000000000000000000" pitchFamily="2" charset="0"/>
              </a:defRPr>
            </a:lvl2pPr>
          </a:lstStyle>
          <a:p>
            <a:pPr lvl="0"/>
            <a:r>
              <a:rPr lang="en-US" dirty="0" err="1"/>
              <a:t>Haz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para </a:t>
            </a:r>
            <a:r>
              <a:rPr lang="en-US" dirty="0" err="1"/>
              <a:t>editar</a:t>
            </a:r>
            <a:r>
              <a:rPr lang="en-US" dirty="0"/>
              <a:t> el </a:t>
            </a:r>
            <a:r>
              <a:rPr lang="en-US" dirty="0" err="1"/>
              <a:t>subtítulo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48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1639" y="1607420"/>
            <a:ext cx="8062960" cy="306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chemeClr val="accent6"/>
                </a:solidFill>
                <a:latin typeface="Maven Pro" panose="02000000000000000000" pitchFamily="2" charset="0"/>
              </a:defRPr>
            </a:lvl1pPr>
            <a:lvl2pPr>
              <a:defRPr sz="1200" strike="noStrike" baseline="0">
                <a:solidFill>
                  <a:schemeClr val="tx1">
                    <a:lumMod val="85000"/>
                    <a:lumOff val="15000"/>
                  </a:schemeClr>
                </a:solidFill>
                <a:latin typeface="Maven Pro" panose="02000000000000000000" pitchFamily="2" charset="0"/>
              </a:defRPr>
            </a:lvl2pPr>
          </a:lstStyle>
          <a:p>
            <a:pPr lvl="0"/>
            <a:r>
              <a:rPr lang="en-US" dirty="0" err="1"/>
              <a:t>Haz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para </a:t>
            </a:r>
            <a:r>
              <a:rPr lang="en-US" dirty="0" err="1"/>
              <a:t>editar</a:t>
            </a:r>
            <a:r>
              <a:rPr lang="en-US" dirty="0"/>
              <a:t> el </a:t>
            </a:r>
            <a:r>
              <a:rPr lang="en-US" dirty="0" err="1"/>
              <a:t>subtítulo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C9493ED-E8E1-9E4B-9892-2B02F4A900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638" y="1065563"/>
            <a:ext cx="8062960" cy="430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accent6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dirty="0" err="1"/>
              <a:t>Haz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para </a:t>
            </a:r>
            <a:r>
              <a:rPr lang="en-US" dirty="0" err="1"/>
              <a:t>editar</a:t>
            </a:r>
            <a:r>
              <a:rPr lang="en-US" dirty="0"/>
              <a:t> el </a:t>
            </a:r>
            <a:r>
              <a:rPr lang="en-US" dirty="0" err="1"/>
              <a:t>Título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5ABAC6-9D21-104F-ACA2-FFF0884DE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28875" y="365126"/>
            <a:ext cx="1001027" cy="4300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DF806F-4142-3843-AFA8-A91A293AA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388" y="365126"/>
            <a:ext cx="668422" cy="452168"/>
          </a:xfrm>
          <a:prstGeom prst="rect">
            <a:avLst/>
          </a:prstGeom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936D3D0-63EF-AC4F-A4D7-364A4F92363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648400" y="6339553"/>
            <a:ext cx="3886199" cy="30664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 baseline="0">
                <a:solidFill>
                  <a:schemeClr val="accent6"/>
                </a:solidFill>
                <a:latin typeface="Maven Pro Medium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www.silent4business.com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0AE9FFF-50C5-634A-876C-C8CE8552F23F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71638" y="2025846"/>
            <a:ext cx="8062959" cy="4153573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Maven Pro Medium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err="1"/>
              <a:t>Haz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para </a:t>
            </a:r>
            <a:r>
              <a:rPr lang="en-US" dirty="0" err="1"/>
              <a:t>editar</a:t>
            </a:r>
            <a:r>
              <a:rPr lang="en-US" dirty="0"/>
              <a:t> el </a:t>
            </a:r>
            <a:r>
              <a:rPr lang="en-US" dirty="0" err="1"/>
              <a:t>texto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07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7012" y="1010654"/>
            <a:ext cx="3887587" cy="516876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latin typeface="Maven Pr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A6704AE0-71BA-7E45-BC1F-18AA37EFF3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640" y="1010654"/>
            <a:ext cx="4034976" cy="49152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accent6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dirty="0" err="1"/>
              <a:t>Haz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para </a:t>
            </a:r>
            <a:r>
              <a:rPr lang="en-US" dirty="0" err="1"/>
              <a:t>editar</a:t>
            </a:r>
            <a:r>
              <a:rPr lang="en-US" dirty="0"/>
              <a:t> el </a:t>
            </a:r>
            <a:r>
              <a:rPr lang="en-US" dirty="0" err="1"/>
              <a:t>Título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AE26586-95D9-4F43-BB9B-A89E08E38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28875" y="365126"/>
            <a:ext cx="1001027" cy="4300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3C621D-A82E-EB48-8B3C-C0E637433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388" y="365126"/>
            <a:ext cx="668422" cy="452168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072B547-D846-6C45-855C-FFCDF5C58AFB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4648400" y="6339553"/>
            <a:ext cx="3886199" cy="30664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 baseline="0">
                <a:solidFill>
                  <a:schemeClr val="accent6"/>
                </a:solidFill>
                <a:latin typeface="Maven Pro Medium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www.silent4business.com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DE8C086-4DE7-7E4D-8C12-D574B403F81D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71638" y="2034480"/>
            <a:ext cx="4034281" cy="4144940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Maven Pro Medium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err="1"/>
              <a:t>Haz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para </a:t>
            </a:r>
            <a:r>
              <a:rPr lang="en-US" dirty="0" err="1"/>
              <a:t>editar</a:t>
            </a:r>
            <a:r>
              <a:rPr lang="en-US" dirty="0"/>
              <a:t> el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1782C59-98DB-0B45-BD61-9995E4349656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71638" y="1615006"/>
            <a:ext cx="4025351" cy="306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chemeClr val="accent6"/>
                </a:solidFill>
                <a:latin typeface="Maven Pro" panose="02000000000000000000" pitchFamily="2" charset="0"/>
              </a:defRPr>
            </a:lvl1pPr>
            <a:lvl2pPr>
              <a:defRPr sz="1200" strike="noStrike" baseline="0">
                <a:solidFill>
                  <a:schemeClr val="tx1">
                    <a:lumMod val="85000"/>
                    <a:lumOff val="15000"/>
                  </a:schemeClr>
                </a:solidFill>
                <a:latin typeface="Maven Pro" panose="02000000000000000000" pitchFamily="2" charset="0"/>
              </a:defRPr>
            </a:lvl2pPr>
          </a:lstStyle>
          <a:p>
            <a:pPr lvl="0"/>
            <a:r>
              <a:rPr lang="en-US" dirty="0" err="1"/>
              <a:t>Haz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para </a:t>
            </a:r>
            <a:r>
              <a:rPr lang="en-US" dirty="0" err="1"/>
              <a:t>editar</a:t>
            </a:r>
            <a:r>
              <a:rPr lang="en-US" dirty="0"/>
              <a:t> el </a:t>
            </a:r>
            <a:r>
              <a:rPr lang="en-US" dirty="0" err="1"/>
              <a:t>subtítulo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5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376900B-3111-F04A-A42F-EA73D0E661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648400" y="3339966"/>
            <a:ext cx="3886199" cy="27817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Maven Pro Medium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err="1"/>
              <a:t>Haz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para </a:t>
            </a:r>
            <a:r>
              <a:rPr lang="en-US" dirty="0" err="1"/>
              <a:t>editar</a:t>
            </a:r>
            <a:r>
              <a:rPr lang="en-US" dirty="0"/>
              <a:t> el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AD76B8-0795-6F4C-8E0B-35664BADD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28875" y="6277838"/>
            <a:ext cx="1001027" cy="430071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697F1E1-7EBC-F043-B906-84FEE037C96D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4648400" y="6339553"/>
            <a:ext cx="3886199" cy="30664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 baseline="0">
                <a:solidFill>
                  <a:schemeClr val="accent6"/>
                </a:solidFill>
                <a:latin typeface="Maven Pro Medium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www.silent4business.com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7BC664A-0596-2040-AB1F-5A0245976A77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3999" cy="3122081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 b="1">
                <a:latin typeface="Maven Pro" panose="020000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24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24" y="0"/>
            <a:ext cx="9143999" cy="687725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 b="1">
                <a:latin typeface="Maven Pro" panose="020000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24301EB-510D-D442-9501-8E16B8B862D1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648400" y="3429000"/>
            <a:ext cx="3886199" cy="27504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Maven Pro Medium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err="1"/>
              <a:t>Haz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para </a:t>
            </a:r>
            <a:r>
              <a:rPr lang="en-US" dirty="0" err="1"/>
              <a:t>editar</a:t>
            </a:r>
            <a:r>
              <a:rPr lang="en-US" dirty="0"/>
              <a:t> el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475E99B-26B2-7F44-ABD3-68D8442D7D8E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4648400" y="6339553"/>
            <a:ext cx="3886199" cy="30664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 baseline="0">
                <a:solidFill>
                  <a:schemeClr val="accent6"/>
                </a:solidFill>
                <a:latin typeface="Maven Pro Medium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www.silent4business.com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5C49EC-EFA2-8943-8745-C6C56AFD5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28875" y="6277838"/>
            <a:ext cx="1001027" cy="43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4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3616" y="1068452"/>
            <a:ext cx="4260983" cy="51398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 baseline="0">
                <a:latin typeface="Maven Pro" panose="02000000000000000000" pitchFamily="2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33F7313-60FB-5B4E-BCE4-4289E9660426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356134" y="1068452"/>
            <a:ext cx="3734601" cy="5139843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Maven Pro Medium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err="1"/>
              <a:t>Haz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para </a:t>
            </a:r>
            <a:r>
              <a:rPr lang="en-US" dirty="0" err="1"/>
              <a:t>editar</a:t>
            </a:r>
            <a:r>
              <a:rPr lang="en-US" dirty="0"/>
              <a:t> el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A9500C-CCD4-AC48-B847-CF299FAE6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28875" y="365126"/>
            <a:ext cx="1001027" cy="4300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AFB9AE-00F7-3941-9274-98535A17A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388" y="365126"/>
            <a:ext cx="668422" cy="452168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DA0A9C3-41E8-3F45-B19C-AD747FAF521E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4648400" y="6339553"/>
            <a:ext cx="3886199" cy="30664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 baseline="0">
                <a:solidFill>
                  <a:schemeClr val="accent6"/>
                </a:solidFill>
                <a:latin typeface="Maven Pro Medium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www.silent4business.com</a:t>
            </a:r>
          </a:p>
        </p:txBody>
      </p:sp>
    </p:spTree>
    <p:extLst>
      <p:ext uri="{BB962C8B-B14F-4D97-AF65-F5344CB8AC3E}">
        <p14:creationId xmlns:p14="http://schemas.microsoft.com/office/powerpoint/2010/main" val="117040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1096BCD-E857-7D42-91CD-FAEEE89065FB}"/>
              </a:ext>
            </a:extLst>
          </p:cNvPr>
          <p:cNvSpPr>
            <a:spLocks noGrp="1" noChangeAspect="1"/>
          </p:cNvSpPr>
          <p:nvPr>
            <p:ph type="pic" idx="13" hasCustomPrompt="1"/>
          </p:nvPr>
        </p:nvSpPr>
        <p:spPr>
          <a:xfrm>
            <a:off x="3887391" y="3657601"/>
            <a:ext cx="4647208" cy="253144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 b="1">
                <a:latin typeface="Maven Pro" panose="020000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err="1"/>
              <a:t>Haz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para inserter </a:t>
            </a:r>
            <a:r>
              <a:rPr lang="en-US"/>
              <a:t>imágen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429A50-12FF-2244-913D-BD7669083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28875" y="365126"/>
            <a:ext cx="1001027" cy="4300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1B34B2-19E3-FC46-AC66-B0870FC51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388" y="365126"/>
            <a:ext cx="668422" cy="452168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796D2B1-9CF5-9E40-A63B-6E49E3967C8E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648400" y="6339553"/>
            <a:ext cx="3886199" cy="30664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 baseline="0">
                <a:solidFill>
                  <a:schemeClr val="accent6"/>
                </a:solidFill>
                <a:latin typeface="Maven Pro Medium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www.silent4business.com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7BCD3134-2F46-D14F-9284-D88B20936A53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3887391" y="1010653"/>
            <a:ext cx="4647208" cy="253144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 b="1">
                <a:latin typeface="Maven Pro" panose="020000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err="1"/>
              <a:t>Haz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para inserter </a:t>
            </a:r>
            <a:r>
              <a:rPr lang="en-US" dirty="0" err="1"/>
              <a:t>imágen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51CA787-3673-B14C-80F7-800EC0547F63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71639" y="1010654"/>
            <a:ext cx="3234088" cy="5168766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Maven Pro Medium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err="1"/>
              <a:t>Haz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para </a:t>
            </a:r>
            <a:r>
              <a:rPr lang="en-US" dirty="0" err="1"/>
              <a:t>editar</a:t>
            </a:r>
            <a:r>
              <a:rPr lang="en-US" dirty="0"/>
              <a:t> el </a:t>
            </a:r>
            <a:r>
              <a:rPr lang="en-US" dirty="0" err="1"/>
              <a:t>teto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70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E8FCC38-A3C9-3F40-8BDC-FD0BF8225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11B6D5D-2218-0844-9F10-1F3AC84036FD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2628900" y="6301052"/>
            <a:ext cx="3886199" cy="30664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solidFill>
                  <a:schemeClr val="bg1"/>
                </a:solidFill>
                <a:latin typeface="Maven Pro Medium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www.silent4business.com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A1A03E-265C-A34B-914D-DE8689FF3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375" y="2678846"/>
            <a:ext cx="2635249" cy="178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2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32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2" r:id="rId3"/>
    <p:sldLayoutId id="2147483665" r:id="rId4"/>
    <p:sldLayoutId id="2147483673" r:id="rId5"/>
    <p:sldLayoutId id="2147483669" r:id="rId6"/>
    <p:sldLayoutId id="2147483668" r:id="rId7"/>
    <p:sldLayoutId id="2147483672" r:id="rId8"/>
    <p:sldLayoutId id="2147483661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slideLayout" Target="../slideLayouts/slideLayout3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6F4758D-088A-4867-B702-51603EC86D3D}"/>
              </a:ext>
            </a:extLst>
          </p:cNvPr>
          <p:cNvSpPr txBox="1"/>
          <p:nvPr/>
        </p:nvSpPr>
        <p:spPr>
          <a:xfrm>
            <a:off x="6149009" y="5156244"/>
            <a:ext cx="263718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0070C0"/>
                </a:solidFill>
              </a:rPr>
              <a:t>PLANEACIÓN ESTRATÉGICA 2020</a:t>
            </a:r>
          </a:p>
          <a:p>
            <a:r>
              <a:rPr lang="es-MX" b="1" dirty="0">
                <a:solidFill>
                  <a:srgbClr val="0070C0"/>
                </a:solidFill>
              </a:rPr>
              <a:t>29 DE ENERO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13F3EC7-B148-4A59-B82C-95B66E7BFD20}"/>
              </a:ext>
            </a:extLst>
          </p:cNvPr>
          <p:cNvSpPr txBox="1"/>
          <p:nvPr/>
        </p:nvSpPr>
        <p:spPr>
          <a:xfrm>
            <a:off x="6149009" y="6079574"/>
            <a:ext cx="26371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0070C0"/>
                </a:solidFill>
              </a:rPr>
              <a:t>OPERACIONES</a:t>
            </a:r>
          </a:p>
        </p:txBody>
      </p:sp>
    </p:spTree>
    <p:extLst>
      <p:ext uri="{BB962C8B-B14F-4D97-AF65-F5344CB8AC3E}">
        <p14:creationId xmlns:p14="http://schemas.microsoft.com/office/powerpoint/2010/main" val="21572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A7DC70-44FA-7C49-A041-23580BBCB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143" y="485482"/>
            <a:ext cx="5753688" cy="430072"/>
          </a:xfrm>
        </p:spPr>
        <p:txBody>
          <a:bodyPr>
            <a:noAutofit/>
          </a:bodyPr>
          <a:lstStyle/>
          <a:p>
            <a:r>
              <a:rPr lang="en-US" sz="2600" b="1" dirty="0"/>
              <a:t>FODA ACTUALIZADO 2020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4C8D1-E50A-6A4F-8E2B-0A25C049B503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1125CF6-8E50-492D-B7B1-6B67C5F14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255139"/>
              </p:ext>
            </p:extLst>
          </p:nvPr>
        </p:nvGraphicFramePr>
        <p:xfrm>
          <a:off x="851525" y="1253331"/>
          <a:ext cx="7440950" cy="48561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20475">
                  <a:extLst>
                    <a:ext uri="{9D8B030D-6E8A-4147-A177-3AD203B41FA5}">
                      <a16:colId xmlns:a16="http://schemas.microsoft.com/office/drawing/2014/main" val="1319835763"/>
                    </a:ext>
                  </a:extLst>
                </a:gridCol>
                <a:gridCol w="3720475">
                  <a:extLst>
                    <a:ext uri="{9D8B030D-6E8A-4147-A177-3AD203B41FA5}">
                      <a16:colId xmlns:a16="http://schemas.microsoft.com/office/drawing/2014/main" val="1385131162"/>
                    </a:ext>
                  </a:extLst>
                </a:gridCol>
              </a:tblGrid>
              <a:tr h="295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600" dirty="0">
                          <a:effectLst/>
                        </a:rPr>
                        <a:t>Fortalezas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25" marR="50325" marT="898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</a:rPr>
                        <a:t>Debilidades</a:t>
                      </a:r>
                      <a:endParaRPr lang="es-MX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25" marR="50325" marT="8987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09162"/>
                  </a:ext>
                </a:extLst>
              </a:tr>
              <a:tr h="211535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s-MX" sz="1400" dirty="0">
                          <a:effectLst/>
                        </a:rPr>
                        <a:t>Capacidad de entendimiento de nuevas tecnologías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s-MX" sz="1400" dirty="0">
                          <a:effectLst/>
                        </a:rPr>
                        <a:t>Trabajo en equipo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s-MX" sz="1400" dirty="0">
                          <a:effectLst/>
                        </a:rPr>
                        <a:t>Compromiso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s-MX" sz="1400" dirty="0">
                          <a:effectLst/>
                        </a:rPr>
                        <a:t>Sentido de responsabilidad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s-MX" sz="1400" dirty="0">
                          <a:effectLst/>
                        </a:rPr>
                        <a:t>Capacidad de respuesta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s-MX" sz="1400" dirty="0">
                          <a:effectLst/>
                        </a:rPr>
                        <a:t>Estructural organizacional bien definida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25" marR="50325" marT="8987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</a:rPr>
                        <a:t>Ciclos inconclusos 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</a:rPr>
                        <a:t>     (cambios de administración)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</a:rPr>
                        <a:t>Falta de especialidad (Nivel técnico)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</a:rPr>
                        <a:t>Registro inconcluso u obsoleto de activos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</a:rPr>
                        <a:t>Procesos informales 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</a:rPr>
                        <a:t>Inglés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</a:rPr>
                        <a:t>Actividades diarias consumen mucho tiempo lo que impide se implementen o desarrollen nuevas actividades.</a:t>
                      </a:r>
                      <a:endParaRPr lang="es-MX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25" marR="50325" marT="8987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312398"/>
                  </a:ext>
                </a:extLst>
              </a:tr>
              <a:tr h="2420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solidFill>
                            <a:schemeClr val="tx1"/>
                          </a:solidFill>
                          <a:effectLst/>
                        </a:rPr>
                        <a:t>Oportunidades</a:t>
                      </a:r>
                      <a:endParaRPr lang="es-MX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25" marR="50325" marT="8987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</a:rPr>
                        <a:t>Amenazas</a:t>
                      </a:r>
                      <a:endParaRPr lang="es-MX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25" marR="50325" marT="8987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960161"/>
                  </a:ext>
                </a:extLst>
              </a:tr>
              <a:tr h="1779357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</a:rPr>
                        <a:t>Reforzamiento de procesos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</a:rPr>
                        <a:t>Actualización de responsivas y documentación en general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</a:rPr>
                        <a:t>implementación documental (tickets)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</a:rPr>
                        <a:t>Seguimiento operativo puntual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Capacitación </a:t>
                      </a:r>
                      <a:r>
                        <a:rPr lang="es-MX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 certificación </a:t>
                      </a: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personal</a:t>
                      </a:r>
                    </a:p>
                  </a:txBody>
                  <a:tcPr marL="50325" marR="50325" marT="8987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</a:rPr>
                        <a:t>Daños considerables a la infraestructura por un mantenimiento deficiente o inexistente 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</a:rPr>
                        <a:t>Falta o perdida de activos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</a:rPr>
                        <a:t>No se cuentan o no se han actualizado sitios de respaldo.</a:t>
                      </a:r>
                      <a:endParaRPr lang="es-MX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25" marR="50325" marT="8987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146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92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4C8D1-E50A-6A4F-8E2B-0A25C049B503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5056478" y="6558706"/>
            <a:ext cx="3886199" cy="306642"/>
          </a:xfrm>
        </p:spPr>
        <p:txBody>
          <a:bodyPr/>
          <a:lstStyle/>
          <a:p>
            <a:endParaRPr lang="en-US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C12621F0-8E89-41B9-B2B4-FA016C98009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4944" y="4187495"/>
            <a:ext cx="2057400" cy="2365705"/>
          </a:xfrm>
          <a:prstGeom prst="rect">
            <a:avLst/>
          </a:prstGeom>
          <a:noFill/>
          <a:ln w="19050" algn="ctr">
            <a:solidFill>
              <a:srgbClr val="0070C0"/>
            </a:solidFill>
            <a:miter lim="800000"/>
            <a:headEnd type="none" w="sm" len="sm"/>
            <a:tailEnd type="none" w="sm" len="sm"/>
          </a:ln>
        </p:spPr>
        <p:txBody>
          <a:bodyPr lIns="36000" tIns="274320" rIns="72000" bIns="36000"/>
          <a:lstStyle/>
          <a:p>
            <a:pPr marL="92075" indent="-92075" defTabSz="787400" eaLnBrk="0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  <a:buChar char="¡"/>
            </a:pPr>
            <a:r>
              <a:rPr lang="es-ES" altLang="ja-JP" sz="1000" dirty="0">
                <a:solidFill>
                  <a:srgbClr val="002060"/>
                </a:solidFill>
                <a:ea typeface="MS PGothic" pitchFamily="34" charset="-128"/>
              </a:rPr>
              <a:t>Lanzamiento del portal de clientes durante el primer trimestre de 2020</a:t>
            </a:r>
          </a:p>
          <a:p>
            <a:pPr defTabSz="787400" eaLnBrk="0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endParaRPr lang="es-MX" altLang="ja-JP" sz="1100" dirty="0">
              <a:solidFill>
                <a:srgbClr val="002060"/>
              </a:solidFill>
              <a:ea typeface="MS PGothic" pitchFamily="34" charset="-128"/>
            </a:endParaRP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E4DED71A-A5B5-4574-811D-C412D6DA53DE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14600" y="4187495"/>
            <a:ext cx="2057400" cy="2365705"/>
          </a:xfrm>
          <a:prstGeom prst="rect">
            <a:avLst/>
          </a:prstGeom>
          <a:noFill/>
          <a:ln w="19050" algn="ctr">
            <a:solidFill>
              <a:srgbClr val="0070C0"/>
            </a:solidFill>
            <a:miter lim="800000"/>
            <a:headEnd type="none" w="sm" len="sm"/>
            <a:tailEnd type="none" w="sm" len="sm"/>
          </a:ln>
        </p:spPr>
        <p:txBody>
          <a:bodyPr lIns="36000" tIns="274320" rIns="72000" bIns="36000"/>
          <a:lstStyle/>
          <a:p>
            <a:pPr marL="92075" indent="-92075" defTabSz="787400" eaLnBrk="0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  <a:buChar char="¡"/>
            </a:pPr>
            <a:r>
              <a:rPr lang="es-MX" altLang="ja-JP" sz="1000" dirty="0">
                <a:solidFill>
                  <a:srgbClr val="002060"/>
                </a:solidFill>
                <a:ea typeface="MS PGothic" pitchFamily="34" charset="-128"/>
              </a:rPr>
              <a:t>Generación de tickets AS de manera automatizada dentro del 2do trimestre 2020</a:t>
            </a:r>
          </a:p>
          <a:p>
            <a:pPr defTabSz="787400" eaLnBrk="0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endParaRPr lang="es-MX" altLang="ja-JP" sz="1100" dirty="0">
              <a:solidFill>
                <a:srgbClr val="002060"/>
              </a:solidFill>
              <a:ea typeface="MS PGothic" pitchFamily="34" charset="-128"/>
            </a:endParaRP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0D254A6B-17DB-43A8-A71E-8A0323562F8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781800" y="4187495"/>
            <a:ext cx="2057400" cy="2365705"/>
          </a:xfrm>
          <a:prstGeom prst="rect">
            <a:avLst/>
          </a:prstGeom>
          <a:noFill/>
          <a:ln w="19050" algn="ctr">
            <a:solidFill>
              <a:srgbClr val="0070C0"/>
            </a:solidFill>
            <a:miter lim="800000"/>
            <a:headEnd type="none" w="sm" len="sm"/>
            <a:tailEnd type="none" w="sm" len="sm"/>
          </a:ln>
        </p:spPr>
        <p:txBody>
          <a:bodyPr lIns="36000" tIns="274320" rIns="72000" bIns="36000"/>
          <a:lstStyle/>
          <a:p>
            <a:pPr marL="92075" indent="-92075" defTabSz="787400" eaLnBrk="0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  <a:buChar char="¡"/>
            </a:pPr>
            <a:r>
              <a:rPr lang="es-ES" altLang="ja-JP" sz="1000" dirty="0">
                <a:solidFill>
                  <a:srgbClr val="002060"/>
                </a:solidFill>
                <a:ea typeface="MS PGothic" pitchFamily="34" charset="-128"/>
              </a:rPr>
              <a:t>Emisión de boletín de seguridad de manera mensual a partir del 2do trimestre 2020</a:t>
            </a:r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3AEF0DAB-5773-4C30-8639-8E627D661D46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4944" y="3071536"/>
            <a:ext cx="2057400" cy="662264"/>
          </a:xfrm>
          <a:prstGeom prst="rect">
            <a:avLst/>
          </a:prstGeom>
          <a:noFill/>
          <a:ln w="19050" algn="ctr">
            <a:solidFill>
              <a:srgbClr val="0070C0"/>
            </a:solidFill>
            <a:miter lim="800000"/>
            <a:headEnd type="none" w="sm" len="sm"/>
            <a:tailEnd type="none" w="sm" len="sm"/>
          </a:ln>
        </p:spPr>
        <p:txBody>
          <a:bodyPr lIns="91440" tIns="0" rIns="91440" bIns="0" anchor="ctr"/>
          <a:lstStyle/>
          <a:p>
            <a:pPr algn="ctr"/>
            <a:r>
              <a:rPr lang="es-MX" sz="900" dirty="0"/>
              <a:t>Portal Clientes</a:t>
            </a:r>
          </a:p>
        </p:txBody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id="{DFB80E49-0D04-48D5-9BA6-26829EF9370A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514600" y="3071536"/>
            <a:ext cx="2057400" cy="662264"/>
          </a:xfrm>
          <a:prstGeom prst="rect">
            <a:avLst/>
          </a:prstGeom>
          <a:noFill/>
          <a:ln w="19050" algn="ctr">
            <a:solidFill>
              <a:srgbClr val="0070C0"/>
            </a:solidFill>
            <a:miter lim="800000"/>
            <a:headEnd type="none" w="sm" len="sm"/>
            <a:tailEnd type="none" w="sm" len="sm"/>
          </a:ln>
        </p:spPr>
        <p:txBody>
          <a:bodyPr lIns="91440" tIns="0" rIns="91440" bIns="0" anchor="ctr" anchorCtr="1"/>
          <a:lstStyle/>
          <a:p>
            <a:pPr algn="ctr"/>
            <a:r>
              <a:rPr lang="es-MX" sz="900" dirty="0"/>
              <a:t>Integración</a:t>
            </a:r>
            <a:r>
              <a:rPr lang="es-MX" sz="900" i="1" dirty="0">
                <a:solidFill>
                  <a:srgbClr val="0070C0"/>
                </a:solidFill>
              </a:rPr>
              <a:t> </a:t>
            </a:r>
            <a:r>
              <a:rPr lang="es-MX" sz="900" dirty="0"/>
              <a:t>SIEM con ITSM</a:t>
            </a:r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917B25E7-B6C7-4B30-937C-610AC56FD7D5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781800" y="3071536"/>
            <a:ext cx="2057400" cy="662264"/>
          </a:xfrm>
          <a:prstGeom prst="rect">
            <a:avLst/>
          </a:prstGeom>
          <a:noFill/>
          <a:ln w="19050" algn="ctr">
            <a:solidFill>
              <a:srgbClr val="0070C0"/>
            </a:solidFill>
            <a:miter lim="800000"/>
            <a:headEnd type="none" w="sm" len="sm"/>
            <a:tailEnd type="none" w="sm" len="sm"/>
          </a:ln>
        </p:spPr>
        <p:txBody>
          <a:bodyPr lIns="91440" tIns="0" rIns="91440" bIns="0" anchor="ctr" anchorCtr="1"/>
          <a:lstStyle/>
          <a:p>
            <a:pPr algn="ctr"/>
            <a:r>
              <a:rPr lang="es-MX" sz="900" dirty="0"/>
              <a:t>Boletín de seguridad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5D711069-B5AF-42CB-BA72-D887576B1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19" y="2027207"/>
            <a:ext cx="8476381" cy="715993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 type="none" w="sm" len="sm"/>
            <a:tailEnd type="none" w="sm" len="sm"/>
          </a:ln>
        </p:spPr>
        <p:txBody>
          <a:bodyPr tIns="91440" rIns="36000" bIns="91440" anchor="ctr" anchorCtr="1"/>
          <a:lstStyle/>
          <a:p>
            <a:pPr algn="ctr" defTabSz="9779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sz="10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 líderes y referentes en la industria de Tecnologías de Información y Comunicación, con un alto nivel de especialización en seguridad de la información.</a:t>
            </a:r>
          </a:p>
        </p:txBody>
      </p:sp>
      <p:sp>
        <p:nvSpPr>
          <p:cNvPr id="33" name="Text Box 16">
            <a:extLst>
              <a:ext uri="{FF2B5EF4-FFF2-40B4-BE49-F238E27FC236}">
                <a16:creationId xmlns:a16="http://schemas.microsoft.com/office/drawing/2014/main" id="{C8570670-244C-4627-BCB8-C2934D1729F1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4312811" y="1899675"/>
            <a:ext cx="605469" cy="25506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18000" rIns="72000" bIns="18000" anchor="ctr" anchorCtr="1">
            <a:spAutoFit/>
          </a:bodyPr>
          <a:lstStyle/>
          <a:p>
            <a:pPr marL="177800" indent="-177800" algn="ctr" eaLnBrk="0" hangingPunct="0">
              <a:lnSpc>
                <a:spcPct val="106000"/>
              </a:lnSpc>
              <a:spcBef>
                <a:spcPct val="50000"/>
              </a:spcBef>
              <a:buClr>
                <a:schemeClr val="tx1"/>
              </a:buClr>
              <a:buFont typeface="Wingdings 2" pitchFamily="18" charset="2"/>
              <a:buNone/>
            </a:pPr>
            <a:r>
              <a:rPr lang="es-MX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Visión</a:t>
            </a:r>
          </a:p>
        </p:txBody>
      </p:sp>
      <p:sp>
        <p:nvSpPr>
          <p:cNvPr id="34" name="Text Box 16">
            <a:extLst>
              <a:ext uri="{FF2B5EF4-FFF2-40B4-BE49-F238E27FC236}">
                <a16:creationId xmlns:a16="http://schemas.microsoft.com/office/drawing/2014/main" id="{A3E25C69-F497-43A3-B0BC-28FFB635A3C1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670513" y="2940769"/>
            <a:ext cx="1466281" cy="20819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18000" rIns="72000" bIns="18000" anchor="ctr" anchorCtr="1">
            <a:spAutoFit/>
          </a:bodyPr>
          <a:lstStyle/>
          <a:p>
            <a:pPr marL="177800" indent="-177800" algn="ctr" eaLnBrk="0" hangingPunct="0">
              <a:lnSpc>
                <a:spcPct val="106000"/>
              </a:lnSpc>
              <a:spcBef>
                <a:spcPct val="50000"/>
              </a:spcBef>
              <a:buClr>
                <a:schemeClr val="tx1"/>
              </a:buClr>
              <a:buFont typeface="Wingdings 2" pitchFamily="18" charset="2"/>
              <a:buNone/>
            </a:pPr>
            <a:r>
              <a:rPr lang="es-MX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Prioridad Estratégica 1</a:t>
            </a:r>
          </a:p>
        </p:txBody>
      </p:sp>
      <p:sp>
        <p:nvSpPr>
          <p:cNvPr id="35" name="Rectangle 12">
            <a:extLst>
              <a:ext uri="{FF2B5EF4-FFF2-40B4-BE49-F238E27FC236}">
                <a16:creationId xmlns:a16="http://schemas.microsoft.com/office/drawing/2014/main" id="{E7C32302-A6C2-4CED-83C6-61AF0E686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19" y="1142199"/>
            <a:ext cx="8476381" cy="715993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 type="none" w="sm" len="sm"/>
            <a:tailEnd type="none" w="sm" len="sm"/>
          </a:ln>
        </p:spPr>
        <p:txBody>
          <a:bodyPr tIns="91440" rIns="36000" bIns="91440" anchor="ctr" anchorCtr="1"/>
          <a:lstStyle/>
          <a:p>
            <a:pPr lvl="0" algn="ctr" defTabSz="9779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sz="10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Proveer soluciones integrales que salvaguarden la seguridad de la información a través de la aplicación de estándares normativos y tecnológicos de vanguardia y recursos altamente especializados, contribuyendo así a los objetivos y estrategias de nuestros clientes globales.</a:t>
            </a:r>
          </a:p>
        </p:txBody>
      </p:sp>
      <p:sp>
        <p:nvSpPr>
          <p:cNvPr id="36" name="Text Box 16">
            <a:extLst>
              <a:ext uri="{FF2B5EF4-FFF2-40B4-BE49-F238E27FC236}">
                <a16:creationId xmlns:a16="http://schemas.microsoft.com/office/drawing/2014/main" id="{832DF2C6-A058-4AEE-B81F-C3D128A4960B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4287165" y="1014667"/>
            <a:ext cx="656765" cy="25506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18000" rIns="72000" bIns="18000" anchor="ctr" anchorCtr="1">
            <a:spAutoFit/>
          </a:bodyPr>
          <a:lstStyle/>
          <a:p>
            <a:pPr marL="177800" indent="-177800" algn="ctr" eaLnBrk="0" hangingPunct="0">
              <a:lnSpc>
                <a:spcPct val="106000"/>
              </a:lnSpc>
              <a:spcBef>
                <a:spcPct val="50000"/>
              </a:spcBef>
              <a:buClr>
                <a:schemeClr val="tx1"/>
              </a:buClr>
              <a:buFont typeface="Wingdings 2" pitchFamily="18" charset="2"/>
              <a:buNone/>
            </a:pPr>
            <a:r>
              <a:rPr lang="es-MX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Misión</a:t>
            </a: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40FBE11A-E409-4BA8-9F3E-03B5F1BA72A8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648200" y="4187495"/>
            <a:ext cx="2057400" cy="2365705"/>
          </a:xfrm>
          <a:prstGeom prst="rect">
            <a:avLst/>
          </a:prstGeom>
          <a:noFill/>
          <a:ln w="19050" algn="ctr">
            <a:solidFill>
              <a:srgbClr val="0070C0"/>
            </a:solidFill>
            <a:miter lim="800000"/>
            <a:headEnd type="none" w="sm" len="sm"/>
            <a:tailEnd type="none" w="sm" len="sm"/>
          </a:ln>
        </p:spPr>
        <p:txBody>
          <a:bodyPr lIns="36000" tIns="274320" rIns="72000" bIns="36000"/>
          <a:lstStyle/>
          <a:p>
            <a:pPr marL="92075" indent="-92075" defTabSz="787400" eaLnBrk="0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  <a:buChar char="¡"/>
            </a:pPr>
            <a:r>
              <a:rPr lang="es-ES" altLang="ja-JP" sz="1000" dirty="0">
                <a:solidFill>
                  <a:srgbClr val="002060"/>
                </a:solidFill>
                <a:ea typeface="MS PGothic" pitchFamily="34" charset="-128"/>
              </a:rPr>
              <a:t>Generación de tickets WO a través del envío de correo electrónico por parte del cliente, reduciendo el incumplimiento de SLA</a:t>
            </a:r>
          </a:p>
          <a:p>
            <a:pPr defTabSz="787400" eaLnBrk="0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endParaRPr lang="es-MX" altLang="ja-JP" sz="1100" dirty="0">
              <a:solidFill>
                <a:srgbClr val="002060"/>
              </a:solidFill>
              <a:ea typeface="MS PGothic" pitchFamily="34" charset="-128"/>
            </a:endParaRPr>
          </a:p>
        </p:txBody>
      </p:sp>
      <p:sp>
        <p:nvSpPr>
          <p:cNvPr id="38" name="Rectangle 15">
            <a:extLst>
              <a:ext uri="{FF2B5EF4-FFF2-40B4-BE49-F238E27FC236}">
                <a16:creationId xmlns:a16="http://schemas.microsoft.com/office/drawing/2014/main" id="{66A85CA7-CE90-41A0-AED5-79663848C9B0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648200" y="3071536"/>
            <a:ext cx="2057400" cy="662264"/>
          </a:xfrm>
          <a:prstGeom prst="rect">
            <a:avLst/>
          </a:prstGeom>
          <a:noFill/>
          <a:ln w="19050" algn="ctr">
            <a:solidFill>
              <a:srgbClr val="0070C0"/>
            </a:solidFill>
            <a:miter lim="800000"/>
            <a:headEnd type="none" w="sm" len="sm"/>
            <a:tailEnd type="none" w="sm" len="sm"/>
          </a:ln>
        </p:spPr>
        <p:txBody>
          <a:bodyPr lIns="91440" tIns="0" rIns="91440" bIns="0" anchor="ctr"/>
          <a:lstStyle/>
          <a:p>
            <a:pPr lvl="0" algn="ctr"/>
            <a:r>
              <a:rPr lang="es-MX" sz="900" dirty="0"/>
              <a:t>Automatización requerimientos</a:t>
            </a:r>
          </a:p>
        </p:txBody>
      </p:sp>
      <p:sp>
        <p:nvSpPr>
          <p:cNvPr id="39" name="Text Box 16">
            <a:extLst>
              <a:ext uri="{FF2B5EF4-FFF2-40B4-BE49-F238E27FC236}">
                <a16:creationId xmlns:a16="http://schemas.microsoft.com/office/drawing/2014/main" id="{DA839A11-01AF-4771-BBEF-903AC26F31BB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2867876" y="2940769"/>
            <a:ext cx="1466281" cy="20819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18000" rIns="72000" bIns="18000" anchor="ctr" anchorCtr="1">
            <a:spAutoFit/>
          </a:bodyPr>
          <a:lstStyle/>
          <a:p>
            <a:pPr marL="177800" indent="-177800" algn="ctr" eaLnBrk="0" hangingPunct="0">
              <a:lnSpc>
                <a:spcPct val="106000"/>
              </a:lnSpc>
              <a:spcBef>
                <a:spcPct val="50000"/>
              </a:spcBef>
              <a:buClr>
                <a:schemeClr val="tx1"/>
              </a:buClr>
              <a:buFont typeface="Wingdings 2" pitchFamily="18" charset="2"/>
              <a:buNone/>
            </a:pPr>
            <a:r>
              <a:rPr lang="es-MX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Prioridad Estratégica 2</a:t>
            </a:r>
          </a:p>
        </p:txBody>
      </p:sp>
      <p:sp>
        <p:nvSpPr>
          <p:cNvPr id="40" name="Text Box 16">
            <a:extLst>
              <a:ext uri="{FF2B5EF4-FFF2-40B4-BE49-F238E27FC236}">
                <a16:creationId xmlns:a16="http://schemas.microsoft.com/office/drawing/2014/main" id="{5518F386-2209-4D06-9527-A9BC891FCE02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gray">
          <a:xfrm>
            <a:off x="4959087" y="2940769"/>
            <a:ext cx="1466281" cy="20819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18000" rIns="72000" bIns="18000" anchor="ctr" anchorCtr="1">
            <a:spAutoFit/>
          </a:bodyPr>
          <a:lstStyle/>
          <a:p>
            <a:pPr marL="177800" indent="-177800" algn="ctr" eaLnBrk="0" hangingPunct="0">
              <a:lnSpc>
                <a:spcPct val="106000"/>
              </a:lnSpc>
              <a:spcBef>
                <a:spcPct val="50000"/>
              </a:spcBef>
              <a:buClr>
                <a:schemeClr val="tx1"/>
              </a:buClr>
              <a:buFont typeface="Wingdings 2" pitchFamily="18" charset="2"/>
              <a:buNone/>
            </a:pPr>
            <a:r>
              <a:rPr lang="es-MX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Prioridad Estratégica 3</a:t>
            </a:r>
          </a:p>
        </p:txBody>
      </p:sp>
      <p:sp>
        <p:nvSpPr>
          <p:cNvPr id="41" name="Text Box 16">
            <a:extLst>
              <a:ext uri="{FF2B5EF4-FFF2-40B4-BE49-F238E27FC236}">
                <a16:creationId xmlns:a16="http://schemas.microsoft.com/office/drawing/2014/main" id="{4DF2A36D-ECA2-4BC6-B998-97BFF0FC04CB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gray">
          <a:xfrm>
            <a:off x="7077044" y="2940769"/>
            <a:ext cx="1466281" cy="20819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18000" rIns="72000" bIns="18000" anchor="ctr" anchorCtr="1">
            <a:spAutoFit/>
          </a:bodyPr>
          <a:lstStyle/>
          <a:p>
            <a:pPr marL="177800" indent="-177800" algn="ctr" eaLnBrk="0" hangingPunct="0">
              <a:lnSpc>
                <a:spcPct val="106000"/>
              </a:lnSpc>
              <a:spcBef>
                <a:spcPct val="50000"/>
              </a:spcBef>
              <a:buClr>
                <a:schemeClr val="tx1"/>
              </a:buClr>
              <a:buFont typeface="Wingdings 2" pitchFamily="18" charset="2"/>
              <a:buNone/>
            </a:pPr>
            <a:r>
              <a:rPr lang="es-MX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Prioridad Estratégica 4</a:t>
            </a:r>
          </a:p>
        </p:txBody>
      </p:sp>
      <p:sp>
        <p:nvSpPr>
          <p:cNvPr id="42" name="Text Box 16">
            <a:extLst>
              <a:ext uri="{FF2B5EF4-FFF2-40B4-BE49-F238E27FC236}">
                <a16:creationId xmlns:a16="http://schemas.microsoft.com/office/drawing/2014/main" id="{E531FBB4-D892-47AE-97EA-360EB40B75A6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gray">
          <a:xfrm>
            <a:off x="862072" y="4083399"/>
            <a:ext cx="1083163" cy="20819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18000" rIns="72000" bIns="18000" anchor="ctr" anchorCtr="1">
            <a:spAutoFit/>
          </a:bodyPr>
          <a:lstStyle/>
          <a:p>
            <a:pPr marL="177800" indent="-177800" algn="ctr" eaLnBrk="0" hangingPunct="0">
              <a:lnSpc>
                <a:spcPct val="106000"/>
              </a:lnSpc>
              <a:spcBef>
                <a:spcPct val="50000"/>
              </a:spcBef>
              <a:buClr>
                <a:schemeClr val="tx1"/>
              </a:buClr>
              <a:buFont typeface="Wingdings 2" pitchFamily="18" charset="2"/>
              <a:buNone/>
            </a:pPr>
            <a:r>
              <a:rPr lang="es-MX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Iniciativas Clave</a:t>
            </a:r>
          </a:p>
        </p:txBody>
      </p:sp>
      <p:sp>
        <p:nvSpPr>
          <p:cNvPr id="43" name="Text Box 16">
            <a:extLst>
              <a:ext uri="{FF2B5EF4-FFF2-40B4-BE49-F238E27FC236}">
                <a16:creationId xmlns:a16="http://schemas.microsoft.com/office/drawing/2014/main" id="{72A1FEBE-D50A-4D9C-A840-964A627CCB53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gray">
          <a:xfrm>
            <a:off x="3001720" y="4083399"/>
            <a:ext cx="1083163" cy="20819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18000" rIns="72000" bIns="18000" anchor="ctr" anchorCtr="1">
            <a:spAutoFit/>
          </a:bodyPr>
          <a:lstStyle/>
          <a:p>
            <a:pPr marL="177800" indent="-177800" algn="ctr" eaLnBrk="0" hangingPunct="0">
              <a:lnSpc>
                <a:spcPct val="106000"/>
              </a:lnSpc>
              <a:spcBef>
                <a:spcPct val="50000"/>
              </a:spcBef>
              <a:buClr>
                <a:schemeClr val="tx1"/>
              </a:buClr>
              <a:buFont typeface="Wingdings 2" pitchFamily="18" charset="2"/>
              <a:buNone/>
            </a:pPr>
            <a:r>
              <a:rPr lang="es-MX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Iniciativas Clave</a:t>
            </a:r>
          </a:p>
        </p:txBody>
      </p:sp>
      <p:sp>
        <p:nvSpPr>
          <p:cNvPr id="44" name="Text Box 16">
            <a:extLst>
              <a:ext uri="{FF2B5EF4-FFF2-40B4-BE49-F238E27FC236}">
                <a16:creationId xmlns:a16="http://schemas.microsoft.com/office/drawing/2014/main" id="{71AC971A-83D4-4D1B-8C72-F41165DDD4B2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gray">
          <a:xfrm>
            <a:off x="5141368" y="4083399"/>
            <a:ext cx="1083163" cy="20819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18000" rIns="72000" bIns="18000" anchor="ctr" anchorCtr="1">
            <a:spAutoFit/>
          </a:bodyPr>
          <a:lstStyle/>
          <a:p>
            <a:pPr marL="177800" indent="-177800" algn="ctr" eaLnBrk="0" hangingPunct="0">
              <a:lnSpc>
                <a:spcPct val="106000"/>
              </a:lnSpc>
              <a:spcBef>
                <a:spcPct val="50000"/>
              </a:spcBef>
              <a:buClr>
                <a:schemeClr val="tx1"/>
              </a:buClr>
              <a:buFont typeface="Wingdings 2" pitchFamily="18" charset="2"/>
              <a:buNone/>
            </a:pPr>
            <a:r>
              <a:rPr lang="es-MX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Iniciativas Clave</a:t>
            </a:r>
          </a:p>
        </p:txBody>
      </p:sp>
      <p:sp>
        <p:nvSpPr>
          <p:cNvPr id="45" name="Text Box 16">
            <a:extLst>
              <a:ext uri="{FF2B5EF4-FFF2-40B4-BE49-F238E27FC236}">
                <a16:creationId xmlns:a16="http://schemas.microsoft.com/office/drawing/2014/main" id="{73D9FBD1-A730-4C7A-8D77-FC9BFD1864B0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gray">
          <a:xfrm>
            <a:off x="7281016" y="4083399"/>
            <a:ext cx="1083163" cy="20819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18000" rIns="72000" bIns="18000" anchor="ctr" anchorCtr="1">
            <a:spAutoFit/>
          </a:bodyPr>
          <a:lstStyle/>
          <a:p>
            <a:pPr marL="177800" indent="-177800" algn="ctr" eaLnBrk="0" hangingPunct="0">
              <a:lnSpc>
                <a:spcPct val="106000"/>
              </a:lnSpc>
              <a:spcBef>
                <a:spcPct val="50000"/>
              </a:spcBef>
              <a:buClr>
                <a:schemeClr val="tx1"/>
              </a:buClr>
              <a:buFont typeface="Wingdings 2" pitchFamily="18" charset="2"/>
              <a:buNone/>
            </a:pPr>
            <a:r>
              <a:rPr lang="es-MX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Iniciativas Clave</a:t>
            </a:r>
          </a:p>
        </p:txBody>
      </p:sp>
      <p:sp>
        <p:nvSpPr>
          <p:cNvPr id="23" name="Title 3">
            <a:extLst>
              <a:ext uri="{FF2B5EF4-FFF2-40B4-BE49-F238E27FC236}">
                <a16:creationId xmlns:a16="http://schemas.microsoft.com/office/drawing/2014/main" id="{6DD17B01-A732-443A-8972-D8CF39E7F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195" y="442442"/>
            <a:ext cx="3886200" cy="353728"/>
          </a:xfrm>
        </p:spPr>
        <p:txBody>
          <a:bodyPr>
            <a:normAutofit fontScale="90000"/>
          </a:bodyPr>
          <a:lstStyle/>
          <a:p>
            <a:r>
              <a:rPr lang="es-MX" dirty="0"/>
              <a:t>Sumario Ejecutivo</a:t>
            </a:r>
          </a:p>
        </p:txBody>
      </p:sp>
    </p:spTree>
    <p:extLst>
      <p:ext uri="{BB962C8B-B14F-4D97-AF65-F5344CB8AC3E}">
        <p14:creationId xmlns:p14="http://schemas.microsoft.com/office/powerpoint/2010/main" val="192253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439BBF13-D13A-438A-BAA5-488B5C037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29" y="1059542"/>
            <a:ext cx="1074621" cy="304800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>
              <a:spcBef>
                <a:spcPct val="25000"/>
              </a:spcBef>
            </a:pPr>
            <a:r>
              <a:rPr lang="es-MX" altLang="en-US" sz="1200" b="1" dirty="0">
                <a:solidFill>
                  <a:schemeClr val="bg1"/>
                </a:solidFill>
                <a:latin typeface="+mj-lt"/>
              </a:rPr>
              <a:t>Perspectiva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6E8AB8B-F739-4778-B6D1-15EEAD349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29" y="1396999"/>
            <a:ext cx="1074621" cy="11842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>
              <a:spcBef>
                <a:spcPct val="25000"/>
              </a:spcBef>
            </a:pPr>
            <a:r>
              <a:rPr lang="es-MX" altLang="en-US" sz="1400" b="1" dirty="0">
                <a:solidFill>
                  <a:schemeClr val="tx2"/>
                </a:solidFill>
                <a:latin typeface="+mj-lt"/>
              </a:rPr>
              <a:t>Financiera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F9359D4-39B2-4F20-AF36-E82F01E10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50" y="1406712"/>
            <a:ext cx="3060038" cy="11745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rIns="18288" anchor="ctr"/>
          <a:lstStyle>
            <a:lvl1pPr marL="292100" indent="-2921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77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549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2120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692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3149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606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4064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521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None/>
            </a:pPr>
            <a:endParaRPr lang="es-ES" altLang="en-US" sz="1000" dirty="0">
              <a:solidFill>
                <a:schemeClr val="tx2"/>
              </a:solidFill>
              <a:latin typeface="+mj-lt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None/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.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None/>
            </a:pPr>
            <a:r>
              <a:rPr lang="es-MX" altLang="en-US" sz="1000" dirty="0">
                <a:solidFill>
                  <a:schemeClr val="tx2"/>
                </a:solidFill>
                <a:latin typeface="+mj-lt"/>
              </a:rPr>
              <a:t>Implementación de herramientas </a:t>
            </a:r>
            <a:r>
              <a:rPr lang="es-MX" altLang="en-US" sz="1000" dirty="0" err="1">
                <a:solidFill>
                  <a:schemeClr val="tx2"/>
                </a:solidFill>
                <a:latin typeface="+mj-lt"/>
              </a:rPr>
              <a:t>Remedy</a:t>
            </a:r>
            <a:r>
              <a:rPr lang="es-MX" altLang="en-US" sz="1000" dirty="0">
                <a:solidFill>
                  <a:schemeClr val="tx2"/>
                </a:solidFill>
                <a:latin typeface="+mj-lt"/>
              </a:rPr>
              <a:t> para medir la productividad del área.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s-MX" altLang="en-US" sz="1000" dirty="0">
                <a:solidFill>
                  <a:schemeClr val="tx2"/>
                </a:solidFill>
                <a:latin typeface="+mj-lt"/>
              </a:rPr>
              <a:t>Cumplimiento al presupuesto planeado.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s-MX" altLang="en-US" sz="1000" dirty="0">
                <a:solidFill>
                  <a:schemeClr val="tx2"/>
                </a:solidFill>
                <a:latin typeface="+mj-lt"/>
              </a:rPr>
              <a:t>Incrementar disponibilidad de los recursos.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s-ES" altLang="en-US" sz="1000" dirty="0">
              <a:solidFill>
                <a:schemeClr val="tx2"/>
              </a:solidFill>
              <a:latin typeface="+mj-lt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s-MX" altLang="en-US" sz="1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5DB722-211E-4245-B5A3-24DEAE3AD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50" y="1059542"/>
            <a:ext cx="3060038" cy="304800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>
              <a:spcBef>
                <a:spcPct val="25000"/>
              </a:spcBef>
            </a:pPr>
            <a:r>
              <a:rPr lang="es-MX" altLang="en-US" sz="1200" b="1" dirty="0">
                <a:solidFill>
                  <a:schemeClr val="bg1"/>
                </a:solidFill>
                <a:latin typeface="+mj-lt"/>
              </a:rPr>
              <a:t>Objetivos Estratégicos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6100B3D-6964-4317-A3F8-B684200D7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506" y="1059542"/>
            <a:ext cx="2228326" cy="304800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>
              <a:spcBef>
                <a:spcPct val="25000"/>
              </a:spcBef>
            </a:pPr>
            <a:r>
              <a:rPr lang="es-MX" altLang="en-US" sz="1200" b="1">
                <a:solidFill>
                  <a:schemeClr val="bg1"/>
                </a:solidFill>
                <a:latin typeface="+mj-lt"/>
              </a:rPr>
              <a:t>KPIs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DF5E1F66-EA0A-4183-8DA0-A68BD4E85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506" y="1412210"/>
            <a:ext cx="2228326" cy="11690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rIns="18288" anchor="ctr"/>
          <a:lstStyle>
            <a:lvl1pPr marL="177800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77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549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2120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692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3149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606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4064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521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171450" indent="-1714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altLang="en-US" sz="1000" dirty="0">
                <a:solidFill>
                  <a:schemeClr val="tx2"/>
                </a:solidFill>
                <a:latin typeface="+mj-lt"/>
              </a:rPr>
              <a:t>Generación de tickets</a:t>
            </a:r>
          </a:p>
          <a:p>
            <a:pPr marL="171450" indent="-1714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altLang="en-US" sz="1000" dirty="0">
                <a:solidFill>
                  <a:schemeClr val="tx2"/>
                </a:solidFill>
                <a:latin typeface="+mj-lt"/>
              </a:rPr>
              <a:t>Ahorro en el presupuesto</a:t>
            </a:r>
            <a:endParaRPr lang="es-ES" altLang="en-US" sz="1000" dirty="0">
              <a:solidFill>
                <a:schemeClr val="tx2"/>
              </a:solidFill>
              <a:latin typeface="+mj-lt"/>
            </a:endParaRPr>
          </a:p>
          <a:p>
            <a:pPr marL="171450" indent="-1714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altLang="en-US" sz="1000" dirty="0">
                <a:solidFill>
                  <a:schemeClr val="tx2"/>
                </a:solidFill>
                <a:latin typeface="+mj-lt"/>
              </a:rPr>
              <a:t>Inventario de equipos y materiales</a:t>
            </a:r>
          </a:p>
        </p:txBody>
      </p:sp>
      <p:sp>
        <p:nvSpPr>
          <p:cNvPr id="10" name="Rectangle 35">
            <a:extLst>
              <a:ext uri="{FF2B5EF4-FFF2-40B4-BE49-F238E27FC236}">
                <a16:creationId xmlns:a16="http://schemas.microsoft.com/office/drawing/2014/main" id="{E0466A52-9097-4E72-9D8F-131D1283A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1059542"/>
            <a:ext cx="1219200" cy="304800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>
              <a:spcBef>
                <a:spcPct val="25000"/>
              </a:spcBef>
            </a:pPr>
            <a:r>
              <a:rPr lang="es-MX" altLang="en-US" sz="1200" b="1" dirty="0">
                <a:solidFill>
                  <a:schemeClr val="bg1"/>
                </a:solidFill>
                <a:latin typeface="+mj-lt"/>
              </a:rPr>
              <a:t>Meta</a:t>
            </a:r>
          </a:p>
        </p:txBody>
      </p:sp>
      <p:sp>
        <p:nvSpPr>
          <p:cNvPr id="11" name="Rectangle 36">
            <a:extLst>
              <a:ext uri="{FF2B5EF4-FFF2-40B4-BE49-F238E27FC236}">
                <a16:creationId xmlns:a16="http://schemas.microsoft.com/office/drawing/2014/main" id="{C146811A-3600-40D9-989D-B5F1D0E95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186" y="1396999"/>
            <a:ext cx="1191064" cy="11917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rIns="18288"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77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549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2120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692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3149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606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4064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521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r>
              <a:rPr lang="es-MX" altLang="en-US" sz="1000" dirty="0">
                <a:solidFill>
                  <a:schemeClr val="tx2"/>
                </a:solidFill>
                <a:latin typeface="+mj-lt"/>
              </a:rPr>
              <a:t>80 % al termino del año</a:t>
            </a: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r>
              <a:rPr lang="es-MX" altLang="en-US" sz="1000" dirty="0">
                <a:solidFill>
                  <a:schemeClr val="tx2"/>
                </a:solidFill>
                <a:latin typeface="+mj-lt"/>
              </a:rPr>
              <a:t>100%</a:t>
            </a: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r>
              <a:rPr lang="es-MX" altLang="en-US" sz="1000" dirty="0">
                <a:solidFill>
                  <a:schemeClr val="tx2"/>
                </a:solidFill>
                <a:latin typeface="+mj-lt"/>
              </a:rPr>
              <a:t>85%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AF92DE3-95B7-4CF0-9829-A4008A996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29" y="2670027"/>
            <a:ext cx="1074621" cy="136302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>
              <a:spcBef>
                <a:spcPct val="25000"/>
              </a:spcBef>
            </a:pPr>
            <a:r>
              <a:rPr lang="es-MX" altLang="en-US" sz="1400" b="1" dirty="0">
                <a:solidFill>
                  <a:schemeClr val="tx2"/>
                </a:solidFill>
                <a:latin typeface="+mj-lt"/>
              </a:rPr>
              <a:t>Clientes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324F165F-861F-473B-B372-F6B230E8B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50" y="2670027"/>
            <a:ext cx="3060038" cy="136302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rIns="18288" anchor="ctr"/>
          <a:lstStyle>
            <a:lvl1pPr marL="292100" indent="-2921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77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549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2120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692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3149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606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4064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521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Asegurar la integridad y seguridad de la información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Optimo funcionamiento de los equipos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Satisfacción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Identificación de causa-raíz  para resolución de problemas de recursos tecnológicos</a:t>
            </a: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1A062ED4-A037-4B01-85CF-F76B017E7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262" y="2670027"/>
            <a:ext cx="2228326" cy="1451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rIns="18288" anchor="ctr"/>
          <a:lstStyle>
            <a:lvl1pPr marL="177800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77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549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2120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692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3149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606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4064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521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17145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Cifrado de equipos</a:t>
            </a:r>
          </a:p>
          <a:p>
            <a:pPr marL="17145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Mantenimiento preventivo especializado</a:t>
            </a:r>
          </a:p>
          <a:p>
            <a:pPr marL="17145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altLang="en-US" sz="1000" dirty="0" err="1">
                <a:solidFill>
                  <a:schemeClr val="tx2"/>
                </a:solidFill>
                <a:latin typeface="+mj-lt"/>
              </a:rPr>
              <a:t>n°</a:t>
            </a: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 de quejas 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</a:pPr>
            <a:endParaRPr lang="es-ES" altLang="en-US" sz="8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Rectangle 36">
            <a:extLst>
              <a:ext uri="{FF2B5EF4-FFF2-40B4-BE49-F238E27FC236}">
                <a16:creationId xmlns:a16="http://schemas.microsoft.com/office/drawing/2014/main" id="{9BD941EF-AC9F-465C-B92B-5E261EAD0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2670027"/>
            <a:ext cx="1219200" cy="130263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rIns="18288"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77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549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2120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692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3149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606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4064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521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100%</a:t>
            </a: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2 al año</a:t>
            </a: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Máximo 3 veces reportar el mismo problema</a:t>
            </a:r>
            <a:endParaRPr lang="es-MX" altLang="en-US" sz="1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578E05CE-F81A-48C0-B6AC-D144959FD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521" y="4121804"/>
            <a:ext cx="1074621" cy="12407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>
              <a:spcBef>
                <a:spcPct val="25000"/>
              </a:spcBef>
            </a:pPr>
            <a:r>
              <a:rPr lang="es-MX" altLang="en-US" sz="1400" b="1" dirty="0">
                <a:solidFill>
                  <a:schemeClr val="tx2"/>
                </a:solidFill>
                <a:latin typeface="+mj-lt"/>
              </a:rPr>
              <a:t>Proceso Interno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D62DF98E-6218-441B-ADCE-EE496502B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50" y="4121804"/>
            <a:ext cx="3060038" cy="12407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rIns="18288" anchor="ctr"/>
          <a:lstStyle>
            <a:lvl1pPr marL="292100" indent="-2921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77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549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2120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692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3149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606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4064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521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Realización de guías de los procesos.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Plan de actualización de servidores.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Actualizar documentación responsiva.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Depurar procesos de alta y baja de personal.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Depurar permisos, registros para cambio de área tanto documentalmente como tecnológicamente.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s-MX" altLang="en-US" sz="1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CB3FE3-2C0A-4FC7-A02C-2D6B556DD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176" y="4130830"/>
            <a:ext cx="2228326" cy="12317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rIns="18288" anchor="ctr"/>
          <a:lstStyle>
            <a:lvl1pPr marL="177800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77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549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2120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692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3149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606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4064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521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endParaRPr lang="es-MX" altLang="en-US" sz="800" dirty="0">
              <a:solidFill>
                <a:schemeClr val="tx2"/>
              </a:solidFill>
              <a:latin typeface="+mj-lt"/>
            </a:endParaRP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r>
              <a:rPr lang="es-MX" altLang="en-US" sz="1000" dirty="0">
                <a:solidFill>
                  <a:schemeClr val="tx2"/>
                </a:solidFill>
                <a:latin typeface="+mj-lt"/>
              </a:rPr>
              <a:t>Guía de todos los procesos</a:t>
            </a: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Actualizar y reiniciar servidores</a:t>
            </a: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Reducir falta de definición de responsabilidades.</a:t>
            </a:r>
          </a:p>
          <a:p>
            <a:pPr marL="171450" indent="-1714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Existencia de registros y/o permisos</a:t>
            </a: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endParaRPr lang="es-ES" altLang="en-US" sz="1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Rectangle 36">
            <a:extLst>
              <a:ext uri="{FF2B5EF4-FFF2-40B4-BE49-F238E27FC236}">
                <a16:creationId xmlns:a16="http://schemas.microsoft.com/office/drawing/2014/main" id="{A92A4A01-C773-491A-83E6-7E87E8E27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198" y="4134404"/>
            <a:ext cx="1219200" cy="123170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rIns="18288"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77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549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2120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692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3149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606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4064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521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90%</a:t>
            </a: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100%</a:t>
            </a: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100%</a:t>
            </a: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100%</a:t>
            </a:r>
            <a:endParaRPr lang="es-MX" altLang="en-US" sz="8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B4A51CD1-707D-4461-927C-3008D42E6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29" y="5451288"/>
            <a:ext cx="1074621" cy="10499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>
              <a:spcBef>
                <a:spcPct val="25000"/>
              </a:spcBef>
            </a:pPr>
            <a:r>
              <a:rPr lang="es-MX" altLang="en-US" sz="1400" b="1" dirty="0">
                <a:solidFill>
                  <a:schemeClr val="tx2"/>
                </a:solidFill>
              </a:rPr>
              <a:t>Talento Interno</a:t>
            </a: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7212F546-39A0-4905-BEC2-4826BB09E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50" y="5451289"/>
            <a:ext cx="3060038" cy="9380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rIns="18288" anchor="ctr"/>
          <a:lstStyle>
            <a:lvl1pPr marL="292100" indent="-2921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77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549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2120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692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3149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606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4064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521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Apego al plan de capacitación 2020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Comunicación efectiva dentro del equipo de trabajo</a:t>
            </a: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F24CD550-FDE0-4C67-A884-A7FFC90F8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7642" y="5359657"/>
            <a:ext cx="2228326" cy="10297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rIns="18288" anchor="ctr"/>
          <a:lstStyle>
            <a:lvl1pPr marL="177800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77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549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2120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692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3149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606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4064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521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292100" indent="-2921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altLang="en-US" sz="1000" dirty="0">
                <a:solidFill>
                  <a:schemeClr val="tx2"/>
                </a:solidFill>
                <a:latin typeface="+mj-lt"/>
              </a:rPr>
              <a:t>Certificación/Aprobación</a:t>
            </a:r>
          </a:p>
          <a:p>
            <a:pPr marL="292100" indent="-2921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Talleres de comunicación efectiva con el equipo</a:t>
            </a:r>
            <a:endParaRPr lang="es-MX" altLang="en-US" sz="1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3" name="Rectangle 36">
            <a:extLst>
              <a:ext uri="{FF2B5EF4-FFF2-40B4-BE49-F238E27FC236}">
                <a16:creationId xmlns:a16="http://schemas.microsoft.com/office/drawing/2014/main" id="{5EDB8961-F55B-4DC6-9B18-EEFD9A294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5358829"/>
            <a:ext cx="1219200" cy="100184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rIns="18288"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77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549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2120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692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3149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606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4064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521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292100" indent="-2921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100%</a:t>
            </a:r>
          </a:p>
          <a:p>
            <a:pPr marL="292100" indent="-2921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100% del equipo</a:t>
            </a:r>
          </a:p>
        </p:txBody>
      </p:sp>
      <p:sp>
        <p:nvSpPr>
          <p:cNvPr id="24" name="Rectangle 35">
            <a:extLst>
              <a:ext uri="{FF2B5EF4-FFF2-40B4-BE49-F238E27FC236}">
                <a16:creationId xmlns:a16="http://schemas.microsoft.com/office/drawing/2014/main" id="{1686D883-81A9-4562-BC2E-946852E4A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6838" y="1059542"/>
            <a:ext cx="663311" cy="304800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>
              <a:spcBef>
                <a:spcPct val="25000"/>
              </a:spcBef>
            </a:pPr>
            <a:r>
              <a:rPr lang="es-MX" altLang="en-US" sz="1000" b="1" dirty="0">
                <a:solidFill>
                  <a:schemeClr val="bg1"/>
                </a:solidFill>
                <a:latin typeface="+mj-lt"/>
              </a:rPr>
              <a:t>Prioridad</a:t>
            </a:r>
          </a:p>
        </p:txBody>
      </p:sp>
      <p:sp>
        <p:nvSpPr>
          <p:cNvPr id="25" name="Rectangle 36">
            <a:extLst>
              <a:ext uri="{FF2B5EF4-FFF2-40B4-BE49-F238E27FC236}">
                <a16:creationId xmlns:a16="http://schemas.microsoft.com/office/drawing/2014/main" id="{E26B13F9-682C-4C0D-A617-4536726C0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6838" y="1396999"/>
            <a:ext cx="663311" cy="118427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rIns="18288"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77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549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2120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692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3149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606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4064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521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endParaRPr lang="es-MX" altLang="en-US" sz="1000" dirty="0">
              <a:solidFill>
                <a:schemeClr val="tx2"/>
              </a:solidFill>
              <a:latin typeface="+mj-lt"/>
            </a:endParaRP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endParaRPr lang="es-MX" altLang="en-US" sz="1000" dirty="0">
              <a:solidFill>
                <a:schemeClr val="tx2"/>
              </a:solidFill>
              <a:latin typeface="+mj-lt"/>
            </a:endParaRP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endParaRPr lang="es-MX" altLang="en-US" sz="1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6" name="Rectangle 36">
            <a:extLst>
              <a:ext uri="{FF2B5EF4-FFF2-40B4-BE49-F238E27FC236}">
                <a16:creationId xmlns:a16="http://schemas.microsoft.com/office/drawing/2014/main" id="{EBD79324-F458-4ACC-BC24-8F024287E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6838" y="3019537"/>
            <a:ext cx="663311" cy="93318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rIns="18288"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77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549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2120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692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3149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606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4064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521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endParaRPr lang="es-MX" altLang="en-US" sz="1000" dirty="0">
              <a:solidFill>
                <a:schemeClr val="tx2"/>
              </a:solidFill>
              <a:latin typeface="+mj-lt"/>
            </a:endParaRP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endParaRPr lang="es-MX" altLang="en-US" sz="1000" dirty="0">
              <a:solidFill>
                <a:schemeClr val="tx2"/>
              </a:solidFill>
              <a:latin typeface="+mj-lt"/>
            </a:endParaRP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endParaRPr lang="es-MX" altLang="en-US" sz="1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8" name="Rectangle 36">
            <a:extLst>
              <a:ext uri="{FF2B5EF4-FFF2-40B4-BE49-F238E27FC236}">
                <a16:creationId xmlns:a16="http://schemas.microsoft.com/office/drawing/2014/main" id="{D1513AFF-3126-4C0A-875F-60F260554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6838" y="5260492"/>
            <a:ext cx="663311" cy="12407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rIns="18288"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77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549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2120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692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3149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606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4064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521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endParaRPr lang="es-MX" altLang="en-US" sz="1000" dirty="0">
              <a:solidFill>
                <a:schemeClr val="tx2"/>
              </a:solidFill>
              <a:latin typeface="+mj-lt"/>
            </a:endParaRP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endParaRPr lang="es-MX" altLang="en-US" sz="1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1" name="Rectangle 105">
            <a:extLst>
              <a:ext uri="{FF2B5EF4-FFF2-40B4-BE49-F238E27FC236}">
                <a16:creationId xmlns:a16="http://schemas.microsoft.com/office/drawing/2014/main" id="{45AE93F0-20D8-4B67-9C81-76087955E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1793" y="497322"/>
            <a:ext cx="1785938" cy="11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altLang="en-US" sz="800" b="1" dirty="0">
                <a:solidFill>
                  <a:schemeClr val="tx2"/>
                </a:solidFill>
                <a:latin typeface="Arial" panose="020B0604020202020204" pitchFamily="34" charset="0"/>
              </a:rPr>
              <a:t>Ligeramente detrás de la meta</a:t>
            </a:r>
          </a:p>
        </p:txBody>
      </p:sp>
      <p:sp>
        <p:nvSpPr>
          <p:cNvPr id="42" name="Rectangle 106">
            <a:extLst>
              <a:ext uri="{FF2B5EF4-FFF2-40B4-BE49-F238E27FC236}">
                <a16:creationId xmlns:a16="http://schemas.microsoft.com/office/drawing/2014/main" id="{21FFC894-FE3B-4B30-B749-488CC077F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223" y="696038"/>
            <a:ext cx="1785938" cy="11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altLang="en-US" sz="800" b="1" dirty="0">
                <a:solidFill>
                  <a:schemeClr val="tx2"/>
                </a:solidFill>
                <a:latin typeface="Arial" panose="020B0604020202020204" pitchFamily="34" charset="0"/>
              </a:rPr>
              <a:t>Llegando a la meta o superándola</a:t>
            </a:r>
          </a:p>
        </p:txBody>
      </p:sp>
      <p:sp>
        <p:nvSpPr>
          <p:cNvPr id="43" name="Oval 44">
            <a:extLst>
              <a:ext uri="{FF2B5EF4-FFF2-40B4-BE49-F238E27FC236}">
                <a16:creationId xmlns:a16="http://schemas.microsoft.com/office/drawing/2014/main" id="{0715DED1-48B3-4339-BB8B-AA38FA82B17F}"/>
              </a:ext>
            </a:extLst>
          </p:cNvPr>
          <p:cNvSpPr/>
          <p:nvPr/>
        </p:nvSpPr>
        <p:spPr bwMode="auto">
          <a:xfrm>
            <a:off x="6095373" y="296064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marL="182553" indent="-182553"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 3" pitchFamily="18" charset="2"/>
              <a:buChar char="}"/>
            </a:pPr>
            <a:endParaRPr lang="es-MX" sz="1200" kern="1200" dirty="0">
              <a:solidFill>
                <a:srgbClr val="0C287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44" name="Oval 45">
            <a:extLst>
              <a:ext uri="{FF2B5EF4-FFF2-40B4-BE49-F238E27FC236}">
                <a16:creationId xmlns:a16="http://schemas.microsoft.com/office/drawing/2014/main" id="{8FD9A52D-A29C-450D-8D2B-19E0F00FEFFF}"/>
              </a:ext>
            </a:extLst>
          </p:cNvPr>
          <p:cNvSpPr/>
          <p:nvPr/>
        </p:nvSpPr>
        <p:spPr bwMode="auto">
          <a:xfrm>
            <a:off x="6095373" y="487396"/>
            <a:ext cx="137160" cy="1371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marL="182553" indent="-182553"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 3" pitchFamily="18" charset="2"/>
              <a:buChar char="}"/>
            </a:pPr>
            <a:endParaRPr lang="es-MX" sz="1200" kern="1200" dirty="0">
              <a:solidFill>
                <a:srgbClr val="0C287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45" name="Oval 46">
            <a:extLst>
              <a:ext uri="{FF2B5EF4-FFF2-40B4-BE49-F238E27FC236}">
                <a16:creationId xmlns:a16="http://schemas.microsoft.com/office/drawing/2014/main" id="{8F5E2625-4CE1-406F-B98A-AFD867F7B884}"/>
              </a:ext>
            </a:extLst>
          </p:cNvPr>
          <p:cNvSpPr/>
          <p:nvPr/>
        </p:nvSpPr>
        <p:spPr bwMode="auto">
          <a:xfrm>
            <a:off x="6095373" y="673669"/>
            <a:ext cx="137160" cy="1371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marL="182553" indent="-182553"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 3" pitchFamily="18" charset="2"/>
              <a:buChar char="}"/>
            </a:pPr>
            <a:endParaRPr lang="es-MX" sz="1200" kern="1200" dirty="0">
              <a:solidFill>
                <a:srgbClr val="0C287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46" name="Rectangle 105">
            <a:extLst>
              <a:ext uri="{FF2B5EF4-FFF2-40B4-BE49-F238E27FC236}">
                <a16:creationId xmlns:a16="http://schemas.microsoft.com/office/drawing/2014/main" id="{0C899965-5D7A-4ED3-AE5D-AFA8E921A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1793" y="305590"/>
            <a:ext cx="1785938" cy="11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altLang="en-US" sz="800" b="1" dirty="0">
                <a:solidFill>
                  <a:schemeClr val="tx2"/>
                </a:solidFill>
                <a:latin typeface="Arial" panose="020B0604020202020204" pitchFamily="34" charset="0"/>
              </a:rPr>
              <a:t>Significativamente detrás de la meta</a:t>
            </a:r>
          </a:p>
        </p:txBody>
      </p:sp>
      <p:sp>
        <p:nvSpPr>
          <p:cNvPr id="54" name="Title 2">
            <a:extLst>
              <a:ext uri="{FF2B5EF4-FFF2-40B4-BE49-F238E27FC236}">
                <a16:creationId xmlns:a16="http://schemas.microsoft.com/office/drawing/2014/main" id="{92FBE397-42A3-4AC5-AFA7-BE59D29D5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233" y="497218"/>
            <a:ext cx="4204751" cy="602918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/>
              <a:t>CUADRO DE MANDO 2020</a:t>
            </a:r>
          </a:p>
        </p:txBody>
      </p:sp>
      <p:sp>
        <p:nvSpPr>
          <p:cNvPr id="33" name="Rectangle 36">
            <a:extLst>
              <a:ext uri="{FF2B5EF4-FFF2-40B4-BE49-F238E27FC236}">
                <a16:creationId xmlns:a16="http://schemas.microsoft.com/office/drawing/2014/main" id="{FAD591EF-66DD-4C6E-BE87-81DB1EB85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094" y="4134404"/>
            <a:ext cx="663311" cy="12244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rIns="18288"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77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549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2120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692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3149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606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4064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521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endParaRPr lang="es-MX" altLang="en-US" sz="1000" dirty="0">
              <a:solidFill>
                <a:schemeClr val="tx2"/>
              </a:solidFill>
              <a:latin typeface="+mj-lt"/>
            </a:endParaRP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endParaRPr lang="es-MX" altLang="en-US" sz="1000" dirty="0">
              <a:solidFill>
                <a:schemeClr val="tx2"/>
              </a:solidFill>
              <a:latin typeface="+mj-lt"/>
            </a:endParaRP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endParaRPr lang="es-MX" altLang="en-US" sz="10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234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55E906-DE2B-B740-9BA2-84241DCDEC9C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65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KCUp3wyeU6fdPV.fuNf3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KCUp3wyeU6fdPV.fuNf3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hZh_VrNcES35mgnjd94b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cXrRk6n0kq8fulTNu4XL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cXrRk6n0kq8fulTNu4XL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cXrRk6n0kq8fulTNu4XL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cXrRk6n0kq8fulTNu4XL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cXrRk6n0kq8fulTNu4XL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cXrRk6n0kq8fulTNu4XL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cXrRk6n0kq8fulTNu4XL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rEgypYCRUGsX_P0.YWO1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9AkUQa_xU64X8b3QD6Xm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hZh_VrNcES35mgnjd94b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8FohgKfk2gr8uE52yAf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VLSuIgCCk2vFnJjkwn4d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cXrRk6n0kq8fulTNu4XL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cXrRk6n0kq8fulTNu4XL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cXrRk6n0kq8fulTNu4XLA"/>
</p:tagLst>
</file>

<file path=ppt/theme/theme1.xml><?xml version="1.0" encoding="utf-8"?>
<a:theme xmlns:a="http://schemas.openxmlformats.org/drawingml/2006/main" name="Theme7">
  <a:themeElements>
    <a:clrScheme name="Silen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2195A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7" id="{D8EB00E9-ECB6-E540-A8A4-D7DC390B020B}" vid="{52585324-EBAF-664B-ADE9-858BB3B7A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Theme7</Template>
  <TotalTime>4496</TotalTime>
  <Words>505</Words>
  <Application>Microsoft Office PowerPoint</Application>
  <PresentationFormat>Presentación en pantalla (4:3)</PresentationFormat>
  <Paragraphs>107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Maven Pro</vt:lpstr>
      <vt:lpstr>Maven Pro Medium</vt:lpstr>
      <vt:lpstr>Times</vt:lpstr>
      <vt:lpstr>Wingdings 2</vt:lpstr>
      <vt:lpstr>Wingdings 3</vt:lpstr>
      <vt:lpstr>Theme7</vt:lpstr>
      <vt:lpstr>Presentación de PowerPoint</vt:lpstr>
      <vt:lpstr>FODA ACTUALIZADO 2020</vt:lpstr>
      <vt:lpstr>Sumario Ejecutivo</vt:lpstr>
      <vt:lpstr>CUADRO DE MANDO 2020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PONG 18</dc:creator>
  <cp:lastModifiedBy>Pedro Andres Garcia Diaz</cp:lastModifiedBy>
  <cp:revision>96</cp:revision>
  <dcterms:created xsi:type="dcterms:W3CDTF">2019-05-06T14:44:20Z</dcterms:created>
  <dcterms:modified xsi:type="dcterms:W3CDTF">2020-04-03T22:14:08Z</dcterms:modified>
</cp:coreProperties>
</file>