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429000"/>
            <a:ext cx="646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152143"/>
            <a:ext cx="3657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419600" y="1152143"/>
            <a:ext cx="3657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151334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419600" y="1151334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4196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04801" y="4121658"/>
            <a:ext cx="7772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04798" y="4572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304800" y="285750"/>
            <a:ext cx="77724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01752" y="4121458"/>
            <a:ext cx="7772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0" y="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01752" y="4572000"/>
            <a:ext cx="7772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466900" y="-809550"/>
            <a:ext cx="36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5311350" y="1524028"/>
            <a:ext cx="4388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458200" y="4114800"/>
            <a:ext cx="685800" cy="51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i34@hw.ac.u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bitsonblocks.net/2016/02/01/a-gentle-introduction-to-smart-contracts/" TargetMode="External"/><Relationship Id="rId4" Type="http://schemas.openxmlformats.org/officeDocument/2006/relationships/hyperlink" Target="https://bitsonblocks.net/2016/05/09/confused-by-blockchains-revolution-vs-evolution/" TargetMode="External"/><Relationship Id="rId5" Type="http://schemas.openxmlformats.org/officeDocument/2006/relationships/hyperlink" Target="https://bitsonblocks.net/2015/12/01/the-pros-and-cons-of-internal-blockchain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bitsonblocks.net/2015/09/28/a-gentle-introduction-to-digital-tokens/" TargetMode="External"/><Relationship Id="rId4" Type="http://schemas.openxmlformats.org/officeDocument/2006/relationships/hyperlink" Target="https://bitsonblocks.net/2015/09/21/a-gentle-introduction-to-bitcoin-mining/" TargetMode="External"/><Relationship Id="rId5" Type="http://schemas.openxmlformats.org/officeDocument/2006/relationships/hyperlink" Target="https://bitsonblocks.net/2016/02/01/a-gentle-introduction-to-smart-contrac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Blockchain Technology 3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685800" y="3429000"/>
            <a:ext cx="646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8C8B8A"/>
                </a:solidFill>
                <a:latin typeface="Cambria"/>
                <a:ea typeface="Cambria"/>
                <a:cs typeface="Cambria"/>
                <a:sym typeface="Cambria"/>
              </a:rPr>
              <a:t>Beni Iyaka H00181266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bi34@hw.ac.uk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8C8B8A"/>
                </a:solidFill>
                <a:latin typeface="Cambria"/>
                <a:ea typeface="Cambria"/>
                <a:cs typeface="Cambria"/>
                <a:sym typeface="Cambria"/>
              </a:rPr>
              <a:t>MSc Software Engineering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rgbClr val="8C8B8A"/>
                </a:solidFill>
                <a:latin typeface="Cambria"/>
                <a:ea typeface="Cambria"/>
                <a:cs typeface="Cambria"/>
                <a:sym typeface="Cambria"/>
              </a:rPr>
              <a:t>2016 - 2017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lock Chain Overview" id="192" name="Shape 192"/>
          <p:cNvSpPr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22001" l="36248" r="18126" t="39998"/>
          <a:stretch/>
        </p:blipFill>
        <p:spPr>
          <a:xfrm>
            <a:off x="762000" y="1317950"/>
            <a:ext cx="7623900" cy="31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/>
        </p:nvSpPr>
        <p:spPr>
          <a:xfrm>
            <a:off x="2286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Bitcoin Wallet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291574"/>
            <a:ext cx="76200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Wallet programs create public keys to receive satoshis and use the corresponding private keys to spend those satoshis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Wallet programs also need to interact with the peer-to-peer network to get information from the block chain and to broadcast new transactions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three necessary, but separable, parts of a wallet system: 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key distribution program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signing program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networked program</a:t>
            </a:r>
          </a:p>
        </p:txBody>
      </p:sp>
      <p:sp>
        <p:nvSpPr>
          <p:cNvPr id="206" name="Shape 20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349900"/>
            <a:ext cx="78819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Full-Service Wallets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simplest wallet is a program which performs all three functions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almost all popular wallets can be used as full-service wallets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main advantage of full-service wallets is that they are easy to use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main disadvantage of full-service wallets is that they store the private keys on a device connected to the Internet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56923" l="36058" r="18750" t="30768"/>
          <a:stretch/>
        </p:blipFill>
        <p:spPr>
          <a:xfrm>
            <a:off x="25976" y="3333850"/>
            <a:ext cx="8505900" cy="10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478200"/>
            <a:ext cx="76200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Signing-Only Wallets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increase security, private keys can be generated and stored by a separate wallet program operating in a more secure environment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signing-only wallets work in conjunction with a networked wallet which interacts with the peer-to-peer network.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51999" l="36875" r="18748" t="22000"/>
          <a:stretch/>
        </p:blipFill>
        <p:spPr>
          <a:xfrm>
            <a:off x="838200" y="2590799"/>
            <a:ext cx="7391400" cy="20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3" name="Shape 223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524850"/>
            <a:ext cx="76200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Distributing-Only Wallets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Wallet programs which run in difficult-to-secure environments, such as webservers, can be designed to distribute public keys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29999" l="36248" r="18126" t="43000"/>
          <a:stretch/>
        </p:blipFill>
        <p:spPr>
          <a:xfrm>
            <a:off x="426156" y="1981200"/>
            <a:ext cx="8034900" cy="22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1" name="Shape 231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685800" y="895350"/>
            <a:ext cx="7543800" cy="19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Bitcoin Mining </a:t>
            </a:r>
          </a:p>
        </p:txBody>
      </p:sp>
      <p:pic>
        <p:nvPicPr>
          <p:cNvPr descr="miner-300x237.png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700" y="3069450"/>
            <a:ext cx="2514600" cy="1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408225"/>
            <a:ext cx="76200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process of finding a valid block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(adds new blocks to the block chain) 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Nodes that mine are called miners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 this steps in an endless loop: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Collect all broadcasted transactions and validate whether they satisfy the miner's self-defined policy</a:t>
            </a:r>
          </a:p>
        </p:txBody>
      </p:sp>
      <p:pic>
        <p:nvPicPr>
          <p:cNvPr descr="bitcoin-miner-fees.jpg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2762250"/>
            <a:ext cx="6959700" cy="18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5" name="Shape 245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28000"/>
            <a:ext cx="76200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process of finding a valid block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(adds new blocks to the block chain)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Nodes that mine are called miners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 this steps in an endless loop: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Collect all broadcasted transactions and validate whether they satisfy the miner's self-defined policy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Verify all transactions that are to be included in the block and it is checked whether they have been previously spent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the most recent block on the longest path in the blockchain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Attempt to solve the proof-of-work problem and broadcast the solution</a:t>
            </a:r>
          </a:p>
        </p:txBody>
      </p:sp>
      <p:sp>
        <p:nvSpPr>
          <p:cNvPr id="251" name="Shape 25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98275"/>
            <a:ext cx="76200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Miners use software that accesses their processing capacity to solve transaction-related algorithms 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return, they are awarded a certain number of Bitcoins per 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Its mining hardware (an ASIC) along with a target threshold (difficulty setting).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Shape 25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7620000" cy="38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Overview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Transaction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Bitcoin Mining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Bitcoin Payment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Payment Protocol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Bitcoin Payment Verification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Conclusion</a:t>
            </a:r>
          </a:p>
          <a:p>
            <a:pPr indent="-228600" lvl="0" marL="45720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Further Readings</a:t>
            </a:r>
          </a:p>
        </p:txBody>
      </p:sp>
      <p:sp>
        <p:nvSpPr>
          <p:cNvPr id="139" name="Shape 13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863075"/>
            <a:ext cx="7620000" cy="39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mining hardware iterates through every possible value for the block header nonce and generates the corresponding hash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If a hash is found below the target threshold, the mining hardware returns the block header with the successful nonce to the mining software.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mining software combines the header with the block and broadcasts to the network for addition to the block chain</a:t>
            </a:r>
          </a:p>
        </p:txBody>
      </p:sp>
      <p:sp>
        <p:nvSpPr>
          <p:cNvPr id="264" name="Shape 26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5" name="Shape 265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Decker, C. and Wattenhofer, R., 2013, September. Information propagation in the bitcoin network. In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IEEE P2P 2013 Proceedings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(pp. 1-10). IEEE.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Bitcoin Payment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8300"/>
            <a:ext cx="76200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Payment processing encompasses the steps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senders</a:t>
            </a: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receivers perform to make and accept payments in exchange for products or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Payment Protocol is described in depth in BIP70, BIP71, and BIP72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Shape 27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7" name="Shape 277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58325" y="314900"/>
            <a:ext cx="8304300" cy="44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New payment protocol adds many important features 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Supports X.509 certificates and SSL encryption to verify receivers’ identity and help prevent man-in-the-middle attacks.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Allows spenders to submit transactions directly to receivers without going through the peer-to-peer network</a:t>
            </a:r>
          </a:p>
          <a:p>
            <a:pPr indent="-2538" lvl="2" marL="1005838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Bluetooth-based payments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Instead of a meaningless address (mjSk1Ny9spzU2fouzYgLqGUD8U41iR35QN), Common Name (CN) description from the receiver’s X.509 certificate (www.bitcoin.org)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Shape 28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76200" y="45144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Payment Protocol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81650" y="0"/>
            <a:ext cx="8304300" cy="5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Charlie, the client, is shopping on a website run by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Charlie adds a few items to his shopping cart and clicks the “Checkout With Bitcoin” button.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Bob’s server automatically adds the following information to its invoice database: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details of Charlie’s order, including items ordered and shipping address.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order total in satoshis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expiration time when that total will no longer be acceptable.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pubkey script to which Charlie should send payment.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adding all that information to the database, Bob’s server displays a bitcoin: URI for Charlie to click to pay</a:t>
            </a:r>
          </a:p>
        </p:txBody>
      </p:sp>
      <p:sp>
        <p:nvSpPr>
          <p:cNvPr id="295" name="Shape 295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81650" y="291575"/>
            <a:ext cx="8339100" cy="4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Charlie clicks on the bitcoin: URI in his browser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His browser’s URI handler sends the URI to his wallet program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Wallet  sends an HTTP GET to that URL looking for a PaymentRequest message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PaymentRequest message returned may include private information, such as Charlie’s mailing address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unique public key created for the payment request can be used to create a unique identifier</a:t>
            </a:r>
          </a:p>
        </p:txBody>
      </p:sp>
      <p:sp>
        <p:nvSpPr>
          <p:cNvPr id="301" name="Shape 30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3300" y="128300"/>
            <a:ext cx="83160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receiving the HTTP GET to the URL, Bob’s webserver takes the unique identifier from the URL and looks up the corresponding details in the database.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creates a PaymentDetails message with information: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amount of the order in satoshis and the pubkey script to be paid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memo containing the list of items ordered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time the PaymentDetails message was created plus the time it expires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URL to which Charlie’s wallet should send its completed transaction</a:t>
            </a:r>
          </a:p>
        </p:txBody>
      </p:sp>
      <p:sp>
        <p:nvSpPr>
          <p:cNvPr id="307" name="Shape 30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8" name="Shape 308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396550"/>
            <a:ext cx="7620000" cy="44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That PaymentDetails message is put inside a PaymentRequest message.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Bob’s server sign the entire Request with the server’s X.509 SSL certificate.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Bob’s server sends the payment request to Charlie’s wallet in the reply to the HTTP GET</a:t>
            </a:r>
          </a:p>
        </p:txBody>
      </p:sp>
      <p:sp>
        <p:nvSpPr>
          <p:cNvPr id="314" name="Shape 31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81650" y="151625"/>
            <a:ext cx="83043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Charlie’s wallet receives the PaymentRequest message, checks its signature, and then displays the details to Charlie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Charlie agrees to pay, the wallet constructs a payment to the pubkey script Bob’s server provided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Constructs a Payment message and sends it to the URL provided in the PaymentDetails message as an HTTP POST which contains: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signed transaction in which Charlie pays Bob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optional memo Charlie can send to Bob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refund address (pubkey script) which Bob can pay if he needs to return some or all of Charlie’s satoshis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Shape 32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457200" y="2076050"/>
            <a:ext cx="7620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Transaction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(Alice &amp; Bob </a:t>
            </a:r>
            <a:r>
              <a:rPr lang="en" sz="3600"/>
              <a:t>Scenario</a:t>
            </a:r>
            <a:r>
              <a:rPr b="0" i="0" lang="en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128300" y="679575"/>
            <a:ext cx="8234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Bob’s server receives the Payment message, verifies the transaction, then broadcasts the transaction to the network.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Replies to the HTTP POSTed Payment message with a PaymentACK message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Charlie’s wallet sees the PaymentACK and tells Charlie that the payment has been sent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6" name="Shape 32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7" name="Shape 327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128300" y="679575"/>
            <a:ext cx="8234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54000" lvl="0" rtl="0">
              <a:spcBef>
                <a:spcPts val="0"/>
              </a:spcBef>
              <a:buClr>
                <a:schemeClr val="accent1"/>
              </a:buClr>
              <a:buSzPct val="100000"/>
              <a:buFont typeface="Cambria"/>
              <a:buChar char="•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PaymentACK doesn’t mean that Bob has verified Charlie’s payment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254000" lvl="0" rtl="0">
              <a:spcBef>
                <a:spcPts val="0"/>
              </a:spcBef>
              <a:buClr>
                <a:schemeClr val="accent1"/>
              </a:buClr>
              <a:buSzPct val="100000"/>
              <a:buFont typeface="Cambria"/>
              <a:buChar char="•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After Bob’s server verifies from the block chain that Charlie’s transaction has been suitably confirmed, it authorizes shipping Charlie’s order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3" name="Shape 33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lock Chain Overview" id="339" name="Shape 339"/>
          <p:cNvSpPr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25000" l="35625" r="17498" t="18000"/>
          <a:stretch/>
        </p:blipFill>
        <p:spPr>
          <a:xfrm>
            <a:off x="76200" y="171450"/>
            <a:ext cx="8216400" cy="48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lock Chain Overview" id="346" name="Shape 346"/>
          <p:cNvSpPr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15000" l="14998" r="23128" t="21999"/>
          <a:stretch/>
        </p:blipFill>
        <p:spPr>
          <a:xfrm>
            <a:off x="228600" y="514350"/>
            <a:ext cx="8059200" cy="41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9" name="Shape 349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ctrTitle"/>
          </p:nvPr>
        </p:nvSpPr>
        <p:spPr>
          <a:xfrm>
            <a:off x="454875" y="1428750"/>
            <a:ext cx="7774800" cy="19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Bitcoin Payment Verification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81650" y="139950"/>
            <a:ext cx="8129400" cy="5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 confirmations (unconfirmed transactions) 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transaction has been broadcast but is still not included in any block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should generally not be trusted without risk analysis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Miners usually confirm the first transaction they receive, fraudsters may be able to manipulate the network into including their version of a transaction.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confirmation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transaction is included in the latest block and double-spend risk decreases dramatically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Transactions which pay sufficient transaction fees need 10 minutes on average to receive one confirmation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most recent block gets replaced fairly often by accident, so a double spend is still a real possibility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Shape 36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39949"/>
            <a:ext cx="76200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confirmations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most recent block was chained to the block which includes the transaction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of March 2014, two block replacements were exceedingly rare, and a two block replacement attack was impractical without expensive mining equipment.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 confirmations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network has spent about an hour working to protect the transaction against double spends and the transaction is buried under six blocks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Even a reasonably lucky attacker would require a large percentage of the total network hashing power to replace six blocks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Shape 36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Bitcoin over time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1613" r="0" t="5499"/>
          <a:stretch/>
        </p:blipFill>
        <p:spPr>
          <a:xfrm>
            <a:off x="76200" y="777350"/>
            <a:ext cx="8308200" cy="3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Grinberg, R., 2012. Bitcoin: An innovative alternative digital currency.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Hastings Sci. &amp; Tech. LJ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0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, p.159.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685800" y="1428750"/>
            <a:ext cx="7543800" cy="19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244924"/>
            <a:ext cx="7917000" cy="4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useful to understand blockchains in the context of bitcoin, but you should not assume that all blockchain ecosystems need bitcoin mechanisms such as </a:t>
            </a:r>
            <a:r>
              <a:rPr b="0" i="0" lang="en" sz="2200" cap="none" strike="noStrike">
                <a:latin typeface="Cambria"/>
                <a:ea typeface="Cambria"/>
                <a:cs typeface="Cambria"/>
                <a:sym typeface="Cambria"/>
              </a:rPr>
              <a:t>tokens</a:t>
            </a: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0" i="0" lang="en" sz="2200" cap="none" strike="noStrike">
                <a:latin typeface="Cambria"/>
                <a:ea typeface="Cambria"/>
                <a:cs typeface="Cambria"/>
                <a:sym typeface="Cambria"/>
              </a:rPr>
              <a:t>proof of work mining</a:t>
            </a: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longest chain rule, etc.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Bitcoin is the first attempt at maintaining a decentralised, public ledger with no formal control or governance.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cap="none" strike="noStrike">
                <a:latin typeface="Cambria"/>
                <a:ea typeface="Cambria"/>
                <a:cs typeface="Cambria"/>
                <a:sym typeface="Cambria"/>
              </a:rPr>
              <a:t>Ethereum</a:t>
            </a: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the next iteration of a blockchain with </a:t>
            </a:r>
            <a:r>
              <a:rPr b="0" i="0" lang="en" sz="2200" cap="none" strike="noStrike">
                <a:latin typeface="Cambria"/>
                <a:ea typeface="Cambria"/>
                <a:cs typeface="Cambria"/>
                <a:sym typeface="Cambria"/>
              </a:rPr>
              <a:t>smart contracts</a:t>
            </a: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 are significant challenges involved.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6" name="Shape 38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62975"/>
            <a:ext cx="7835400" cy="4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Alice uses to send Bob a transaction and which Bob later uses to spend that transaction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Both Alice and Bob will use the most common form of the standard Pay-To-Public-Key-Hash (P2PKH) transaction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Bob must first generate a private/public key pair before Alice can create the first transaction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Bitcoin uses the Elliptic Curve Digital Signature Algorithm (ECDSA) with the secp256k1 curve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secp256k1 private keys are 256 bits of random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Shape 150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1" name="Shape 151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On the other hand, private or internal distributed ledgers and blockchains can be deployed to solve other sets of problems.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As ever, there are tradeoffs and pros and cons to each solution, and you need to consider these individually for each individual use case.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Shape 392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Further readings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98875" y="1200150"/>
            <a:ext cx="76200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786D52"/>
                </a:solidFill>
                <a:hlinkClick r:id="rId3"/>
              </a:rPr>
              <a:t>https://bitsonblocks.net/2016/02/01/a-gentle-introduction-to-smart-contracts/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786D52"/>
                </a:solidFill>
                <a:hlinkClick r:id="rId4"/>
              </a:rPr>
              <a:t>https://bitsonblocks.net/2016/05/09/confused-by-blockchains-revolution-vs-evolution/</a:t>
            </a:r>
          </a:p>
          <a:p>
            <a:pPr indent="0" lvl="0" marL="2540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  <a:p>
            <a:pPr indent="0" lvl="0" marL="254000" rtl="0">
              <a:spcBef>
                <a:spcPts val="0"/>
              </a:spcBef>
              <a:buNone/>
            </a:pPr>
            <a:r>
              <a:rPr lang="en" u="sng">
                <a:solidFill>
                  <a:srgbClr val="786D52"/>
                </a:solidFill>
                <a:hlinkClick r:id="rId5"/>
              </a:rPr>
              <a:t>https://bitsonblocks.net/2015/12/01/the-pros-and-cons-of-internal-blockchains/</a:t>
            </a:r>
            <a:r>
              <a:rPr lang="en">
                <a:solidFill>
                  <a:srgbClr val="786D52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</p:txBody>
      </p:sp>
      <p:sp>
        <p:nvSpPr>
          <p:cNvPr id="399" name="Shape 39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Further readings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98875" y="1200150"/>
            <a:ext cx="76200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254000" rtl="0">
              <a:spcBef>
                <a:spcPts val="0"/>
              </a:spcBef>
              <a:buNone/>
            </a:pPr>
            <a:r>
              <a:rPr lang="en" u="sng">
                <a:solidFill>
                  <a:srgbClr val="786D52"/>
                </a:solidFill>
                <a:hlinkClick r:id="rId3"/>
              </a:rPr>
              <a:t>https://bitsonblocks.net/2015/09/28/a-gentle-introduction-to-digital-tokens/</a:t>
            </a:r>
          </a:p>
          <a:p>
            <a:pPr lvl="0" marL="2540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786D52"/>
                </a:solidFill>
                <a:hlinkClick r:id="rId4"/>
              </a:rPr>
              <a:t>https://bitsonblocks.net/2015/09/21/a-gentle-introduction-to-bitcoin-mining/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786D52"/>
                </a:solidFill>
                <a:hlinkClick r:id="rId5"/>
              </a:rPr>
              <a:t>https://bitsonblocks.net/2016/02/01/a-gentle-introduction-to-smart-contracts/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86D52"/>
              </a:solidFill>
            </a:endParaRPr>
          </a:p>
        </p:txBody>
      </p:sp>
      <p:sp>
        <p:nvSpPr>
          <p:cNvPr id="406" name="Shape 40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303250"/>
            <a:ext cx="7893600" cy="46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 copy of that data is deterministically transformed into an secp256k1 public key.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public key (pubkey) is then cryptographically hashed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Bob provides the pubkey hash to Alice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Pubkey hashes are almost always sent encoded as Bitcoin addresses, which are base58-encoded strings </a:t>
            </a: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containing an address version number, the hash, and an error-detection checksum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Shape 157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-48200"/>
            <a:ext cx="7620000" cy="4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Once Alice has the address and decodes it back into a standard hash, she can create the first transaction</a:t>
            </a:r>
          </a:p>
          <a:p>
            <a:pPr indent="-106680" lvl="1" marL="640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mbria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standard P2PKH transaction output containing instructions(are called the pubkey script or scriptPubKey)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Alice broadcasts the transaction and it is added to the block chain. </a:t>
            </a: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network categorizes it as an Unspent Transaction Output (UTXO)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Some time later, Bob decides to spend the UTXO, he must create an input which references the transaction Alice created by its hash, called a Transaction Identifier (txid)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Shape 164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" name="Shape 165"/>
          <p:cNvSpPr txBox="1"/>
          <p:nvPr/>
        </p:nvSpPr>
        <p:spPr>
          <a:xfrm>
            <a:off x="228600" y="45144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93700" lvl="0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Create a signature script—a collection of data parameters which satisfy the conditions Alice placed in the previous output’s pubkey script. </a:t>
            </a:r>
          </a:p>
          <a:p>
            <a:pPr indent="660400" lvl="1" rtl="0">
              <a:spcBef>
                <a:spcPts val="0"/>
              </a:spcBef>
              <a:buFont typeface="Cambria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Signature scripts are also called scriptSigs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2" name="Shape 172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lock Chain Overview" id="177" name="Shape 177"/>
          <p:cNvSpPr/>
          <p:nvPr/>
        </p:nvSpPr>
        <p:spPr>
          <a:xfrm>
            <a:off x="155575" y="-108346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47000" l="35625" r="18125" t="37000"/>
          <a:stretch/>
        </p:blipFill>
        <p:spPr>
          <a:xfrm>
            <a:off x="889950" y="1674825"/>
            <a:ext cx="7364100" cy="22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76200" y="44382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0099"/>
            <a:ext cx="7620000" cy="4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Alice broadcasts the transaction and it is added to the block chain. The network categorizes it as an Unspent Transaction Output (UTXO), and Bob’s wallet software displays it as a spendable balance.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time later, Bob decides to spend the UTXO, he must create an input which references the transaction Alice created by its hash, called a Transaction Identifier (txid)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•"/>
            </a:pPr>
            <a:r>
              <a:rPr b="0" i="0" lang="en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a signature script—a collection of data parameters which satisfy the conditions Alice placed in the previous output’s pubkey script. Signature scripts are also called scriptSigs</a:t>
            </a:r>
          </a:p>
          <a:p>
            <a:pPr indent="-88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Shape 186"/>
          <p:cNvSpPr/>
          <p:nvPr>
            <p:ph idx="12" type="sldNum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7" name="Shape 187"/>
          <p:cNvSpPr txBox="1"/>
          <p:nvPr/>
        </p:nvSpPr>
        <p:spPr>
          <a:xfrm>
            <a:off x="152400" y="4514450"/>
            <a:ext cx="812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Barber, S., Boyen, X., Shi, E. and Uzun, E., 2012, February. Bitter to better—how to make bitcoin a better currency. In </a:t>
            </a:r>
            <a:r>
              <a:rPr i="1"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Financial Cryptography and Data Security</a:t>
            </a:r>
            <a:r>
              <a:rPr lang="en" sz="10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 (pp. 399-414). Springer Berlin Heidelberg.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