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8" r:id="rId4"/>
    <p:sldId id="260" r:id="rId5"/>
    <p:sldId id="259" r:id="rId6"/>
  </p:sldIdLst>
  <p:sldSz cx="9601200" cy="128016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2484" y="-354"/>
      </p:cViewPr>
      <p:guideLst>
        <p:guide orient="horz" pos="4032"/>
        <p:guide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A5FB4A-B144-4060-90C7-8479F407F234}" type="datetimeFigureOut">
              <a:rPr lang="en-US" smtClean="0"/>
              <a:t>5/7/2016</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8E805A-B8F1-4A54-B3AF-DEDB83C20957}" type="slidenum">
              <a:rPr lang="en-US" smtClean="0"/>
              <a:t>‹#›</a:t>
            </a:fld>
            <a:endParaRPr lang="en-US"/>
          </a:p>
        </p:txBody>
      </p:sp>
    </p:spTree>
    <p:extLst>
      <p:ext uri="{BB962C8B-B14F-4D97-AF65-F5344CB8AC3E}">
        <p14:creationId xmlns:p14="http://schemas.microsoft.com/office/powerpoint/2010/main" val="1071156886"/>
      </p:ext>
    </p:extLst>
  </p:cSld>
  <p:clrMap bg1="lt1" tx1="dk1" bg2="lt2" tx2="dk2" accent1="accent1" accent2="accent2" accent3="accent3" accent4="accent4" accent5="accent5" accent6="accent6" hlink="hlink" folHlink="folHlink"/>
  <p:notesStyle>
    <a:lvl1pPr marL="0" algn="l" defTabSz="1280160" rtl="0" eaLnBrk="1" latinLnBrk="0" hangingPunct="1">
      <a:defRPr sz="1700" kern="1200">
        <a:solidFill>
          <a:schemeClr val="tx1"/>
        </a:solidFill>
        <a:latin typeface="+mn-lt"/>
        <a:ea typeface="+mn-ea"/>
        <a:cs typeface="+mn-cs"/>
      </a:defRPr>
    </a:lvl1pPr>
    <a:lvl2pPr marL="640080" algn="l" defTabSz="1280160" rtl="0" eaLnBrk="1" latinLnBrk="0" hangingPunct="1">
      <a:defRPr sz="1700" kern="1200">
        <a:solidFill>
          <a:schemeClr val="tx1"/>
        </a:solidFill>
        <a:latin typeface="+mn-lt"/>
        <a:ea typeface="+mn-ea"/>
        <a:cs typeface="+mn-cs"/>
      </a:defRPr>
    </a:lvl2pPr>
    <a:lvl3pPr marL="1280160" algn="l" defTabSz="1280160" rtl="0" eaLnBrk="1" latinLnBrk="0" hangingPunct="1">
      <a:defRPr sz="1700" kern="1200">
        <a:solidFill>
          <a:schemeClr val="tx1"/>
        </a:solidFill>
        <a:latin typeface="+mn-lt"/>
        <a:ea typeface="+mn-ea"/>
        <a:cs typeface="+mn-cs"/>
      </a:defRPr>
    </a:lvl3pPr>
    <a:lvl4pPr marL="1920240" algn="l" defTabSz="1280160" rtl="0" eaLnBrk="1" latinLnBrk="0" hangingPunct="1">
      <a:defRPr sz="1700" kern="1200">
        <a:solidFill>
          <a:schemeClr val="tx1"/>
        </a:solidFill>
        <a:latin typeface="+mn-lt"/>
        <a:ea typeface="+mn-ea"/>
        <a:cs typeface="+mn-cs"/>
      </a:defRPr>
    </a:lvl4pPr>
    <a:lvl5pPr marL="2560320" algn="l" defTabSz="1280160" rtl="0" eaLnBrk="1" latinLnBrk="0" hangingPunct="1">
      <a:defRPr sz="1700" kern="1200">
        <a:solidFill>
          <a:schemeClr val="tx1"/>
        </a:solidFill>
        <a:latin typeface="+mn-lt"/>
        <a:ea typeface="+mn-ea"/>
        <a:cs typeface="+mn-cs"/>
      </a:defRPr>
    </a:lvl5pPr>
    <a:lvl6pPr marL="3200400" algn="l" defTabSz="1280160" rtl="0" eaLnBrk="1" latinLnBrk="0" hangingPunct="1">
      <a:defRPr sz="1700" kern="1200">
        <a:solidFill>
          <a:schemeClr val="tx1"/>
        </a:solidFill>
        <a:latin typeface="+mn-lt"/>
        <a:ea typeface="+mn-ea"/>
        <a:cs typeface="+mn-cs"/>
      </a:defRPr>
    </a:lvl6pPr>
    <a:lvl7pPr marL="3840480" algn="l" defTabSz="1280160" rtl="0" eaLnBrk="1" latinLnBrk="0" hangingPunct="1">
      <a:defRPr sz="1700" kern="1200">
        <a:solidFill>
          <a:schemeClr val="tx1"/>
        </a:solidFill>
        <a:latin typeface="+mn-lt"/>
        <a:ea typeface="+mn-ea"/>
        <a:cs typeface="+mn-cs"/>
      </a:defRPr>
    </a:lvl7pPr>
    <a:lvl8pPr marL="4480560" algn="l" defTabSz="1280160" rtl="0" eaLnBrk="1" latinLnBrk="0" hangingPunct="1">
      <a:defRPr sz="1700" kern="1200">
        <a:solidFill>
          <a:schemeClr val="tx1"/>
        </a:solidFill>
        <a:latin typeface="+mn-lt"/>
        <a:ea typeface="+mn-ea"/>
        <a:cs typeface="+mn-cs"/>
      </a:defRPr>
    </a:lvl8pPr>
    <a:lvl9pPr marL="5120640" algn="l" defTabSz="12801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8E805A-B8F1-4A54-B3AF-DEDB83C20957}" type="slidenum">
              <a:rPr lang="en-US" smtClean="0"/>
              <a:t>2</a:t>
            </a:fld>
            <a:endParaRPr lang="en-US"/>
          </a:p>
        </p:txBody>
      </p:sp>
    </p:spTree>
    <p:extLst>
      <p:ext uri="{BB962C8B-B14F-4D97-AF65-F5344CB8AC3E}">
        <p14:creationId xmlns:p14="http://schemas.microsoft.com/office/powerpoint/2010/main" val="2067989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8E805A-B8F1-4A54-B3AF-DEDB83C20957}"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06798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8E805A-B8F1-4A54-B3AF-DEDB83C20957}"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06798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60070" y="2560320"/>
            <a:ext cx="8244230" cy="3413760"/>
          </a:xfrm>
          <a:ln>
            <a:noFill/>
          </a:ln>
        </p:spPr>
        <p:txBody>
          <a:bodyPr vert="horz" tIns="0" rIns="25603"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7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60070" y="6026601"/>
            <a:ext cx="8247431" cy="3271520"/>
          </a:xfrm>
        </p:spPr>
        <p:txBody>
          <a:bodyPr lIns="0" rIns="25603"/>
          <a:lstStyle>
            <a:lvl1pPr marL="0" marR="64008" indent="0" algn="r">
              <a:buNone/>
              <a:defRPr>
                <a:solidFill>
                  <a:schemeClr val="tx1"/>
                </a:solidFill>
              </a:defRPr>
            </a:lvl1pPr>
            <a:lvl2pPr marL="640080" indent="0" algn="ctr">
              <a:buNone/>
            </a:lvl2pPr>
            <a:lvl3pPr marL="1280160" indent="0" algn="ctr">
              <a:buNone/>
            </a:lvl3pPr>
            <a:lvl4pPr marL="1920240" indent="0" algn="ctr">
              <a:buNone/>
            </a:lvl4pPr>
            <a:lvl5pPr marL="2560320" indent="0" algn="ctr">
              <a:buNone/>
            </a:lvl5pPr>
            <a:lvl6pPr marL="3200400" indent="0" algn="ctr">
              <a:buNone/>
            </a:lvl6pPr>
            <a:lvl7pPr marL="3840480" indent="0" algn="ctr">
              <a:buNone/>
            </a:lvl7pPr>
            <a:lvl8pPr marL="4480560" indent="0" algn="ctr">
              <a:buNone/>
            </a:lvl8pPr>
            <a:lvl9pPr marL="512064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281FB31-CCE9-4B5D-B38B-35DFA789496F}" type="datetimeFigureOut">
              <a:rPr lang="en-US" smtClean="0"/>
              <a:t>5/7/2016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22C52FE-910D-4163-90B6-0E408EF156D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81FB31-CCE9-4B5D-B38B-35DFA789496F}"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52FE-910D-4163-90B6-0E408EF156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0870" y="1706883"/>
            <a:ext cx="2160270" cy="972862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80060" y="1706883"/>
            <a:ext cx="6320790" cy="972862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81FB31-CCE9-4B5D-B38B-35DFA789496F}"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52FE-910D-4163-90B6-0E408EF156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81FB31-CCE9-4B5D-B38B-35DFA789496F}"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52FE-910D-4163-90B6-0E408EF156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6870" y="2457907"/>
            <a:ext cx="8161020" cy="2543251"/>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78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56870" y="5048706"/>
            <a:ext cx="8161020" cy="2818129"/>
          </a:xfrm>
        </p:spPr>
        <p:txBody>
          <a:bodyPr lIns="64008" rIns="64008" anchor="t"/>
          <a:lstStyle>
            <a:lvl1pPr marL="0" indent="0">
              <a:buNone/>
              <a:defRPr sz="3100">
                <a:solidFill>
                  <a:schemeClr val="tx1"/>
                </a:solidFill>
              </a:defRPr>
            </a:lvl1pPr>
            <a:lvl2pPr>
              <a:buNone/>
              <a:defRPr sz="2500">
                <a:solidFill>
                  <a:schemeClr val="tx1">
                    <a:tint val="75000"/>
                  </a:schemeClr>
                </a:solidFill>
              </a:defRPr>
            </a:lvl2pPr>
            <a:lvl3pPr>
              <a:buNone/>
              <a:defRPr sz="22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81FB31-CCE9-4B5D-B38B-35DFA789496F}"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2C52FE-910D-4163-90B6-0E408EF156D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0060" y="1314298"/>
            <a:ext cx="8641080" cy="21336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80060" y="3584159"/>
            <a:ext cx="4240530" cy="8278368"/>
          </a:xfrm>
        </p:spPr>
        <p:txBody>
          <a:bodyPr/>
          <a:lstStyle>
            <a:lvl1pPr>
              <a:defRPr sz="3600"/>
            </a:lvl1pPr>
            <a:lvl2pPr>
              <a:defRPr sz="3400"/>
            </a:lvl2pPr>
            <a:lvl3pPr>
              <a:defRPr sz="2800"/>
            </a:lvl3pPr>
            <a:lvl4pPr>
              <a:defRPr sz="2500"/>
            </a:lvl4pPr>
            <a:lvl5pPr>
              <a:defRPr sz="2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880610" y="3584159"/>
            <a:ext cx="4240530" cy="8278368"/>
          </a:xfrm>
        </p:spPr>
        <p:txBody>
          <a:bodyPr/>
          <a:lstStyle>
            <a:lvl1pPr>
              <a:defRPr sz="3600"/>
            </a:lvl1pPr>
            <a:lvl2pPr>
              <a:defRPr sz="3400"/>
            </a:lvl2pPr>
            <a:lvl3pPr>
              <a:defRPr sz="2800"/>
            </a:lvl3pPr>
            <a:lvl4pPr>
              <a:defRPr sz="2500"/>
            </a:lvl4pPr>
            <a:lvl5pPr>
              <a:defRPr sz="2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81FB31-CCE9-4B5D-B38B-35DFA789496F}"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52FE-910D-4163-90B6-0E408EF156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0060" y="1314298"/>
            <a:ext cx="8641080" cy="2133600"/>
          </a:xfrm>
        </p:spPr>
        <p:txBody>
          <a:bodyPr tIns="64008"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80060" y="3463130"/>
            <a:ext cx="4242197" cy="1230790"/>
          </a:xfrm>
        </p:spPr>
        <p:txBody>
          <a:bodyPr lIns="64008" tIns="0" rIns="64008" bIns="0" anchor="ctr">
            <a:noAutofit/>
          </a:bodyPr>
          <a:lstStyle>
            <a:lvl1pPr marL="0" indent="0">
              <a:buNone/>
              <a:defRPr sz="3400" b="1" cap="none" baseline="0">
                <a:solidFill>
                  <a:schemeClr val="tx2"/>
                </a:solidFill>
                <a:effectLst/>
              </a:defRPr>
            </a:lvl1pPr>
            <a:lvl2pPr>
              <a:buNone/>
              <a:defRPr sz="2800" b="1"/>
            </a:lvl2pPr>
            <a:lvl3pPr>
              <a:buNone/>
              <a:defRPr sz="2500" b="1"/>
            </a:lvl3pPr>
            <a:lvl4pPr>
              <a:buNone/>
              <a:defRPr sz="2200" b="1"/>
            </a:lvl4pPr>
            <a:lvl5pPr>
              <a:buNone/>
              <a:defRPr sz="22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877277" y="3471547"/>
            <a:ext cx="4243864" cy="1222374"/>
          </a:xfrm>
        </p:spPr>
        <p:txBody>
          <a:bodyPr lIns="64008" tIns="0" rIns="64008" bIns="0" anchor="ctr"/>
          <a:lstStyle>
            <a:lvl1pPr marL="0" indent="0">
              <a:buNone/>
              <a:defRPr sz="3400" b="1" cap="none" baseline="0">
                <a:solidFill>
                  <a:schemeClr val="tx2"/>
                </a:solidFill>
                <a:effectLst/>
              </a:defRPr>
            </a:lvl1pPr>
            <a:lvl2pPr>
              <a:buNone/>
              <a:defRPr sz="2800" b="1"/>
            </a:lvl2pPr>
            <a:lvl3pPr>
              <a:buNone/>
              <a:defRPr sz="2500" b="1"/>
            </a:lvl3pPr>
            <a:lvl4pPr>
              <a:buNone/>
              <a:defRPr sz="2200" b="1"/>
            </a:lvl4pPr>
            <a:lvl5pPr>
              <a:buNone/>
              <a:defRPr sz="22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80060" y="4693920"/>
            <a:ext cx="4242197" cy="7178677"/>
          </a:xfrm>
        </p:spPr>
        <p:txBody>
          <a:bodyPr tIns="0"/>
          <a:lstStyle>
            <a:lvl1pPr>
              <a:defRPr sz="3100"/>
            </a:lvl1pPr>
            <a:lvl2pPr>
              <a:defRPr sz="2800"/>
            </a:lvl2pPr>
            <a:lvl3pPr>
              <a:defRPr sz="2500"/>
            </a:lvl3pPr>
            <a:lvl4pPr>
              <a:defRPr sz="2200"/>
            </a:lvl4pPr>
            <a:lvl5pPr>
              <a:defRPr sz="2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877277" y="4693920"/>
            <a:ext cx="4243864" cy="7178677"/>
          </a:xfrm>
        </p:spPr>
        <p:txBody>
          <a:bodyPr tIns="0"/>
          <a:lstStyle>
            <a:lvl1pPr>
              <a:defRPr sz="3100"/>
            </a:lvl1pPr>
            <a:lvl2pPr>
              <a:defRPr sz="2800"/>
            </a:lvl2pPr>
            <a:lvl3pPr>
              <a:defRPr sz="2500"/>
            </a:lvl3pPr>
            <a:lvl4pPr>
              <a:defRPr sz="2200"/>
            </a:lvl4pPr>
            <a:lvl5pPr>
              <a:defRPr sz="2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281FB31-CCE9-4B5D-B38B-35DFA789496F}" type="datetimeFigureOut">
              <a:rPr lang="en-US" smtClean="0"/>
              <a:t>5/7/2016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2C52FE-910D-4163-90B6-0E408EF156D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0060" y="1314298"/>
            <a:ext cx="8721090" cy="2133600"/>
          </a:xfrm>
        </p:spPr>
        <p:txBody>
          <a:bodyPr vert="horz" tIns="64008"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7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81FB31-CCE9-4B5D-B38B-35DFA789496F}" type="datetimeFigureOut">
              <a:rPr lang="en-US" smtClean="0"/>
              <a:t>5/7/2016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2C52FE-910D-4163-90B6-0E408EF156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1FB31-CCE9-4B5D-B38B-35DFA789496F}" type="datetimeFigureOut">
              <a:rPr lang="en-US" smtClean="0"/>
              <a:t>5/7/2016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2C52FE-910D-4163-90B6-0E408EF156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90" y="960124"/>
            <a:ext cx="2880360" cy="2169160"/>
          </a:xfrm>
        </p:spPr>
        <p:txBody>
          <a:bodyPr lIns="0" anchor="b">
            <a:noAutofit/>
          </a:bodyPr>
          <a:lstStyle>
            <a:lvl1pPr algn="l" rtl="0">
              <a:spcBef>
                <a:spcPct val="0"/>
              </a:spcBef>
              <a:buNone/>
              <a:defRPr sz="3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20090" y="3129280"/>
            <a:ext cx="2880360" cy="8534400"/>
          </a:xfrm>
        </p:spPr>
        <p:txBody>
          <a:bodyPr lIns="25603" rIns="25603"/>
          <a:lstStyle>
            <a:lvl1pPr marL="0" indent="0" algn="l">
              <a:buNone/>
              <a:defRPr sz="2000"/>
            </a:lvl1pPr>
            <a:lvl2pPr indent="0" algn="l">
              <a:buNone/>
              <a:defRPr sz="1700"/>
            </a:lvl2pPr>
            <a:lvl3pPr indent="0" algn="l">
              <a:buNone/>
              <a:defRPr sz="1400"/>
            </a:lvl3pPr>
            <a:lvl4pPr indent="0" algn="l">
              <a:buNone/>
              <a:defRPr sz="1300"/>
            </a:lvl4pPr>
            <a:lvl5pPr indent="0" algn="l">
              <a:buNone/>
              <a:defRPr sz="13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753802" y="3129280"/>
            <a:ext cx="5367338" cy="8534400"/>
          </a:xfrm>
        </p:spPr>
        <p:txBody>
          <a:bodyPr tIns="0"/>
          <a:lstStyle>
            <a:lvl1pPr>
              <a:defRPr sz="3900"/>
            </a:lvl1pPr>
            <a:lvl2pPr>
              <a:defRPr sz="3600"/>
            </a:lvl2pPr>
            <a:lvl3pPr>
              <a:defRPr sz="3400"/>
            </a:lvl3pPr>
            <a:lvl4pPr>
              <a:defRPr sz="2800"/>
            </a:lvl4pPr>
            <a:lvl5pPr>
              <a:defRPr sz="2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81FB31-CCE9-4B5D-B38B-35DFA789496F}"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2C52FE-910D-4163-90B6-0E408EF156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324041" y="2068410"/>
            <a:ext cx="5520690" cy="76809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28016" tIns="64008" rIns="128016" bIns="64008" rtlCol="0" anchor="ctr"/>
          <a:lstStyle/>
          <a:p>
            <a:pPr algn="ctr" eaLnBrk="1" latinLnBrk="0" hangingPunct="1"/>
            <a:endParaRPr kumimoji="0" lang="en-US"/>
          </a:p>
        </p:txBody>
      </p:sp>
      <p:sp>
        <p:nvSpPr>
          <p:cNvPr id="12" name="Right Triangle 11"/>
          <p:cNvSpPr/>
          <p:nvPr/>
        </p:nvSpPr>
        <p:spPr>
          <a:xfrm rot="420000" flipV="1">
            <a:off x="8404341" y="10004902"/>
            <a:ext cx="163220" cy="290170"/>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28016" tIns="64008" rIns="128016" bIns="64008" rtlCol="0" anchor="ctr"/>
          <a:lstStyle/>
          <a:p>
            <a:pPr algn="ctr" eaLnBrk="1" latinLnBrk="0" hangingPunct="1"/>
            <a:endParaRPr kumimoji="0" lang="en-US"/>
          </a:p>
        </p:txBody>
      </p:sp>
      <p:sp>
        <p:nvSpPr>
          <p:cNvPr id="2" name="Title 1"/>
          <p:cNvSpPr>
            <a:spLocks noGrp="1"/>
          </p:cNvSpPr>
          <p:nvPr>
            <p:ph type="title"/>
          </p:nvPr>
        </p:nvSpPr>
        <p:spPr>
          <a:xfrm>
            <a:off x="640080" y="2197060"/>
            <a:ext cx="2323490" cy="2954226"/>
          </a:xfrm>
        </p:spPr>
        <p:txBody>
          <a:bodyPr vert="horz" lIns="64008" tIns="64008" rIns="64008" bIns="64008" anchor="b"/>
          <a:lstStyle>
            <a:lvl1pPr algn="l">
              <a:buNone/>
              <a:defRPr sz="28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40080" y="5280399"/>
            <a:ext cx="2320290" cy="4068064"/>
          </a:xfrm>
        </p:spPr>
        <p:txBody>
          <a:bodyPr lIns="89611" rIns="64008" bIns="64008" anchor="t"/>
          <a:lstStyle>
            <a:lvl1pPr marL="0" indent="0" algn="l">
              <a:spcBef>
                <a:spcPts val="350"/>
              </a:spcBef>
              <a:buFontTx/>
              <a:buNone/>
              <a:defRPr sz="1800"/>
            </a:lvl1pPr>
            <a:lvl2pPr>
              <a:defRPr sz="1700"/>
            </a:lvl2pPr>
            <a:lvl3pPr>
              <a:defRPr sz="1400"/>
            </a:lvl3pPr>
            <a:lvl4pPr>
              <a:defRPr sz="1300"/>
            </a:lvl4pPr>
            <a:lvl5pPr>
              <a:defRPr sz="1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281FB31-CCE9-4B5D-B38B-35DFA789496F}"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481060" y="11865187"/>
            <a:ext cx="640080" cy="681567"/>
          </a:xfrm>
        </p:spPr>
        <p:txBody>
          <a:bodyPr/>
          <a:lstStyle/>
          <a:p>
            <a:fld id="{022C52FE-910D-4163-90B6-0E408EF156D3}" type="slidenum">
              <a:rPr lang="en-US" smtClean="0"/>
              <a:t>‹#›</a:t>
            </a:fld>
            <a:endParaRPr lang="en-US"/>
          </a:p>
        </p:txBody>
      </p:sp>
      <p:sp>
        <p:nvSpPr>
          <p:cNvPr id="3" name="Picture Placeholder 2"/>
          <p:cNvSpPr>
            <a:spLocks noGrp="1"/>
          </p:cNvSpPr>
          <p:nvPr>
            <p:ph type="pic" idx="1"/>
          </p:nvPr>
        </p:nvSpPr>
        <p:spPr>
          <a:xfrm rot="420000">
            <a:off x="3660083" y="2239098"/>
            <a:ext cx="4848606" cy="7339584"/>
          </a:xfrm>
          <a:prstGeom prst="rect">
            <a:avLst/>
          </a:prstGeom>
          <a:solidFill>
            <a:schemeClr val="bg2"/>
          </a:solidFill>
          <a:ln w="3000" cap="rnd">
            <a:solidFill>
              <a:srgbClr val="C0C0C0"/>
            </a:solidFill>
            <a:round/>
          </a:ln>
          <a:effectLst/>
        </p:spPr>
        <p:txBody>
          <a:bodyPr/>
          <a:lstStyle>
            <a:lvl1pPr marL="0" indent="0">
              <a:buNone/>
              <a:defRPr sz="4500"/>
            </a:lvl1pPr>
          </a:lstStyle>
          <a:p>
            <a:r>
              <a:rPr kumimoji="0" lang="en-US" smtClean="0"/>
              <a:t>Click icon to add picture</a:t>
            </a:r>
            <a:endParaRPr kumimoji="0" lang="en-US" dirty="0"/>
          </a:p>
        </p:txBody>
      </p:sp>
      <p:sp>
        <p:nvSpPr>
          <p:cNvPr id="10" name="Freeform 9"/>
          <p:cNvSpPr>
            <a:spLocks/>
          </p:cNvSpPr>
          <p:nvPr/>
        </p:nvSpPr>
        <p:spPr bwMode="auto">
          <a:xfrm flipV="1">
            <a:off x="-10002" y="10857653"/>
            <a:ext cx="9621203" cy="19439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8016" tIns="64008" rIns="128016" bIns="64008"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600575" y="11610341"/>
            <a:ext cx="5000625" cy="119126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8016" tIns="64008" rIns="128016" bIns="64008"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002" y="-13336"/>
            <a:ext cx="9621203" cy="19439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8016" tIns="64008" rIns="128016" bIns="64008"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600575" y="-13335"/>
            <a:ext cx="5000625" cy="119126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8016" tIns="64008" rIns="128016" bIns="64008"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80060" y="1314298"/>
            <a:ext cx="8641080" cy="2133600"/>
          </a:xfrm>
          <a:prstGeom prst="rect">
            <a:avLst/>
          </a:prstGeom>
        </p:spPr>
        <p:txBody>
          <a:bodyPr vert="horz" lIns="0" tIns="64008"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80060" y="3612896"/>
            <a:ext cx="8641080" cy="8193024"/>
          </a:xfrm>
          <a:prstGeom prst="rect">
            <a:avLst/>
          </a:prstGeom>
        </p:spPr>
        <p:txBody>
          <a:bodyPr vert="horz" lIns="128016" tIns="64008" rIns="128016" bIns="64008">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80060" y="11865187"/>
            <a:ext cx="2240280" cy="681567"/>
          </a:xfrm>
          <a:prstGeom prst="rect">
            <a:avLst/>
          </a:prstGeom>
        </p:spPr>
        <p:txBody>
          <a:bodyPr vert="horz" lIns="0" tIns="0" rIns="0" bIns="0" anchor="b"/>
          <a:lstStyle>
            <a:lvl1pPr algn="l" eaLnBrk="1" latinLnBrk="0" hangingPunct="1">
              <a:defRPr kumimoji="0" sz="1700">
                <a:solidFill>
                  <a:schemeClr val="tx2">
                    <a:shade val="90000"/>
                  </a:schemeClr>
                </a:solidFill>
              </a:defRPr>
            </a:lvl1pPr>
          </a:lstStyle>
          <a:p>
            <a:fld id="{E281FB31-CCE9-4B5D-B38B-35DFA789496F}" type="datetimeFigureOut">
              <a:rPr lang="en-US" smtClean="0"/>
              <a:t>5/7/2016</a:t>
            </a:fld>
            <a:endParaRPr lang="en-US"/>
          </a:p>
        </p:txBody>
      </p:sp>
      <p:sp>
        <p:nvSpPr>
          <p:cNvPr id="22" name="Footer Placeholder 21"/>
          <p:cNvSpPr>
            <a:spLocks noGrp="1"/>
          </p:cNvSpPr>
          <p:nvPr>
            <p:ph type="ftr" sz="quarter" idx="3"/>
          </p:nvPr>
        </p:nvSpPr>
        <p:spPr>
          <a:xfrm>
            <a:off x="2800350" y="11865187"/>
            <a:ext cx="3520440" cy="681567"/>
          </a:xfrm>
          <a:prstGeom prst="rect">
            <a:avLst/>
          </a:prstGeom>
        </p:spPr>
        <p:txBody>
          <a:bodyPr vert="horz" lIns="0" tIns="0" rIns="0" bIns="0" anchor="b"/>
          <a:lstStyle>
            <a:lvl1pPr algn="l" eaLnBrk="1" latinLnBrk="0" hangingPunct="1">
              <a:defRPr kumimoji="0" sz="17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8321040" y="11865187"/>
            <a:ext cx="800100" cy="681567"/>
          </a:xfrm>
          <a:prstGeom prst="rect">
            <a:avLst/>
          </a:prstGeom>
        </p:spPr>
        <p:txBody>
          <a:bodyPr vert="horz" lIns="0" tIns="0" rIns="0" bIns="0" anchor="b"/>
          <a:lstStyle>
            <a:lvl1pPr algn="r" eaLnBrk="1" latinLnBrk="0" hangingPunct="1">
              <a:defRPr kumimoji="0" sz="1700">
                <a:solidFill>
                  <a:schemeClr val="tx2">
                    <a:shade val="90000"/>
                  </a:schemeClr>
                </a:solidFill>
              </a:defRPr>
            </a:lvl1pPr>
          </a:lstStyle>
          <a:p>
            <a:fld id="{022C52FE-910D-4163-90B6-0E408EF156D3}" type="slidenum">
              <a:rPr lang="en-US" smtClean="0"/>
              <a:t>‹#›</a:t>
            </a:fld>
            <a:endParaRPr lang="en-US"/>
          </a:p>
        </p:txBody>
      </p:sp>
      <p:grpSp>
        <p:nvGrpSpPr>
          <p:cNvPr id="2" name="Group 1"/>
          <p:cNvGrpSpPr/>
          <p:nvPr/>
        </p:nvGrpSpPr>
        <p:grpSpPr>
          <a:xfrm>
            <a:off x="-19968" y="377828"/>
            <a:ext cx="9639575" cy="1211885"/>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7000" b="0" kern="1200">
          <a:ln>
            <a:noFill/>
          </a:ln>
          <a:solidFill>
            <a:schemeClr val="tx2"/>
          </a:solidFill>
          <a:effectLst/>
          <a:latin typeface="+mj-lt"/>
          <a:ea typeface="+mj-ea"/>
          <a:cs typeface="+mj-cs"/>
        </a:defRPr>
      </a:lvl1pPr>
    </p:titleStyle>
    <p:bodyStyle>
      <a:lvl1pPr marL="384048" indent="-384048" algn="l" rtl="0" eaLnBrk="1" latinLnBrk="0" hangingPunct="1">
        <a:spcBef>
          <a:spcPct val="20000"/>
        </a:spcBef>
        <a:buClr>
          <a:schemeClr val="accent3"/>
        </a:buClr>
        <a:buSzPct val="95000"/>
        <a:buFont typeface="Wingdings 2"/>
        <a:buChar char=""/>
        <a:defRPr kumimoji="0" sz="3600" kern="1200">
          <a:solidFill>
            <a:schemeClr val="tx1"/>
          </a:solidFill>
          <a:latin typeface="+mn-lt"/>
          <a:ea typeface="+mn-ea"/>
          <a:cs typeface="+mn-cs"/>
        </a:defRPr>
      </a:lvl1pPr>
      <a:lvl2pPr marL="896112" indent="-345643" algn="l" rtl="0" eaLnBrk="1" latinLnBrk="0" hangingPunct="1">
        <a:spcBef>
          <a:spcPct val="20000"/>
        </a:spcBef>
        <a:buClr>
          <a:schemeClr val="accent1"/>
        </a:buClr>
        <a:buSzPct val="85000"/>
        <a:buFont typeface="Wingdings 2"/>
        <a:buChar char=""/>
        <a:defRPr kumimoji="0" sz="3400" kern="1200">
          <a:solidFill>
            <a:schemeClr val="tx1"/>
          </a:solidFill>
          <a:latin typeface="+mn-lt"/>
          <a:ea typeface="+mn-ea"/>
          <a:cs typeface="+mn-cs"/>
        </a:defRPr>
      </a:lvl2pPr>
      <a:lvl3pPr marL="1280160" indent="-345643" algn="l" rtl="0" eaLnBrk="1" latinLnBrk="0" hangingPunct="1">
        <a:spcBef>
          <a:spcPct val="20000"/>
        </a:spcBef>
        <a:buClr>
          <a:schemeClr val="accent2"/>
        </a:buClr>
        <a:buSzPct val="70000"/>
        <a:buFont typeface="Wingdings 2"/>
        <a:buChar char=""/>
        <a:defRPr kumimoji="0" sz="2900" kern="1200">
          <a:solidFill>
            <a:schemeClr val="tx1"/>
          </a:solidFill>
          <a:latin typeface="+mn-lt"/>
          <a:ea typeface="+mn-ea"/>
          <a:cs typeface="+mn-cs"/>
        </a:defRPr>
      </a:lvl3pPr>
      <a:lvl4pPr marL="1664208" indent="-294437" algn="l" rtl="0" eaLnBrk="1" latinLnBrk="0" hangingPunct="1">
        <a:spcBef>
          <a:spcPct val="20000"/>
        </a:spcBef>
        <a:buClr>
          <a:schemeClr val="accent3"/>
        </a:buClr>
        <a:buSzPct val="65000"/>
        <a:buFont typeface="Wingdings 2"/>
        <a:buChar char=""/>
        <a:defRPr kumimoji="0" sz="2800" kern="1200">
          <a:solidFill>
            <a:schemeClr val="tx1"/>
          </a:solidFill>
          <a:latin typeface="+mn-lt"/>
          <a:ea typeface="+mn-ea"/>
          <a:cs typeface="+mn-cs"/>
        </a:defRPr>
      </a:lvl4pPr>
      <a:lvl5pPr marL="2048256" indent="-294437" algn="l" rtl="0" eaLnBrk="1" latinLnBrk="0" hangingPunct="1">
        <a:spcBef>
          <a:spcPct val="20000"/>
        </a:spcBef>
        <a:buClr>
          <a:schemeClr val="accent4"/>
        </a:buClr>
        <a:buSzPct val="65000"/>
        <a:buFont typeface="Wingdings 2"/>
        <a:buChar char=""/>
        <a:defRPr kumimoji="0" sz="2800" kern="1200">
          <a:solidFill>
            <a:schemeClr val="tx1"/>
          </a:solidFill>
          <a:latin typeface="+mn-lt"/>
          <a:ea typeface="+mn-ea"/>
          <a:cs typeface="+mn-cs"/>
        </a:defRPr>
      </a:lvl5pPr>
      <a:lvl6pPr marL="2432304" indent="-294437" algn="l" rtl="0" eaLnBrk="1" latinLnBrk="0" hangingPunct="1">
        <a:spcBef>
          <a:spcPct val="20000"/>
        </a:spcBef>
        <a:buClr>
          <a:schemeClr val="accent5"/>
        </a:buClr>
        <a:buSzPct val="80000"/>
        <a:buFont typeface="Wingdings 2"/>
        <a:buChar char=""/>
        <a:defRPr kumimoji="0" sz="2500" kern="1200">
          <a:solidFill>
            <a:schemeClr val="tx1"/>
          </a:solidFill>
          <a:latin typeface="+mn-lt"/>
          <a:ea typeface="+mn-ea"/>
          <a:cs typeface="+mn-cs"/>
        </a:defRPr>
      </a:lvl6pPr>
      <a:lvl7pPr marL="2688336" indent="-256032" algn="l" rtl="0" eaLnBrk="1" latinLnBrk="0" hangingPunct="1">
        <a:spcBef>
          <a:spcPct val="20000"/>
        </a:spcBef>
        <a:buClr>
          <a:schemeClr val="accent6"/>
        </a:buClr>
        <a:buSzPct val="80000"/>
        <a:buFont typeface="Wingdings 2"/>
        <a:buChar char=""/>
        <a:defRPr kumimoji="0" sz="2200" kern="1200" baseline="0">
          <a:solidFill>
            <a:schemeClr val="tx1"/>
          </a:solidFill>
          <a:latin typeface="+mn-lt"/>
          <a:ea typeface="+mn-ea"/>
          <a:cs typeface="+mn-cs"/>
        </a:defRPr>
      </a:lvl7pPr>
      <a:lvl8pPr marL="3072384" indent="-256032" algn="l" rtl="0" eaLnBrk="1" latinLnBrk="0" hangingPunct="1">
        <a:spcBef>
          <a:spcPct val="20000"/>
        </a:spcBef>
        <a:buClr>
          <a:schemeClr val="tx2"/>
        </a:buClr>
        <a:buChar char="•"/>
        <a:defRPr kumimoji="0" sz="2200" kern="1200">
          <a:solidFill>
            <a:schemeClr val="tx1"/>
          </a:solidFill>
          <a:latin typeface="+mn-lt"/>
          <a:ea typeface="+mn-ea"/>
          <a:cs typeface="+mn-cs"/>
        </a:defRPr>
      </a:lvl8pPr>
      <a:lvl9pPr marL="3456432" indent="-256032" algn="l" rtl="0" eaLnBrk="1" latinLnBrk="0" hangingPunct="1">
        <a:spcBef>
          <a:spcPct val="20000"/>
        </a:spcBef>
        <a:buClr>
          <a:schemeClr val="tx2"/>
        </a:buClr>
        <a:buFontTx/>
        <a:buChar char="•"/>
        <a:defRPr kumimoji="0" sz="20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40080" algn="l" rtl="0" eaLnBrk="1" latinLnBrk="0" hangingPunct="1">
        <a:defRPr kumimoji="0" kern="1200">
          <a:solidFill>
            <a:schemeClr val="tx1"/>
          </a:solidFill>
          <a:latin typeface="+mn-lt"/>
          <a:ea typeface="+mn-ea"/>
          <a:cs typeface="+mn-cs"/>
        </a:defRPr>
      </a:lvl2pPr>
      <a:lvl3pPr marL="1280160" algn="l" rtl="0" eaLnBrk="1" latinLnBrk="0" hangingPunct="1">
        <a:defRPr kumimoji="0" kern="1200">
          <a:solidFill>
            <a:schemeClr val="tx1"/>
          </a:solidFill>
          <a:latin typeface="+mn-lt"/>
          <a:ea typeface="+mn-ea"/>
          <a:cs typeface="+mn-cs"/>
        </a:defRPr>
      </a:lvl3pPr>
      <a:lvl4pPr marL="1920240" algn="l" rtl="0" eaLnBrk="1" latinLnBrk="0" hangingPunct="1">
        <a:defRPr kumimoji="0" kern="1200">
          <a:solidFill>
            <a:schemeClr val="tx1"/>
          </a:solidFill>
          <a:latin typeface="+mn-lt"/>
          <a:ea typeface="+mn-ea"/>
          <a:cs typeface="+mn-cs"/>
        </a:defRPr>
      </a:lvl4pPr>
      <a:lvl5pPr marL="2560320" algn="l" rtl="0" eaLnBrk="1" latinLnBrk="0" hangingPunct="1">
        <a:defRPr kumimoji="0" kern="1200">
          <a:solidFill>
            <a:schemeClr val="tx1"/>
          </a:solidFill>
          <a:latin typeface="+mn-lt"/>
          <a:ea typeface="+mn-ea"/>
          <a:cs typeface="+mn-cs"/>
        </a:defRPr>
      </a:lvl5pPr>
      <a:lvl6pPr marL="3200400" algn="l" rtl="0" eaLnBrk="1" latinLnBrk="0" hangingPunct="1">
        <a:defRPr kumimoji="0" kern="1200">
          <a:solidFill>
            <a:schemeClr val="tx1"/>
          </a:solidFill>
          <a:latin typeface="+mn-lt"/>
          <a:ea typeface="+mn-ea"/>
          <a:cs typeface="+mn-cs"/>
        </a:defRPr>
      </a:lvl6pPr>
      <a:lvl7pPr marL="3840480" algn="l" rtl="0" eaLnBrk="1" latinLnBrk="0" hangingPunct="1">
        <a:defRPr kumimoji="0" kern="1200">
          <a:solidFill>
            <a:schemeClr val="tx1"/>
          </a:solidFill>
          <a:latin typeface="+mn-lt"/>
          <a:ea typeface="+mn-ea"/>
          <a:cs typeface="+mn-cs"/>
        </a:defRPr>
      </a:lvl7pPr>
      <a:lvl8pPr marL="4480560" algn="l" rtl="0" eaLnBrk="1" latinLnBrk="0" hangingPunct="1">
        <a:defRPr kumimoji="0" kern="1200">
          <a:solidFill>
            <a:schemeClr val="tx1"/>
          </a:solidFill>
          <a:latin typeface="+mn-lt"/>
          <a:ea typeface="+mn-ea"/>
          <a:cs typeface="+mn-cs"/>
        </a:defRPr>
      </a:lvl8pPr>
      <a:lvl9pPr marL="512064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34@hw.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maths.tcd.ie/~nora/FT351-3/Lifecycle.do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0" y="2667000"/>
            <a:ext cx="9601200" cy="2586564"/>
          </a:xfrm>
          <a:prstGeom prst="rect">
            <a:avLst/>
          </a:prstGeom>
          <a:solidFill>
            <a:schemeClr val="accent1">
              <a:lumMod val="40000"/>
              <a:lumOff val="60000"/>
            </a:schemeClr>
          </a:solidFill>
        </p:spPr>
        <p:txBody>
          <a:bodyPr vert="horz" lIns="0" tIns="64008" rIns="25603" bIns="64008">
            <a:normAutofit fontScale="25000" lnSpcReduction="20000"/>
          </a:bodyPr>
          <a:lstStyle>
            <a:lvl1pPr marL="0" marR="64008" indent="0" algn="r" rtl="0" eaLnBrk="1" latinLnBrk="0" hangingPunct="1">
              <a:spcBef>
                <a:spcPct val="20000"/>
              </a:spcBef>
              <a:buClr>
                <a:schemeClr val="accent3"/>
              </a:buClr>
              <a:buSzPct val="95000"/>
              <a:buFont typeface="Wingdings 2"/>
              <a:buNone/>
              <a:defRPr kumimoji="0" sz="3600" kern="1200">
                <a:solidFill>
                  <a:schemeClr val="tx1"/>
                </a:solidFill>
                <a:latin typeface="+mn-lt"/>
                <a:ea typeface="+mn-ea"/>
                <a:cs typeface="+mn-cs"/>
              </a:defRPr>
            </a:lvl1pPr>
            <a:lvl2pPr marL="640080" indent="0" algn="ctr" rtl="0" eaLnBrk="1" latinLnBrk="0" hangingPunct="1">
              <a:spcBef>
                <a:spcPct val="20000"/>
              </a:spcBef>
              <a:buClr>
                <a:schemeClr val="accent1"/>
              </a:buClr>
              <a:buSzPct val="85000"/>
              <a:buFont typeface="Wingdings 2"/>
              <a:buNone/>
              <a:defRPr kumimoji="0" sz="3400" kern="1200">
                <a:solidFill>
                  <a:schemeClr val="tx1"/>
                </a:solidFill>
                <a:latin typeface="+mn-lt"/>
                <a:ea typeface="+mn-ea"/>
                <a:cs typeface="+mn-cs"/>
              </a:defRPr>
            </a:lvl2pPr>
            <a:lvl3pPr marL="1280160" indent="0" algn="ctr" rtl="0" eaLnBrk="1" latinLnBrk="0" hangingPunct="1">
              <a:spcBef>
                <a:spcPct val="20000"/>
              </a:spcBef>
              <a:buClr>
                <a:schemeClr val="accent2"/>
              </a:buClr>
              <a:buSzPct val="70000"/>
              <a:buFont typeface="Wingdings 2"/>
              <a:buNone/>
              <a:defRPr kumimoji="0" sz="2900" kern="1200">
                <a:solidFill>
                  <a:schemeClr val="tx1"/>
                </a:solidFill>
                <a:latin typeface="+mn-lt"/>
                <a:ea typeface="+mn-ea"/>
                <a:cs typeface="+mn-cs"/>
              </a:defRPr>
            </a:lvl3pPr>
            <a:lvl4pPr marL="1920240" indent="0" algn="ctr" rtl="0" eaLnBrk="1" latinLnBrk="0" hangingPunct="1">
              <a:spcBef>
                <a:spcPct val="20000"/>
              </a:spcBef>
              <a:buClr>
                <a:schemeClr val="accent3"/>
              </a:buClr>
              <a:buSzPct val="65000"/>
              <a:buFont typeface="Wingdings 2"/>
              <a:buNone/>
              <a:defRPr kumimoji="0" sz="2800" kern="1200">
                <a:solidFill>
                  <a:schemeClr val="tx1"/>
                </a:solidFill>
                <a:latin typeface="+mn-lt"/>
                <a:ea typeface="+mn-ea"/>
                <a:cs typeface="+mn-cs"/>
              </a:defRPr>
            </a:lvl4pPr>
            <a:lvl5pPr marL="2560320" indent="0" algn="ctr" rtl="0" eaLnBrk="1" latinLnBrk="0" hangingPunct="1">
              <a:spcBef>
                <a:spcPct val="20000"/>
              </a:spcBef>
              <a:buClr>
                <a:schemeClr val="accent4"/>
              </a:buClr>
              <a:buSzPct val="65000"/>
              <a:buFont typeface="Wingdings 2"/>
              <a:buNone/>
              <a:defRPr kumimoji="0" sz="2800" kern="1200">
                <a:solidFill>
                  <a:schemeClr val="tx1"/>
                </a:solidFill>
                <a:latin typeface="+mn-lt"/>
                <a:ea typeface="+mn-ea"/>
                <a:cs typeface="+mn-cs"/>
              </a:defRPr>
            </a:lvl5pPr>
            <a:lvl6pPr marL="3200400" indent="0" algn="ctr" rtl="0" eaLnBrk="1" latinLnBrk="0" hangingPunct="1">
              <a:spcBef>
                <a:spcPct val="20000"/>
              </a:spcBef>
              <a:buClr>
                <a:schemeClr val="accent5"/>
              </a:buClr>
              <a:buSzPct val="80000"/>
              <a:buFont typeface="Wingdings 2"/>
              <a:buNone/>
              <a:defRPr kumimoji="0" sz="2500" kern="1200">
                <a:solidFill>
                  <a:schemeClr val="tx1"/>
                </a:solidFill>
                <a:latin typeface="+mn-lt"/>
                <a:ea typeface="+mn-ea"/>
                <a:cs typeface="+mn-cs"/>
              </a:defRPr>
            </a:lvl6pPr>
            <a:lvl7pPr marL="3840480" indent="0" algn="ctr" rtl="0" eaLnBrk="1" latinLnBrk="0" hangingPunct="1">
              <a:spcBef>
                <a:spcPct val="20000"/>
              </a:spcBef>
              <a:buClr>
                <a:schemeClr val="accent6"/>
              </a:buClr>
              <a:buSzPct val="80000"/>
              <a:buFont typeface="Wingdings 2"/>
              <a:buNone/>
              <a:defRPr kumimoji="0" sz="2200" kern="1200" baseline="0">
                <a:solidFill>
                  <a:schemeClr val="tx1"/>
                </a:solidFill>
                <a:latin typeface="+mn-lt"/>
                <a:ea typeface="+mn-ea"/>
                <a:cs typeface="+mn-cs"/>
              </a:defRPr>
            </a:lvl7pPr>
            <a:lvl8pPr marL="4480560" indent="0" algn="ctr" rtl="0" eaLnBrk="1" latinLnBrk="0" hangingPunct="1">
              <a:spcBef>
                <a:spcPct val="20000"/>
              </a:spcBef>
              <a:buClr>
                <a:schemeClr val="tx2"/>
              </a:buClr>
              <a:buNone/>
              <a:defRPr kumimoji="0" sz="2200" kern="1200">
                <a:solidFill>
                  <a:schemeClr val="tx1"/>
                </a:solidFill>
                <a:latin typeface="+mn-lt"/>
                <a:ea typeface="+mn-ea"/>
                <a:cs typeface="+mn-cs"/>
              </a:defRPr>
            </a:lvl8pPr>
            <a:lvl9pPr marL="5120640" indent="0" algn="ctr" rtl="0" eaLnBrk="1" latinLnBrk="0" hangingPunct="1">
              <a:spcBef>
                <a:spcPct val="20000"/>
              </a:spcBef>
              <a:buClr>
                <a:schemeClr val="tx2"/>
              </a:buClr>
              <a:buFontTx/>
              <a:buNone/>
              <a:defRPr kumimoji="0" sz="2000" kern="1200" baseline="0">
                <a:solidFill>
                  <a:schemeClr val="tx1"/>
                </a:solidFill>
                <a:latin typeface="+mn-lt"/>
                <a:ea typeface="+mn-ea"/>
                <a:cs typeface="+mn-cs"/>
              </a:defRPr>
            </a:lvl9pPr>
          </a:lstStyle>
          <a:p>
            <a:pPr algn="ctr" defTabSz="914400"/>
            <a:r>
              <a:rPr lang="en-US" sz="9600" b="1" dirty="0" smtClean="0">
                <a:solidFill>
                  <a:schemeClr val="accent1"/>
                </a:solidFill>
                <a:latin typeface="Century" panose="02040604050505020304" pitchFamily="18" charset="0"/>
              </a:rPr>
              <a:t>Abstract</a:t>
            </a:r>
            <a:endParaRPr lang="en-US" sz="3200" b="1" dirty="0" smtClean="0">
              <a:solidFill>
                <a:schemeClr val="accent1"/>
              </a:solidFill>
              <a:latin typeface="Century" panose="02040604050505020304" pitchFamily="18" charset="0"/>
            </a:endParaRPr>
          </a:p>
          <a:p>
            <a:pPr algn="l" defTabSz="914400"/>
            <a:r>
              <a:rPr lang="en-US" sz="7200" dirty="0" smtClean="0">
                <a:latin typeface="Century" panose="02040604050505020304" pitchFamily="18" charset="0"/>
              </a:rPr>
              <a:t>The aim of this dissertation was to develop a system where staff can input labs that</a:t>
            </a:r>
          </a:p>
          <a:p>
            <a:pPr algn="l" defTabSz="914400"/>
            <a:r>
              <a:rPr lang="en-US" sz="7200" dirty="0" smtClean="0">
                <a:latin typeface="Century" panose="02040604050505020304" pitchFamily="18" charset="0"/>
              </a:rPr>
              <a:t>require help. This include the course name, Day of the week, start time and duration,</a:t>
            </a:r>
          </a:p>
          <a:p>
            <a:pPr algn="l" defTabSz="914400"/>
            <a:r>
              <a:rPr lang="en-US" sz="7200" dirty="0" smtClean="0">
                <a:latin typeface="Century" panose="02040604050505020304" pitchFamily="18" charset="0"/>
              </a:rPr>
              <a:t>start week and end week. These requests would be then published to students</a:t>
            </a:r>
          </a:p>
          <a:p>
            <a:pPr algn="l" defTabSz="914400"/>
            <a:r>
              <a:rPr lang="en-US" sz="7200" dirty="0" smtClean="0">
                <a:latin typeface="Century" panose="02040604050505020304" pitchFamily="18" charset="0"/>
              </a:rPr>
              <a:t>registered with the system.</a:t>
            </a:r>
          </a:p>
          <a:p>
            <a:pPr algn="l" defTabSz="914400"/>
            <a:r>
              <a:rPr lang="en-US" sz="7200" dirty="0" smtClean="0">
                <a:latin typeface="Century" panose="02040604050505020304" pitchFamily="18" charset="0"/>
              </a:rPr>
              <a:t>The system allows students to create profiles and send requests to help in various labs</a:t>
            </a:r>
          </a:p>
          <a:p>
            <a:pPr algn="l" defTabSz="914400"/>
            <a:r>
              <a:rPr lang="en-US" sz="7200" dirty="0" smtClean="0">
                <a:latin typeface="Century" panose="02040604050505020304" pitchFamily="18" charset="0"/>
              </a:rPr>
              <a:t>published by lecturers. The request would be approved or rejected by the lecturer</a:t>
            </a:r>
          </a:p>
          <a:p>
            <a:pPr algn="l" defTabSz="914400"/>
            <a:r>
              <a:rPr lang="en-US" sz="7200" dirty="0" smtClean="0">
                <a:latin typeface="Century" panose="02040604050505020304" pitchFamily="18" charset="0"/>
              </a:rPr>
              <a:t>requesting the lab helper.</a:t>
            </a:r>
            <a:endParaRPr lang="en-US" sz="3100" dirty="0">
              <a:latin typeface="Century" panose="02040604050505020304" pitchFamily="18" charset="0"/>
            </a:endParaRPr>
          </a:p>
        </p:txBody>
      </p:sp>
      <p:sp>
        <p:nvSpPr>
          <p:cNvPr id="7" name="Subtitle 2"/>
          <p:cNvSpPr txBox="1">
            <a:spLocks/>
          </p:cNvSpPr>
          <p:nvPr/>
        </p:nvSpPr>
        <p:spPr>
          <a:xfrm>
            <a:off x="0" y="0"/>
            <a:ext cx="9601200" cy="2586564"/>
          </a:xfrm>
          <a:prstGeom prst="rect">
            <a:avLst/>
          </a:prstGeom>
          <a:solidFill>
            <a:schemeClr val="accent1">
              <a:lumMod val="40000"/>
              <a:lumOff val="60000"/>
            </a:schemeClr>
          </a:solidFill>
        </p:spPr>
        <p:txBody>
          <a:bodyPr vert="horz" lIns="0" tIns="64008" rIns="25603" bIns="64008">
            <a:normAutofit fontScale="77500" lnSpcReduction="20000"/>
          </a:bodyPr>
          <a:lstStyle>
            <a:lvl1pPr marL="0" marR="64008" indent="0" algn="r" rtl="0" eaLnBrk="1" latinLnBrk="0" hangingPunct="1">
              <a:spcBef>
                <a:spcPct val="20000"/>
              </a:spcBef>
              <a:buClr>
                <a:schemeClr val="accent3"/>
              </a:buClr>
              <a:buSzPct val="95000"/>
              <a:buFont typeface="Wingdings 2"/>
              <a:buNone/>
              <a:defRPr kumimoji="0" sz="3600" kern="1200">
                <a:solidFill>
                  <a:schemeClr val="tx1"/>
                </a:solidFill>
                <a:latin typeface="+mn-lt"/>
                <a:ea typeface="+mn-ea"/>
                <a:cs typeface="+mn-cs"/>
              </a:defRPr>
            </a:lvl1pPr>
            <a:lvl2pPr marL="640080" indent="0" algn="ctr" rtl="0" eaLnBrk="1" latinLnBrk="0" hangingPunct="1">
              <a:spcBef>
                <a:spcPct val="20000"/>
              </a:spcBef>
              <a:buClr>
                <a:schemeClr val="accent1"/>
              </a:buClr>
              <a:buSzPct val="85000"/>
              <a:buFont typeface="Wingdings 2"/>
              <a:buNone/>
              <a:defRPr kumimoji="0" sz="3400" kern="1200">
                <a:solidFill>
                  <a:schemeClr val="tx1"/>
                </a:solidFill>
                <a:latin typeface="+mn-lt"/>
                <a:ea typeface="+mn-ea"/>
                <a:cs typeface="+mn-cs"/>
              </a:defRPr>
            </a:lvl2pPr>
            <a:lvl3pPr marL="1280160" indent="0" algn="ctr" rtl="0" eaLnBrk="1" latinLnBrk="0" hangingPunct="1">
              <a:spcBef>
                <a:spcPct val="20000"/>
              </a:spcBef>
              <a:buClr>
                <a:schemeClr val="accent2"/>
              </a:buClr>
              <a:buSzPct val="70000"/>
              <a:buFont typeface="Wingdings 2"/>
              <a:buNone/>
              <a:defRPr kumimoji="0" sz="2900" kern="1200">
                <a:solidFill>
                  <a:schemeClr val="tx1"/>
                </a:solidFill>
                <a:latin typeface="+mn-lt"/>
                <a:ea typeface="+mn-ea"/>
                <a:cs typeface="+mn-cs"/>
              </a:defRPr>
            </a:lvl3pPr>
            <a:lvl4pPr marL="1920240" indent="0" algn="ctr" rtl="0" eaLnBrk="1" latinLnBrk="0" hangingPunct="1">
              <a:spcBef>
                <a:spcPct val="20000"/>
              </a:spcBef>
              <a:buClr>
                <a:schemeClr val="accent3"/>
              </a:buClr>
              <a:buSzPct val="65000"/>
              <a:buFont typeface="Wingdings 2"/>
              <a:buNone/>
              <a:defRPr kumimoji="0" sz="2800" kern="1200">
                <a:solidFill>
                  <a:schemeClr val="tx1"/>
                </a:solidFill>
                <a:latin typeface="+mn-lt"/>
                <a:ea typeface="+mn-ea"/>
                <a:cs typeface="+mn-cs"/>
              </a:defRPr>
            </a:lvl4pPr>
            <a:lvl5pPr marL="2560320" indent="0" algn="ctr" rtl="0" eaLnBrk="1" latinLnBrk="0" hangingPunct="1">
              <a:spcBef>
                <a:spcPct val="20000"/>
              </a:spcBef>
              <a:buClr>
                <a:schemeClr val="accent4"/>
              </a:buClr>
              <a:buSzPct val="65000"/>
              <a:buFont typeface="Wingdings 2"/>
              <a:buNone/>
              <a:defRPr kumimoji="0" sz="2800" kern="1200">
                <a:solidFill>
                  <a:schemeClr val="tx1"/>
                </a:solidFill>
                <a:latin typeface="+mn-lt"/>
                <a:ea typeface="+mn-ea"/>
                <a:cs typeface="+mn-cs"/>
              </a:defRPr>
            </a:lvl5pPr>
            <a:lvl6pPr marL="3200400" indent="0" algn="ctr" rtl="0" eaLnBrk="1" latinLnBrk="0" hangingPunct="1">
              <a:spcBef>
                <a:spcPct val="20000"/>
              </a:spcBef>
              <a:buClr>
                <a:schemeClr val="accent5"/>
              </a:buClr>
              <a:buSzPct val="80000"/>
              <a:buFont typeface="Wingdings 2"/>
              <a:buNone/>
              <a:defRPr kumimoji="0" sz="2500" kern="1200">
                <a:solidFill>
                  <a:schemeClr val="tx1"/>
                </a:solidFill>
                <a:latin typeface="+mn-lt"/>
                <a:ea typeface="+mn-ea"/>
                <a:cs typeface="+mn-cs"/>
              </a:defRPr>
            </a:lvl6pPr>
            <a:lvl7pPr marL="3840480" indent="0" algn="ctr" rtl="0" eaLnBrk="1" latinLnBrk="0" hangingPunct="1">
              <a:spcBef>
                <a:spcPct val="20000"/>
              </a:spcBef>
              <a:buClr>
                <a:schemeClr val="accent6"/>
              </a:buClr>
              <a:buSzPct val="80000"/>
              <a:buFont typeface="Wingdings 2"/>
              <a:buNone/>
              <a:defRPr kumimoji="0" sz="2200" kern="1200" baseline="0">
                <a:solidFill>
                  <a:schemeClr val="tx1"/>
                </a:solidFill>
                <a:latin typeface="+mn-lt"/>
                <a:ea typeface="+mn-ea"/>
                <a:cs typeface="+mn-cs"/>
              </a:defRPr>
            </a:lvl7pPr>
            <a:lvl8pPr marL="4480560" indent="0" algn="ctr" rtl="0" eaLnBrk="1" latinLnBrk="0" hangingPunct="1">
              <a:spcBef>
                <a:spcPct val="20000"/>
              </a:spcBef>
              <a:buClr>
                <a:schemeClr val="tx2"/>
              </a:buClr>
              <a:buNone/>
              <a:defRPr kumimoji="0" sz="2200" kern="1200">
                <a:solidFill>
                  <a:schemeClr val="tx1"/>
                </a:solidFill>
                <a:latin typeface="+mn-lt"/>
                <a:ea typeface="+mn-ea"/>
                <a:cs typeface="+mn-cs"/>
              </a:defRPr>
            </a:lvl8pPr>
            <a:lvl9pPr marL="5120640" indent="0" algn="ctr" rtl="0" eaLnBrk="1" latinLnBrk="0" hangingPunct="1">
              <a:spcBef>
                <a:spcPct val="20000"/>
              </a:spcBef>
              <a:buClr>
                <a:schemeClr val="tx2"/>
              </a:buClr>
              <a:buFontTx/>
              <a:buNone/>
              <a:defRPr kumimoji="0" sz="2000" kern="1200" baseline="0">
                <a:solidFill>
                  <a:schemeClr val="tx1"/>
                </a:solidFill>
                <a:latin typeface="+mn-lt"/>
                <a:ea typeface="+mn-ea"/>
                <a:cs typeface="+mn-cs"/>
              </a:defRPr>
            </a:lvl9pPr>
          </a:lstStyle>
          <a:p>
            <a:pPr algn="ctr"/>
            <a:r>
              <a:rPr lang="en-US" sz="3200" b="1" dirty="0">
                <a:latin typeface="Century" panose="02040604050505020304" pitchFamily="18" charset="0"/>
              </a:rPr>
              <a:t>LAB HELPER ONLINE SYSTEM</a:t>
            </a:r>
          </a:p>
          <a:p>
            <a:pPr algn="ctr"/>
            <a:r>
              <a:rPr lang="en-US" sz="3200" b="1" dirty="0">
                <a:latin typeface="Century" panose="02040604050505020304" pitchFamily="18" charset="0"/>
              </a:rPr>
              <a:t>Beni Iyaka, H00181266, </a:t>
            </a:r>
            <a:r>
              <a:rPr lang="en-US" sz="3200" b="1" u="sng" dirty="0">
                <a:latin typeface="Century" panose="02040604050505020304" pitchFamily="18" charset="0"/>
                <a:hlinkClick r:id="rId2"/>
              </a:rPr>
              <a:t>bi34@hw.ac.uk</a:t>
            </a:r>
            <a:r>
              <a:rPr lang="en-US" sz="3200" b="1" dirty="0">
                <a:latin typeface="Century" panose="02040604050505020304" pitchFamily="18" charset="0"/>
              </a:rPr>
              <a:t>; Supervisor: Steve Gill</a:t>
            </a:r>
          </a:p>
          <a:p>
            <a:pPr algn="ctr"/>
            <a:r>
              <a:rPr lang="en-US" sz="3200" b="1" dirty="0">
                <a:latin typeface="Century" panose="02040604050505020304" pitchFamily="18" charset="0"/>
              </a:rPr>
              <a:t>Heriot Watt University Dubai Campus</a:t>
            </a:r>
          </a:p>
          <a:p>
            <a:pPr algn="ctr"/>
            <a:r>
              <a:rPr lang="en-US" sz="3200" b="1" dirty="0">
                <a:latin typeface="Century" panose="02040604050505020304" pitchFamily="18" charset="0"/>
              </a:rPr>
              <a:t>FINAL YEAR</a:t>
            </a:r>
          </a:p>
          <a:p>
            <a:pPr algn="ctr"/>
            <a:r>
              <a:rPr lang="en-US" sz="3200" b="1" dirty="0">
                <a:latin typeface="Century" panose="02040604050505020304" pitchFamily="18" charset="0"/>
              </a:rPr>
              <a:t>BSC. HON. COMPUTER SYSTEM DISSERTATION</a:t>
            </a:r>
          </a:p>
          <a:p>
            <a:pPr algn="ctr"/>
            <a:r>
              <a:rPr lang="en-US" sz="3200" b="1" dirty="0" smtClean="0">
                <a:latin typeface="Century" panose="02040604050505020304" pitchFamily="18" charset="0"/>
              </a:rPr>
              <a:t>08-May-2016</a:t>
            </a:r>
            <a:endParaRPr lang="en-US" sz="3200" b="1" dirty="0">
              <a:latin typeface="Century" panose="02040604050505020304" pitchFamily="18" charset="0"/>
            </a:endParaRPr>
          </a:p>
        </p:txBody>
      </p:sp>
      <p:sp>
        <p:nvSpPr>
          <p:cNvPr id="9" name="Subtitle 2"/>
          <p:cNvSpPr txBox="1">
            <a:spLocks/>
          </p:cNvSpPr>
          <p:nvPr/>
        </p:nvSpPr>
        <p:spPr>
          <a:xfrm>
            <a:off x="0" y="5410200"/>
            <a:ext cx="9601200" cy="7543800"/>
          </a:xfrm>
          <a:prstGeom prst="rect">
            <a:avLst/>
          </a:prstGeom>
          <a:solidFill>
            <a:schemeClr val="accent1">
              <a:lumMod val="40000"/>
              <a:lumOff val="60000"/>
            </a:schemeClr>
          </a:solidFill>
        </p:spPr>
        <p:txBody>
          <a:bodyPr vert="horz" lIns="128005" tIns="64002" rIns="128005" bIns="64002" rtlCol="0">
            <a:noAutofit/>
          </a:bodyPr>
          <a:lstStyle>
            <a:lvl1pPr marL="0" indent="0" algn="ctr" defTabSz="2952140" rtl="0" eaLnBrk="1" latinLnBrk="0" hangingPunct="1">
              <a:spcBef>
                <a:spcPct val="20000"/>
              </a:spcBef>
              <a:buFont typeface="Arial" panose="020B0604020202020204" pitchFamily="34" charset="0"/>
              <a:buNone/>
              <a:defRPr sz="10300" kern="1200">
                <a:solidFill>
                  <a:schemeClr val="tx1">
                    <a:tint val="75000"/>
                  </a:schemeClr>
                </a:solidFill>
                <a:latin typeface="+mn-lt"/>
                <a:ea typeface="+mn-ea"/>
                <a:cs typeface="+mn-cs"/>
              </a:defRPr>
            </a:lvl1pPr>
            <a:lvl2pPr marL="1476070" indent="0" algn="ctr" defTabSz="2952140" rtl="0" eaLnBrk="1" latinLnBrk="0" hangingPunct="1">
              <a:spcBef>
                <a:spcPct val="20000"/>
              </a:spcBef>
              <a:buFont typeface="Arial" panose="020B0604020202020204" pitchFamily="34" charset="0"/>
              <a:buNone/>
              <a:defRPr sz="9000" kern="1200">
                <a:solidFill>
                  <a:schemeClr val="tx1">
                    <a:tint val="75000"/>
                  </a:schemeClr>
                </a:solidFill>
                <a:latin typeface="+mn-lt"/>
                <a:ea typeface="+mn-ea"/>
                <a:cs typeface="+mn-cs"/>
              </a:defRPr>
            </a:lvl2pPr>
            <a:lvl3pPr marL="2952140" indent="0" algn="ctr" defTabSz="2952140" rtl="0" eaLnBrk="1" latinLnBrk="0" hangingPunct="1">
              <a:spcBef>
                <a:spcPct val="20000"/>
              </a:spcBef>
              <a:buFont typeface="Arial" panose="020B0604020202020204" pitchFamily="34" charset="0"/>
              <a:buNone/>
              <a:defRPr sz="7700" kern="1200">
                <a:solidFill>
                  <a:schemeClr val="tx1">
                    <a:tint val="75000"/>
                  </a:schemeClr>
                </a:solidFill>
                <a:latin typeface="+mn-lt"/>
                <a:ea typeface="+mn-ea"/>
                <a:cs typeface="+mn-cs"/>
              </a:defRPr>
            </a:lvl3pPr>
            <a:lvl4pPr marL="4428211" indent="0" algn="ctr" defTabSz="2952140" rtl="0" eaLnBrk="1" latinLnBrk="0" hangingPunct="1">
              <a:spcBef>
                <a:spcPct val="20000"/>
              </a:spcBef>
              <a:buFont typeface="Arial" panose="020B0604020202020204" pitchFamily="34" charset="0"/>
              <a:buNone/>
              <a:defRPr sz="6500" kern="1200">
                <a:solidFill>
                  <a:schemeClr val="tx1">
                    <a:tint val="75000"/>
                  </a:schemeClr>
                </a:solidFill>
                <a:latin typeface="+mn-lt"/>
                <a:ea typeface="+mn-ea"/>
                <a:cs typeface="+mn-cs"/>
              </a:defRPr>
            </a:lvl4pPr>
            <a:lvl5pPr marL="5904281" indent="0" algn="ctr" defTabSz="2952140" rtl="0" eaLnBrk="1" latinLnBrk="0" hangingPunct="1">
              <a:spcBef>
                <a:spcPct val="20000"/>
              </a:spcBef>
              <a:buFont typeface="Arial" panose="020B0604020202020204" pitchFamily="34" charset="0"/>
              <a:buNone/>
              <a:defRPr sz="6500" kern="1200">
                <a:solidFill>
                  <a:schemeClr val="tx1">
                    <a:tint val="75000"/>
                  </a:schemeClr>
                </a:solidFill>
                <a:latin typeface="+mn-lt"/>
                <a:ea typeface="+mn-ea"/>
                <a:cs typeface="+mn-cs"/>
              </a:defRPr>
            </a:lvl5pPr>
            <a:lvl6pPr marL="7380351" indent="0" algn="ctr" defTabSz="2952140" rtl="0" eaLnBrk="1" latinLnBrk="0" hangingPunct="1">
              <a:spcBef>
                <a:spcPct val="20000"/>
              </a:spcBef>
              <a:buFont typeface="Arial" panose="020B0604020202020204" pitchFamily="34" charset="0"/>
              <a:buNone/>
              <a:defRPr sz="6500" kern="1200">
                <a:solidFill>
                  <a:schemeClr val="tx1">
                    <a:tint val="75000"/>
                  </a:schemeClr>
                </a:solidFill>
                <a:latin typeface="+mn-lt"/>
                <a:ea typeface="+mn-ea"/>
                <a:cs typeface="+mn-cs"/>
              </a:defRPr>
            </a:lvl6pPr>
            <a:lvl7pPr marL="8856421" indent="0" algn="ctr" defTabSz="2952140" rtl="0" eaLnBrk="1" latinLnBrk="0" hangingPunct="1">
              <a:spcBef>
                <a:spcPct val="20000"/>
              </a:spcBef>
              <a:buFont typeface="Arial" panose="020B0604020202020204" pitchFamily="34" charset="0"/>
              <a:buNone/>
              <a:defRPr sz="6500" kern="1200">
                <a:solidFill>
                  <a:schemeClr val="tx1">
                    <a:tint val="75000"/>
                  </a:schemeClr>
                </a:solidFill>
                <a:latin typeface="+mn-lt"/>
                <a:ea typeface="+mn-ea"/>
                <a:cs typeface="+mn-cs"/>
              </a:defRPr>
            </a:lvl7pPr>
            <a:lvl8pPr marL="10332491" indent="0" algn="ctr" defTabSz="2952140" rtl="0" eaLnBrk="1" latinLnBrk="0" hangingPunct="1">
              <a:spcBef>
                <a:spcPct val="20000"/>
              </a:spcBef>
              <a:buFont typeface="Arial" panose="020B0604020202020204" pitchFamily="34" charset="0"/>
              <a:buNone/>
              <a:defRPr sz="6500" kern="1200">
                <a:solidFill>
                  <a:schemeClr val="tx1">
                    <a:tint val="75000"/>
                  </a:schemeClr>
                </a:solidFill>
                <a:latin typeface="+mn-lt"/>
                <a:ea typeface="+mn-ea"/>
                <a:cs typeface="+mn-cs"/>
              </a:defRPr>
            </a:lvl8pPr>
            <a:lvl9pPr marL="11808562" indent="0" algn="ctr" defTabSz="2952140" rtl="0" eaLnBrk="1" latinLnBrk="0" hangingPunct="1">
              <a:spcBef>
                <a:spcPct val="20000"/>
              </a:spcBef>
              <a:buFont typeface="Arial" panose="020B0604020202020204" pitchFamily="34" charset="0"/>
              <a:buNone/>
              <a:defRPr sz="6500" kern="1200">
                <a:solidFill>
                  <a:schemeClr val="tx1">
                    <a:tint val="75000"/>
                  </a:schemeClr>
                </a:solidFill>
                <a:latin typeface="+mn-lt"/>
                <a:ea typeface="+mn-ea"/>
                <a:cs typeface="+mn-cs"/>
              </a:defRPr>
            </a:lvl9pPr>
          </a:lstStyle>
          <a:p>
            <a:r>
              <a:rPr lang="en-US" sz="2400" b="1" dirty="0">
                <a:solidFill>
                  <a:schemeClr val="accent1"/>
                </a:solidFill>
                <a:latin typeface="Century" panose="02040604050505020304" pitchFamily="18" charset="0"/>
              </a:rPr>
              <a:t>Introduction</a:t>
            </a:r>
          </a:p>
          <a:p>
            <a:pPr algn="l"/>
            <a:r>
              <a:rPr lang="en-US" sz="1400" dirty="0" smtClean="0">
                <a:solidFill>
                  <a:schemeClr val="tx1"/>
                </a:solidFill>
                <a:latin typeface="Century" panose="02040604050505020304" pitchFamily="18" charset="0"/>
              </a:rPr>
              <a:t>Lab </a:t>
            </a:r>
            <a:r>
              <a:rPr lang="en-US" sz="1400" dirty="0">
                <a:solidFill>
                  <a:schemeClr val="tx1"/>
                </a:solidFill>
                <a:latin typeface="Century" panose="02040604050505020304" pitchFamily="18" charset="0"/>
              </a:rPr>
              <a:t>helper is someone who assists with work in information Technology Laboratory for teaching practical lessons such as programming. These </a:t>
            </a:r>
            <a:r>
              <a:rPr lang="en-US" sz="1400" dirty="0" smtClean="0">
                <a:solidFill>
                  <a:schemeClr val="tx1"/>
                </a:solidFill>
                <a:latin typeface="Century" panose="02040604050505020304" pitchFamily="18" charset="0"/>
              </a:rPr>
              <a:t>mostly are </a:t>
            </a:r>
            <a:r>
              <a:rPr lang="en-US" sz="1400" dirty="0">
                <a:solidFill>
                  <a:schemeClr val="tx1"/>
                </a:solidFill>
                <a:latin typeface="Century" panose="02040604050505020304" pitchFamily="18" charset="0"/>
              </a:rPr>
              <a:t>4th-year students and master’s students; of which their main duties are </a:t>
            </a:r>
            <a:r>
              <a:rPr lang="en-US" sz="1400" dirty="0" smtClean="0">
                <a:solidFill>
                  <a:schemeClr val="tx1"/>
                </a:solidFill>
                <a:latin typeface="Century" panose="02040604050505020304" pitchFamily="18" charset="0"/>
              </a:rPr>
              <a:t>to Prepare </a:t>
            </a:r>
            <a:r>
              <a:rPr lang="en-US" sz="1400" dirty="0">
                <a:solidFill>
                  <a:schemeClr val="tx1"/>
                </a:solidFill>
                <a:latin typeface="Century" panose="02040604050505020304" pitchFamily="18" charset="0"/>
              </a:rPr>
              <a:t>lab </a:t>
            </a:r>
            <a:r>
              <a:rPr lang="en-US" sz="1400" dirty="0" smtClean="0">
                <a:solidFill>
                  <a:schemeClr val="tx1"/>
                </a:solidFill>
                <a:latin typeface="Century" panose="02040604050505020304" pitchFamily="18" charset="0"/>
              </a:rPr>
              <a:t>sessions, Assisting </a:t>
            </a:r>
            <a:r>
              <a:rPr lang="en-US" sz="1400" dirty="0">
                <a:solidFill>
                  <a:schemeClr val="tx1"/>
                </a:solidFill>
                <a:latin typeface="Century" panose="02040604050505020304" pitchFamily="18" charset="0"/>
              </a:rPr>
              <a:t>students that are </a:t>
            </a:r>
            <a:r>
              <a:rPr lang="en-US" sz="1400" dirty="0" smtClean="0">
                <a:solidFill>
                  <a:schemeClr val="tx1"/>
                </a:solidFill>
                <a:latin typeface="Century" panose="02040604050505020304" pitchFamily="18" charset="0"/>
              </a:rPr>
              <a:t>struggling, Maintaining </a:t>
            </a:r>
            <a:r>
              <a:rPr lang="en-US" sz="1400" dirty="0">
                <a:solidFill>
                  <a:schemeClr val="tx1"/>
                </a:solidFill>
                <a:latin typeface="Century" panose="02040604050505020304" pitchFamily="18" charset="0"/>
              </a:rPr>
              <a:t>the </a:t>
            </a:r>
            <a:r>
              <a:rPr lang="en-US" sz="1400" dirty="0" smtClean="0">
                <a:solidFill>
                  <a:schemeClr val="tx1"/>
                </a:solidFill>
                <a:latin typeface="Century" panose="02040604050505020304" pitchFamily="18" charset="0"/>
              </a:rPr>
              <a:t>lab, Preparing </a:t>
            </a:r>
            <a:r>
              <a:rPr lang="en-US" sz="1400" dirty="0">
                <a:solidFill>
                  <a:schemeClr val="tx1"/>
                </a:solidFill>
                <a:latin typeface="Century" panose="02040604050505020304" pitchFamily="18" charset="0"/>
              </a:rPr>
              <a:t>in advance for the lab period</a:t>
            </a:r>
            <a:r>
              <a:rPr lang="en-US" sz="1400" dirty="0" smtClean="0">
                <a:solidFill>
                  <a:schemeClr val="tx1"/>
                </a:solidFill>
                <a:latin typeface="Century" panose="02040604050505020304" pitchFamily="18" charset="0"/>
              </a:rPr>
              <a:t>.</a:t>
            </a:r>
            <a:endParaRPr lang="en-US" sz="1600" dirty="0">
              <a:solidFill>
                <a:schemeClr val="tx1"/>
              </a:solidFill>
              <a:latin typeface="Century" panose="020406040505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83556879"/>
              </p:ext>
            </p:extLst>
          </p:nvPr>
        </p:nvGraphicFramePr>
        <p:xfrm>
          <a:off x="2447925" y="6659880"/>
          <a:ext cx="4638675" cy="2560320"/>
        </p:xfrm>
        <a:graphic>
          <a:graphicData uri="http://schemas.openxmlformats.org/drawingml/2006/table">
            <a:tbl>
              <a:tblPr firstRow="1" bandRow="1">
                <a:tableStyleId>{5C22544A-7EE6-4342-B048-85BDC9FD1C3A}</a:tableStyleId>
              </a:tblPr>
              <a:tblGrid>
                <a:gridCol w="4638675"/>
              </a:tblGrid>
              <a:tr h="504321">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latin typeface="Century" panose="02040604050505020304" pitchFamily="18" charset="0"/>
                        </a:rPr>
                        <a:t>Objective</a:t>
                      </a:r>
                    </a:p>
                  </a:txBody>
                  <a:tcPr/>
                </a:tc>
              </a:tr>
              <a:tr h="1934079">
                <a:tc>
                  <a:txBody>
                    <a:bodyPr/>
                    <a:lstStyle/>
                    <a:p>
                      <a:pPr algn="l"/>
                      <a:r>
                        <a:rPr lang="en-US" sz="1600" dirty="0" smtClean="0">
                          <a:solidFill>
                            <a:schemeClr val="tx1"/>
                          </a:solidFill>
                          <a:latin typeface="Century" panose="02040604050505020304" pitchFamily="18" charset="0"/>
                        </a:rPr>
                        <a:t>The objective of this project was to develop a lab helper system</a:t>
                      </a:r>
                      <a:r>
                        <a:rPr lang="en-US" sz="1600" baseline="0" dirty="0" smtClean="0">
                          <a:solidFill>
                            <a:schemeClr val="tx1"/>
                          </a:solidFill>
                          <a:latin typeface="Century" panose="02040604050505020304" pitchFamily="18" charset="0"/>
                        </a:rPr>
                        <a:t> </a:t>
                      </a:r>
                      <a:r>
                        <a:rPr lang="en-US" sz="1600" dirty="0" smtClean="0">
                          <a:solidFill>
                            <a:schemeClr val="tx1"/>
                          </a:solidFill>
                          <a:latin typeface="Century" panose="02040604050505020304" pitchFamily="18" charset="0"/>
                        </a:rPr>
                        <a:t>based on</a:t>
                      </a:r>
                      <a:r>
                        <a:rPr lang="en-US" sz="1600" baseline="0" dirty="0" smtClean="0">
                          <a:solidFill>
                            <a:schemeClr val="tx1"/>
                          </a:solidFill>
                          <a:latin typeface="Century" panose="02040604050505020304" pitchFamily="18" charset="0"/>
                        </a:rPr>
                        <a:t> </a:t>
                      </a:r>
                      <a:r>
                        <a:rPr lang="en-US" sz="1600" dirty="0" smtClean="0">
                          <a:solidFill>
                            <a:schemeClr val="tx1"/>
                          </a:solidFill>
                          <a:latin typeface="Century" panose="02040604050505020304" pitchFamily="18" charset="0"/>
                        </a:rPr>
                        <a:t>Microsoft window application with structure query</a:t>
                      </a:r>
                      <a:r>
                        <a:rPr lang="en-US" sz="1600" baseline="0" dirty="0" smtClean="0">
                          <a:solidFill>
                            <a:schemeClr val="tx1"/>
                          </a:solidFill>
                          <a:latin typeface="Century" panose="02040604050505020304" pitchFamily="18" charset="0"/>
                        </a:rPr>
                        <a:t> </a:t>
                      </a:r>
                      <a:r>
                        <a:rPr lang="en-US" sz="1600" dirty="0" smtClean="0">
                          <a:solidFill>
                            <a:schemeClr val="tx1"/>
                          </a:solidFill>
                          <a:latin typeface="Century" panose="02040604050505020304" pitchFamily="18" charset="0"/>
                        </a:rPr>
                        <a:t>language as the backend</a:t>
                      </a:r>
                      <a:r>
                        <a:rPr lang="en-US" sz="1600" baseline="0" dirty="0" smtClean="0">
                          <a:solidFill>
                            <a:schemeClr val="tx1"/>
                          </a:solidFill>
                          <a:latin typeface="Century" panose="02040604050505020304" pitchFamily="18" charset="0"/>
                        </a:rPr>
                        <a:t> </a:t>
                      </a:r>
                      <a:r>
                        <a:rPr lang="en-US" sz="1600" dirty="0" smtClean="0">
                          <a:solidFill>
                            <a:schemeClr val="tx1"/>
                          </a:solidFill>
                          <a:latin typeface="Century" panose="02040604050505020304" pitchFamily="18" charset="0"/>
                        </a:rPr>
                        <a:t>database for the lab helper system. For this project, I have broken down the</a:t>
                      </a:r>
                      <a:r>
                        <a:rPr lang="en-US" sz="1600" baseline="0" dirty="0" smtClean="0">
                          <a:solidFill>
                            <a:schemeClr val="tx1"/>
                          </a:solidFill>
                          <a:latin typeface="Century" panose="02040604050505020304" pitchFamily="18" charset="0"/>
                        </a:rPr>
                        <a:t> </a:t>
                      </a:r>
                      <a:r>
                        <a:rPr lang="en-US" sz="1600" dirty="0" smtClean="0">
                          <a:solidFill>
                            <a:schemeClr val="tx1"/>
                          </a:solidFill>
                          <a:latin typeface="Century" panose="02040604050505020304" pitchFamily="18" charset="0"/>
                        </a:rPr>
                        <a:t>system object into two categories namely functional and nonfunctional</a:t>
                      </a:r>
                    </a:p>
                    <a:p>
                      <a:pPr algn="l"/>
                      <a:r>
                        <a:rPr lang="en-US" sz="1600" dirty="0" smtClean="0">
                          <a:solidFill>
                            <a:schemeClr val="tx1"/>
                          </a:solidFill>
                          <a:latin typeface="Century" panose="02040604050505020304" pitchFamily="18" charset="0"/>
                        </a:rPr>
                        <a:t>objectives.</a:t>
                      </a: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7221128"/>
              </p:ext>
            </p:extLst>
          </p:nvPr>
        </p:nvGraphicFramePr>
        <p:xfrm>
          <a:off x="76200" y="9456583"/>
          <a:ext cx="4572000" cy="3116417"/>
        </p:xfrm>
        <a:graphic>
          <a:graphicData uri="http://schemas.openxmlformats.org/drawingml/2006/table">
            <a:tbl>
              <a:tblPr firstRow="1" bandRow="1">
                <a:tableStyleId>{5C22544A-7EE6-4342-B048-85BDC9FD1C3A}</a:tableStyleId>
              </a:tblPr>
              <a:tblGrid>
                <a:gridCol w="4572000"/>
              </a:tblGrid>
              <a:tr h="434177">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entury" panose="02040604050505020304" pitchFamily="18" charset="0"/>
                        </a:rPr>
                        <a:t>Functional objectives of the system</a:t>
                      </a:r>
                    </a:p>
                  </a:txBody>
                  <a:tcPr/>
                </a:tc>
              </a:tr>
              <a:tr h="2491902">
                <a:tc>
                  <a:txBody>
                    <a:bodyPr/>
                    <a:lstStyle/>
                    <a:p>
                      <a:pPr marL="285750" marR="0" indent="-285750" algn="l" defTabSz="128004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latin typeface="Century" panose="02040604050505020304" pitchFamily="18" charset="0"/>
                        </a:rPr>
                        <a:t>Allow the instructors to upload labs that require help.</a:t>
                      </a:r>
                    </a:p>
                    <a:p>
                      <a:pPr marL="285750" marR="0" indent="-285750" algn="l" defTabSz="128004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latin typeface="Century" panose="02040604050505020304" pitchFamily="18" charset="0"/>
                        </a:rPr>
                        <a:t>Input course name, the day of the week, start time and duration, start week</a:t>
                      </a:r>
                      <a:r>
                        <a:rPr lang="en-US" sz="1400" baseline="0" dirty="0" smtClean="0">
                          <a:solidFill>
                            <a:schemeClr val="tx1"/>
                          </a:solidFill>
                          <a:latin typeface="Century" panose="02040604050505020304" pitchFamily="18" charset="0"/>
                        </a:rPr>
                        <a:t> </a:t>
                      </a:r>
                      <a:r>
                        <a:rPr lang="en-US" sz="1400" dirty="0" smtClean="0">
                          <a:solidFill>
                            <a:schemeClr val="tx1"/>
                          </a:solidFill>
                          <a:latin typeface="Century" panose="02040604050505020304" pitchFamily="18" charset="0"/>
                        </a:rPr>
                        <a:t>and end week, skills needed and the number of helpers required.</a:t>
                      </a:r>
                    </a:p>
                    <a:p>
                      <a:pPr marL="285750" marR="0" indent="-285750" algn="l" defTabSz="128004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latin typeface="Century" panose="02040604050505020304" pitchFamily="18" charset="0"/>
                        </a:rPr>
                        <a:t>Students should create a profile before applying by inputting the skills their</a:t>
                      </a:r>
                      <a:r>
                        <a:rPr lang="en-US" sz="1400" baseline="0" dirty="0" smtClean="0">
                          <a:solidFill>
                            <a:schemeClr val="tx1"/>
                          </a:solidFill>
                          <a:latin typeface="Century" panose="02040604050505020304" pitchFamily="18" charset="0"/>
                        </a:rPr>
                        <a:t> </a:t>
                      </a:r>
                      <a:r>
                        <a:rPr lang="en-US" sz="1400" dirty="0" smtClean="0">
                          <a:solidFill>
                            <a:schemeClr val="tx1"/>
                          </a:solidFill>
                          <a:latin typeface="Century" panose="02040604050505020304" pitchFamily="18" charset="0"/>
                        </a:rPr>
                        <a:t>poses and then apply for the position most suited for them.</a:t>
                      </a:r>
                    </a:p>
                    <a:p>
                      <a:pPr marL="285750" indent="-285750" algn="l">
                        <a:buFont typeface="Arial" panose="020B0604020202020204" pitchFamily="34" charset="0"/>
                        <a:buChar char="•"/>
                      </a:pPr>
                      <a:r>
                        <a:rPr lang="en-US" sz="1400" dirty="0" smtClean="0">
                          <a:solidFill>
                            <a:schemeClr val="tx1"/>
                          </a:solidFill>
                          <a:latin typeface="Century" panose="02040604050505020304" pitchFamily="18" charset="0"/>
                        </a:rPr>
                        <a:t>Instructors would need to approve their request.</a:t>
                      </a:r>
                    </a:p>
                    <a:p>
                      <a:pPr marL="285750" indent="-285750" algn="l">
                        <a:buFont typeface="Arial" panose="020B0604020202020204" pitchFamily="34" charset="0"/>
                        <a:buChar char="•"/>
                      </a:pPr>
                      <a:r>
                        <a:rPr lang="en-US" sz="1400" dirty="0" smtClean="0">
                          <a:solidFill>
                            <a:schemeClr val="tx1"/>
                          </a:solidFill>
                          <a:latin typeface="Century" panose="02040604050505020304" pitchFamily="18" charset="0"/>
                        </a:rPr>
                        <a:t>An automatic email should be sent to the student for confirmation of</a:t>
                      </a:r>
                      <a:r>
                        <a:rPr lang="en-US" sz="1400" baseline="0" dirty="0" smtClean="0">
                          <a:solidFill>
                            <a:schemeClr val="tx1"/>
                          </a:solidFill>
                          <a:latin typeface="Century" panose="02040604050505020304" pitchFamily="18" charset="0"/>
                        </a:rPr>
                        <a:t> </a:t>
                      </a:r>
                      <a:r>
                        <a:rPr lang="en-US" sz="1400" dirty="0" smtClean="0">
                          <a:solidFill>
                            <a:schemeClr val="tx1"/>
                          </a:solidFill>
                          <a:latin typeface="Century" panose="02040604050505020304" pitchFamily="18" charset="0"/>
                        </a:rPr>
                        <a:t>acceptance.</a:t>
                      </a:r>
                    </a:p>
                    <a:p>
                      <a:pPr marL="285750" indent="-285750" algn="l">
                        <a:buFont typeface="Arial" panose="020B0604020202020204" pitchFamily="34" charset="0"/>
                        <a:buChar char="•"/>
                      </a:pPr>
                      <a:endParaRPr lang="en-US" sz="1600" dirty="0" smtClean="0">
                        <a:solidFill>
                          <a:schemeClr val="tx1"/>
                        </a:solidFill>
                        <a:latin typeface="Century" panose="02040604050505020304" pitchFamily="18"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32578898"/>
              </p:ext>
            </p:extLst>
          </p:nvPr>
        </p:nvGraphicFramePr>
        <p:xfrm>
          <a:off x="4876800" y="9456258"/>
          <a:ext cx="4572000" cy="3192942"/>
        </p:xfrm>
        <a:graphic>
          <a:graphicData uri="http://schemas.openxmlformats.org/drawingml/2006/table">
            <a:tbl>
              <a:tblPr firstRow="1" bandRow="1">
                <a:tableStyleId>{5C22544A-7EE6-4342-B048-85BDC9FD1C3A}</a:tableStyleId>
              </a:tblPr>
              <a:tblGrid>
                <a:gridCol w="4572000"/>
              </a:tblGrid>
              <a:tr h="434177">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entury" panose="02040604050505020304" pitchFamily="18" charset="0"/>
                        </a:rPr>
                        <a:t>Nonfunctional objectives of the system</a:t>
                      </a:r>
                    </a:p>
                  </a:txBody>
                  <a:tcPr/>
                </a:tc>
              </a:tr>
              <a:tr h="2491902">
                <a:tc>
                  <a:txBody>
                    <a:bodyPr/>
                    <a:lstStyle/>
                    <a:p>
                      <a:pPr marL="285750" marR="0" indent="-285750" algn="l" defTabSz="128004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latin typeface="Century" panose="02040604050505020304" pitchFamily="18" charset="0"/>
                        </a:rPr>
                        <a:t>Maintainability: the system should be easy to maintain once faulty.</a:t>
                      </a:r>
                    </a:p>
                    <a:p>
                      <a:pPr marL="285750" marR="0" indent="-285750" algn="l" defTabSz="128004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solidFill>
                            <a:schemeClr val="tx1"/>
                          </a:solidFill>
                          <a:latin typeface="Century" panose="02040604050505020304" pitchFamily="18" charset="0"/>
                        </a:rPr>
                        <a:t>Flexibility: the system should be easy to modify.</a:t>
                      </a:r>
                    </a:p>
                    <a:p>
                      <a:pPr marL="285750" marR="0" indent="-285750" algn="l" defTabSz="128004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solidFill>
                            <a:schemeClr val="tx1"/>
                          </a:solidFill>
                          <a:latin typeface="Century" panose="02040604050505020304" pitchFamily="18" charset="0"/>
                        </a:rPr>
                        <a:t>Usability: the system should be easy to use and accurate.</a:t>
                      </a:r>
                    </a:p>
                    <a:p>
                      <a:pPr marL="285750" marR="0" indent="-285750" algn="l" defTabSz="128004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solidFill>
                            <a:schemeClr val="tx1"/>
                          </a:solidFill>
                          <a:latin typeface="Century" panose="02040604050505020304" pitchFamily="18" charset="0"/>
                        </a:rPr>
                        <a:t>Security: the personal information should be confidential and not</a:t>
                      </a:r>
                      <a:r>
                        <a:rPr lang="en-US" sz="1600" baseline="0" dirty="0" smtClean="0">
                          <a:solidFill>
                            <a:schemeClr val="tx1"/>
                          </a:solidFill>
                          <a:latin typeface="Century" panose="02040604050505020304" pitchFamily="18" charset="0"/>
                        </a:rPr>
                        <a:t> </a:t>
                      </a:r>
                      <a:r>
                        <a:rPr lang="en-US" sz="1600" dirty="0" smtClean="0">
                          <a:solidFill>
                            <a:schemeClr val="tx1"/>
                          </a:solidFill>
                          <a:latin typeface="Century" panose="02040604050505020304" pitchFamily="18" charset="0"/>
                        </a:rPr>
                        <a:t>accessible to anyone else but the owner.</a:t>
                      </a:r>
                    </a:p>
                    <a:p>
                      <a:pPr marL="285750" marR="0" indent="-285750" algn="l" defTabSz="128004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smtClean="0">
                        <a:solidFill>
                          <a:schemeClr val="tx1"/>
                        </a:solidFill>
                        <a:latin typeface="Century" panose="02040604050505020304" pitchFamily="18" charset="0"/>
                      </a:endParaRPr>
                    </a:p>
                  </a:txBody>
                  <a:tcPr/>
                </a:tc>
              </a:tr>
            </a:tbl>
          </a:graphicData>
        </a:graphic>
      </p:graphicFrame>
    </p:spTree>
    <p:extLst>
      <p:ext uri="{BB962C8B-B14F-4D97-AF65-F5344CB8AC3E}">
        <p14:creationId xmlns:p14="http://schemas.microsoft.com/office/powerpoint/2010/main" val="3544182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0" y="1981200"/>
            <a:ext cx="9601200" cy="10820400"/>
          </a:xfrm>
          <a:prstGeom prst="rect">
            <a:avLst/>
          </a:prstGeom>
          <a:solidFill>
            <a:schemeClr val="accent1">
              <a:lumMod val="40000"/>
              <a:lumOff val="60000"/>
            </a:schemeClr>
          </a:solidFill>
        </p:spPr>
        <p:txBody>
          <a:bodyPr vert="horz" lIns="0" tIns="64008" rIns="25603" bIns="64008">
            <a:normAutofit/>
          </a:bodyPr>
          <a:lstStyle>
            <a:lvl1pPr marL="0" marR="64008" indent="0" algn="r" rtl="0" eaLnBrk="1" latinLnBrk="0" hangingPunct="1">
              <a:spcBef>
                <a:spcPct val="20000"/>
              </a:spcBef>
              <a:buClr>
                <a:schemeClr val="accent3"/>
              </a:buClr>
              <a:buSzPct val="95000"/>
              <a:buFont typeface="Wingdings 2"/>
              <a:buNone/>
              <a:defRPr kumimoji="0" sz="3600" kern="1200">
                <a:solidFill>
                  <a:schemeClr val="tx1"/>
                </a:solidFill>
                <a:latin typeface="+mn-lt"/>
                <a:ea typeface="+mn-ea"/>
                <a:cs typeface="+mn-cs"/>
              </a:defRPr>
            </a:lvl1pPr>
            <a:lvl2pPr marL="640080" indent="0" algn="ctr" rtl="0" eaLnBrk="1" latinLnBrk="0" hangingPunct="1">
              <a:spcBef>
                <a:spcPct val="20000"/>
              </a:spcBef>
              <a:buClr>
                <a:schemeClr val="accent1"/>
              </a:buClr>
              <a:buSzPct val="85000"/>
              <a:buFont typeface="Wingdings 2"/>
              <a:buNone/>
              <a:defRPr kumimoji="0" sz="3400" kern="1200">
                <a:solidFill>
                  <a:schemeClr val="tx1"/>
                </a:solidFill>
                <a:latin typeface="+mn-lt"/>
                <a:ea typeface="+mn-ea"/>
                <a:cs typeface="+mn-cs"/>
              </a:defRPr>
            </a:lvl2pPr>
            <a:lvl3pPr marL="1280160" indent="0" algn="ctr" rtl="0" eaLnBrk="1" latinLnBrk="0" hangingPunct="1">
              <a:spcBef>
                <a:spcPct val="20000"/>
              </a:spcBef>
              <a:buClr>
                <a:schemeClr val="accent2"/>
              </a:buClr>
              <a:buSzPct val="70000"/>
              <a:buFont typeface="Wingdings 2"/>
              <a:buNone/>
              <a:defRPr kumimoji="0" sz="2900" kern="1200">
                <a:solidFill>
                  <a:schemeClr val="tx1"/>
                </a:solidFill>
                <a:latin typeface="+mn-lt"/>
                <a:ea typeface="+mn-ea"/>
                <a:cs typeface="+mn-cs"/>
              </a:defRPr>
            </a:lvl3pPr>
            <a:lvl4pPr marL="1920240" indent="0" algn="ctr" rtl="0" eaLnBrk="1" latinLnBrk="0" hangingPunct="1">
              <a:spcBef>
                <a:spcPct val="20000"/>
              </a:spcBef>
              <a:buClr>
                <a:schemeClr val="accent3"/>
              </a:buClr>
              <a:buSzPct val="65000"/>
              <a:buFont typeface="Wingdings 2"/>
              <a:buNone/>
              <a:defRPr kumimoji="0" sz="2800" kern="1200">
                <a:solidFill>
                  <a:schemeClr val="tx1"/>
                </a:solidFill>
                <a:latin typeface="+mn-lt"/>
                <a:ea typeface="+mn-ea"/>
                <a:cs typeface="+mn-cs"/>
              </a:defRPr>
            </a:lvl4pPr>
            <a:lvl5pPr marL="2560320" indent="0" algn="ctr" rtl="0" eaLnBrk="1" latinLnBrk="0" hangingPunct="1">
              <a:spcBef>
                <a:spcPct val="20000"/>
              </a:spcBef>
              <a:buClr>
                <a:schemeClr val="accent4"/>
              </a:buClr>
              <a:buSzPct val="65000"/>
              <a:buFont typeface="Wingdings 2"/>
              <a:buNone/>
              <a:defRPr kumimoji="0" sz="2800" kern="1200">
                <a:solidFill>
                  <a:schemeClr val="tx1"/>
                </a:solidFill>
                <a:latin typeface="+mn-lt"/>
                <a:ea typeface="+mn-ea"/>
                <a:cs typeface="+mn-cs"/>
              </a:defRPr>
            </a:lvl5pPr>
            <a:lvl6pPr marL="3200400" indent="0" algn="ctr" rtl="0" eaLnBrk="1" latinLnBrk="0" hangingPunct="1">
              <a:spcBef>
                <a:spcPct val="20000"/>
              </a:spcBef>
              <a:buClr>
                <a:schemeClr val="accent5"/>
              </a:buClr>
              <a:buSzPct val="80000"/>
              <a:buFont typeface="Wingdings 2"/>
              <a:buNone/>
              <a:defRPr kumimoji="0" sz="2500" kern="1200">
                <a:solidFill>
                  <a:schemeClr val="tx1"/>
                </a:solidFill>
                <a:latin typeface="+mn-lt"/>
                <a:ea typeface="+mn-ea"/>
                <a:cs typeface="+mn-cs"/>
              </a:defRPr>
            </a:lvl6pPr>
            <a:lvl7pPr marL="3840480" indent="0" algn="ctr" rtl="0" eaLnBrk="1" latinLnBrk="0" hangingPunct="1">
              <a:spcBef>
                <a:spcPct val="20000"/>
              </a:spcBef>
              <a:buClr>
                <a:schemeClr val="accent6"/>
              </a:buClr>
              <a:buSzPct val="80000"/>
              <a:buFont typeface="Wingdings 2"/>
              <a:buNone/>
              <a:defRPr kumimoji="0" sz="2200" kern="1200" baseline="0">
                <a:solidFill>
                  <a:schemeClr val="tx1"/>
                </a:solidFill>
                <a:latin typeface="+mn-lt"/>
                <a:ea typeface="+mn-ea"/>
                <a:cs typeface="+mn-cs"/>
              </a:defRPr>
            </a:lvl7pPr>
            <a:lvl8pPr marL="4480560" indent="0" algn="ctr" rtl="0" eaLnBrk="1" latinLnBrk="0" hangingPunct="1">
              <a:spcBef>
                <a:spcPct val="20000"/>
              </a:spcBef>
              <a:buClr>
                <a:schemeClr val="tx2"/>
              </a:buClr>
              <a:buNone/>
              <a:defRPr kumimoji="0" sz="2200" kern="1200">
                <a:solidFill>
                  <a:schemeClr val="tx1"/>
                </a:solidFill>
                <a:latin typeface="+mn-lt"/>
                <a:ea typeface="+mn-ea"/>
                <a:cs typeface="+mn-cs"/>
              </a:defRPr>
            </a:lvl8pPr>
            <a:lvl9pPr marL="5120640" indent="0" algn="ctr" rtl="0" eaLnBrk="1" latinLnBrk="0" hangingPunct="1">
              <a:spcBef>
                <a:spcPct val="20000"/>
              </a:spcBef>
              <a:buClr>
                <a:schemeClr val="tx2"/>
              </a:buClr>
              <a:buFontTx/>
              <a:buNone/>
              <a:defRPr kumimoji="0" sz="2000" kern="1200" baseline="0">
                <a:solidFill>
                  <a:schemeClr val="tx1"/>
                </a:solidFill>
                <a:latin typeface="+mn-lt"/>
                <a:ea typeface="+mn-ea"/>
                <a:cs typeface="+mn-cs"/>
              </a:defRPr>
            </a:lvl9pPr>
          </a:lstStyle>
          <a:p>
            <a:pPr algn="ctr" defTabSz="914400"/>
            <a:endParaRPr lang="en-US" sz="3100" dirty="0">
              <a:latin typeface="Century" panose="02040604050505020304" pitchFamily="18" charset="0"/>
            </a:endParaRPr>
          </a:p>
        </p:txBody>
      </p:sp>
      <p:sp>
        <p:nvSpPr>
          <p:cNvPr id="7" name="Subtitle 2"/>
          <p:cNvSpPr txBox="1">
            <a:spLocks/>
          </p:cNvSpPr>
          <p:nvPr/>
        </p:nvSpPr>
        <p:spPr>
          <a:xfrm>
            <a:off x="0" y="0"/>
            <a:ext cx="9601200" cy="1828800"/>
          </a:xfrm>
          <a:prstGeom prst="rect">
            <a:avLst/>
          </a:prstGeom>
          <a:solidFill>
            <a:schemeClr val="accent1">
              <a:lumMod val="40000"/>
              <a:lumOff val="60000"/>
            </a:schemeClr>
          </a:solidFill>
        </p:spPr>
        <p:txBody>
          <a:bodyPr vert="horz" lIns="0" tIns="64008" rIns="25603" bIns="64008">
            <a:normAutofit/>
          </a:bodyPr>
          <a:lstStyle>
            <a:lvl1pPr marL="0" marR="64008" indent="0" algn="r" rtl="0" eaLnBrk="1" latinLnBrk="0" hangingPunct="1">
              <a:spcBef>
                <a:spcPct val="20000"/>
              </a:spcBef>
              <a:buClr>
                <a:schemeClr val="accent3"/>
              </a:buClr>
              <a:buSzPct val="95000"/>
              <a:buFont typeface="Wingdings 2"/>
              <a:buNone/>
              <a:defRPr kumimoji="0" sz="3600" kern="1200">
                <a:solidFill>
                  <a:schemeClr val="tx1"/>
                </a:solidFill>
                <a:latin typeface="+mn-lt"/>
                <a:ea typeface="+mn-ea"/>
                <a:cs typeface="+mn-cs"/>
              </a:defRPr>
            </a:lvl1pPr>
            <a:lvl2pPr marL="640080" indent="0" algn="ctr" rtl="0" eaLnBrk="1" latinLnBrk="0" hangingPunct="1">
              <a:spcBef>
                <a:spcPct val="20000"/>
              </a:spcBef>
              <a:buClr>
                <a:schemeClr val="accent1"/>
              </a:buClr>
              <a:buSzPct val="85000"/>
              <a:buFont typeface="Wingdings 2"/>
              <a:buNone/>
              <a:defRPr kumimoji="0" sz="3400" kern="1200">
                <a:solidFill>
                  <a:schemeClr val="tx1"/>
                </a:solidFill>
                <a:latin typeface="+mn-lt"/>
                <a:ea typeface="+mn-ea"/>
                <a:cs typeface="+mn-cs"/>
              </a:defRPr>
            </a:lvl2pPr>
            <a:lvl3pPr marL="1280160" indent="0" algn="ctr" rtl="0" eaLnBrk="1" latinLnBrk="0" hangingPunct="1">
              <a:spcBef>
                <a:spcPct val="20000"/>
              </a:spcBef>
              <a:buClr>
                <a:schemeClr val="accent2"/>
              </a:buClr>
              <a:buSzPct val="70000"/>
              <a:buFont typeface="Wingdings 2"/>
              <a:buNone/>
              <a:defRPr kumimoji="0" sz="2900" kern="1200">
                <a:solidFill>
                  <a:schemeClr val="tx1"/>
                </a:solidFill>
                <a:latin typeface="+mn-lt"/>
                <a:ea typeface="+mn-ea"/>
                <a:cs typeface="+mn-cs"/>
              </a:defRPr>
            </a:lvl3pPr>
            <a:lvl4pPr marL="1920240" indent="0" algn="ctr" rtl="0" eaLnBrk="1" latinLnBrk="0" hangingPunct="1">
              <a:spcBef>
                <a:spcPct val="20000"/>
              </a:spcBef>
              <a:buClr>
                <a:schemeClr val="accent3"/>
              </a:buClr>
              <a:buSzPct val="65000"/>
              <a:buFont typeface="Wingdings 2"/>
              <a:buNone/>
              <a:defRPr kumimoji="0" sz="2800" kern="1200">
                <a:solidFill>
                  <a:schemeClr val="tx1"/>
                </a:solidFill>
                <a:latin typeface="+mn-lt"/>
                <a:ea typeface="+mn-ea"/>
                <a:cs typeface="+mn-cs"/>
              </a:defRPr>
            </a:lvl4pPr>
            <a:lvl5pPr marL="2560320" indent="0" algn="ctr" rtl="0" eaLnBrk="1" latinLnBrk="0" hangingPunct="1">
              <a:spcBef>
                <a:spcPct val="20000"/>
              </a:spcBef>
              <a:buClr>
                <a:schemeClr val="accent4"/>
              </a:buClr>
              <a:buSzPct val="65000"/>
              <a:buFont typeface="Wingdings 2"/>
              <a:buNone/>
              <a:defRPr kumimoji="0" sz="2800" kern="1200">
                <a:solidFill>
                  <a:schemeClr val="tx1"/>
                </a:solidFill>
                <a:latin typeface="+mn-lt"/>
                <a:ea typeface="+mn-ea"/>
                <a:cs typeface="+mn-cs"/>
              </a:defRPr>
            </a:lvl5pPr>
            <a:lvl6pPr marL="3200400" indent="0" algn="ctr" rtl="0" eaLnBrk="1" latinLnBrk="0" hangingPunct="1">
              <a:spcBef>
                <a:spcPct val="20000"/>
              </a:spcBef>
              <a:buClr>
                <a:schemeClr val="accent5"/>
              </a:buClr>
              <a:buSzPct val="80000"/>
              <a:buFont typeface="Wingdings 2"/>
              <a:buNone/>
              <a:defRPr kumimoji="0" sz="2500" kern="1200">
                <a:solidFill>
                  <a:schemeClr val="tx1"/>
                </a:solidFill>
                <a:latin typeface="+mn-lt"/>
                <a:ea typeface="+mn-ea"/>
                <a:cs typeface="+mn-cs"/>
              </a:defRPr>
            </a:lvl6pPr>
            <a:lvl7pPr marL="3840480" indent="0" algn="ctr" rtl="0" eaLnBrk="1" latinLnBrk="0" hangingPunct="1">
              <a:spcBef>
                <a:spcPct val="20000"/>
              </a:spcBef>
              <a:buClr>
                <a:schemeClr val="accent6"/>
              </a:buClr>
              <a:buSzPct val="80000"/>
              <a:buFont typeface="Wingdings 2"/>
              <a:buNone/>
              <a:defRPr kumimoji="0" sz="2200" kern="1200" baseline="0">
                <a:solidFill>
                  <a:schemeClr val="tx1"/>
                </a:solidFill>
                <a:latin typeface="+mn-lt"/>
                <a:ea typeface="+mn-ea"/>
                <a:cs typeface="+mn-cs"/>
              </a:defRPr>
            </a:lvl7pPr>
            <a:lvl8pPr marL="4480560" indent="0" algn="ctr" rtl="0" eaLnBrk="1" latinLnBrk="0" hangingPunct="1">
              <a:spcBef>
                <a:spcPct val="20000"/>
              </a:spcBef>
              <a:buClr>
                <a:schemeClr val="tx2"/>
              </a:buClr>
              <a:buNone/>
              <a:defRPr kumimoji="0" sz="2200" kern="1200">
                <a:solidFill>
                  <a:schemeClr val="tx1"/>
                </a:solidFill>
                <a:latin typeface="+mn-lt"/>
                <a:ea typeface="+mn-ea"/>
                <a:cs typeface="+mn-cs"/>
              </a:defRPr>
            </a:lvl8pPr>
            <a:lvl9pPr marL="5120640" indent="0" algn="ctr" rtl="0" eaLnBrk="1" latinLnBrk="0" hangingPunct="1">
              <a:spcBef>
                <a:spcPct val="20000"/>
              </a:spcBef>
              <a:buClr>
                <a:schemeClr val="tx2"/>
              </a:buClr>
              <a:buFontTx/>
              <a:buNone/>
              <a:defRPr kumimoji="0" sz="2000" kern="1200" baseline="0">
                <a:solidFill>
                  <a:schemeClr val="tx1"/>
                </a:solidFill>
                <a:latin typeface="+mn-lt"/>
                <a:ea typeface="+mn-ea"/>
                <a:cs typeface="+mn-cs"/>
              </a:defRPr>
            </a:lvl9pPr>
          </a:lstStyle>
          <a:p>
            <a:pPr algn="ctr"/>
            <a:r>
              <a:rPr lang="en-US" sz="2800" b="1" dirty="0" smtClean="0">
                <a:solidFill>
                  <a:schemeClr val="accent1"/>
                </a:solidFill>
                <a:latin typeface="Century" panose="02040604050505020304" pitchFamily="18" charset="0"/>
              </a:rPr>
              <a:t>Literature Review</a:t>
            </a:r>
            <a:endParaRPr lang="en-US" sz="2800" dirty="0">
              <a:latin typeface="Century" panose="02040604050505020304" pitchFamily="18" charset="0"/>
            </a:endParaRPr>
          </a:p>
          <a:p>
            <a:pPr algn="l"/>
            <a:r>
              <a:rPr lang="en-US" sz="1800" dirty="0">
                <a:latin typeface="Century" panose="02040604050505020304" pitchFamily="18" charset="0"/>
              </a:rPr>
              <a:t>The purpose of a literature review is to look into pre-existing materials relevant to this project. Decision theories and how Information System has been used in </a:t>
            </a:r>
            <a:r>
              <a:rPr lang="en-US" sz="1800" dirty="0" smtClean="0">
                <a:latin typeface="Century" panose="02040604050505020304" pitchFamily="18" charset="0"/>
              </a:rPr>
              <a:t>other organization </a:t>
            </a:r>
            <a:r>
              <a:rPr lang="en-US" sz="1800" dirty="0">
                <a:latin typeface="Century" panose="02040604050505020304" pitchFamily="18" charset="0"/>
              </a:rPr>
              <a:t>will be discussed in this chapter. Alongside this, it is also important to look at different advantages and disadvantages that the system may bring along</a:t>
            </a:r>
            <a:r>
              <a:rPr lang="en-US" sz="1800" dirty="0" smtClean="0">
                <a:latin typeface="Century" panose="02040604050505020304" pitchFamily="18" charset="0"/>
              </a:rPr>
              <a:t>.</a:t>
            </a:r>
            <a:endParaRPr lang="en-US" sz="1800" dirty="0">
              <a:latin typeface="Century" panose="020406040505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60334918"/>
              </p:ext>
            </p:extLst>
          </p:nvPr>
        </p:nvGraphicFramePr>
        <p:xfrm>
          <a:off x="76200" y="2133600"/>
          <a:ext cx="4638675" cy="7193280"/>
        </p:xfrm>
        <a:graphic>
          <a:graphicData uri="http://schemas.openxmlformats.org/drawingml/2006/table">
            <a:tbl>
              <a:tblPr firstRow="1" bandRow="1">
                <a:tableStyleId>{5C22544A-7EE6-4342-B048-85BDC9FD1C3A}</a:tableStyleId>
              </a:tblPr>
              <a:tblGrid>
                <a:gridCol w="4638675"/>
              </a:tblGrid>
              <a:tr h="504321">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latin typeface="Century" panose="02040604050505020304" pitchFamily="18" charset="0"/>
                        </a:rPr>
                        <a:t>Decision Theories</a:t>
                      </a:r>
                    </a:p>
                  </a:txBody>
                  <a:tcPr/>
                </a:tc>
              </a:tr>
              <a:tr h="1934079">
                <a:tc>
                  <a:txBody>
                    <a:bodyPr/>
                    <a:lstStyle/>
                    <a:p>
                      <a:r>
                        <a:rPr kumimoji="0" lang="en-US" sz="1800" kern="1200" dirty="0" smtClean="0">
                          <a:solidFill>
                            <a:schemeClr val="dk1"/>
                          </a:solidFill>
                          <a:effectLst/>
                          <a:latin typeface="+mn-lt"/>
                          <a:ea typeface="+mn-ea"/>
                          <a:cs typeface="+mn-cs"/>
                        </a:rPr>
                        <a:t>To get an understanding of how the Lab Helper System should be incorporated in the University, it is important to first look at different Information Systems that links up to the Lab Helper System.</a:t>
                      </a:r>
                    </a:p>
                    <a:p>
                      <a:r>
                        <a:rPr kumimoji="0" lang="en-US" sz="1800" kern="1200" dirty="0" smtClean="0">
                          <a:solidFill>
                            <a:schemeClr val="dk1"/>
                          </a:solidFill>
                          <a:effectLst/>
                          <a:latin typeface="+mn-lt"/>
                          <a:ea typeface="+mn-ea"/>
                          <a:cs typeface="+mn-cs"/>
                        </a:rPr>
                        <a:t>Information System has played a major role in organizations when it comes to decision making. In terms of theories, Information System can be categorized into three systems (Greeno, 1996) which are:</a:t>
                      </a:r>
                    </a:p>
                    <a:p>
                      <a:endParaRPr kumimoji="0" lang="en-US" sz="1800" kern="1200" dirty="0" smtClean="0">
                        <a:solidFill>
                          <a:schemeClr val="dk1"/>
                        </a:solidFill>
                        <a:effectLst/>
                        <a:latin typeface="+mn-lt"/>
                        <a:ea typeface="+mn-ea"/>
                        <a:cs typeface="+mn-cs"/>
                      </a:endParaRP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Decision support systems</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Expert system</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Management information system. </a:t>
                      </a:r>
                    </a:p>
                    <a:p>
                      <a:pPr marL="0" indent="0">
                        <a:buFont typeface="Arial" panose="020B0604020202020204" pitchFamily="34" charset="0"/>
                        <a:buNone/>
                      </a:pPr>
                      <a:endParaRPr kumimoji="0" lang="en-US" sz="1800" kern="1200" dirty="0" smtClean="0">
                        <a:solidFill>
                          <a:schemeClr val="dk1"/>
                        </a:solidFill>
                        <a:effectLst/>
                        <a:latin typeface="+mn-lt"/>
                        <a:ea typeface="+mn-ea"/>
                        <a:cs typeface="+mn-cs"/>
                      </a:endParaRPr>
                    </a:p>
                    <a:p>
                      <a:pPr marL="0" indent="0">
                        <a:buFont typeface="Arial" panose="020B0604020202020204" pitchFamily="34" charset="0"/>
                        <a:buNone/>
                      </a:pPr>
                      <a:r>
                        <a:rPr kumimoji="0" lang="en-US" sz="1800" kern="1200" dirty="0" smtClean="0">
                          <a:solidFill>
                            <a:schemeClr val="dk1"/>
                          </a:solidFill>
                          <a:effectLst/>
                          <a:latin typeface="+mn-lt"/>
                          <a:ea typeface="+mn-ea"/>
                          <a:cs typeface="+mn-cs"/>
                        </a:rPr>
                        <a:t>By looking at each of these different approaches to information systems, it is clear to see a shift towards decision-making systems.</a:t>
                      </a:r>
                    </a:p>
                    <a:p>
                      <a:r>
                        <a:rPr kumimoji="0" lang="en-US" sz="1800" kern="1200" dirty="0" smtClean="0">
                          <a:solidFill>
                            <a:schemeClr val="dk1"/>
                          </a:solidFill>
                          <a:effectLst/>
                          <a:latin typeface="+mn-lt"/>
                          <a:ea typeface="+mn-ea"/>
                          <a:cs typeface="+mn-cs"/>
                        </a:rPr>
                        <a:t>The Decision Support System theory shows the importance of privileges in the system. Each of these different theories led to different approaches to designing information systems.</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13323611"/>
              </p:ext>
            </p:extLst>
          </p:nvPr>
        </p:nvGraphicFramePr>
        <p:xfrm>
          <a:off x="4876800" y="2133600"/>
          <a:ext cx="4572000" cy="6797040"/>
        </p:xfrm>
        <a:graphic>
          <a:graphicData uri="http://schemas.openxmlformats.org/drawingml/2006/table">
            <a:tbl>
              <a:tblPr firstRow="1" bandRow="1">
                <a:tableStyleId>{5C22544A-7EE6-4342-B048-85BDC9FD1C3A}</a:tableStyleId>
              </a:tblPr>
              <a:tblGrid>
                <a:gridCol w="4572000"/>
              </a:tblGrid>
              <a:tr h="434177">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latin typeface="Century" panose="02040604050505020304" pitchFamily="18" charset="0"/>
                        </a:rPr>
                        <a:t>Approaches to Designing an Information</a:t>
                      </a:r>
                      <a:r>
                        <a:rPr lang="en-US" sz="2800" baseline="0" dirty="0" smtClean="0">
                          <a:solidFill>
                            <a:schemeClr val="tx1"/>
                          </a:solidFill>
                          <a:latin typeface="Century" panose="02040604050505020304" pitchFamily="18" charset="0"/>
                        </a:rPr>
                        <a:t> System</a:t>
                      </a:r>
                      <a:endParaRPr lang="en-US" sz="2800" dirty="0" smtClean="0">
                        <a:solidFill>
                          <a:schemeClr val="tx1"/>
                        </a:solidFill>
                        <a:latin typeface="Century" panose="02040604050505020304" pitchFamily="18" charset="0"/>
                      </a:endParaRPr>
                    </a:p>
                  </a:txBody>
                  <a:tcPr/>
                </a:tc>
              </a:tr>
              <a:tr h="2491902">
                <a:tc>
                  <a:txBody>
                    <a:bodyPr/>
                    <a:lstStyle/>
                    <a:p>
                      <a:r>
                        <a:rPr kumimoji="0" lang="en-US" sz="1800" kern="1200" dirty="0" smtClean="0">
                          <a:solidFill>
                            <a:schemeClr val="dk1"/>
                          </a:solidFill>
                          <a:effectLst/>
                          <a:latin typeface="+mn-lt"/>
                          <a:ea typeface="+mn-ea"/>
                          <a:cs typeface="+mn-cs"/>
                        </a:rPr>
                        <a:t>As discussed previously, there are several theories about decision making systems. Along with this, there are different ways to approach designing an information system.</a:t>
                      </a:r>
                    </a:p>
                    <a:p>
                      <a:r>
                        <a:rPr kumimoji="0" lang="en-US" sz="1800" kern="1200" dirty="0" smtClean="0">
                          <a:solidFill>
                            <a:schemeClr val="dk1"/>
                          </a:solidFill>
                          <a:effectLst/>
                          <a:latin typeface="+mn-lt"/>
                          <a:ea typeface="+mn-ea"/>
                          <a:cs typeface="+mn-cs"/>
                        </a:rPr>
                        <a:t>The main approaches are:</a:t>
                      </a:r>
                    </a:p>
                    <a:p>
                      <a:endParaRPr kumimoji="0" lang="en-US" sz="1800" kern="1200" dirty="0" smtClean="0">
                        <a:solidFill>
                          <a:schemeClr val="dk1"/>
                        </a:solidFill>
                        <a:effectLst/>
                        <a:latin typeface="+mn-lt"/>
                        <a:ea typeface="+mn-ea"/>
                        <a:cs typeface="+mn-cs"/>
                      </a:endParaRP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Traditional Systems Life Cycle</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Prototyping</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Software packages</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End-user development</a:t>
                      </a:r>
                    </a:p>
                    <a:p>
                      <a:endParaRPr kumimoji="0" lang="en-US" sz="1800" kern="1200" dirty="0" smtClean="0">
                        <a:solidFill>
                          <a:schemeClr val="dk1"/>
                        </a:solidFill>
                        <a:effectLst/>
                        <a:latin typeface="+mn-lt"/>
                        <a:ea typeface="+mn-ea"/>
                        <a:cs typeface="+mn-cs"/>
                      </a:endParaRPr>
                    </a:p>
                    <a:p>
                      <a:r>
                        <a:rPr kumimoji="0" lang="en-US" sz="1800" kern="1200" dirty="0" smtClean="0">
                          <a:solidFill>
                            <a:schemeClr val="dk1"/>
                          </a:solidFill>
                          <a:effectLst/>
                          <a:latin typeface="+mn-lt"/>
                          <a:ea typeface="+mn-ea"/>
                          <a:cs typeface="+mn-cs"/>
                        </a:rPr>
                        <a:t>Through looking at different design methods, it is clear that the traditional</a:t>
                      </a:r>
                    </a:p>
                    <a:p>
                      <a:r>
                        <a:rPr kumimoji="0" lang="en-US" sz="1800" kern="1200" dirty="0" smtClean="0">
                          <a:solidFill>
                            <a:schemeClr val="dk1"/>
                          </a:solidFill>
                          <a:effectLst/>
                          <a:latin typeface="+mn-lt"/>
                          <a:ea typeface="+mn-ea"/>
                          <a:cs typeface="+mn-cs"/>
                        </a:rPr>
                        <a:t>system development lifecycle is still well used as it provides a broader</a:t>
                      </a:r>
                    </a:p>
                    <a:p>
                      <a:r>
                        <a:rPr kumimoji="0" lang="en-US" sz="1800" kern="1200" dirty="0" smtClean="0">
                          <a:solidFill>
                            <a:schemeClr val="dk1"/>
                          </a:solidFill>
                          <a:effectLst/>
                          <a:latin typeface="+mn-lt"/>
                          <a:ea typeface="+mn-ea"/>
                          <a:cs typeface="+mn-cs"/>
                        </a:rPr>
                        <a:t>understand of the system requirements for the developers and by</a:t>
                      </a:r>
                    </a:p>
                    <a:p>
                      <a:r>
                        <a:rPr kumimoji="0" lang="en-US" sz="1800" kern="1200" dirty="0" smtClean="0">
                          <a:solidFill>
                            <a:schemeClr val="dk1"/>
                          </a:solidFill>
                          <a:effectLst/>
                          <a:latin typeface="+mn-lt"/>
                          <a:ea typeface="+mn-ea"/>
                          <a:cs typeface="+mn-cs"/>
                        </a:rPr>
                        <a:t>incorporating the end-user development approach to get more of the user’s</a:t>
                      </a:r>
                    </a:p>
                    <a:p>
                      <a:r>
                        <a:rPr kumimoji="0" lang="en-US" sz="1800" kern="1200" dirty="0" smtClean="0">
                          <a:solidFill>
                            <a:schemeClr val="dk1"/>
                          </a:solidFill>
                          <a:effectLst/>
                          <a:latin typeface="+mn-lt"/>
                          <a:ea typeface="+mn-ea"/>
                          <a:cs typeface="+mn-cs"/>
                        </a:rPr>
                        <a:t>needs and also to be sure of meeting their requirements.</a:t>
                      </a:r>
                      <a:endParaRPr lang="en-US" sz="1600" dirty="0" smtClean="0">
                        <a:solidFill>
                          <a:schemeClr val="tx1"/>
                        </a:solidFill>
                        <a:latin typeface="Century" panose="02040604050505020304" pitchFamily="18"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8976196"/>
              </p:ext>
            </p:extLst>
          </p:nvPr>
        </p:nvGraphicFramePr>
        <p:xfrm>
          <a:off x="76200" y="9448800"/>
          <a:ext cx="4724400" cy="3200400"/>
        </p:xfrm>
        <a:graphic>
          <a:graphicData uri="http://schemas.openxmlformats.org/drawingml/2006/table">
            <a:tbl>
              <a:tblPr firstRow="1" bandRow="1">
                <a:tableStyleId>{5C22544A-7EE6-4342-B048-85BDC9FD1C3A}</a:tableStyleId>
              </a:tblPr>
              <a:tblGrid>
                <a:gridCol w="4724400"/>
              </a:tblGrid>
              <a:tr h="661921">
                <a:tc>
                  <a:txBody>
                    <a:bodyPr/>
                    <a:lstStyle/>
                    <a:p>
                      <a:pPr algn="ctr"/>
                      <a:r>
                        <a:rPr lang="en-US" dirty="0" smtClean="0"/>
                        <a:t>Figure</a:t>
                      </a:r>
                      <a:r>
                        <a:rPr lang="en-US" baseline="0" dirty="0" smtClean="0"/>
                        <a:t> 1</a:t>
                      </a:r>
                    </a:p>
                    <a:p>
                      <a:pPr algn="ctr"/>
                      <a:r>
                        <a:rPr lang="en-US" baseline="0" dirty="0" smtClean="0"/>
                        <a:t>Decision Theories</a:t>
                      </a:r>
                      <a:endParaRPr lang="en-US" dirty="0"/>
                    </a:p>
                  </a:txBody>
                  <a:tcPr/>
                </a:tc>
              </a:tr>
              <a:tr h="2538479">
                <a:tc>
                  <a:txBody>
                    <a:bodyPr/>
                    <a:lstStyle/>
                    <a:p>
                      <a:endParaRPr lang="en-US" dirty="0"/>
                    </a:p>
                  </a:txBody>
                  <a:tcPr/>
                </a:tc>
              </a:tr>
            </a:tbl>
          </a:graphicData>
        </a:graphic>
      </p:graphicFrame>
      <p:sp>
        <p:nvSpPr>
          <p:cNvPr id="2" name="Oval 1"/>
          <p:cNvSpPr/>
          <p:nvPr/>
        </p:nvSpPr>
        <p:spPr>
          <a:xfrm>
            <a:off x="3200400" y="11506200"/>
            <a:ext cx="1524000" cy="1143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smtClean="0"/>
              <a:t>Decision Theories</a:t>
            </a:r>
            <a:endParaRPr lang="en-US" sz="1800" dirty="0"/>
          </a:p>
        </p:txBody>
      </p:sp>
      <p:cxnSp>
        <p:nvCxnSpPr>
          <p:cNvPr id="5" name="Straight Arrow Connector 4"/>
          <p:cNvCxnSpPr/>
          <p:nvPr/>
        </p:nvCxnSpPr>
        <p:spPr>
          <a:xfrm flipV="1">
            <a:off x="3221182" y="10896600"/>
            <a:ext cx="665018"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990600" y="10896600"/>
            <a:ext cx="2230582" cy="969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52400" y="10172700"/>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smtClean="0"/>
              <a:t>Expert System</a:t>
            </a:r>
          </a:p>
        </p:txBody>
      </p:sp>
      <p:sp>
        <p:nvSpPr>
          <p:cNvPr id="18" name="Rounded Rectangle 17"/>
          <p:cNvSpPr/>
          <p:nvPr/>
        </p:nvSpPr>
        <p:spPr>
          <a:xfrm>
            <a:off x="3048000" y="10172700"/>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Decision Support System</a:t>
            </a:r>
            <a:endParaRPr lang="en-US" sz="1600" dirty="0"/>
          </a:p>
        </p:txBody>
      </p:sp>
      <p:sp>
        <p:nvSpPr>
          <p:cNvPr id="20" name="Rounded Rectangle 19"/>
          <p:cNvSpPr/>
          <p:nvPr/>
        </p:nvSpPr>
        <p:spPr>
          <a:xfrm>
            <a:off x="152400" y="11887200"/>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Management Information System</a:t>
            </a:r>
          </a:p>
        </p:txBody>
      </p:sp>
      <p:cxnSp>
        <p:nvCxnSpPr>
          <p:cNvPr id="24" name="Straight Arrow Connector 23"/>
          <p:cNvCxnSpPr/>
          <p:nvPr/>
        </p:nvCxnSpPr>
        <p:spPr>
          <a:xfrm flipH="1">
            <a:off x="1828800" y="11887200"/>
            <a:ext cx="1392382"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729535020"/>
              </p:ext>
            </p:extLst>
          </p:nvPr>
        </p:nvGraphicFramePr>
        <p:xfrm>
          <a:off x="4953000" y="8991600"/>
          <a:ext cx="4545281" cy="3810000"/>
        </p:xfrm>
        <a:graphic>
          <a:graphicData uri="http://schemas.openxmlformats.org/drawingml/2006/table">
            <a:tbl>
              <a:tblPr firstRow="1" bandRow="1">
                <a:tableStyleId>{5C22544A-7EE6-4342-B048-85BDC9FD1C3A}</a:tableStyleId>
              </a:tblPr>
              <a:tblGrid>
                <a:gridCol w="4545281"/>
              </a:tblGrid>
              <a:tr h="878604">
                <a:tc>
                  <a:txBody>
                    <a:bodyPr/>
                    <a:lstStyle/>
                    <a:p>
                      <a:pPr algn="ctr"/>
                      <a:r>
                        <a:rPr lang="en-US" sz="1400" dirty="0" smtClean="0"/>
                        <a:t>Figure</a:t>
                      </a:r>
                      <a:r>
                        <a:rPr lang="en-US" sz="1400" baseline="0" dirty="0" smtClean="0"/>
                        <a:t> 2</a:t>
                      </a:r>
                    </a:p>
                    <a:p>
                      <a:pPr algn="ctr"/>
                      <a:r>
                        <a:rPr lang="en-US" baseline="0" dirty="0" smtClean="0"/>
                        <a:t>Approaches to Designing an Information System</a:t>
                      </a:r>
                      <a:endParaRPr lang="en-US" dirty="0"/>
                    </a:p>
                  </a:txBody>
                  <a:tcPr/>
                </a:tc>
              </a:tr>
              <a:tr h="2931396">
                <a:tc>
                  <a:txBody>
                    <a:bodyPr/>
                    <a:lstStyle/>
                    <a:p>
                      <a:endParaRPr lang="en-US" dirty="0"/>
                    </a:p>
                  </a:txBody>
                  <a:tcPr/>
                </a:tc>
              </a:tr>
            </a:tbl>
          </a:graphicData>
        </a:graphic>
      </p:graphicFrame>
      <p:sp>
        <p:nvSpPr>
          <p:cNvPr id="28" name="Oval 27"/>
          <p:cNvSpPr/>
          <p:nvPr/>
        </p:nvSpPr>
        <p:spPr>
          <a:xfrm>
            <a:off x="7467600" y="11049000"/>
            <a:ext cx="1905000" cy="167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1280048">
              <a:defRPr/>
            </a:pPr>
            <a:r>
              <a:rPr lang="en-US" sz="1400" dirty="0">
                <a:solidFill>
                  <a:schemeClr val="tx1"/>
                </a:solidFill>
                <a:latin typeface="Century" panose="02040604050505020304" pitchFamily="18" charset="0"/>
              </a:rPr>
              <a:t>Approaches to Designing an Information System</a:t>
            </a:r>
          </a:p>
        </p:txBody>
      </p:sp>
      <p:sp>
        <p:nvSpPr>
          <p:cNvPr id="29" name="Rounded Rectangle 28"/>
          <p:cNvSpPr/>
          <p:nvPr/>
        </p:nvSpPr>
        <p:spPr>
          <a:xfrm>
            <a:off x="7821881" y="9944100"/>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Traditional Systems Life Cycle</a:t>
            </a:r>
            <a:endParaRPr lang="en-US" sz="1600" dirty="0"/>
          </a:p>
        </p:txBody>
      </p:sp>
      <p:sp>
        <p:nvSpPr>
          <p:cNvPr id="30" name="Rounded Rectangle 29"/>
          <p:cNvSpPr/>
          <p:nvPr/>
        </p:nvSpPr>
        <p:spPr>
          <a:xfrm>
            <a:off x="5029200" y="9944100"/>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Prototyping</a:t>
            </a:r>
            <a:endParaRPr lang="en-US" sz="1600" dirty="0"/>
          </a:p>
        </p:txBody>
      </p:sp>
      <p:sp>
        <p:nvSpPr>
          <p:cNvPr id="31" name="Rounded Rectangle 30"/>
          <p:cNvSpPr/>
          <p:nvPr/>
        </p:nvSpPr>
        <p:spPr>
          <a:xfrm>
            <a:off x="5029200" y="11935691"/>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End-User Development</a:t>
            </a:r>
            <a:endParaRPr lang="en-US" sz="1600" dirty="0"/>
          </a:p>
        </p:txBody>
      </p:sp>
      <p:sp>
        <p:nvSpPr>
          <p:cNvPr id="32" name="Rounded Rectangle 31"/>
          <p:cNvSpPr/>
          <p:nvPr/>
        </p:nvSpPr>
        <p:spPr>
          <a:xfrm>
            <a:off x="5029200" y="10780816"/>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Software Packages</a:t>
            </a:r>
            <a:endParaRPr lang="en-US" sz="1600" dirty="0"/>
          </a:p>
        </p:txBody>
      </p:sp>
      <p:cxnSp>
        <p:nvCxnSpPr>
          <p:cNvPr id="33" name="Straight Arrow Connector 32"/>
          <p:cNvCxnSpPr/>
          <p:nvPr/>
        </p:nvCxnSpPr>
        <p:spPr>
          <a:xfrm flipV="1">
            <a:off x="7467600" y="10668000"/>
            <a:ext cx="457200" cy="1138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705600" y="10287001"/>
            <a:ext cx="762000" cy="1519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6705600" y="11201400"/>
            <a:ext cx="762000" cy="605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705600" y="11806957"/>
            <a:ext cx="762000" cy="490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706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0" y="0"/>
            <a:ext cx="9601200" cy="12801600"/>
          </a:xfrm>
          <a:prstGeom prst="rect">
            <a:avLst/>
          </a:prstGeom>
          <a:solidFill>
            <a:schemeClr val="accent1">
              <a:lumMod val="40000"/>
              <a:lumOff val="60000"/>
            </a:schemeClr>
          </a:solidFill>
        </p:spPr>
        <p:txBody>
          <a:bodyPr vert="horz" lIns="0" tIns="64008" rIns="25603" bIns="64008">
            <a:normAutofit/>
          </a:bodyPr>
          <a:lstStyle>
            <a:lvl1pPr marL="0" marR="64008" indent="0" algn="r" rtl="0" eaLnBrk="1" latinLnBrk="0" hangingPunct="1">
              <a:spcBef>
                <a:spcPct val="20000"/>
              </a:spcBef>
              <a:buClr>
                <a:schemeClr val="accent3"/>
              </a:buClr>
              <a:buSzPct val="95000"/>
              <a:buFont typeface="Wingdings 2"/>
              <a:buNone/>
              <a:defRPr kumimoji="0" sz="3600" kern="1200">
                <a:solidFill>
                  <a:schemeClr val="tx1"/>
                </a:solidFill>
                <a:latin typeface="+mn-lt"/>
                <a:ea typeface="+mn-ea"/>
                <a:cs typeface="+mn-cs"/>
              </a:defRPr>
            </a:lvl1pPr>
            <a:lvl2pPr marL="640080" indent="0" algn="ctr" rtl="0" eaLnBrk="1" latinLnBrk="0" hangingPunct="1">
              <a:spcBef>
                <a:spcPct val="20000"/>
              </a:spcBef>
              <a:buClr>
                <a:schemeClr val="accent1"/>
              </a:buClr>
              <a:buSzPct val="85000"/>
              <a:buFont typeface="Wingdings 2"/>
              <a:buNone/>
              <a:defRPr kumimoji="0" sz="3400" kern="1200">
                <a:solidFill>
                  <a:schemeClr val="tx1"/>
                </a:solidFill>
                <a:latin typeface="+mn-lt"/>
                <a:ea typeface="+mn-ea"/>
                <a:cs typeface="+mn-cs"/>
              </a:defRPr>
            </a:lvl2pPr>
            <a:lvl3pPr marL="1280160" indent="0" algn="ctr" rtl="0" eaLnBrk="1" latinLnBrk="0" hangingPunct="1">
              <a:spcBef>
                <a:spcPct val="20000"/>
              </a:spcBef>
              <a:buClr>
                <a:schemeClr val="accent2"/>
              </a:buClr>
              <a:buSzPct val="70000"/>
              <a:buFont typeface="Wingdings 2"/>
              <a:buNone/>
              <a:defRPr kumimoji="0" sz="2900" kern="1200">
                <a:solidFill>
                  <a:schemeClr val="tx1"/>
                </a:solidFill>
                <a:latin typeface="+mn-lt"/>
                <a:ea typeface="+mn-ea"/>
                <a:cs typeface="+mn-cs"/>
              </a:defRPr>
            </a:lvl3pPr>
            <a:lvl4pPr marL="1920240" indent="0" algn="ctr" rtl="0" eaLnBrk="1" latinLnBrk="0" hangingPunct="1">
              <a:spcBef>
                <a:spcPct val="20000"/>
              </a:spcBef>
              <a:buClr>
                <a:schemeClr val="accent3"/>
              </a:buClr>
              <a:buSzPct val="65000"/>
              <a:buFont typeface="Wingdings 2"/>
              <a:buNone/>
              <a:defRPr kumimoji="0" sz="2800" kern="1200">
                <a:solidFill>
                  <a:schemeClr val="tx1"/>
                </a:solidFill>
                <a:latin typeface="+mn-lt"/>
                <a:ea typeface="+mn-ea"/>
                <a:cs typeface="+mn-cs"/>
              </a:defRPr>
            </a:lvl4pPr>
            <a:lvl5pPr marL="2560320" indent="0" algn="ctr" rtl="0" eaLnBrk="1" latinLnBrk="0" hangingPunct="1">
              <a:spcBef>
                <a:spcPct val="20000"/>
              </a:spcBef>
              <a:buClr>
                <a:schemeClr val="accent4"/>
              </a:buClr>
              <a:buSzPct val="65000"/>
              <a:buFont typeface="Wingdings 2"/>
              <a:buNone/>
              <a:defRPr kumimoji="0" sz="2800" kern="1200">
                <a:solidFill>
                  <a:schemeClr val="tx1"/>
                </a:solidFill>
                <a:latin typeface="+mn-lt"/>
                <a:ea typeface="+mn-ea"/>
                <a:cs typeface="+mn-cs"/>
              </a:defRPr>
            </a:lvl5pPr>
            <a:lvl6pPr marL="3200400" indent="0" algn="ctr" rtl="0" eaLnBrk="1" latinLnBrk="0" hangingPunct="1">
              <a:spcBef>
                <a:spcPct val="20000"/>
              </a:spcBef>
              <a:buClr>
                <a:schemeClr val="accent5"/>
              </a:buClr>
              <a:buSzPct val="80000"/>
              <a:buFont typeface="Wingdings 2"/>
              <a:buNone/>
              <a:defRPr kumimoji="0" sz="2500" kern="1200">
                <a:solidFill>
                  <a:schemeClr val="tx1"/>
                </a:solidFill>
                <a:latin typeface="+mn-lt"/>
                <a:ea typeface="+mn-ea"/>
                <a:cs typeface="+mn-cs"/>
              </a:defRPr>
            </a:lvl6pPr>
            <a:lvl7pPr marL="3840480" indent="0" algn="ctr" rtl="0" eaLnBrk="1" latinLnBrk="0" hangingPunct="1">
              <a:spcBef>
                <a:spcPct val="20000"/>
              </a:spcBef>
              <a:buClr>
                <a:schemeClr val="accent6"/>
              </a:buClr>
              <a:buSzPct val="80000"/>
              <a:buFont typeface="Wingdings 2"/>
              <a:buNone/>
              <a:defRPr kumimoji="0" sz="2200" kern="1200" baseline="0">
                <a:solidFill>
                  <a:schemeClr val="tx1"/>
                </a:solidFill>
                <a:latin typeface="+mn-lt"/>
                <a:ea typeface="+mn-ea"/>
                <a:cs typeface="+mn-cs"/>
              </a:defRPr>
            </a:lvl7pPr>
            <a:lvl8pPr marL="4480560" indent="0" algn="ctr" rtl="0" eaLnBrk="1" latinLnBrk="0" hangingPunct="1">
              <a:spcBef>
                <a:spcPct val="20000"/>
              </a:spcBef>
              <a:buClr>
                <a:schemeClr val="tx2"/>
              </a:buClr>
              <a:buNone/>
              <a:defRPr kumimoji="0" sz="2200" kern="1200">
                <a:solidFill>
                  <a:schemeClr val="tx1"/>
                </a:solidFill>
                <a:latin typeface="+mn-lt"/>
                <a:ea typeface="+mn-ea"/>
                <a:cs typeface="+mn-cs"/>
              </a:defRPr>
            </a:lvl8pPr>
            <a:lvl9pPr marL="5120640" indent="0" algn="ctr" rtl="0" eaLnBrk="1" latinLnBrk="0" hangingPunct="1">
              <a:spcBef>
                <a:spcPct val="20000"/>
              </a:spcBef>
              <a:buClr>
                <a:schemeClr val="tx2"/>
              </a:buClr>
              <a:buFontTx/>
              <a:buNone/>
              <a:defRPr kumimoji="0" sz="2000" kern="1200" baseline="0">
                <a:solidFill>
                  <a:schemeClr val="tx1"/>
                </a:solidFill>
                <a:latin typeface="+mn-lt"/>
                <a:ea typeface="+mn-ea"/>
                <a:cs typeface="+mn-cs"/>
              </a:defRPr>
            </a:lvl9pPr>
          </a:lstStyle>
          <a:p>
            <a:pPr algn="ctr" defTabSz="914400"/>
            <a:endParaRPr lang="en-US" sz="3100" dirty="0">
              <a:latin typeface="Century" panose="020406040505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050427679"/>
              </p:ext>
            </p:extLst>
          </p:nvPr>
        </p:nvGraphicFramePr>
        <p:xfrm>
          <a:off x="0" y="30480"/>
          <a:ext cx="5334000" cy="9265920"/>
        </p:xfrm>
        <a:graphic>
          <a:graphicData uri="http://schemas.openxmlformats.org/drawingml/2006/table">
            <a:tbl>
              <a:tblPr firstRow="1" bandRow="1">
                <a:tableStyleId>{5C22544A-7EE6-4342-B048-85BDC9FD1C3A}</a:tableStyleId>
              </a:tblPr>
              <a:tblGrid>
                <a:gridCol w="5334000"/>
              </a:tblGrid>
              <a:tr h="434177">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kumimoji="0" lang="en-US" sz="2800" b="1" kern="1200" dirty="0" smtClean="0">
                          <a:solidFill>
                            <a:schemeClr val="tx1"/>
                          </a:solidFill>
                          <a:effectLst/>
                          <a:latin typeface="+mn-lt"/>
                          <a:ea typeface="+mn-ea"/>
                          <a:cs typeface="+mn-cs"/>
                        </a:rPr>
                        <a:t>Software Development Methodologies</a:t>
                      </a:r>
                      <a:endParaRPr lang="en-US" sz="3200" dirty="0" smtClean="0">
                        <a:solidFill>
                          <a:schemeClr val="tx1"/>
                        </a:solidFill>
                        <a:latin typeface="Century" panose="02040604050505020304" pitchFamily="18" charset="0"/>
                      </a:endParaRPr>
                    </a:p>
                  </a:txBody>
                  <a:tcPr/>
                </a:tc>
              </a:tr>
              <a:tr h="2491902">
                <a:tc>
                  <a:txBody>
                    <a:bodyPr/>
                    <a:lstStyle/>
                    <a:p>
                      <a:r>
                        <a:rPr kumimoji="0" lang="en-US" sz="1800" kern="1200" dirty="0" smtClean="0">
                          <a:solidFill>
                            <a:schemeClr val="dk1"/>
                          </a:solidFill>
                          <a:effectLst/>
                          <a:latin typeface="+mn-lt"/>
                          <a:ea typeface="+mn-ea"/>
                          <a:cs typeface="+mn-cs"/>
                        </a:rPr>
                        <a:t>System Development Methodology is a framework used for planning,</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managing and</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structuring the process of developing an Information System.</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In this report, I will be discussing different methodologies that will help me in</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developing the Lab Helper System. Namely:</a:t>
                      </a:r>
                    </a:p>
                    <a:p>
                      <a:endParaRPr kumimoji="0" lang="en-US" sz="1800" kern="1200" dirty="0" smtClean="0">
                        <a:solidFill>
                          <a:schemeClr val="dk1"/>
                        </a:solidFill>
                        <a:effectLst/>
                        <a:latin typeface="+mn-lt"/>
                        <a:ea typeface="+mn-ea"/>
                        <a:cs typeface="+mn-cs"/>
                      </a:endParaRP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Waterfall</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Agile Software Development</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System Development life cycle</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Rapid Application Development</a:t>
                      </a:r>
                    </a:p>
                    <a:p>
                      <a:r>
                        <a:rPr kumimoji="0" lang="en-US" sz="1800" kern="1200" dirty="0" smtClean="0">
                          <a:solidFill>
                            <a:schemeClr val="dk1"/>
                          </a:solidFill>
                          <a:effectLst/>
                          <a:latin typeface="+mn-lt"/>
                          <a:ea typeface="+mn-ea"/>
                          <a:cs typeface="+mn-cs"/>
                        </a:rPr>
                        <a:t> </a:t>
                      </a:r>
                    </a:p>
                    <a:p>
                      <a:r>
                        <a:rPr kumimoji="0" lang="en-US" sz="1800" kern="1200" dirty="0" smtClean="0">
                          <a:solidFill>
                            <a:schemeClr val="dk1"/>
                          </a:solidFill>
                          <a:effectLst/>
                          <a:latin typeface="+mn-lt"/>
                          <a:ea typeface="+mn-ea"/>
                          <a:cs typeface="+mn-cs"/>
                        </a:rPr>
                        <a:t>By looking at each Methodology, it is clear to see a shift towards the</a:t>
                      </a:r>
                    </a:p>
                    <a:p>
                      <a:r>
                        <a:rPr kumimoji="0" lang="en-US" sz="1800" kern="1200" dirty="0" smtClean="0">
                          <a:solidFill>
                            <a:schemeClr val="dk1"/>
                          </a:solidFill>
                          <a:effectLst/>
                          <a:latin typeface="+mn-lt"/>
                          <a:ea typeface="+mn-ea"/>
                          <a:cs typeface="+mn-cs"/>
                        </a:rPr>
                        <a:t>Agile Methodology because, when looking at the Waterfall Model, when</a:t>
                      </a:r>
                    </a:p>
                    <a:p>
                      <a:r>
                        <a:rPr kumimoji="0" lang="en-US" sz="1800" kern="1200" dirty="0" smtClean="0">
                          <a:solidFill>
                            <a:schemeClr val="dk1"/>
                          </a:solidFill>
                          <a:effectLst/>
                          <a:latin typeface="+mn-lt"/>
                          <a:ea typeface="+mn-ea"/>
                          <a:cs typeface="+mn-cs"/>
                        </a:rPr>
                        <a:t>the project starts to run out of time, testing becomes the only phase left</a:t>
                      </a:r>
                    </a:p>
                    <a:p>
                      <a:r>
                        <a:rPr kumimoji="0" lang="en-US" sz="1800" kern="1200" dirty="0" smtClean="0">
                          <a:solidFill>
                            <a:schemeClr val="dk1"/>
                          </a:solidFill>
                          <a:effectLst/>
                          <a:latin typeface="+mn-lt"/>
                          <a:ea typeface="+mn-ea"/>
                          <a:cs typeface="+mn-cs"/>
                        </a:rPr>
                        <a:t>which means that the project is forced to cut the testing phase short</a:t>
                      </a:r>
                    </a:p>
                    <a:p>
                      <a:r>
                        <a:rPr kumimoji="0" lang="en-US" sz="1800" kern="1200" dirty="0" smtClean="0">
                          <a:solidFill>
                            <a:schemeClr val="dk1"/>
                          </a:solidFill>
                          <a:effectLst/>
                          <a:latin typeface="+mn-lt"/>
                          <a:ea typeface="+mn-ea"/>
                          <a:cs typeface="+mn-cs"/>
                        </a:rPr>
                        <a:t>resulting in the system being of poor quality.</a:t>
                      </a:r>
                    </a:p>
                    <a:p>
                      <a:r>
                        <a:rPr kumimoji="0" lang="en-US" sz="1800" kern="1200" dirty="0" smtClean="0">
                          <a:solidFill>
                            <a:schemeClr val="dk1"/>
                          </a:solidFill>
                          <a:effectLst/>
                          <a:latin typeface="+mn-lt"/>
                          <a:ea typeface="+mn-ea"/>
                          <a:cs typeface="+mn-cs"/>
                        </a:rPr>
                        <a:t>It is clear that the Agile Methodology is the best Methodology to use</a:t>
                      </a:r>
                    </a:p>
                    <a:p>
                      <a:r>
                        <a:rPr kumimoji="0" lang="en-US" sz="1800" kern="1200" dirty="0" smtClean="0">
                          <a:solidFill>
                            <a:schemeClr val="dk1"/>
                          </a:solidFill>
                          <a:effectLst/>
                          <a:latin typeface="+mn-lt"/>
                          <a:ea typeface="+mn-ea"/>
                          <a:cs typeface="+mn-cs"/>
                        </a:rPr>
                        <a:t>because unlike other methodologies, the Agile Methodology provides</a:t>
                      </a:r>
                    </a:p>
                    <a:p>
                      <a:r>
                        <a:rPr kumimoji="0" lang="en-US" sz="1800" kern="1200" dirty="0" smtClean="0">
                          <a:solidFill>
                            <a:schemeClr val="dk1"/>
                          </a:solidFill>
                          <a:effectLst/>
                          <a:latin typeface="+mn-lt"/>
                          <a:ea typeface="+mn-ea"/>
                          <a:cs typeface="+mn-cs"/>
                        </a:rPr>
                        <a:t>multiple opportunities for the client and the system developers to get</a:t>
                      </a:r>
                    </a:p>
                    <a:p>
                      <a:r>
                        <a:rPr kumimoji="0" lang="en-US" sz="1800" kern="1200" dirty="0" smtClean="0">
                          <a:solidFill>
                            <a:schemeClr val="dk1"/>
                          </a:solidFill>
                          <a:effectLst/>
                          <a:latin typeface="+mn-lt"/>
                          <a:ea typeface="+mn-ea"/>
                          <a:cs typeface="+mn-cs"/>
                        </a:rPr>
                        <a:t>involved with the development of the system which can be before, during</a:t>
                      </a:r>
                    </a:p>
                    <a:p>
                      <a:r>
                        <a:rPr kumimoji="0" lang="en-US" sz="1800" kern="1200" dirty="0" smtClean="0">
                          <a:solidFill>
                            <a:schemeClr val="dk1"/>
                          </a:solidFill>
                          <a:effectLst/>
                          <a:latin typeface="+mn-lt"/>
                          <a:ea typeface="+mn-ea"/>
                          <a:cs typeface="+mn-cs"/>
                        </a:rPr>
                        <a:t>and after each sprint.</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67771701"/>
              </p:ext>
            </p:extLst>
          </p:nvPr>
        </p:nvGraphicFramePr>
        <p:xfrm>
          <a:off x="5410200" y="60960"/>
          <a:ext cx="4191000" cy="6797040"/>
        </p:xfrm>
        <a:graphic>
          <a:graphicData uri="http://schemas.openxmlformats.org/drawingml/2006/table">
            <a:tbl>
              <a:tblPr firstRow="1" bandRow="1">
                <a:tableStyleId>{5C22544A-7EE6-4342-B048-85BDC9FD1C3A}</a:tableStyleId>
              </a:tblPr>
              <a:tblGrid>
                <a:gridCol w="4191000"/>
              </a:tblGrid>
              <a:tr h="434177">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kumimoji="0" lang="en-US" sz="2800" b="1" kern="1200" dirty="0" smtClean="0">
                          <a:solidFill>
                            <a:schemeClr val="tx1"/>
                          </a:solidFill>
                          <a:effectLst/>
                          <a:latin typeface="+mn-lt"/>
                          <a:ea typeface="+mn-ea"/>
                          <a:cs typeface="+mn-cs"/>
                        </a:rPr>
                        <a:t>Evaluation</a:t>
                      </a:r>
                      <a:r>
                        <a:rPr kumimoji="0" lang="en-US" sz="2800" b="1" kern="1200" baseline="0" dirty="0" smtClean="0">
                          <a:solidFill>
                            <a:schemeClr val="tx1"/>
                          </a:solidFill>
                          <a:effectLst/>
                          <a:latin typeface="+mn-lt"/>
                          <a:ea typeface="+mn-ea"/>
                          <a:cs typeface="+mn-cs"/>
                        </a:rPr>
                        <a:t> </a:t>
                      </a:r>
                      <a:r>
                        <a:rPr kumimoji="0" lang="en-US" sz="2800" b="1" kern="1200" dirty="0" smtClean="0">
                          <a:solidFill>
                            <a:schemeClr val="tx1"/>
                          </a:solidFill>
                          <a:effectLst/>
                          <a:latin typeface="+mn-lt"/>
                          <a:ea typeface="+mn-ea"/>
                          <a:cs typeface="+mn-cs"/>
                        </a:rPr>
                        <a:t>Methodologies</a:t>
                      </a:r>
                      <a:endParaRPr lang="en-US" sz="3200" dirty="0" smtClean="0">
                        <a:solidFill>
                          <a:schemeClr val="tx1"/>
                        </a:solidFill>
                        <a:latin typeface="Century" panose="02040604050505020304" pitchFamily="18" charset="0"/>
                      </a:endParaRPr>
                    </a:p>
                  </a:txBody>
                  <a:tcPr/>
                </a:tc>
              </a:tr>
              <a:tr h="2491902">
                <a:tc>
                  <a:txBody>
                    <a:bodyPr/>
                    <a:lstStyle/>
                    <a:p>
                      <a:r>
                        <a:rPr kumimoji="0" lang="en-US" sz="1800" kern="1200" dirty="0" smtClean="0">
                          <a:solidFill>
                            <a:schemeClr val="dk1"/>
                          </a:solidFill>
                          <a:effectLst/>
                          <a:latin typeface="+mn-lt"/>
                          <a:ea typeface="+mn-ea"/>
                          <a:cs typeface="+mn-cs"/>
                        </a:rPr>
                        <a:t>This is a tool that will help me understand how to perform a qualitative</a:t>
                      </a:r>
                    </a:p>
                    <a:p>
                      <a:r>
                        <a:rPr kumimoji="0" lang="en-US" sz="1800" kern="1200" dirty="0" smtClean="0">
                          <a:solidFill>
                            <a:schemeClr val="dk1"/>
                          </a:solidFill>
                          <a:effectLst/>
                          <a:latin typeface="+mn-lt"/>
                          <a:ea typeface="+mn-ea"/>
                          <a:cs typeface="+mn-cs"/>
                        </a:rPr>
                        <a:t>and successful evaluation. There are many evaluation methodologies that I</a:t>
                      </a:r>
                    </a:p>
                    <a:p>
                      <a:r>
                        <a:rPr kumimoji="0" lang="en-US" sz="1800" kern="1200" dirty="0" smtClean="0">
                          <a:solidFill>
                            <a:schemeClr val="dk1"/>
                          </a:solidFill>
                          <a:effectLst/>
                          <a:latin typeface="+mn-lt"/>
                          <a:ea typeface="+mn-ea"/>
                          <a:cs typeface="+mn-cs"/>
                        </a:rPr>
                        <a:t>can use namely:</a:t>
                      </a:r>
                    </a:p>
                    <a:p>
                      <a:endParaRPr kumimoji="0" lang="en-US" sz="1800" kern="1200" dirty="0" smtClean="0">
                        <a:solidFill>
                          <a:schemeClr val="dk1"/>
                        </a:solidFill>
                        <a:effectLst/>
                        <a:latin typeface="+mn-lt"/>
                        <a:ea typeface="+mn-ea"/>
                        <a:cs typeface="+mn-cs"/>
                      </a:endParaRP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Burk and Horton</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Booth and Haines</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Buchanan and Gibb</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Web</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Suzan Heinzel</a:t>
                      </a:r>
                    </a:p>
                    <a:p>
                      <a:r>
                        <a:rPr kumimoji="0" lang="en-US" sz="1800" kern="1200" dirty="0" smtClean="0">
                          <a:solidFill>
                            <a:schemeClr val="dk1"/>
                          </a:solidFill>
                          <a:effectLst/>
                          <a:latin typeface="+mn-lt"/>
                          <a:ea typeface="+mn-ea"/>
                          <a:cs typeface="+mn-cs"/>
                        </a:rPr>
                        <a:t> </a:t>
                      </a:r>
                    </a:p>
                    <a:p>
                      <a:r>
                        <a:rPr kumimoji="0" lang="en-US" sz="1800" kern="1200" dirty="0" smtClean="0">
                          <a:solidFill>
                            <a:schemeClr val="dk1"/>
                          </a:solidFill>
                          <a:effectLst/>
                          <a:latin typeface="+mn-lt"/>
                          <a:ea typeface="+mn-ea"/>
                          <a:cs typeface="+mn-cs"/>
                        </a:rPr>
                        <a:t>After having evaluated different methodologies, I have determined the best</a:t>
                      </a:r>
                    </a:p>
                    <a:p>
                      <a:r>
                        <a:rPr kumimoji="0" lang="en-US" sz="1800" kern="1200" dirty="0" smtClean="0">
                          <a:solidFill>
                            <a:schemeClr val="dk1"/>
                          </a:solidFill>
                          <a:effectLst/>
                          <a:latin typeface="+mn-lt"/>
                          <a:ea typeface="+mn-ea"/>
                          <a:cs typeface="+mn-cs"/>
                        </a:rPr>
                        <a:t>possible methodologies Burk and Horton together with Buchanan and Gibb</a:t>
                      </a:r>
                    </a:p>
                    <a:p>
                      <a:r>
                        <a:rPr kumimoji="0" lang="en-US" sz="1800" kern="1200" dirty="0" smtClean="0">
                          <a:solidFill>
                            <a:schemeClr val="dk1"/>
                          </a:solidFill>
                          <a:effectLst/>
                          <a:latin typeface="+mn-lt"/>
                          <a:ea typeface="+mn-ea"/>
                          <a:cs typeface="+mn-cs"/>
                        </a:rPr>
                        <a:t>and Susan Heinzel will be combined to address the identified shortcomings in</a:t>
                      </a:r>
                    </a:p>
                    <a:p>
                      <a:r>
                        <a:rPr kumimoji="0" lang="en-US" sz="1800" kern="1200" dirty="0" smtClean="0">
                          <a:solidFill>
                            <a:schemeClr val="dk1"/>
                          </a:solidFill>
                          <a:effectLst/>
                          <a:latin typeface="+mn-lt"/>
                          <a:ea typeface="+mn-ea"/>
                          <a:cs typeface="+mn-cs"/>
                        </a:rPr>
                        <a:t>the information.</a:t>
                      </a:r>
                      <a:endParaRPr kumimoji="0" lang="en-US" sz="1800" kern="1200" dirty="0">
                        <a:solidFill>
                          <a:schemeClr val="dk1"/>
                        </a:solidFill>
                        <a:effectLst/>
                        <a:latin typeface="+mn-lt"/>
                        <a:ea typeface="+mn-ea"/>
                        <a:cs typeface="+mn-cs"/>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82964822"/>
              </p:ext>
            </p:extLst>
          </p:nvPr>
        </p:nvGraphicFramePr>
        <p:xfrm>
          <a:off x="5410200" y="7214962"/>
          <a:ext cx="4038600" cy="5529488"/>
        </p:xfrm>
        <a:graphic>
          <a:graphicData uri="http://schemas.openxmlformats.org/drawingml/2006/table">
            <a:tbl>
              <a:tblPr firstRow="1" bandRow="1">
                <a:tableStyleId>{5C22544A-7EE6-4342-B048-85BDC9FD1C3A}</a:tableStyleId>
              </a:tblPr>
              <a:tblGrid>
                <a:gridCol w="4038600"/>
              </a:tblGrid>
              <a:tr h="971286">
                <a:tc>
                  <a:txBody>
                    <a:bodyPr/>
                    <a:lstStyle/>
                    <a:p>
                      <a:pPr algn="ctr"/>
                      <a:r>
                        <a:rPr lang="en-US" dirty="0" smtClean="0"/>
                        <a:t>Figure</a:t>
                      </a:r>
                      <a:r>
                        <a:rPr lang="en-US" baseline="0" dirty="0" smtClean="0"/>
                        <a:t> </a:t>
                      </a:r>
                      <a:r>
                        <a:rPr lang="en-US" baseline="0" dirty="0" smtClean="0"/>
                        <a:t>4</a:t>
                      </a:r>
                      <a:endParaRPr lang="en-US" baseline="0" dirty="0" smtClean="0"/>
                    </a:p>
                    <a:p>
                      <a:pPr algn="ctr"/>
                      <a:r>
                        <a:rPr lang="en-US" sz="2400" baseline="0" dirty="0" smtClean="0"/>
                        <a:t>Evaluation Methodologies</a:t>
                      </a:r>
                      <a:endParaRPr lang="en-US" dirty="0"/>
                    </a:p>
                  </a:txBody>
                  <a:tcPr/>
                </a:tc>
              </a:tr>
              <a:tr h="4558202">
                <a:tc>
                  <a:txBody>
                    <a:bodyPr/>
                    <a:lstStyle/>
                    <a:p>
                      <a:endParaRPr lang="en-US" dirty="0"/>
                    </a:p>
                  </a:txBody>
                  <a:tcPr/>
                </a:tc>
              </a:tr>
            </a:tbl>
          </a:graphicData>
        </a:graphic>
      </p:graphicFrame>
      <p:sp>
        <p:nvSpPr>
          <p:cNvPr id="6" name="Oval 5"/>
          <p:cNvSpPr/>
          <p:nvPr/>
        </p:nvSpPr>
        <p:spPr>
          <a:xfrm>
            <a:off x="7343776" y="10591800"/>
            <a:ext cx="2154506" cy="215265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1280048">
              <a:defRPr/>
            </a:pPr>
            <a:r>
              <a:rPr lang="en-US" sz="1400" b="1" dirty="0">
                <a:solidFill>
                  <a:schemeClr val="tx1"/>
                </a:solidFill>
              </a:rPr>
              <a:t>Evaluation Methodologies</a:t>
            </a:r>
            <a:endParaRPr lang="en-US" sz="1400" dirty="0">
              <a:solidFill>
                <a:schemeClr val="tx1"/>
              </a:solidFill>
              <a:latin typeface="Century" panose="02040604050505020304" pitchFamily="18" charset="0"/>
            </a:endParaRPr>
          </a:p>
        </p:txBody>
      </p:sp>
      <p:sp>
        <p:nvSpPr>
          <p:cNvPr id="7" name="Rounded Rectangle 6"/>
          <p:cNvSpPr/>
          <p:nvPr/>
        </p:nvSpPr>
        <p:spPr>
          <a:xfrm>
            <a:off x="7821881" y="8153400"/>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Burk and Horton</a:t>
            </a:r>
            <a:endParaRPr lang="en-US" sz="1600" dirty="0"/>
          </a:p>
        </p:txBody>
      </p:sp>
      <p:sp>
        <p:nvSpPr>
          <p:cNvPr id="10" name="Rounded Rectangle 9"/>
          <p:cNvSpPr/>
          <p:nvPr/>
        </p:nvSpPr>
        <p:spPr>
          <a:xfrm>
            <a:off x="5486400" y="8191500"/>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Booth and Haines</a:t>
            </a:r>
            <a:endParaRPr lang="en-US" sz="1600" dirty="0"/>
          </a:p>
        </p:txBody>
      </p:sp>
      <p:sp>
        <p:nvSpPr>
          <p:cNvPr id="11" name="Rounded Rectangle 10"/>
          <p:cNvSpPr/>
          <p:nvPr/>
        </p:nvSpPr>
        <p:spPr>
          <a:xfrm>
            <a:off x="5486400" y="9372600"/>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Buchanan and Gibb</a:t>
            </a:r>
            <a:endParaRPr lang="en-US" sz="1600" dirty="0"/>
          </a:p>
        </p:txBody>
      </p:sp>
      <p:sp>
        <p:nvSpPr>
          <p:cNvPr id="12" name="Rounded Rectangle 11"/>
          <p:cNvSpPr/>
          <p:nvPr/>
        </p:nvSpPr>
        <p:spPr>
          <a:xfrm>
            <a:off x="5562600" y="10553700"/>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Web</a:t>
            </a:r>
            <a:endParaRPr lang="en-US" sz="1600" dirty="0"/>
          </a:p>
        </p:txBody>
      </p:sp>
      <p:sp>
        <p:nvSpPr>
          <p:cNvPr id="13" name="Rounded Rectangle 12"/>
          <p:cNvSpPr/>
          <p:nvPr/>
        </p:nvSpPr>
        <p:spPr>
          <a:xfrm>
            <a:off x="5562600" y="11887200"/>
            <a:ext cx="1676400" cy="723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Suzan Heinzel</a:t>
            </a:r>
            <a:endParaRPr lang="en-US" sz="1600" dirty="0"/>
          </a:p>
        </p:txBody>
      </p:sp>
      <p:cxnSp>
        <p:nvCxnSpPr>
          <p:cNvPr id="14" name="Straight Arrow Connector 13"/>
          <p:cNvCxnSpPr/>
          <p:nvPr/>
        </p:nvCxnSpPr>
        <p:spPr>
          <a:xfrm flipH="1" flipV="1">
            <a:off x="6934200" y="8915400"/>
            <a:ext cx="11430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162800" y="10096500"/>
            <a:ext cx="914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077200" y="8915400"/>
            <a:ext cx="1524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239000" y="10668000"/>
            <a:ext cx="838200" cy="123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610350" y="10591800"/>
            <a:ext cx="1466850" cy="1228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3217475809"/>
              </p:ext>
            </p:extLst>
          </p:nvPr>
        </p:nvGraphicFramePr>
        <p:xfrm>
          <a:off x="76200" y="9460473"/>
          <a:ext cx="5105400" cy="3341127"/>
        </p:xfrm>
        <a:graphic>
          <a:graphicData uri="http://schemas.openxmlformats.org/drawingml/2006/table">
            <a:tbl>
              <a:tblPr firstRow="1" bandRow="1">
                <a:tableStyleId>{5C22544A-7EE6-4342-B048-85BDC9FD1C3A}</a:tableStyleId>
              </a:tblPr>
              <a:tblGrid>
                <a:gridCol w="5105400"/>
              </a:tblGrid>
              <a:tr h="1051803">
                <a:tc>
                  <a:txBody>
                    <a:bodyPr/>
                    <a:lstStyle/>
                    <a:p>
                      <a:pPr algn="ctr"/>
                      <a:r>
                        <a:rPr lang="en-US" dirty="0" smtClean="0"/>
                        <a:t>Figure</a:t>
                      </a:r>
                      <a:r>
                        <a:rPr lang="en-US" baseline="0" dirty="0" smtClean="0"/>
                        <a:t> </a:t>
                      </a:r>
                      <a:r>
                        <a:rPr lang="en-US" baseline="0" dirty="0" smtClean="0"/>
                        <a:t>3</a:t>
                      </a:r>
                      <a:endParaRPr lang="en-US" baseline="0" dirty="0" smtClean="0"/>
                    </a:p>
                    <a:p>
                      <a:pPr algn="ctr"/>
                      <a:r>
                        <a:rPr lang="en-US" sz="2400" baseline="0" dirty="0" smtClean="0"/>
                        <a:t>Software Development Methodologies</a:t>
                      </a:r>
                      <a:endParaRPr lang="en-US" dirty="0"/>
                    </a:p>
                  </a:txBody>
                  <a:tcPr/>
                </a:tc>
              </a:tr>
              <a:tr h="2243847">
                <a:tc>
                  <a:txBody>
                    <a:bodyPr/>
                    <a:lstStyle/>
                    <a:p>
                      <a:endParaRPr lang="en-US" dirty="0"/>
                    </a:p>
                  </a:txBody>
                  <a:tcPr/>
                </a:tc>
              </a:tr>
            </a:tbl>
          </a:graphicData>
        </a:graphic>
      </p:graphicFrame>
      <p:sp>
        <p:nvSpPr>
          <p:cNvPr id="27" name="Oval 26"/>
          <p:cNvSpPr/>
          <p:nvPr/>
        </p:nvSpPr>
        <p:spPr>
          <a:xfrm>
            <a:off x="2895600" y="10563225"/>
            <a:ext cx="2209800" cy="14001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1280048">
              <a:defRPr/>
            </a:pPr>
            <a:r>
              <a:rPr lang="en-US" sz="1200" b="1" dirty="0" smtClean="0">
                <a:solidFill>
                  <a:schemeClr val="tx1"/>
                </a:solidFill>
              </a:rPr>
              <a:t>Software Development </a:t>
            </a:r>
            <a:r>
              <a:rPr lang="en-US" sz="1200" b="1" dirty="0">
                <a:solidFill>
                  <a:schemeClr val="tx1"/>
                </a:solidFill>
              </a:rPr>
              <a:t>Methodologies</a:t>
            </a:r>
            <a:endParaRPr lang="en-US" sz="1200" dirty="0">
              <a:solidFill>
                <a:schemeClr val="tx1"/>
              </a:solidFill>
              <a:latin typeface="Century" panose="02040604050505020304" pitchFamily="18" charset="0"/>
            </a:endParaRPr>
          </a:p>
        </p:txBody>
      </p:sp>
      <p:sp>
        <p:nvSpPr>
          <p:cNvPr id="28" name="Rounded Rectangle 27"/>
          <p:cNvSpPr/>
          <p:nvPr/>
        </p:nvSpPr>
        <p:spPr>
          <a:xfrm>
            <a:off x="76200" y="10572750"/>
            <a:ext cx="1524000" cy="5524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Waterfall</a:t>
            </a:r>
            <a:endParaRPr lang="en-US" sz="1600" dirty="0"/>
          </a:p>
        </p:txBody>
      </p:sp>
      <p:sp>
        <p:nvSpPr>
          <p:cNvPr id="29" name="Rounded Rectangle 28"/>
          <p:cNvSpPr/>
          <p:nvPr/>
        </p:nvSpPr>
        <p:spPr>
          <a:xfrm>
            <a:off x="76200" y="11258550"/>
            <a:ext cx="1524000" cy="5524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Agile Software Development</a:t>
            </a:r>
            <a:endParaRPr lang="en-US" sz="1600" dirty="0"/>
          </a:p>
        </p:txBody>
      </p:sp>
      <p:sp>
        <p:nvSpPr>
          <p:cNvPr id="30" name="Rounded Rectangle 29"/>
          <p:cNvSpPr/>
          <p:nvPr/>
        </p:nvSpPr>
        <p:spPr>
          <a:xfrm>
            <a:off x="76200" y="11963400"/>
            <a:ext cx="2362200" cy="5524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System Development Life Cycle</a:t>
            </a:r>
            <a:endParaRPr lang="en-US" sz="1600" dirty="0"/>
          </a:p>
        </p:txBody>
      </p:sp>
      <p:sp>
        <p:nvSpPr>
          <p:cNvPr id="31" name="Rounded Rectangle 30"/>
          <p:cNvSpPr/>
          <p:nvPr/>
        </p:nvSpPr>
        <p:spPr>
          <a:xfrm>
            <a:off x="3048000" y="12115800"/>
            <a:ext cx="1905000" cy="5524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Rapid Application Development</a:t>
            </a:r>
            <a:endParaRPr lang="en-US" sz="1600" dirty="0"/>
          </a:p>
        </p:txBody>
      </p:sp>
      <p:cxnSp>
        <p:nvCxnSpPr>
          <p:cNvPr id="32" name="Straight Arrow Connector 31"/>
          <p:cNvCxnSpPr/>
          <p:nvPr/>
        </p:nvCxnSpPr>
        <p:spPr>
          <a:xfrm flipH="1" flipV="1">
            <a:off x="1600200" y="10639425"/>
            <a:ext cx="131445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600200" y="11206162"/>
            <a:ext cx="1295400" cy="252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247900" y="11277600"/>
            <a:ext cx="6477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7" idx="2"/>
          </p:cNvCxnSpPr>
          <p:nvPr/>
        </p:nvCxnSpPr>
        <p:spPr>
          <a:xfrm>
            <a:off x="2895600" y="11263313"/>
            <a:ext cx="114300" cy="9858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44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0" y="3352800"/>
            <a:ext cx="9601200" cy="9448800"/>
          </a:xfrm>
          <a:prstGeom prst="rect">
            <a:avLst/>
          </a:prstGeom>
          <a:solidFill>
            <a:schemeClr val="accent1">
              <a:lumMod val="40000"/>
              <a:lumOff val="60000"/>
            </a:schemeClr>
          </a:solidFill>
        </p:spPr>
        <p:txBody>
          <a:bodyPr vert="horz" lIns="0" tIns="64008" rIns="25603" bIns="64008">
            <a:normAutofit/>
          </a:bodyPr>
          <a:lstStyle>
            <a:lvl1pPr marL="0" marR="64008" indent="0" algn="r" rtl="0" eaLnBrk="1" latinLnBrk="0" hangingPunct="1">
              <a:spcBef>
                <a:spcPct val="20000"/>
              </a:spcBef>
              <a:buClr>
                <a:schemeClr val="accent3"/>
              </a:buClr>
              <a:buSzPct val="95000"/>
              <a:buFont typeface="Wingdings 2"/>
              <a:buNone/>
              <a:defRPr kumimoji="0" sz="3600" kern="1200">
                <a:solidFill>
                  <a:schemeClr val="tx1"/>
                </a:solidFill>
                <a:latin typeface="+mn-lt"/>
                <a:ea typeface="+mn-ea"/>
                <a:cs typeface="+mn-cs"/>
              </a:defRPr>
            </a:lvl1pPr>
            <a:lvl2pPr marL="640080" indent="0" algn="ctr" rtl="0" eaLnBrk="1" latinLnBrk="0" hangingPunct="1">
              <a:spcBef>
                <a:spcPct val="20000"/>
              </a:spcBef>
              <a:buClr>
                <a:schemeClr val="accent1"/>
              </a:buClr>
              <a:buSzPct val="85000"/>
              <a:buFont typeface="Wingdings 2"/>
              <a:buNone/>
              <a:defRPr kumimoji="0" sz="3400" kern="1200">
                <a:solidFill>
                  <a:schemeClr val="tx1"/>
                </a:solidFill>
                <a:latin typeface="+mn-lt"/>
                <a:ea typeface="+mn-ea"/>
                <a:cs typeface="+mn-cs"/>
              </a:defRPr>
            </a:lvl2pPr>
            <a:lvl3pPr marL="1280160" indent="0" algn="ctr" rtl="0" eaLnBrk="1" latinLnBrk="0" hangingPunct="1">
              <a:spcBef>
                <a:spcPct val="20000"/>
              </a:spcBef>
              <a:buClr>
                <a:schemeClr val="accent2"/>
              </a:buClr>
              <a:buSzPct val="70000"/>
              <a:buFont typeface="Wingdings 2"/>
              <a:buNone/>
              <a:defRPr kumimoji="0" sz="2900" kern="1200">
                <a:solidFill>
                  <a:schemeClr val="tx1"/>
                </a:solidFill>
                <a:latin typeface="+mn-lt"/>
                <a:ea typeface="+mn-ea"/>
                <a:cs typeface="+mn-cs"/>
              </a:defRPr>
            </a:lvl3pPr>
            <a:lvl4pPr marL="1920240" indent="0" algn="ctr" rtl="0" eaLnBrk="1" latinLnBrk="0" hangingPunct="1">
              <a:spcBef>
                <a:spcPct val="20000"/>
              </a:spcBef>
              <a:buClr>
                <a:schemeClr val="accent3"/>
              </a:buClr>
              <a:buSzPct val="65000"/>
              <a:buFont typeface="Wingdings 2"/>
              <a:buNone/>
              <a:defRPr kumimoji="0" sz="2800" kern="1200">
                <a:solidFill>
                  <a:schemeClr val="tx1"/>
                </a:solidFill>
                <a:latin typeface="+mn-lt"/>
                <a:ea typeface="+mn-ea"/>
                <a:cs typeface="+mn-cs"/>
              </a:defRPr>
            </a:lvl4pPr>
            <a:lvl5pPr marL="2560320" indent="0" algn="ctr" rtl="0" eaLnBrk="1" latinLnBrk="0" hangingPunct="1">
              <a:spcBef>
                <a:spcPct val="20000"/>
              </a:spcBef>
              <a:buClr>
                <a:schemeClr val="accent4"/>
              </a:buClr>
              <a:buSzPct val="65000"/>
              <a:buFont typeface="Wingdings 2"/>
              <a:buNone/>
              <a:defRPr kumimoji="0" sz="2800" kern="1200">
                <a:solidFill>
                  <a:schemeClr val="tx1"/>
                </a:solidFill>
                <a:latin typeface="+mn-lt"/>
                <a:ea typeface="+mn-ea"/>
                <a:cs typeface="+mn-cs"/>
              </a:defRPr>
            </a:lvl5pPr>
            <a:lvl6pPr marL="3200400" indent="0" algn="ctr" rtl="0" eaLnBrk="1" latinLnBrk="0" hangingPunct="1">
              <a:spcBef>
                <a:spcPct val="20000"/>
              </a:spcBef>
              <a:buClr>
                <a:schemeClr val="accent5"/>
              </a:buClr>
              <a:buSzPct val="80000"/>
              <a:buFont typeface="Wingdings 2"/>
              <a:buNone/>
              <a:defRPr kumimoji="0" sz="2500" kern="1200">
                <a:solidFill>
                  <a:schemeClr val="tx1"/>
                </a:solidFill>
                <a:latin typeface="+mn-lt"/>
                <a:ea typeface="+mn-ea"/>
                <a:cs typeface="+mn-cs"/>
              </a:defRPr>
            </a:lvl6pPr>
            <a:lvl7pPr marL="3840480" indent="0" algn="ctr" rtl="0" eaLnBrk="1" latinLnBrk="0" hangingPunct="1">
              <a:spcBef>
                <a:spcPct val="20000"/>
              </a:spcBef>
              <a:buClr>
                <a:schemeClr val="accent6"/>
              </a:buClr>
              <a:buSzPct val="80000"/>
              <a:buFont typeface="Wingdings 2"/>
              <a:buNone/>
              <a:defRPr kumimoji="0" sz="2200" kern="1200" baseline="0">
                <a:solidFill>
                  <a:schemeClr val="tx1"/>
                </a:solidFill>
                <a:latin typeface="+mn-lt"/>
                <a:ea typeface="+mn-ea"/>
                <a:cs typeface="+mn-cs"/>
              </a:defRPr>
            </a:lvl7pPr>
            <a:lvl8pPr marL="4480560" indent="0" algn="ctr" rtl="0" eaLnBrk="1" latinLnBrk="0" hangingPunct="1">
              <a:spcBef>
                <a:spcPct val="20000"/>
              </a:spcBef>
              <a:buClr>
                <a:schemeClr val="tx2"/>
              </a:buClr>
              <a:buNone/>
              <a:defRPr kumimoji="0" sz="2200" kern="1200">
                <a:solidFill>
                  <a:schemeClr val="tx1"/>
                </a:solidFill>
                <a:latin typeface="+mn-lt"/>
                <a:ea typeface="+mn-ea"/>
                <a:cs typeface="+mn-cs"/>
              </a:defRPr>
            </a:lvl8pPr>
            <a:lvl9pPr marL="5120640" indent="0" algn="ctr" rtl="0" eaLnBrk="1" latinLnBrk="0" hangingPunct="1">
              <a:spcBef>
                <a:spcPct val="20000"/>
              </a:spcBef>
              <a:buClr>
                <a:schemeClr val="tx2"/>
              </a:buClr>
              <a:buFontTx/>
              <a:buNone/>
              <a:defRPr kumimoji="0" sz="2000" kern="1200" baseline="0">
                <a:solidFill>
                  <a:schemeClr val="tx1"/>
                </a:solidFill>
                <a:latin typeface="+mn-lt"/>
                <a:ea typeface="+mn-ea"/>
                <a:cs typeface="+mn-cs"/>
              </a:defRPr>
            </a:lvl9pPr>
          </a:lstStyle>
          <a:p>
            <a:pPr algn="ctr" defTabSz="914400">
              <a:buClr>
                <a:srgbClr val="0BD0D9"/>
              </a:buClr>
            </a:pPr>
            <a:r>
              <a:rPr lang="en-US" sz="3200" b="1" dirty="0" smtClean="0">
                <a:solidFill>
                  <a:srgbClr val="0F6FC6"/>
                </a:solidFill>
                <a:latin typeface="Century" panose="02040604050505020304" pitchFamily="18" charset="0"/>
              </a:rPr>
              <a:t>Discussion</a:t>
            </a:r>
            <a:endParaRPr lang="en-US" sz="3200" dirty="0">
              <a:solidFill>
                <a:prstClr val="black"/>
              </a:solidFill>
              <a:latin typeface="Century" panose="02040604050505020304" pitchFamily="18" charset="0"/>
            </a:endParaRPr>
          </a:p>
        </p:txBody>
      </p:sp>
      <p:sp>
        <p:nvSpPr>
          <p:cNvPr id="7" name="Subtitle 2"/>
          <p:cNvSpPr txBox="1">
            <a:spLocks/>
          </p:cNvSpPr>
          <p:nvPr/>
        </p:nvSpPr>
        <p:spPr>
          <a:xfrm>
            <a:off x="0" y="-228600"/>
            <a:ext cx="9601200" cy="3124200"/>
          </a:xfrm>
          <a:prstGeom prst="rect">
            <a:avLst/>
          </a:prstGeom>
          <a:solidFill>
            <a:schemeClr val="accent1">
              <a:lumMod val="40000"/>
              <a:lumOff val="60000"/>
            </a:schemeClr>
          </a:solidFill>
        </p:spPr>
        <p:txBody>
          <a:bodyPr vert="horz" lIns="0" tIns="64008" rIns="25603" bIns="64008">
            <a:normAutofit/>
          </a:bodyPr>
          <a:lstStyle>
            <a:lvl1pPr marL="0" marR="64008" indent="0" algn="r" rtl="0" eaLnBrk="1" latinLnBrk="0" hangingPunct="1">
              <a:spcBef>
                <a:spcPct val="20000"/>
              </a:spcBef>
              <a:buClr>
                <a:schemeClr val="accent3"/>
              </a:buClr>
              <a:buSzPct val="95000"/>
              <a:buFont typeface="Wingdings 2"/>
              <a:buNone/>
              <a:defRPr kumimoji="0" sz="3600" kern="1200">
                <a:solidFill>
                  <a:schemeClr val="tx1"/>
                </a:solidFill>
                <a:latin typeface="+mn-lt"/>
                <a:ea typeface="+mn-ea"/>
                <a:cs typeface="+mn-cs"/>
              </a:defRPr>
            </a:lvl1pPr>
            <a:lvl2pPr marL="640080" indent="0" algn="ctr" rtl="0" eaLnBrk="1" latinLnBrk="0" hangingPunct="1">
              <a:spcBef>
                <a:spcPct val="20000"/>
              </a:spcBef>
              <a:buClr>
                <a:schemeClr val="accent1"/>
              </a:buClr>
              <a:buSzPct val="85000"/>
              <a:buFont typeface="Wingdings 2"/>
              <a:buNone/>
              <a:defRPr kumimoji="0" sz="3400" kern="1200">
                <a:solidFill>
                  <a:schemeClr val="tx1"/>
                </a:solidFill>
                <a:latin typeface="+mn-lt"/>
                <a:ea typeface="+mn-ea"/>
                <a:cs typeface="+mn-cs"/>
              </a:defRPr>
            </a:lvl2pPr>
            <a:lvl3pPr marL="1280160" indent="0" algn="ctr" rtl="0" eaLnBrk="1" latinLnBrk="0" hangingPunct="1">
              <a:spcBef>
                <a:spcPct val="20000"/>
              </a:spcBef>
              <a:buClr>
                <a:schemeClr val="accent2"/>
              </a:buClr>
              <a:buSzPct val="70000"/>
              <a:buFont typeface="Wingdings 2"/>
              <a:buNone/>
              <a:defRPr kumimoji="0" sz="2900" kern="1200">
                <a:solidFill>
                  <a:schemeClr val="tx1"/>
                </a:solidFill>
                <a:latin typeface="+mn-lt"/>
                <a:ea typeface="+mn-ea"/>
                <a:cs typeface="+mn-cs"/>
              </a:defRPr>
            </a:lvl3pPr>
            <a:lvl4pPr marL="1920240" indent="0" algn="ctr" rtl="0" eaLnBrk="1" latinLnBrk="0" hangingPunct="1">
              <a:spcBef>
                <a:spcPct val="20000"/>
              </a:spcBef>
              <a:buClr>
                <a:schemeClr val="accent3"/>
              </a:buClr>
              <a:buSzPct val="65000"/>
              <a:buFont typeface="Wingdings 2"/>
              <a:buNone/>
              <a:defRPr kumimoji="0" sz="2800" kern="1200">
                <a:solidFill>
                  <a:schemeClr val="tx1"/>
                </a:solidFill>
                <a:latin typeface="+mn-lt"/>
                <a:ea typeface="+mn-ea"/>
                <a:cs typeface="+mn-cs"/>
              </a:defRPr>
            </a:lvl4pPr>
            <a:lvl5pPr marL="2560320" indent="0" algn="ctr" rtl="0" eaLnBrk="1" latinLnBrk="0" hangingPunct="1">
              <a:spcBef>
                <a:spcPct val="20000"/>
              </a:spcBef>
              <a:buClr>
                <a:schemeClr val="accent4"/>
              </a:buClr>
              <a:buSzPct val="65000"/>
              <a:buFont typeface="Wingdings 2"/>
              <a:buNone/>
              <a:defRPr kumimoji="0" sz="2800" kern="1200">
                <a:solidFill>
                  <a:schemeClr val="tx1"/>
                </a:solidFill>
                <a:latin typeface="+mn-lt"/>
                <a:ea typeface="+mn-ea"/>
                <a:cs typeface="+mn-cs"/>
              </a:defRPr>
            </a:lvl5pPr>
            <a:lvl6pPr marL="3200400" indent="0" algn="ctr" rtl="0" eaLnBrk="1" latinLnBrk="0" hangingPunct="1">
              <a:spcBef>
                <a:spcPct val="20000"/>
              </a:spcBef>
              <a:buClr>
                <a:schemeClr val="accent5"/>
              </a:buClr>
              <a:buSzPct val="80000"/>
              <a:buFont typeface="Wingdings 2"/>
              <a:buNone/>
              <a:defRPr kumimoji="0" sz="2500" kern="1200">
                <a:solidFill>
                  <a:schemeClr val="tx1"/>
                </a:solidFill>
                <a:latin typeface="+mn-lt"/>
                <a:ea typeface="+mn-ea"/>
                <a:cs typeface="+mn-cs"/>
              </a:defRPr>
            </a:lvl6pPr>
            <a:lvl7pPr marL="3840480" indent="0" algn="ctr" rtl="0" eaLnBrk="1" latinLnBrk="0" hangingPunct="1">
              <a:spcBef>
                <a:spcPct val="20000"/>
              </a:spcBef>
              <a:buClr>
                <a:schemeClr val="accent6"/>
              </a:buClr>
              <a:buSzPct val="80000"/>
              <a:buFont typeface="Wingdings 2"/>
              <a:buNone/>
              <a:defRPr kumimoji="0" sz="2200" kern="1200" baseline="0">
                <a:solidFill>
                  <a:schemeClr val="tx1"/>
                </a:solidFill>
                <a:latin typeface="+mn-lt"/>
                <a:ea typeface="+mn-ea"/>
                <a:cs typeface="+mn-cs"/>
              </a:defRPr>
            </a:lvl7pPr>
            <a:lvl8pPr marL="4480560" indent="0" algn="ctr" rtl="0" eaLnBrk="1" latinLnBrk="0" hangingPunct="1">
              <a:spcBef>
                <a:spcPct val="20000"/>
              </a:spcBef>
              <a:buClr>
                <a:schemeClr val="tx2"/>
              </a:buClr>
              <a:buNone/>
              <a:defRPr kumimoji="0" sz="2200" kern="1200">
                <a:solidFill>
                  <a:schemeClr val="tx1"/>
                </a:solidFill>
                <a:latin typeface="+mn-lt"/>
                <a:ea typeface="+mn-ea"/>
                <a:cs typeface="+mn-cs"/>
              </a:defRPr>
            </a:lvl8pPr>
            <a:lvl9pPr marL="5120640" indent="0" algn="ctr" rtl="0" eaLnBrk="1" latinLnBrk="0" hangingPunct="1">
              <a:spcBef>
                <a:spcPct val="20000"/>
              </a:spcBef>
              <a:buClr>
                <a:schemeClr val="tx2"/>
              </a:buClr>
              <a:buFontTx/>
              <a:buNone/>
              <a:defRPr kumimoji="0" sz="2000" kern="1200" baseline="0">
                <a:solidFill>
                  <a:schemeClr val="tx1"/>
                </a:solidFill>
                <a:latin typeface="+mn-lt"/>
                <a:ea typeface="+mn-ea"/>
                <a:cs typeface="+mn-cs"/>
              </a:defRPr>
            </a:lvl9pPr>
          </a:lstStyle>
          <a:p>
            <a:pPr algn="l"/>
            <a:endParaRPr lang="en-US" sz="6400" dirty="0" smtClean="0">
              <a:latin typeface="Century" panose="020406040505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69289333"/>
              </p:ext>
            </p:extLst>
          </p:nvPr>
        </p:nvGraphicFramePr>
        <p:xfrm>
          <a:off x="76200" y="4114800"/>
          <a:ext cx="5410200" cy="6096000"/>
        </p:xfrm>
        <a:graphic>
          <a:graphicData uri="http://schemas.openxmlformats.org/drawingml/2006/table">
            <a:tbl>
              <a:tblPr firstRow="1" bandRow="1">
                <a:tableStyleId>{5C22544A-7EE6-4342-B048-85BDC9FD1C3A}</a:tableStyleId>
              </a:tblPr>
              <a:tblGrid>
                <a:gridCol w="5410200"/>
              </a:tblGrid>
              <a:tr h="504321">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latin typeface="Century" panose="02040604050505020304" pitchFamily="18" charset="0"/>
                        </a:rPr>
                        <a:t>Achievements</a:t>
                      </a:r>
                      <a:endParaRPr lang="en-US" sz="2800" b="1" dirty="0" smtClean="0">
                        <a:solidFill>
                          <a:schemeClr val="tx1"/>
                        </a:solidFill>
                        <a:latin typeface="Century" panose="02040604050505020304" pitchFamily="18" charset="0"/>
                      </a:endParaRPr>
                    </a:p>
                  </a:txBody>
                  <a:tcPr/>
                </a:tc>
              </a:tr>
              <a:tr h="1934079">
                <a:tc>
                  <a:txBody>
                    <a:bodyPr/>
                    <a:lstStyle/>
                    <a:p>
                      <a:r>
                        <a:rPr kumimoji="0" lang="en-US" sz="1800" kern="1200" dirty="0" smtClean="0">
                          <a:solidFill>
                            <a:schemeClr val="dk1"/>
                          </a:solidFill>
                          <a:effectLst/>
                          <a:latin typeface="+mn-lt"/>
                          <a:ea typeface="+mn-ea"/>
                          <a:cs typeface="+mn-cs"/>
                        </a:rPr>
                        <a:t>The initial requirements sketched out essential functionalities to be computerized, and I have executed significantly more functionalities that arranged which increases the ease of use and usefulness of the system. All the objectives of this project have been met. Some additions (such as grouping the helpers depending on the lecturer’s skills requirements) have originated from some users input and recommendations which have significantly enhanced dependability and usefulness. </a:t>
                      </a:r>
                    </a:p>
                    <a:p>
                      <a:r>
                        <a:rPr kumimoji="0" lang="en-US" sz="1800" kern="1200" dirty="0" smtClean="0">
                          <a:solidFill>
                            <a:schemeClr val="dk1"/>
                          </a:solidFill>
                          <a:effectLst/>
                          <a:latin typeface="+mn-lt"/>
                          <a:ea typeface="+mn-ea"/>
                          <a:cs typeface="+mn-cs"/>
                        </a:rPr>
                        <a:t>A solid example of this was when a user is adding a new module sometimes the information would change or maybe wrong, and for that, only lecturers are able to edit them. This function was added so as to make the system more flexible and robust. My aim was to make professional looking system with a simple layout combined with good functionality. I believe that I have successfully achieved that because of feedbacks I got from different users and the testing of different models.</a:t>
                      </a:r>
                      <a:endParaRPr kumimoji="0" lang="en-US" sz="1800" kern="1200" dirty="0" smtClean="0">
                        <a:solidFill>
                          <a:schemeClr val="dk1"/>
                        </a:solidFill>
                        <a:effectLst/>
                        <a:latin typeface="+mn-lt"/>
                        <a:ea typeface="+mn-ea"/>
                        <a:cs typeface="+mn-cs"/>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607504401"/>
              </p:ext>
            </p:extLst>
          </p:nvPr>
        </p:nvGraphicFramePr>
        <p:xfrm>
          <a:off x="5562600" y="4114800"/>
          <a:ext cx="3962400" cy="6096000"/>
        </p:xfrm>
        <a:graphic>
          <a:graphicData uri="http://schemas.openxmlformats.org/drawingml/2006/table">
            <a:tbl>
              <a:tblPr firstRow="1" bandRow="1">
                <a:tableStyleId>{5C22544A-7EE6-4342-B048-85BDC9FD1C3A}</a:tableStyleId>
              </a:tblPr>
              <a:tblGrid>
                <a:gridCol w="3962400"/>
              </a:tblGrid>
              <a:tr h="631902">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latin typeface="Century" panose="02040604050505020304" pitchFamily="18" charset="0"/>
                        </a:rPr>
                        <a:t>Limitations</a:t>
                      </a:r>
                      <a:endParaRPr lang="en-US" sz="2800" dirty="0" smtClean="0">
                        <a:solidFill>
                          <a:schemeClr val="tx1"/>
                        </a:solidFill>
                        <a:latin typeface="Century" panose="02040604050505020304" pitchFamily="18" charset="0"/>
                      </a:endParaRPr>
                    </a:p>
                  </a:txBody>
                  <a:tcPr/>
                </a:tc>
              </a:tr>
              <a:tr h="5464098">
                <a:tc>
                  <a:txBody>
                    <a:bodyPr/>
                    <a:lstStyle/>
                    <a:p>
                      <a:r>
                        <a:rPr kumimoji="0" lang="en-US" sz="1800" kern="1200" dirty="0" smtClean="0">
                          <a:solidFill>
                            <a:schemeClr val="dk1"/>
                          </a:solidFill>
                          <a:effectLst/>
                          <a:latin typeface="+mn-lt"/>
                          <a:ea typeface="+mn-ea"/>
                          <a:cs typeface="+mn-cs"/>
                        </a:rPr>
                        <a:t>Looking at the lab helper system, it is not ready to oversee itself and still needs an administrator to approve users and also change the helper’s rate is possible. The system does not find helpers automatically for the lecturers; therefore, they have to do it manually.</a:t>
                      </a:r>
                    </a:p>
                    <a:p>
                      <a:r>
                        <a:rPr kumimoji="0" lang="en-US" sz="1800" kern="1200" dirty="0" smtClean="0">
                          <a:solidFill>
                            <a:schemeClr val="dk1"/>
                          </a:solidFill>
                          <a:effectLst/>
                          <a:latin typeface="+mn-lt"/>
                          <a:ea typeface="+mn-ea"/>
                          <a:cs typeface="+mn-cs"/>
                        </a:rPr>
                        <a:t>Adjusting the way the system acts and in addition erasing or altering certain data would require a system engineer to change the PHP, HTML, and JavaScript or MySQL database code.</a:t>
                      </a:r>
                    </a:p>
                    <a:p>
                      <a:r>
                        <a:rPr kumimoji="0" lang="en-US" sz="1800" kern="1200" dirty="0" smtClean="0">
                          <a:solidFill>
                            <a:schemeClr val="dk1"/>
                          </a:solidFill>
                          <a:effectLst/>
                          <a:latin typeface="+mn-lt"/>
                          <a:ea typeface="+mn-ea"/>
                          <a:cs typeface="+mn-cs"/>
                        </a:rPr>
                        <a:t>The modification of the way of which the system work would require the system developer to modify the PHP, JavaScript, HTML and the MySQL database code.</a:t>
                      </a:r>
                      <a:endParaRPr kumimoji="0" lang="en-US" sz="1800" kern="1200" dirty="0">
                        <a:solidFill>
                          <a:schemeClr val="dk1"/>
                        </a:solidFill>
                        <a:effectLst/>
                        <a:latin typeface="+mn-lt"/>
                        <a:ea typeface="+mn-ea"/>
                        <a:cs typeface="+mn-cs"/>
                      </a:endParaRPr>
                    </a:p>
                  </a:txBody>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691105851"/>
              </p:ext>
            </p:extLst>
          </p:nvPr>
        </p:nvGraphicFramePr>
        <p:xfrm>
          <a:off x="76200" y="10287000"/>
          <a:ext cx="9448800" cy="2437007"/>
        </p:xfrm>
        <a:graphic>
          <a:graphicData uri="http://schemas.openxmlformats.org/drawingml/2006/table">
            <a:tbl>
              <a:tblPr firstRow="1" bandRow="1">
                <a:tableStyleId>{5C22544A-7EE6-4342-B048-85BDC9FD1C3A}</a:tableStyleId>
              </a:tblPr>
              <a:tblGrid>
                <a:gridCol w="9448800"/>
              </a:tblGrid>
              <a:tr h="443353">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latin typeface="Century" panose="02040604050505020304" pitchFamily="18" charset="0"/>
                        </a:rPr>
                        <a:t>Possible</a:t>
                      </a:r>
                      <a:r>
                        <a:rPr lang="en-US" sz="2800" baseline="0" dirty="0" smtClean="0">
                          <a:solidFill>
                            <a:schemeClr val="tx1"/>
                          </a:solidFill>
                          <a:latin typeface="Century" panose="02040604050505020304" pitchFamily="18" charset="0"/>
                        </a:rPr>
                        <a:t> Improvements</a:t>
                      </a:r>
                      <a:endParaRPr lang="en-US" sz="2800" dirty="0" smtClean="0">
                        <a:solidFill>
                          <a:schemeClr val="tx1"/>
                        </a:solidFill>
                        <a:latin typeface="Century" panose="02040604050505020304" pitchFamily="18" charset="0"/>
                      </a:endParaRPr>
                    </a:p>
                  </a:txBody>
                  <a:tcPr/>
                </a:tc>
              </a:tr>
              <a:tr h="1918847">
                <a:tc>
                  <a:txBody>
                    <a:bodyPr/>
                    <a:lstStyle/>
                    <a:p>
                      <a:r>
                        <a:rPr kumimoji="0" lang="en-US" sz="1800" kern="1200" dirty="0" smtClean="0">
                          <a:solidFill>
                            <a:schemeClr val="dk1"/>
                          </a:solidFill>
                          <a:effectLst/>
                          <a:latin typeface="+mn-lt"/>
                          <a:ea typeface="+mn-ea"/>
                          <a:cs typeface="+mn-cs"/>
                        </a:rPr>
                        <a:t>This system could profit by few extra components:</a:t>
                      </a:r>
                    </a:p>
                    <a:p>
                      <a:r>
                        <a:rPr kumimoji="0" lang="en-US" sz="1800" kern="1200" dirty="0" smtClean="0">
                          <a:solidFill>
                            <a:schemeClr val="dk1"/>
                          </a:solidFill>
                          <a:effectLst/>
                          <a:latin typeface="+mn-lt"/>
                          <a:ea typeface="+mn-ea"/>
                          <a:cs typeface="+mn-cs"/>
                        </a:rPr>
                        <a:t> </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Adding a mechanism that will automatically switch to the next week or semester.</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Integration with vision as an accessible tab for every client.</a:t>
                      </a:r>
                    </a:p>
                    <a:p>
                      <a:pPr marL="285750" lvl="0" indent="-285750">
                        <a:buFont typeface="Arial" panose="020B0604020202020204" pitchFamily="34" charset="0"/>
                        <a:buChar char="•"/>
                      </a:pPr>
                      <a:r>
                        <a:rPr kumimoji="0" lang="en-US" sz="1800" kern="1200" dirty="0" smtClean="0">
                          <a:solidFill>
                            <a:schemeClr val="dk1"/>
                          </a:solidFill>
                          <a:effectLst/>
                          <a:latin typeface="+mn-lt"/>
                          <a:ea typeface="+mn-ea"/>
                          <a:cs typeface="+mn-cs"/>
                        </a:rPr>
                        <a:t>Adding a mechanism that will automatically extract modules from the university database and update it to the Lab Helper System database modules.</a:t>
                      </a:r>
                    </a:p>
                  </a:txBody>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430734290"/>
              </p:ext>
            </p:extLst>
          </p:nvPr>
        </p:nvGraphicFramePr>
        <p:xfrm>
          <a:off x="0" y="-76200"/>
          <a:ext cx="9601200" cy="3474720"/>
        </p:xfrm>
        <a:graphic>
          <a:graphicData uri="http://schemas.openxmlformats.org/drawingml/2006/table">
            <a:tbl>
              <a:tblPr firstRow="1" bandRow="1">
                <a:tableStyleId>{5C22544A-7EE6-4342-B048-85BDC9FD1C3A}</a:tableStyleId>
              </a:tblPr>
              <a:tblGrid>
                <a:gridCol w="9601200"/>
              </a:tblGrid>
              <a:tr h="434177">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800" dirty="0" smtClean="0">
                          <a:solidFill>
                            <a:prstClr val="black"/>
                          </a:solidFill>
                          <a:latin typeface="Century" panose="02040604050505020304" pitchFamily="18" charset="0"/>
                        </a:rPr>
                        <a:t>Research</a:t>
                      </a:r>
                      <a:r>
                        <a:rPr lang="en-US" sz="2800" baseline="0" dirty="0" smtClean="0">
                          <a:solidFill>
                            <a:prstClr val="black"/>
                          </a:solidFill>
                          <a:latin typeface="Century" panose="02040604050505020304" pitchFamily="18" charset="0"/>
                        </a:rPr>
                        <a:t> Questions</a:t>
                      </a:r>
                      <a:endParaRPr lang="en-US" sz="2800" dirty="0" smtClean="0">
                        <a:solidFill>
                          <a:prstClr val="black"/>
                        </a:solidFill>
                        <a:latin typeface="Century" panose="02040604050505020304" pitchFamily="18" charset="0"/>
                      </a:endParaRPr>
                    </a:p>
                  </a:txBody>
                  <a:tcPr/>
                </a:tc>
              </a:tr>
              <a:tr h="2491902">
                <a:tc>
                  <a:txBody>
                    <a:bodyPr/>
                    <a:lstStyle/>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Is the predicted training time adequate?</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Is the System process too complex?</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Is the system layout clear?</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How the planned system should be modified to work better?</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What lesson can be learned from the way in which the project is unfolding?</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Does the evaluation properly identify the problems that the system may cause?</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Does the evaluation properly identify the problems that the system may solve?</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Is the system reaching the intended target?</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How the planned system should be modified to work better?</a:t>
                      </a:r>
                    </a:p>
                    <a:p>
                      <a:pPr marL="285750" indent="-285750">
                        <a:buFont typeface="Arial" panose="020B0604020202020204" pitchFamily="34" charset="0"/>
                        <a:buChar char="•"/>
                      </a:pPr>
                      <a:r>
                        <a:rPr kumimoji="0" lang="en-US" sz="1800" kern="1200" dirty="0" smtClean="0">
                          <a:solidFill>
                            <a:schemeClr val="dk1"/>
                          </a:solidFill>
                          <a:effectLst/>
                          <a:latin typeface="+mn-lt"/>
                          <a:ea typeface="+mn-ea"/>
                          <a:cs typeface="+mn-cs"/>
                        </a:rPr>
                        <a:t>What lesson is learned from the way in which the project is unfolding?</a:t>
                      </a:r>
                    </a:p>
                    <a:p>
                      <a:pPr marL="171450" indent="-171450" algn="l">
                        <a:buClr>
                          <a:srgbClr val="0BD0D9"/>
                        </a:buClr>
                        <a:buFont typeface="Arial" panose="020B0604020202020204" pitchFamily="34" charset="0"/>
                        <a:buChar char="•"/>
                      </a:pPr>
                      <a:endParaRPr lang="en-US" sz="800" dirty="0">
                        <a:solidFill>
                          <a:prstClr val="black"/>
                        </a:solidFill>
                        <a:latin typeface="Century" panose="02040604050505020304" pitchFamily="18" charset="0"/>
                      </a:endParaRPr>
                    </a:p>
                  </a:txBody>
                  <a:tcPr/>
                </a:tc>
              </a:tr>
            </a:tbl>
          </a:graphicData>
        </a:graphic>
      </p:graphicFrame>
    </p:spTree>
    <p:extLst>
      <p:ext uri="{BB962C8B-B14F-4D97-AF65-F5344CB8AC3E}">
        <p14:creationId xmlns:p14="http://schemas.microsoft.com/office/powerpoint/2010/main" val="2663425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0" y="-228600"/>
            <a:ext cx="9601200" cy="13030200"/>
          </a:xfrm>
          <a:prstGeom prst="rect">
            <a:avLst/>
          </a:prstGeom>
          <a:solidFill>
            <a:schemeClr val="accent1">
              <a:lumMod val="40000"/>
              <a:lumOff val="60000"/>
            </a:schemeClr>
          </a:solidFill>
        </p:spPr>
        <p:txBody>
          <a:bodyPr vert="horz" lIns="0" tIns="64008" rIns="25603" bIns="64008">
            <a:normAutofit/>
          </a:bodyPr>
          <a:lstStyle>
            <a:lvl1pPr marL="0" marR="64008" indent="0" algn="r" rtl="0" eaLnBrk="1" latinLnBrk="0" hangingPunct="1">
              <a:spcBef>
                <a:spcPct val="20000"/>
              </a:spcBef>
              <a:buClr>
                <a:schemeClr val="accent3"/>
              </a:buClr>
              <a:buSzPct val="95000"/>
              <a:buFont typeface="Wingdings 2"/>
              <a:buNone/>
              <a:defRPr kumimoji="0" sz="3600" kern="1200">
                <a:solidFill>
                  <a:schemeClr val="tx1"/>
                </a:solidFill>
                <a:latin typeface="+mn-lt"/>
                <a:ea typeface="+mn-ea"/>
                <a:cs typeface="+mn-cs"/>
              </a:defRPr>
            </a:lvl1pPr>
            <a:lvl2pPr marL="640080" indent="0" algn="ctr" rtl="0" eaLnBrk="1" latinLnBrk="0" hangingPunct="1">
              <a:spcBef>
                <a:spcPct val="20000"/>
              </a:spcBef>
              <a:buClr>
                <a:schemeClr val="accent1"/>
              </a:buClr>
              <a:buSzPct val="85000"/>
              <a:buFont typeface="Wingdings 2"/>
              <a:buNone/>
              <a:defRPr kumimoji="0" sz="3400" kern="1200">
                <a:solidFill>
                  <a:schemeClr val="tx1"/>
                </a:solidFill>
                <a:latin typeface="+mn-lt"/>
                <a:ea typeface="+mn-ea"/>
                <a:cs typeface="+mn-cs"/>
              </a:defRPr>
            </a:lvl2pPr>
            <a:lvl3pPr marL="1280160" indent="0" algn="ctr" rtl="0" eaLnBrk="1" latinLnBrk="0" hangingPunct="1">
              <a:spcBef>
                <a:spcPct val="20000"/>
              </a:spcBef>
              <a:buClr>
                <a:schemeClr val="accent2"/>
              </a:buClr>
              <a:buSzPct val="70000"/>
              <a:buFont typeface="Wingdings 2"/>
              <a:buNone/>
              <a:defRPr kumimoji="0" sz="2900" kern="1200">
                <a:solidFill>
                  <a:schemeClr val="tx1"/>
                </a:solidFill>
                <a:latin typeface="+mn-lt"/>
                <a:ea typeface="+mn-ea"/>
                <a:cs typeface="+mn-cs"/>
              </a:defRPr>
            </a:lvl3pPr>
            <a:lvl4pPr marL="1920240" indent="0" algn="ctr" rtl="0" eaLnBrk="1" latinLnBrk="0" hangingPunct="1">
              <a:spcBef>
                <a:spcPct val="20000"/>
              </a:spcBef>
              <a:buClr>
                <a:schemeClr val="accent3"/>
              </a:buClr>
              <a:buSzPct val="65000"/>
              <a:buFont typeface="Wingdings 2"/>
              <a:buNone/>
              <a:defRPr kumimoji="0" sz="2800" kern="1200">
                <a:solidFill>
                  <a:schemeClr val="tx1"/>
                </a:solidFill>
                <a:latin typeface="+mn-lt"/>
                <a:ea typeface="+mn-ea"/>
                <a:cs typeface="+mn-cs"/>
              </a:defRPr>
            </a:lvl4pPr>
            <a:lvl5pPr marL="2560320" indent="0" algn="ctr" rtl="0" eaLnBrk="1" latinLnBrk="0" hangingPunct="1">
              <a:spcBef>
                <a:spcPct val="20000"/>
              </a:spcBef>
              <a:buClr>
                <a:schemeClr val="accent4"/>
              </a:buClr>
              <a:buSzPct val="65000"/>
              <a:buFont typeface="Wingdings 2"/>
              <a:buNone/>
              <a:defRPr kumimoji="0" sz="2800" kern="1200">
                <a:solidFill>
                  <a:schemeClr val="tx1"/>
                </a:solidFill>
                <a:latin typeface="+mn-lt"/>
                <a:ea typeface="+mn-ea"/>
                <a:cs typeface="+mn-cs"/>
              </a:defRPr>
            </a:lvl5pPr>
            <a:lvl6pPr marL="3200400" indent="0" algn="ctr" rtl="0" eaLnBrk="1" latinLnBrk="0" hangingPunct="1">
              <a:spcBef>
                <a:spcPct val="20000"/>
              </a:spcBef>
              <a:buClr>
                <a:schemeClr val="accent5"/>
              </a:buClr>
              <a:buSzPct val="80000"/>
              <a:buFont typeface="Wingdings 2"/>
              <a:buNone/>
              <a:defRPr kumimoji="0" sz="2500" kern="1200">
                <a:solidFill>
                  <a:schemeClr val="tx1"/>
                </a:solidFill>
                <a:latin typeface="+mn-lt"/>
                <a:ea typeface="+mn-ea"/>
                <a:cs typeface="+mn-cs"/>
              </a:defRPr>
            </a:lvl6pPr>
            <a:lvl7pPr marL="3840480" indent="0" algn="ctr" rtl="0" eaLnBrk="1" latinLnBrk="0" hangingPunct="1">
              <a:spcBef>
                <a:spcPct val="20000"/>
              </a:spcBef>
              <a:buClr>
                <a:schemeClr val="accent6"/>
              </a:buClr>
              <a:buSzPct val="80000"/>
              <a:buFont typeface="Wingdings 2"/>
              <a:buNone/>
              <a:defRPr kumimoji="0" sz="2200" kern="1200" baseline="0">
                <a:solidFill>
                  <a:schemeClr val="tx1"/>
                </a:solidFill>
                <a:latin typeface="+mn-lt"/>
                <a:ea typeface="+mn-ea"/>
                <a:cs typeface="+mn-cs"/>
              </a:defRPr>
            </a:lvl7pPr>
            <a:lvl8pPr marL="4480560" indent="0" algn="ctr" rtl="0" eaLnBrk="1" latinLnBrk="0" hangingPunct="1">
              <a:spcBef>
                <a:spcPct val="20000"/>
              </a:spcBef>
              <a:buClr>
                <a:schemeClr val="tx2"/>
              </a:buClr>
              <a:buNone/>
              <a:defRPr kumimoji="0" sz="2200" kern="1200">
                <a:solidFill>
                  <a:schemeClr val="tx1"/>
                </a:solidFill>
                <a:latin typeface="+mn-lt"/>
                <a:ea typeface="+mn-ea"/>
                <a:cs typeface="+mn-cs"/>
              </a:defRPr>
            </a:lvl8pPr>
            <a:lvl9pPr marL="5120640" indent="0" algn="ctr" rtl="0" eaLnBrk="1" latinLnBrk="0" hangingPunct="1">
              <a:spcBef>
                <a:spcPct val="20000"/>
              </a:spcBef>
              <a:buClr>
                <a:schemeClr val="tx2"/>
              </a:buClr>
              <a:buFontTx/>
              <a:buNone/>
              <a:defRPr kumimoji="0" sz="2000" kern="1200" baseline="0">
                <a:solidFill>
                  <a:schemeClr val="tx1"/>
                </a:solidFill>
                <a:latin typeface="+mn-lt"/>
                <a:ea typeface="+mn-ea"/>
                <a:cs typeface="+mn-cs"/>
              </a:defRPr>
            </a:lvl9pPr>
          </a:lstStyle>
          <a:p>
            <a:pPr algn="l"/>
            <a:endParaRPr lang="en-US" sz="6400" dirty="0" smtClean="0">
              <a:latin typeface="Century" panose="020406040505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32822011"/>
              </p:ext>
            </p:extLst>
          </p:nvPr>
        </p:nvGraphicFramePr>
        <p:xfrm>
          <a:off x="5257800" y="45720"/>
          <a:ext cx="4267200" cy="5821680"/>
        </p:xfrm>
        <a:graphic>
          <a:graphicData uri="http://schemas.openxmlformats.org/drawingml/2006/table">
            <a:tbl>
              <a:tblPr firstRow="1" bandRow="1">
                <a:tableStyleId>{5C22544A-7EE6-4342-B048-85BDC9FD1C3A}</a:tableStyleId>
              </a:tblPr>
              <a:tblGrid>
                <a:gridCol w="4267200"/>
              </a:tblGrid>
              <a:tr h="457200">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latin typeface="Century" panose="02040604050505020304" pitchFamily="18" charset="0"/>
                        </a:rPr>
                        <a:t>Acknowledgements</a:t>
                      </a:r>
                      <a:endParaRPr lang="en-US" sz="2800" b="1" dirty="0" smtClean="0">
                        <a:solidFill>
                          <a:schemeClr val="tx1"/>
                        </a:solidFill>
                        <a:latin typeface="Century" panose="02040604050505020304" pitchFamily="18" charset="0"/>
                      </a:endParaRPr>
                    </a:p>
                  </a:txBody>
                  <a:tcPr/>
                </a:tc>
              </a:tr>
              <a:tr h="1622670">
                <a:tc>
                  <a:txBody>
                    <a:bodyPr/>
                    <a:lstStyle/>
                    <a:p>
                      <a:r>
                        <a:rPr kumimoji="0" lang="en-US" sz="1800" kern="1200" dirty="0" smtClean="0">
                          <a:solidFill>
                            <a:schemeClr val="dk1"/>
                          </a:solidFill>
                          <a:effectLst/>
                          <a:latin typeface="+mn-lt"/>
                          <a:ea typeface="+mn-ea"/>
                          <a:cs typeface="+mn-cs"/>
                        </a:rPr>
                        <a:t>I wish to express my sincere gratitude to my project supervisor Dr. Steve Gill for his</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guidance, support and</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encouragement throughout the</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development of the system. </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I</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will also like to convey my heartfelt appreciation to the Heriot Watt University Dubai</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Campus Instructors for their</a:t>
                      </a:r>
                      <a:r>
                        <a:rPr kumimoji="0" lang="en-US" sz="1800" kern="1200" baseline="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contributions and ideas.</a:t>
                      </a:r>
                    </a:p>
                    <a:p>
                      <a:pPr fontAlgn="base"/>
                      <a:r>
                        <a:rPr kumimoji="0" lang="en-US" b="0" i="0" kern="1200" dirty="0" smtClean="0">
                          <a:solidFill>
                            <a:schemeClr val="dk1"/>
                          </a:solidFill>
                          <a:effectLst/>
                          <a:latin typeface="+mn-lt"/>
                          <a:ea typeface="+mn-ea"/>
                          <a:cs typeface="+mn-cs"/>
                        </a:rPr>
                        <a:t>Finally, I must express my very profound gratitude to my parents and to my brothers</a:t>
                      </a:r>
                      <a:r>
                        <a:rPr kumimoji="0" lang="en-US" b="0" i="0" kern="1200" baseline="0" dirty="0" smtClean="0">
                          <a:solidFill>
                            <a:schemeClr val="dk1"/>
                          </a:solidFill>
                          <a:effectLst/>
                          <a:latin typeface="+mn-lt"/>
                          <a:ea typeface="+mn-ea"/>
                          <a:cs typeface="+mn-cs"/>
                        </a:rPr>
                        <a:t>, sister and friends</a:t>
                      </a:r>
                      <a:r>
                        <a:rPr kumimoji="0" lang="en-US" b="0" i="0" kern="1200" dirty="0" smtClean="0">
                          <a:solidFill>
                            <a:schemeClr val="dk1"/>
                          </a:solidFill>
                          <a:effectLst/>
                          <a:latin typeface="+mn-lt"/>
                          <a:ea typeface="+mn-ea"/>
                          <a:cs typeface="+mn-cs"/>
                        </a:rPr>
                        <a:t> for providing me with unfailing support and continuous encouragement throughout my years of study and through the process of researching and writing this thesis. This accomplishment would not have been possible without them. Thank you.</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32607082"/>
              </p:ext>
            </p:extLst>
          </p:nvPr>
        </p:nvGraphicFramePr>
        <p:xfrm>
          <a:off x="5257800" y="5943600"/>
          <a:ext cx="4267200" cy="6629400"/>
        </p:xfrm>
        <a:graphic>
          <a:graphicData uri="http://schemas.openxmlformats.org/drawingml/2006/table">
            <a:tbl>
              <a:tblPr firstRow="1" bandRow="1">
                <a:tableStyleId>{5C22544A-7EE6-4342-B048-85BDC9FD1C3A}</a:tableStyleId>
              </a:tblPr>
              <a:tblGrid>
                <a:gridCol w="4267200"/>
              </a:tblGrid>
              <a:tr h="539233">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latin typeface="Century" panose="02040604050505020304" pitchFamily="18" charset="0"/>
                        </a:rPr>
                        <a:t>References</a:t>
                      </a:r>
                      <a:endParaRPr lang="en-US" sz="2800" dirty="0" smtClean="0">
                        <a:solidFill>
                          <a:schemeClr val="tx1"/>
                        </a:solidFill>
                        <a:latin typeface="Century" panose="02040604050505020304" pitchFamily="18" charset="0"/>
                      </a:endParaRPr>
                    </a:p>
                  </a:txBody>
                  <a:tcPr/>
                </a:tc>
              </a:tr>
              <a:tr h="6090167">
                <a:tc>
                  <a:txBody>
                    <a:bodyPr/>
                    <a:lstStyle/>
                    <a:p>
                      <a:pPr marL="285750" indent="-285750">
                        <a:buFont typeface="Arial" panose="020B0604020202020204" pitchFamily="34" charset="0"/>
                        <a:buChar char="•"/>
                      </a:pPr>
                      <a:r>
                        <a:rPr kumimoji="0" lang="en-US" sz="1800" b="0" i="0" u="none" strike="noStrike" kern="1200" baseline="0" dirty="0" smtClean="0">
                          <a:solidFill>
                            <a:schemeClr val="dk1"/>
                          </a:solidFill>
                          <a:latin typeface="+mn-lt"/>
                          <a:ea typeface="+mn-ea"/>
                          <a:cs typeface="+mn-cs"/>
                        </a:rPr>
                        <a:t>Bill, B., 1989. </a:t>
                      </a:r>
                      <a:r>
                        <a:rPr kumimoji="0" lang="en-US" sz="1800" b="0" i="1" u="none" strike="noStrike" kern="1200" baseline="0" dirty="0" smtClean="0">
                          <a:solidFill>
                            <a:schemeClr val="dk1"/>
                          </a:solidFill>
                          <a:latin typeface="+mn-lt"/>
                          <a:ea typeface="+mn-ea"/>
                          <a:cs typeface="+mn-cs"/>
                        </a:rPr>
                        <a:t>Software Risk Management. </a:t>
                      </a:r>
                      <a:r>
                        <a:rPr kumimoji="0" lang="en-US" sz="1800" b="0" i="0" u="none" strike="noStrike" kern="1200" baseline="0" dirty="0" smtClean="0">
                          <a:solidFill>
                            <a:schemeClr val="dk1"/>
                          </a:solidFill>
                          <a:latin typeface="+mn-lt"/>
                          <a:ea typeface="+mn-ea"/>
                          <a:cs typeface="+mn-cs"/>
                        </a:rPr>
                        <a:t>CA: IEEE Computer Society Press.</a:t>
                      </a:r>
                    </a:p>
                    <a:p>
                      <a:pPr marL="285750" indent="-285750">
                        <a:buFont typeface="Arial" panose="020B0604020202020204" pitchFamily="34" charset="0"/>
                        <a:buChar char="•"/>
                      </a:pPr>
                      <a:r>
                        <a:rPr kumimoji="0" lang="en-US" sz="1800" b="0" i="0" u="none" strike="noStrike" kern="1200" baseline="0" dirty="0" smtClean="0">
                          <a:solidFill>
                            <a:schemeClr val="dk1"/>
                          </a:solidFill>
                          <a:latin typeface="+mn-lt"/>
                          <a:ea typeface="+mn-ea"/>
                          <a:cs typeface="+mn-cs"/>
                        </a:rPr>
                        <a:t>Greeno, J. C. A. &amp;. R. L., 1996. </a:t>
                      </a:r>
                      <a:r>
                        <a:rPr kumimoji="0" lang="en-US" sz="1800" b="0" i="1" u="none" strike="noStrike" kern="1200" baseline="0" dirty="0" smtClean="0">
                          <a:solidFill>
                            <a:schemeClr val="dk1"/>
                          </a:solidFill>
                          <a:latin typeface="+mn-lt"/>
                          <a:ea typeface="+mn-ea"/>
                          <a:cs typeface="+mn-cs"/>
                        </a:rPr>
                        <a:t>Cognition and Learning. </a:t>
                      </a:r>
                      <a:r>
                        <a:rPr kumimoji="0" lang="en-US" sz="1800" b="0" i="0" u="none" strike="noStrike" kern="1200" baseline="0" dirty="0" smtClean="0">
                          <a:solidFill>
                            <a:schemeClr val="dk1"/>
                          </a:solidFill>
                          <a:latin typeface="+mn-lt"/>
                          <a:ea typeface="+mn-ea"/>
                          <a:cs typeface="+mn-cs"/>
                        </a:rPr>
                        <a:t>New York: Simon &amp; Schuster Macmillan..</a:t>
                      </a:r>
                    </a:p>
                    <a:p>
                      <a:pPr marL="285750" indent="-285750">
                        <a:buFont typeface="Arial" panose="020B0604020202020204" pitchFamily="34" charset="0"/>
                        <a:buChar char="•"/>
                      </a:pPr>
                      <a:r>
                        <a:rPr kumimoji="0" lang="en-US" sz="1800" b="0" i="0" u="none" strike="noStrike" kern="1200" baseline="0" dirty="0" smtClean="0">
                          <a:solidFill>
                            <a:schemeClr val="dk1"/>
                          </a:solidFill>
                          <a:latin typeface="+mn-lt"/>
                          <a:ea typeface="+mn-ea"/>
                          <a:cs typeface="+mn-cs"/>
                        </a:rPr>
                        <a:t>Royce, W., 2011. </a:t>
                      </a:r>
                      <a:r>
                        <a:rPr kumimoji="0" lang="en-US" sz="1800" b="0" i="1" u="none" strike="noStrike" kern="1200" baseline="0" dirty="0" smtClean="0">
                          <a:solidFill>
                            <a:schemeClr val="dk1"/>
                          </a:solidFill>
                          <a:latin typeface="+mn-lt"/>
                          <a:ea typeface="+mn-ea"/>
                          <a:cs typeface="+mn-cs"/>
                        </a:rPr>
                        <a:t>Managing the development Of Large Software System. </a:t>
                      </a:r>
                      <a:r>
                        <a:rPr kumimoji="0" lang="en-US" sz="1800" b="0" i="0" u="none" strike="noStrike" kern="1200" baseline="0" dirty="0" err="1" smtClean="0">
                          <a:solidFill>
                            <a:schemeClr val="dk1"/>
                          </a:solidFill>
                          <a:latin typeface="+mn-lt"/>
                          <a:ea typeface="+mn-ea"/>
                          <a:cs typeface="+mn-cs"/>
                        </a:rPr>
                        <a:t>s.l.:IEEE</a:t>
                      </a:r>
                      <a:r>
                        <a:rPr kumimoji="0" lang="en-US" sz="1800" b="0" i="0" u="none" strike="noStrike" kern="1200" baseline="0" dirty="0" smtClean="0">
                          <a:solidFill>
                            <a:schemeClr val="dk1"/>
                          </a:solidFill>
                          <a:latin typeface="+mn-lt"/>
                          <a:ea typeface="+mn-ea"/>
                          <a:cs typeface="+mn-cs"/>
                        </a:rPr>
                        <a:t> WESCON.</a:t>
                      </a:r>
                    </a:p>
                    <a:p>
                      <a:pPr marL="285750" indent="-285750">
                        <a:buFont typeface="Arial" panose="020B0604020202020204" pitchFamily="34" charset="0"/>
                        <a:buChar char="•"/>
                      </a:pPr>
                      <a:r>
                        <a:rPr kumimoji="0" lang="en-US" sz="1800" b="0" i="0" u="none" strike="noStrike" kern="1200" baseline="0" dirty="0" smtClean="0">
                          <a:solidFill>
                            <a:schemeClr val="dk1"/>
                          </a:solidFill>
                          <a:latin typeface="+mn-lt"/>
                          <a:ea typeface="+mn-ea"/>
                          <a:cs typeface="+mn-cs"/>
                        </a:rPr>
                        <a:t>Nora, 2008. </a:t>
                      </a:r>
                      <a:r>
                        <a:rPr kumimoji="0" lang="en-US" sz="1800" b="0" i="1" u="none" strike="noStrike" kern="1200" baseline="0" dirty="0" smtClean="0">
                          <a:solidFill>
                            <a:schemeClr val="dk1"/>
                          </a:solidFill>
                          <a:latin typeface="+mn-lt"/>
                          <a:ea typeface="+mn-ea"/>
                          <a:cs typeface="+mn-cs"/>
                        </a:rPr>
                        <a:t>Waterfall Systems. </a:t>
                      </a:r>
                      <a:r>
                        <a:rPr kumimoji="0" lang="en-US" sz="1800" b="0" i="0" u="none" strike="noStrike" kern="1200" baseline="0" dirty="0" smtClean="0">
                          <a:solidFill>
                            <a:schemeClr val="dk1"/>
                          </a:solidFill>
                          <a:latin typeface="+mn-lt"/>
                          <a:ea typeface="+mn-ea"/>
                          <a:cs typeface="+mn-cs"/>
                        </a:rPr>
                        <a:t>[Online] Available at: </a:t>
                      </a:r>
                      <a:r>
                        <a:rPr kumimoji="0" lang="en-US" sz="1800" b="0" i="0" u="none" strike="noStrike" kern="1200" baseline="0" dirty="0" smtClean="0">
                          <a:solidFill>
                            <a:schemeClr val="dk1"/>
                          </a:solidFill>
                          <a:latin typeface="+mn-lt"/>
                          <a:ea typeface="+mn-ea"/>
                          <a:cs typeface="+mn-cs"/>
                          <a:hlinkClick r:id="rId3"/>
                        </a:rPr>
                        <a:t>http://www.maths.tcd.ie/~nora/FT351-3/Lifecycle.doc</a:t>
                      </a:r>
                      <a:r>
                        <a:rPr kumimoji="0" lang="en-US" sz="1800" b="0" i="0" u="none" strike="noStrike" kern="1200" baseline="0" dirty="0" smtClean="0">
                          <a:solidFill>
                            <a:schemeClr val="dk1"/>
                          </a:solidFill>
                          <a:latin typeface="+mn-lt"/>
                          <a:ea typeface="+mn-ea"/>
                          <a:cs typeface="+mn-cs"/>
                        </a:rPr>
                        <a:t> [Accessed 02 01 2016].</a:t>
                      </a:r>
                    </a:p>
                    <a:p>
                      <a:pPr marL="285750" indent="-285750">
                        <a:buFont typeface="Arial" panose="020B0604020202020204" pitchFamily="34" charset="0"/>
                        <a:buChar char="•"/>
                      </a:pPr>
                      <a:r>
                        <a:rPr kumimoji="0" lang="en-US" sz="1800" b="0" i="0" u="none" strike="noStrike" kern="1200" baseline="0" dirty="0" smtClean="0">
                          <a:solidFill>
                            <a:schemeClr val="dk1"/>
                          </a:solidFill>
                          <a:latin typeface="+mn-lt"/>
                          <a:ea typeface="+mn-ea"/>
                          <a:cs typeface="+mn-cs"/>
                        </a:rPr>
                        <a:t>Lieberman, 2006. </a:t>
                      </a:r>
                      <a:r>
                        <a:rPr kumimoji="0" lang="en-US" sz="1800" b="0" i="1" u="none" strike="noStrike" kern="1200" baseline="0" dirty="0" smtClean="0">
                          <a:solidFill>
                            <a:schemeClr val="dk1"/>
                          </a:solidFill>
                          <a:latin typeface="+mn-lt"/>
                          <a:ea typeface="+mn-ea"/>
                          <a:cs typeface="+mn-cs"/>
                        </a:rPr>
                        <a:t>Human Computer </a:t>
                      </a:r>
                      <a:r>
                        <a:rPr kumimoji="0" lang="en-US" sz="1800" b="0" i="1" u="none" strike="noStrike" kern="1200" baseline="0" dirty="0" err="1" smtClean="0">
                          <a:solidFill>
                            <a:schemeClr val="dk1"/>
                          </a:solidFill>
                          <a:latin typeface="+mn-lt"/>
                          <a:ea typeface="+mn-ea"/>
                          <a:cs typeface="+mn-cs"/>
                        </a:rPr>
                        <a:t>Interation</a:t>
                      </a:r>
                      <a:r>
                        <a:rPr kumimoji="0" lang="en-US" sz="1800" b="0" i="1" u="none" strike="noStrike" kern="1200" baseline="0" dirty="0" smtClean="0">
                          <a:solidFill>
                            <a:schemeClr val="dk1"/>
                          </a:solidFill>
                          <a:latin typeface="+mn-lt"/>
                          <a:ea typeface="+mn-ea"/>
                          <a:cs typeface="+mn-cs"/>
                        </a:rPr>
                        <a:t>. </a:t>
                      </a:r>
                      <a:r>
                        <a:rPr kumimoji="0" lang="en-US" sz="1800" b="0" i="0" u="none" strike="noStrike" kern="1200" baseline="0" dirty="0" smtClean="0">
                          <a:solidFill>
                            <a:schemeClr val="dk1"/>
                          </a:solidFill>
                          <a:latin typeface="+mn-lt"/>
                          <a:ea typeface="+mn-ea"/>
                          <a:cs typeface="+mn-cs"/>
                        </a:rPr>
                        <a:t>[Online] Available at: https://www.interaction-design.org/literature/book/the-encyclopedia-of-human-computerinteraction-</a:t>
                      </a:r>
                    </a:p>
                    <a:p>
                      <a:r>
                        <a:rPr kumimoji="0" lang="en-US" sz="1800" b="0" i="0" u="none" strike="noStrike" kern="1200" baseline="0" dirty="0" smtClean="0">
                          <a:solidFill>
                            <a:schemeClr val="dk1"/>
                          </a:solidFill>
                          <a:latin typeface="+mn-lt"/>
                          <a:ea typeface="+mn-ea"/>
                          <a:cs typeface="+mn-cs"/>
                        </a:rPr>
                        <a:t>2nd-ed/end-user-development</a:t>
                      </a:r>
                    </a:p>
                    <a:p>
                      <a:r>
                        <a:rPr kumimoji="0" lang="en-US" sz="1800" b="0" i="0" u="none" strike="noStrike" kern="1200" baseline="0" dirty="0" smtClean="0">
                          <a:solidFill>
                            <a:schemeClr val="dk1"/>
                          </a:solidFill>
                          <a:latin typeface="+mn-lt"/>
                          <a:ea typeface="+mn-ea"/>
                          <a:cs typeface="+mn-cs"/>
                        </a:rPr>
                        <a:t>[Accessed 03 January 2016].</a:t>
                      </a:r>
                    </a:p>
                  </a:txBody>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413766439"/>
              </p:ext>
            </p:extLst>
          </p:nvPr>
        </p:nvGraphicFramePr>
        <p:xfrm>
          <a:off x="0" y="60308"/>
          <a:ext cx="5181600" cy="12512692"/>
        </p:xfrm>
        <a:graphic>
          <a:graphicData uri="http://schemas.openxmlformats.org/drawingml/2006/table">
            <a:tbl>
              <a:tblPr firstRow="1" bandRow="1">
                <a:tableStyleId>{5C22544A-7EE6-4342-B048-85BDC9FD1C3A}</a:tableStyleId>
              </a:tblPr>
              <a:tblGrid>
                <a:gridCol w="5181600"/>
              </a:tblGrid>
              <a:tr h="473092">
                <a:tc>
                  <a:txBody>
                    <a:bodyPr/>
                    <a:lstStyle/>
                    <a:p>
                      <a:pPr marL="0" marR="0" indent="0" algn="ctr" defTabSz="1280048" rtl="0" eaLnBrk="1" fontAlgn="auto" latinLnBrk="0" hangingPunct="1">
                        <a:lnSpc>
                          <a:spcPct val="100000"/>
                        </a:lnSpc>
                        <a:spcBef>
                          <a:spcPts val="0"/>
                        </a:spcBef>
                        <a:spcAft>
                          <a:spcPts val="0"/>
                        </a:spcAft>
                        <a:buClrTx/>
                        <a:buSzTx/>
                        <a:buFontTx/>
                        <a:buNone/>
                        <a:tabLst/>
                        <a:defRPr/>
                      </a:pPr>
                      <a:r>
                        <a:rPr lang="en-US" sz="2800" dirty="0" smtClean="0">
                          <a:solidFill>
                            <a:prstClr val="black"/>
                          </a:solidFill>
                          <a:latin typeface="Century" panose="02040604050505020304" pitchFamily="18" charset="0"/>
                        </a:rPr>
                        <a:t>Conclusion</a:t>
                      </a:r>
                    </a:p>
                  </a:txBody>
                  <a:tcPr/>
                </a:tc>
              </a:tr>
              <a:tr h="11994532">
                <a:tc>
                  <a:txBody>
                    <a:bodyPr/>
                    <a:lstStyle/>
                    <a:p>
                      <a:r>
                        <a:rPr kumimoji="0" lang="en-US" sz="1800" kern="1200" dirty="0" smtClean="0">
                          <a:solidFill>
                            <a:schemeClr val="dk1"/>
                          </a:solidFill>
                          <a:effectLst/>
                          <a:latin typeface="+mn-lt"/>
                          <a:ea typeface="+mn-ea"/>
                          <a:cs typeface="+mn-cs"/>
                        </a:rPr>
                        <a:t>This project has given me the chance to finish each phase of the product lifecycle, giving me significant experience and additionally showing me what to do and not do next time around.</a:t>
                      </a:r>
                    </a:p>
                    <a:p>
                      <a:r>
                        <a:rPr kumimoji="0" lang="en-US" sz="1800" kern="1200" dirty="0" smtClean="0">
                          <a:solidFill>
                            <a:schemeClr val="dk1"/>
                          </a:solidFill>
                          <a:effectLst/>
                          <a:latin typeface="+mn-lt"/>
                          <a:ea typeface="+mn-ea"/>
                          <a:cs typeface="+mn-cs"/>
                        </a:rPr>
                        <a:t>Throughout the development of the system, I was asking a lot of question but eventually</a:t>
                      </a:r>
                    </a:p>
                    <a:p>
                      <a:r>
                        <a:rPr kumimoji="0" lang="en-US" sz="1800" kern="1200" dirty="0" smtClean="0">
                          <a:solidFill>
                            <a:schemeClr val="dk1"/>
                          </a:solidFill>
                          <a:effectLst/>
                          <a:latin typeface="+mn-lt"/>
                          <a:ea typeface="+mn-ea"/>
                          <a:cs typeface="+mn-cs"/>
                        </a:rPr>
                        <a:t>I found out that my vision and interpretation of the given requirements were different.</a:t>
                      </a:r>
                    </a:p>
                    <a:p>
                      <a:r>
                        <a:rPr kumimoji="0" lang="en-US" sz="1800" kern="1200" dirty="0" smtClean="0">
                          <a:solidFill>
                            <a:schemeClr val="dk1"/>
                          </a:solidFill>
                          <a:effectLst/>
                          <a:latin typeface="+mn-lt"/>
                          <a:ea typeface="+mn-ea"/>
                          <a:cs typeface="+mn-cs"/>
                        </a:rPr>
                        <a:t>Therefore, I had to seek help and advice from some lecturers from lecturers; of which by doing so, it helped me understand what was needed from the system.</a:t>
                      </a:r>
                    </a:p>
                    <a:p>
                      <a:r>
                        <a:rPr kumimoji="0" lang="en-US" sz="1800" kern="1200" dirty="0" smtClean="0">
                          <a:solidFill>
                            <a:schemeClr val="dk1"/>
                          </a:solidFill>
                          <a:effectLst/>
                          <a:latin typeface="+mn-lt"/>
                          <a:ea typeface="+mn-ea"/>
                          <a:cs typeface="+mn-cs"/>
                        </a:rPr>
                        <a:t>I have discovered that I should be more precise in my questions asking during the gathering stage and subsequently not depend as much on my instinct; I understood this because of the progressions that must be made in the most recent couple of weeks because of a mistake on my part in misconception a key component and prerequisite which obliged me to re-assess my way to deal with it and eventually overhaul the database and the greater part of the usefulness as it affected every last bit of it.</a:t>
                      </a:r>
                    </a:p>
                    <a:p>
                      <a:r>
                        <a:rPr kumimoji="0" lang="en-US" sz="1800" kern="1200" dirty="0" smtClean="0">
                          <a:solidFill>
                            <a:schemeClr val="dk1"/>
                          </a:solidFill>
                          <a:effectLst/>
                          <a:latin typeface="+mn-lt"/>
                          <a:ea typeface="+mn-ea"/>
                          <a:cs typeface="+mn-cs"/>
                        </a:rPr>
                        <a:t>As far as timing, up until the disclosure of the error I had been adhering to the calendar moderately well albeit now I understand that I was excessively strict and not sufficiently adaptable in my arranging as my testing eventually endured and in addition my documentation because of the attention on making the undertaking work.</a:t>
                      </a:r>
                    </a:p>
                    <a:p>
                      <a:r>
                        <a:rPr kumimoji="0" lang="en-US" sz="1800" kern="1200" dirty="0" smtClean="0">
                          <a:solidFill>
                            <a:schemeClr val="dk1"/>
                          </a:solidFill>
                          <a:effectLst/>
                          <a:latin typeface="+mn-lt"/>
                          <a:ea typeface="+mn-ea"/>
                          <a:cs typeface="+mn-cs"/>
                        </a:rPr>
                        <a:t>My supervisor and second reader both remarked on the strictness of the arrangement, and I will be more adaptable and take into consideration more opportunity for revising blunders later on.</a:t>
                      </a:r>
                    </a:p>
                    <a:p>
                      <a:r>
                        <a:rPr kumimoji="0" lang="en-US" sz="1800" kern="1200" dirty="0" smtClean="0">
                          <a:solidFill>
                            <a:schemeClr val="dk1"/>
                          </a:solidFill>
                          <a:effectLst/>
                          <a:latin typeface="+mn-lt"/>
                          <a:ea typeface="+mn-ea"/>
                          <a:cs typeface="+mn-cs"/>
                        </a:rPr>
                        <a:t>The goal was to plan the system so I would be less difficult, less tedious and more organized than the first and also not requiring any training. I trust that I have met this goal, in spite of the fact that I would be glad to continue working and enhancing the system to an upper version with better usefulness, faster reaction times and reconciliation inside of the university, (for example, Vision).</a:t>
                      </a:r>
                    </a:p>
                    <a:p>
                      <a:pPr marL="0" indent="0" algn="l">
                        <a:buClr>
                          <a:srgbClr val="0BD0D9"/>
                        </a:buClr>
                        <a:buFont typeface="Arial" panose="020B0604020202020204" pitchFamily="34" charset="0"/>
                        <a:buNone/>
                      </a:pPr>
                      <a:endParaRPr lang="en-US" sz="800" dirty="0">
                        <a:solidFill>
                          <a:prstClr val="black"/>
                        </a:solidFill>
                        <a:latin typeface="Century" panose="02040604050505020304" pitchFamily="18" charset="0"/>
                      </a:endParaRPr>
                    </a:p>
                  </a:txBody>
                  <a:tcPr/>
                </a:tc>
              </a:tr>
            </a:tbl>
          </a:graphicData>
        </a:graphic>
      </p:graphicFrame>
    </p:spTree>
    <p:extLst>
      <p:ext uri="{BB962C8B-B14F-4D97-AF65-F5344CB8AC3E}">
        <p14:creationId xmlns:p14="http://schemas.microsoft.com/office/powerpoint/2010/main" val="18088760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1622</TotalTime>
  <Words>1832</Words>
  <Application>Microsoft Office PowerPoint</Application>
  <PresentationFormat>A3 Paper (297x420 mm)</PresentationFormat>
  <Paragraphs>165</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Helper System Beni Iyaka, H00181266, Bi34@hw.ac.uk Final Year BSc. Hons. Computer System</dc:title>
  <dc:creator>lenovo pc</dc:creator>
  <cp:lastModifiedBy>lenovo pc</cp:lastModifiedBy>
  <cp:revision>22</cp:revision>
  <dcterms:created xsi:type="dcterms:W3CDTF">2016-05-06T16:24:43Z</dcterms:created>
  <dcterms:modified xsi:type="dcterms:W3CDTF">2016-05-08T06:13:50Z</dcterms:modified>
</cp:coreProperties>
</file>