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79" r:id="rId4"/>
    <p:sldId id="273" r:id="rId5"/>
    <p:sldId id="258" r:id="rId6"/>
    <p:sldId id="280" r:id="rId7"/>
    <p:sldId id="259" r:id="rId8"/>
    <p:sldId id="260" r:id="rId9"/>
    <p:sldId id="269" r:id="rId10"/>
    <p:sldId id="281" r:id="rId11"/>
    <p:sldId id="261" r:id="rId12"/>
    <p:sldId id="275" r:id="rId13"/>
    <p:sldId id="262" r:id="rId14"/>
    <p:sldId id="282" r:id="rId15"/>
    <p:sldId id="264" r:id="rId16"/>
    <p:sldId id="274" r:id="rId17"/>
    <p:sldId id="265" r:id="rId18"/>
    <p:sldId id="266" r:id="rId19"/>
    <p:sldId id="267" r:id="rId20"/>
    <p:sldId id="270" r:id="rId21"/>
    <p:sldId id="271" r:id="rId22"/>
    <p:sldId id="272" r:id="rId23"/>
    <p:sldId id="276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278FA-F347-46B3-AF81-E0125F3C5FD9}" type="datetimeFigureOut">
              <a:rPr lang="fr-CD" smtClean="0"/>
              <a:t>09/10/2016</a:t>
            </a:fld>
            <a:endParaRPr lang="fr-C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6B4F6-463F-49AC-8755-B9089DD5ADE0}" type="slidenum">
              <a:rPr lang="fr-CD" smtClean="0"/>
              <a:t>‹#›</a:t>
            </a:fld>
            <a:endParaRPr lang="fr-CD"/>
          </a:p>
        </p:txBody>
      </p:sp>
    </p:spTree>
    <p:extLst>
      <p:ext uri="{BB962C8B-B14F-4D97-AF65-F5344CB8AC3E}">
        <p14:creationId xmlns:p14="http://schemas.microsoft.com/office/powerpoint/2010/main" val="319004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D" dirty="0" err="1" smtClean="0"/>
              <a:t>We</a:t>
            </a:r>
            <a:r>
              <a:rPr lang="fr-CD" dirty="0" smtClean="0"/>
              <a:t> </a:t>
            </a:r>
            <a:r>
              <a:rPr lang="fr-CD" dirty="0" err="1" smtClean="0"/>
              <a:t>will</a:t>
            </a:r>
            <a:r>
              <a:rPr lang="fr-CD" dirty="0" smtClean="0"/>
              <a:t> explore </a:t>
            </a:r>
            <a:r>
              <a:rPr lang="fr-CD" dirty="0" err="1" smtClean="0"/>
              <a:t>various</a:t>
            </a:r>
            <a:r>
              <a:rPr lang="fr-CD" dirty="0" smtClean="0"/>
              <a:t> concepts </a:t>
            </a:r>
            <a:r>
              <a:rPr lang="fr-CD" dirty="0" err="1" smtClean="0"/>
              <a:t>that</a:t>
            </a:r>
            <a:r>
              <a:rPr lang="fr-CD" dirty="0" smtClean="0"/>
              <a:t> </a:t>
            </a:r>
            <a:r>
              <a:rPr lang="fr-CD" dirty="0" err="1" smtClean="0"/>
              <a:t>comes</a:t>
            </a:r>
            <a:r>
              <a:rPr lang="fr-CD" dirty="0" smtClean="0"/>
              <a:t> </a:t>
            </a:r>
            <a:r>
              <a:rPr lang="fr-CD" dirty="0" err="1" smtClean="0"/>
              <a:t>with</a:t>
            </a:r>
            <a:r>
              <a:rPr lang="fr-CD" dirty="0" smtClean="0"/>
              <a:t> SSADM of </a:t>
            </a:r>
            <a:r>
              <a:rPr lang="fr-CD" dirty="0" err="1" smtClean="0"/>
              <a:t>which</a:t>
            </a:r>
            <a:r>
              <a:rPr lang="fr-CD" dirty="0" smtClean="0"/>
              <a:t> techniques and stages of SSADM are </a:t>
            </a:r>
            <a:r>
              <a:rPr lang="fr-CD" dirty="0" err="1" smtClean="0"/>
              <a:t>included</a:t>
            </a:r>
            <a:r>
              <a:rPr lang="fr-CD" dirty="0" smtClean="0"/>
              <a:t>.</a:t>
            </a:r>
          </a:p>
          <a:p>
            <a:pPr marL="0" indent="0">
              <a:buNone/>
            </a:pPr>
            <a:endParaRPr lang="fr-CD" dirty="0" smtClean="0"/>
          </a:p>
          <a:p>
            <a:endParaRPr lang="fr-C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6B4F6-463F-49AC-8755-B9089DD5ADE0}" type="slidenum">
              <a:rPr lang="fr-CD" smtClean="0"/>
              <a:t>11</a:t>
            </a:fld>
            <a:endParaRPr lang="fr-CD"/>
          </a:p>
        </p:txBody>
      </p:sp>
    </p:spTree>
    <p:extLst>
      <p:ext uri="{BB962C8B-B14F-4D97-AF65-F5344CB8AC3E}">
        <p14:creationId xmlns:p14="http://schemas.microsoft.com/office/powerpoint/2010/main" val="276073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D" dirty="0" smtClean="0">
                <a:latin typeface="Georgia" panose="02040502050405020303" pitchFamily="18" charset="0"/>
              </a:rPr>
              <a:t>There are 3 </a:t>
            </a:r>
            <a:r>
              <a:rPr lang="fr-CD" dirty="0" err="1" smtClean="0">
                <a:latin typeface="Georgia" panose="02040502050405020303" pitchFamily="18" charset="0"/>
              </a:rPr>
              <a:t>most</a:t>
            </a:r>
            <a:r>
              <a:rPr lang="fr-CD" dirty="0" smtClean="0">
                <a:latin typeface="Georgia" panose="02040502050405020303" pitchFamily="18" charset="0"/>
              </a:rPr>
              <a:t> important techniques in SSADM. </a:t>
            </a:r>
            <a:r>
              <a:rPr lang="fr-CD" dirty="0" err="1" smtClean="0">
                <a:latin typeface="Georgia" panose="02040502050405020303" pitchFamily="18" charset="0"/>
              </a:rPr>
              <a:t>Namely</a:t>
            </a:r>
            <a:r>
              <a:rPr lang="fr-CD" dirty="0" smtClean="0">
                <a:latin typeface="Georgia" panose="02040502050405020303" pitchFamily="18" charset="0"/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6B4F6-463F-49AC-8755-B9089DD5ADE0}" type="slidenum">
              <a:rPr lang="fr-CD" smtClean="0"/>
              <a:t>13</a:t>
            </a:fld>
            <a:endParaRPr lang="fr-CD"/>
          </a:p>
        </p:txBody>
      </p:sp>
    </p:spTree>
    <p:extLst>
      <p:ext uri="{BB962C8B-B14F-4D97-AF65-F5344CB8AC3E}">
        <p14:creationId xmlns:p14="http://schemas.microsoft.com/office/powerpoint/2010/main" val="814734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D" dirty="0" smtClean="0"/>
              <a:t>The SSADM </a:t>
            </a:r>
            <a:r>
              <a:rPr lang="fr-CD" dirty="0" err="1" smtClean="0"/>
              <a:t>consits</a:t>
            </a:r>
            <a:r>
              <a:rPr lang="fr-CD" dirty="0" smtClean="0"/>
              <a:t> of 7 stages </a:t>
            </a:r>
            <a:r>
              <a:rPr lang="fr-CD" dirty="0" err="1" smtClean="0"/>
              <a:t>within</a:t>
            </a:r>
            <a:r>
              <a:rPr lang="fr-CD" dirty="0" smtClean="0"/>
              <a:t> a </a:t>
            </a:r>
            <a:r>
              <a:rPr lang="fr-CD" dirty="0" err="1" smtClean="0"/>
              <a:t>project</a:t>
            </a:r>
            <a:r>
              <a:rPr lang="fr-CD" dirty="0" smtClean="0"/>
              <a:t> </a:t>
            </a:r>
            <a:r>
              <a:rPr lang="fr-CD" dirty="0" err="1" smtClean="0"/>
              <a:t>development</a:t>
            </a:r>
            <a:r>
              <a:rPr lang="fr-CD" dirty="0" smtClean="0"/>
              <a:t> life cycle. </a:t>
            </a:r>
            <a:r>
              <a:rPr lang="fr-CD" dirty="0" err="1" smtClean="0"/>
              <a:t>Namely</a:t>
            </a:r>
            <a:r>
              <a:rPr lang="fr-CD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6B4F6-463F-49AC-8755-B9089DD5ADE0}" type="slidenum">
              <a:rPr lang="fr-CD" smtClean="0"/>
              <a:t>15</a:t>
            </a:fld>
            <a:endParaRPr lang="fr-CD"/>
          </a:p>
        </p:txBody>
      </p:sp>
    </p:spTree>
    <p:extLst>
      <p:ext uri="{BB962C8B-B14F-4D97-AF65-F5344CB8AC3E}">
        <p14:creationId xmlns:p14="http://schemas.microsoft.com/office/powerpoint/2010/main" val="419256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38A-2805-4FB5-895A-AF2A136DB624}" type="datetimeFigureOut">
              <a:rPr lang="fr-CD" smtClean="0"/>
              <a:t>09/10/2016</a:t>
            </a:fld>
            <a:endParaRPr lang="fr-C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3175-0937-4626-8ADE-6ED195383AAE}" type="slidenum">
              <a:rPr lang="fr-CD" smtClean="0"/>
              <a:t>‹#›</a:t>
            </a:fld>
            <a:endParaRPr lang="fr-C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38A-2805-4FB5-895A-AF2A136DB624}" type="datetimeFigureOut">
              <a:rPr lang="fr-CD" smtClean="0"/>
              <a:t>09/10/2016</a:t>
            </a:fld>
            <a:endParaRPr lang="fr-C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3175-0937-4626-8ADE-6ED195383AAE}" type="slidenum">
              <a:rPr lang="fr-CD" smtClean="0"/>
              <a:t>‹#›</a:t>
            </a:fld>
            <a:endParaRPr lang="fr-C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38A-2805-4FB5-895A-AF2A136DB624}" type="datetimeFigureOut">
              <a:rPr lang="fr-CD" smtClean="0"/>
              <a:t>09/10/2016</a:t>
            </a:fld>
            <a:endParaRPr lang="fr-C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3175-0937-4626-8ADE-6ED195383AAE}" type="slidenum">
              <a:rPr lang="fr-CD" smtClean="0"/>
              <a:t>‹#›</a:t>
            </a:fld>
            <a:endParaRPr lang="fr-C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38A-2805-4FB5-895A-AF2A136DB624}" type="datetimeFigureOut">
              <a:rPr lang="fr-CD" smtClean="0"/>
              <a:t>09/10/2016</a:t>
            </a:fld>
            <a:endParaRPr lang="fr-C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3175-0937-4626-8ADE-6ED195383AAE}" type="slidenum">
              <a:rPr lang="fr-CD" smtClean="0"/>
              <a:t>‹#›</a:t>
            </a:fld>
            <a:endParaRPr lang="fr-C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38A-2805-4FB5-895A-AF2A136DB624}" type="datetimeFigureOut">
              <a:rPr lang="fr-CD" smtClean="0"/>
              <a:t>09/10/2016</a:t>
            </a:fld>
            <a:endParaRPr lang="fr-C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3175-0937-4626-8ADE-6ED195383AAE}" type="slidenum">
              <a:rPr lang="fr-CD" smtClean="0"/>
              <a:t>‹#›</a:t>
            </a:fld>
            <a:endParaRPr lang="fr-C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38A-2805-4FB5-895A-AF2A136DB624}" type="datetimeFigureOut">
              <a:rPr lang="fr-CD" smtClean="0"/>
              <a:t>09/10/2016</a:t>
            </a:fld>
            <a:endParaRPr lang="fr-C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3175-0937-4626-8ADE-6ED195383AAE}" type="slidenum">
              <a:rPr lang="fr-CD" smtClean="0"/>
              <a:t>‹#›</a:t>
            </a:fld>
            <a:endParaRPr lang="fr-C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38A-2805-4FB5-895A-AF2A136DB624}" type="datetimeFigureOut">
              <a:rPr lang="fr-CD" smtClean="0"/>
              <a:t>09/10/2016</a:t>
            </a:fld>
            <a:endParaRPr lang="fr-C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3175-0937-4626-8ADE-6ED195383AAE}" type="slidenum">
              <a:rPr lang="fr-CD" smtClean="0"/>
              <a:t>‹#›</a:t>
            </a:fld>
            <a:endParaRPr lang="fr-C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38A-2805-4FB5-895A-AF2A136DB624}" type="datetimeFigureOut">
              <a:rPr lang="fr-CD" smtClean="0"/>
              <a:t>09/10/2016</a:t>
            </a:fld>
            <a:endParaRPr lang="fr-C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3175-0937-4626-8ADE-6ED195383AAE}" type="slidenum">
              <a:rPr lang="fr-CD" smtClean="0"/>
              <a:t>‹#›</a:t>
            </a:fld>
            <a:endParaRPr lang="fr-C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38A-2805-4FB5-895A-AF2A136DB624}" type="datetimeFigureOut">
              <a:rPr lang="fr-CD" smtClean="0"/>
              <a:t>09/10/2016</a:t>
            </a:fld>
            <a:endParaRPr lang="fr-C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3175-0937-4626-8ADE-6ED195383AAE}" type="slidenum">
              <a:rPr lang="fr-CD" smtClean="0"/>
              <a:t>‹#›</a:t>
            </a:fld>
            <a:endParaRPr lang="fr-C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38A-2805-4FB5-895A-AF2A136DB624}" type="datetimeFigureOut">
              <a:rPr lang="fr-CD" smtClean="0"/>
              <a:t>09/10/2016</a:t>
            </a:fld>
            <a:endParaRPr lang="fr-C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3175-0937-4626-8ADE-6ED195383AAE}" type="slidenum">
              <a:rPr lang="fr-CD" smtClean="0"/>
              <a:t>‹#›</a:t>
            </a:fld>
            <a:endParaRPr lang="fr-C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F038A-2805-4FB5-895A-AF2A136DB624}" type="datetimeFigureOut">
              <a:rPr lang="fr-CD" smtClean="0"/>
              <a:t>09/10/2016</a:t>
            </a:fld>
            <a:endParaRPr lang="fr-C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9D3175-0937-4626-8ADE-6ED195383AAE}" type="slidenum">
              <a:rPr lang="fr-CD" smtClean="0"/>
              <a:t>‹#›</a:t>
            </a:fld>
            <a:endParaRPr lang="fr-C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89D3175-0937-4626-8ADE-6ED195383AAE}" type="slidenum">
              <a:rPr lang="fr-CD" smtClean="0"/>
              <a:t>‹#›</a:t>
            </a:fld>
            <a:endParaRPr lang="fr-C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C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FAF038A-2805-4FB5-895A-AF2A136DB624}" type="datetimeFigureOut">
              <a:rPr lang="fr-CD" smtClean="0"/>
              <a:t>09/10/2016</a:t>
            </a:fld>
            <a:endParaRPr lang="fr-C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2627313"/>
            <a:ext cx="7543800" cy="1603375"/>
          </a:xfrm>
        </p:spPr>
        <p:txBody>
          <a:bodyPr/>
          <a:lstStyle/>
          <a:p>
            <a:pPr algn="ctr"/>
            <a:r>
              <a:rPr lang="fr-CD" dirty="0" smtClean="0"/>
              <a:t>SSADM</a:t>
            </a:r>
            <a:endParaRPr lang="fr-C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4038600"/>
            <a:ext cx="6461760" cy="1066800"/>
          </a:xfrm>
        </p:spPr>
        <p:txBody>
          <a:bodyPr/>
          <a:lstStyle/>
          <a:p>
            <a:pPr algn="ctr"/>
            <a:r>
              <a:rPr lang="fr-CD" dirty="0" smtClean="0">
                <a:latin typeface="Georgia" panose="02040502050405020303" pitchFamily="18" charset="0"/>
              </a:rPr>
              <a:t>BENI IYAKA</a:t>
            </a:r>
          </a:p>
        </p:txBody>
      </p:sp>
    </p:spTree>
    <p:extLst>
      <p:ext uri="{BB962C8B-B14F-4D97-AF65-F5344CB8AC3E}">
        <p14:creationId xmlns:p14="http://schemas.microsoft.com/office/powerpoint/2010/main" val="384386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28700"/>
            <a:ext cx="7620000" cy="4800600"/>
          </a:xfrm>
        </p:spPr>
        <p:txBody>
          <a:bodyPr/>
          <a:lstStyle/>
          <a:p>
            <a:r>
              <a:rPr lang="fr-CD" dirty="0">
                <a:latin typeface="Georgia" panose="02040502050405020303" pitchFamily="18" charset="0"/>
              </a:rPr>
              <a:t>More of Data </a:t>
            </a:r>
            <a:r>
              <a:rPr lang="fr-CD" dirty="0" err="1">
                <a:latin typeface="Georgia" panose="02040502050405020303" pitchFamily="18" charset="0"/>
              </a:rPr>
              <a:t>driven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methodology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endParaRPr lang="fr-CD" dirty="0">
              <a:latin typeface="Georgia" panose="02040502050405020303" pitchFamily="18" charset="0"/>
            </a:endParaRPr>
          </a:p>
          <a:p>
            <a:r>
              <a:rPr lang="fr-CD" dirty="0">
                <a:latin typeface="Georgia" panose="02040502050405020303" pitchFamily="18" charset="0"/>
              </a:rPr>
              <a:t>This </a:t>
            </a:r>
            <a:r>
              <a:rPr lang="fr-CD" dirty="0" err="1">
                <a:latin typeface="Georgia" panose="02040502050405020303" pitchFamily="18" charset="0"/>
              </a:rPr>
              <a:t>focuses</a:t>
            </a:r>
            <a:r>
              <a:rPr lang="fr-CD" dirty="0">
                <a:latin typeface="Georgia" panose="02040502050405020303" pitchFamily="18" charset="0"/>
              </a:rPr>
              <a:t> on the </a:t>
            </a:r>
            <a:r>
              <a:rPr lang="fr-CD" dirty="0" err="1">
                <a:latin typeface="Georgia" panose="02040502050405020303" pitchFamily="18" charset="0"/>
              </a:rPr>
              <a:t>logical</a:t>
            </a:r>
            <a:r>
              <a:rPr lang="fr-CD" dirty="0">
                <a:latin typeface="Georgia" panose="02040502050405020303" pitchFamily="18" charset="0"/>
              </a:rPr>
              <a:t> and </a:t>
            </a:r>
            <a:r>
              <a:rPr lang="fr-CD" dirty="0" err="1">
                <a:latin typeface="Georgia" panose="02040502050405020303" pitchFamily="18" charset="0"/>
              </a:rPr>
              <a:t>physical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view</a:t>
            </a:r>
            <a:r>
              <a:rPr lang="fr-CD" dirty="0">
                <a:latin typeface="Georgia" panose="02040502050405020303" pitchFamily="18" charset="0"/>
              </a:rPr>
              <a:t> of the system.</a:t>
            </a:r>
          </a:p>
          <a:p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dirty="0" smtClean="0">
                <a:latin typeface="Georgia" panose="02040502050405020303" pitchFamily="18" charset="0"/>
              </a:rPr>
              <a:t>Uses </a:t>
            </a:r>
            <a:r>
              <a:rPr lang="fr-CD" dirty="0">
                <a:latin typeface="Georgia" panose="02040502050405020303" pitchFamily="18" charset="0"/>
              </a:rPr>
              <a:t>the top-down and </a:t>
            </a:r>
            <a:r>
              <a:rPr lang="fr-CD" dirty="0" err="1">
                <a:latin typeface="Georgia" panose="02040502050405020303" pitchFamily="18" charset="0"/>
              </a:rPr>
              <a:t>bottom</a:t>
            </a:r>
            <a:r>
              <a:rPr lang="fr-CD" dirty="0">
                <a:latin typeface="Georgia" panose="02040502050405020303" pitchFamily="18" charset="0"/>
              </a:rPr>
              <a:t>-up techniques</a:t>
            </a:r>
          </a:p>
          <a:p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dirty="0" smtClean="0">
                <a:latin typeface="Georgia" panose="02040502050405020303" pitchFamily="18" charset="0"/>
              </a:rPr>
              <a:t>This </a:t>
            </a:r>
            <a:r>
              <a:rPr lang="fr-CD" dirty="0" err="1">
                <a:latin typeface="Georgia" panose="02040502050405020303" pitchFamily="18" charset="0"/>
              </a:rPr>
              <a:t>method</a:t>
            </a:r>
            <a:r>
              <a:rPr lang="fr-CD" dirty="0">
                <a:latin typeface="Georgia" panose="02040502050405020303" pitchFamily="18" charset="0"/>
              </a:rPr>
              <a:t> uses a </a:t>
            </a:r>
            <a:r>
              <a:rPr lang="fr-CD" dirty="0" err="1">
                <a:latin typeface="Georgia" panose="02040502050405020303" pitchFamily="18" charset="0"/>
              </a:rPr>
              <a:t>Diagrammatic</a:t>
            </a:r>
            <a:r>
              <a:rPr lang="fr-CD" dirty="0">
                <a:latin typeface="Georgia" panose="02040502050405020303" pitchFamily="18" charset="0"/>
              </a:rPr>
              <a:t> and </a:t>
            </a:r>
            <a:r>
              <a:rPr lang="fr-CD" dirty="0" smtClean="0">
                <a:latin typeface="Georgia" panose="02040502050405020303" pitchFamily="18" charset="0"/>
              </a:rPr>
              <a:t>non-</a:t>
            </a:r>
          </a:p>
          <a:p>
            <a:pPr marL="114300" indent="0">
              <a:buNone/>
            </a:pPr>
            <a:r>
              <a:rPr lang="fr-CD" dirty="0" err="1" smtClean="0">
                <a:latin typeface="Georgia" panose="02040502050405020303" pitchFamily="18" charset="0"/>
              </a:rPr>
              <a:t>diagrammatic</a:t>
            </a:r>
            <a:r>
              <a:rPr lang="fr-CD" dirty="0" smtClean="0">
                <a:latin typeface="Georgia" panose="02040502050405020303" pitchFamily="18" charset="0"/>
              </a:rPr>
              <a:t> techniques.</a:t>
            </a:r>
          </a:p>
          <a:p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dirty="0" err="1" smtClean="0">
                <a:latin typeface="Georgia" panose="02040502050405020303" pitchFamily="18" charset="0"/>
              </a:rPr>
              <a:t>Provides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>
                <a:latin typeface="Georgia" panose="02040502050405020303" pitchFamily="18" charset="0"/>
              </a:rPr>
              <a:t>a </a:t>
            </a:r>
            <a:r>
              <a:rPr lang="fr-CD" dirty="0" err="1">
                <a:latin typeface="Georgia" panose="02040502050405020303" pitchFamily="18" charset="0"/>
              </a:rPr>
              <a:t>link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between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quality</a:t>
            </a:r>
            <a:r>
              <a:rPr lang="fr-CD" dirty="0">
                <a:latin typeface="Georgia" panose="02040502050405020303" pitchFamily="18" charset="0"/>
              </a:rPr>
              <a:t> assurance, Project management and </a:t>
            </a:r>
            <a:r>
              <a:rPr lang="fr-CD" dirty="0" err="1">
                <a:latin typeface="Georgia" panose="02040502050405020303" pitchFamily="18" charset="0"/>
              </a:rPr>
              <a:t>Risk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assessment</a:t>
            </a:r>
            <a:r>
              <a:rPr lang="fr-CD" dirty="0">
                <a:latin typeface="Georgia" panose="02040502050405020303" pitchFamily="18" charset="0"/>
              </a:rPr>
              <a:t>.</a:t>
            </a:r>
          </a:p>
          <a:p>
            <a:endParaRPr lang="fr-CD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2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0"/>
            <a:ext cx="7620000" cy="1143000"/>
          </a:xfrm>
        </p:spPr>
        <p:txBody>
          <a:bodyPr/>
          <a:lstStyle/>
          <a:p>
            <a:pPr algn="ctr"/>
            <a:r>
              <a:rPr lang="fr-CD" dirty="0" smtClean="0"/>
              <a:t>Concepts in </a:t>
            </a:r>
            <a:r>
              <a:rPr lang="fr-CD" dirty="0"/>
              <a:t>SSADM</a:t>
            </a:r>
            <a:br>
              <a:rPr lang="fr-CD" dirty="0"/>
            </a:br>
            <a:r>
              <a:rPr lang="fr-CD" dirty="0"/>
              <a:t>____________________________________</a:t>
            </a:r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791673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D" dirty="0" smtClean="0"/>
              <a:t>Concepts in </a:t>
            </a:r>
            <a:r>
              <a:rPr lang="fr-CD" dirty="0" err="1" smtClean="0"/>
              <a:t>sumary</a:t>
            </a:r>
            <a:endParaRPr lang="fr-CD" dirty="0"/>
          </a:p>
        </p:txBody>
      </p:sp>
      <p:pic>
        <p:nvPicPr>
          <p:cNvPr id="4098" name="Picture 2" descr="Image result for ssa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988656"/>
            <a:ext cx="7534275" cy="464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93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0"/>
            <a:ext cx="7620000" cy="1143000"/>
          </a:xfrm>
        </p:spPr>
        <p:txBody>
          <a:bodyPr/>
          <a:lstStyle/>
          <a:p>
            <a:pPr algn="ctr"/>
            <a:r>
              <a:rPr lang="fr-CD" dirty="0" smtClean="0"/>
              <a:t>1. Techniques</a:t>
            </a:r>
            <a:br>
              <a:rPr lang="fr-CD" dirty="0" smtClean="0"/>
            </a:br>
            <a:r>
              <a:rPr lang="fr-CD" dirty="0"/>
              <a:t>____________________________________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D" dirty="0">
              <a:latin typeface="Georgia" panose="02040502050405020303" pitchFamily="18" charset="0"/>
            </a:endParaRPr>
          </a:p>
          <a:p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366839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229600" cy="6096000"/>
          </a:xfrm>
        </p:spPr>
        <p:txBody>
          <a:bodyPr/>
          <a:lstStyle/>
          <a:p>
            <a:r>
              <a:rPr lang="fr-CD" b="1" u="sng" dirty="0" err="1">
                <a:latin typeface="Georgia" panose="02040502050405020303" pitchFamily="18" charset="0"/>
              </a:rPr>
              <a:t>Logical</a:t>
            </a:r>
            <a:r>
              <a:rPr lang="fr-CD" b="1" u="sng" dirty="0">
                <a:latin typeface="Georgia" panose="02040502050405020303" pitchFamily="18" charset="0"/>
              </a:rPr>
              <a:t> Data </a:t>
            </a:r>
            <a:r>
              <a:rPr lang="fr-CD" b="1" u="sng" dirty="0" err="1">
                <a:latin typeface="Georgia" panose="02040502050405020303" pitchFamily="18" charset="0"/>
              </a:rPr>
              <a:t>Modelling</a:t>
            </a:r>
            <a:endParaRPr lang="fr-CD" b="1" u="sng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fr-CD" dirty="0">
                <a:latin typeface="Georgia" panose="02040502050405020303" pitchFamily="18" charset="0"/>
              </a:rPr>
              <a:t>This </a:t>
            </a:r>
            <a:r>
              <a:rPr lang="fr-CD" dirty="0" err="1">
                <a:latin typeface="Georgia" panose="02040502050405020303" pitchFamily="18" charset="0"/>
              </a:rPr>
              <a:t>is</a:t>
            </a:r>
            <a:r>
              <a:rPr lang="fr-CD" dirty="0">
                <a:latin typeface="Georgia" panose="02040502050405020303" pitchFamily="18" charset="0"/>
              </a:rPr>
              <a:t> a technique </a:t>
            </a:r>
            <a:r>
              <a:rPr lang="fr-CD" dirty="0" err="1">
                <a:latin typeface="Georgia" panose="02040502050405020303" pitchFamily="18" charset="0"/>
              </a:rPr>
              <a:t>that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helps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identify</a:t>
            </a:r>
            <a:r>
              <a:rPr lang="fr-CD" dirty="0">
                <a:latin typeface="Georgia" panose="02040502050405020303" pitchFamily="18" charset="0"/>
              </a:rPr>
              <a:t>, model and documents the </a:t>
            </a:r>
            <a:r>
              <a:rPr lang="fr-CD" dirty="0" err="1">
                <a:latin typeface="Georgia" panose="02040502050405020303" pitchFamily="18" charset="0"/>
              </a:rPr>
              <a:t>deta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requirements</a:t>
            </a:r>
            <a:r>
              <a:rPr lang="fr-CD" dirty="0">
                <a:latin typeface="Georgia" panose="02040502050405020303" pitchFamily="18" charset="0"/>
              </a:rPr>
              <a:t> of the system </a:t>
            </a:r>
            <a:r>
              <a:rPr lang="fr-CD" dirty="0" err="1">
                <a:latin typeface="Georgia" panose="02040502050405020303" pitchFamily="18" charset="0"/>
              </a:rPr>
              <a:t>that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is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being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designed</a:t>
            </a:r>
            <a:r>
              <a:rPr lang="fr-CD" dirty="0">
                <a:latin typeface="Georgia" panose="02040502050405020303" pitchFamily="18" charset="0"/>
              </a:rPr>
              <a:t>. </a:t>
            </a:r>
            <a:r>
              <a:rPr lang="fr-CD" dirty="0" err="1">
                <a:latin typeface="Georgia" panose="02040502050405020303" pitchFamily="18" charset="0"/>
              </a:rPr>
              <a:t>Resulting</a:t>
            </a:r>
            <a:r>
              <a:rPr lang="fr-CD" dirty="0">
                <a:latin typeface="Georgia" panose="02040502050405020303" pitchFamily="18" charset="0"/>
              </a:rPr>
              <a:t> to a data model </a:t>
            </a:r>
            <a:r>
              <a:rPr lang="fr-CD" dirty="0" err="1">
                <a:latin typeface="Georgia" panose="02040502050405020303" pitchFamily="18" charset="0"/>
              </a:rPr>
              <a:t>containing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entities</a:t>
            </a:r>
            <a:r>
              <a:rPr lang="fr-CD" dirty="0">
                <a:latin typeface="Georgia" panose="02040502050405020303" pitchFamily="18" charset="0"/>
              </a:rPr>
              <a:t>, </a:t>
            </a:r>
            <a:r>
              <a:rPr lang="fr-CD" dirty="0" err="1">
                <a:latin typeface="Georgia" panose="02040502050405020303" pitchFamily="18" charset="0"/>
              </a:rPr>
              <a:t>attributes</a:t>
            </a:r>
            <a:r>
              <a:rPr lang="fr-CD" dirty="0">
                <a:latin typeface="Georgia" panose="02040502050405020303" pitchFamily="18" charset="0"/>
              </a:rPr>
              <a:t> and </a:t>
            </a:r>
            <a:r>
              <a:rPr lang="fr-CD" dirty="0" err="1">
                <a:latin typeface="Georgia" panose="02040502050405020303" pitchFamily="18" charset="0"/>
              </a:rPr>
              <a:t>relationship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b="1" u="sng" dirty="0" smtClean="0">
                <a:latin typeface="Georgia" panose="02040502050405020303" pitchFamily="18" charset="0"/>
              </a:rPr>
              <a:t>Data </a:t>
            </a:r>
            <a:r>
              <a:rPr lang="fr-CD" b="1" u="sng" dirty="0">
                <a:latin typeface="Georgia" panose="02040502050405020303" pitchFamily="18" charset="0"/>
              </a:rPr>
              <a:t>Flow </a:t>
            </a:r>
            <a:r>
              <a:rPr lang="fr-CD" b="1" u="sng" dirty="0" err="1">
                <a:latin typeface="Georgia" panose="02040502050405020303" pitchFamily="18" charset="0"/>
              </a:rPr>
              <a:t>Modelling</a:t>
            </a:r>
            <a:endParaRPr lang="fr-CD" b="1" u="sng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fr-CD" dirty="0">
                <a:latin typeface="Georgia" panose="02040502050405020303" pitchFamily="18" charset="0"/>
              </a:rPr>
              <a:t>This </a:t>
            </a:r>
            <a:r>
              <a:rPr lang="fr-CD" dirty="0" err="1">
                <a:latin typeface="Georgia" panose="02040502050405020303" pitchFamily="18" charset="0"/>
              </a:rPr>
              <a:t>is</a:t>
            </a:r>
            <a:r>
              <a:rPr lang="fr-CD" dirty="0">
                <a:latin typeface="Georgia" panose="02040502050405020303" pitchFamily="18" charset="0"/>
              </a:rPr>
              <a:t> the technique </a:t>
            </a:r>
            <a:r>
              <a:rPr lang="fr-CD" dirty="0" err="1">
                <a:latin typeface="Georgia" panose="02040502050405020303" pitchFamily="18" charset="0"/>
              </a:rPr>
              <a:t>that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helps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identify</a:t>
            </a:r>
            <a:r>
              <a:rPr lang="fr-CD" dirty="0">
                <a:latin typeface="Georgia" panose="02040502050405020303" pitchFamily="18" charset="0"/>
              </a:rPr>
              <a:t>, model and document the </a:t>
            </a:r>
            <a:r>
              <a:rPr lang="fr-CD" dirty="0" err="1">
                <a:latin typeface="Georgia" panose="02040502050405020303" pitchFamily="18" charset="0"/>
              </a:rPr>
              <a:t>movement</a:t>
            </a:r>
            <a:r>
              <a:rPr lang="fr-CD" dirty="0">
                <a:latin typeface="Georgia" panose="02040502050405020303" pitchFamily="18" charset="0"/>
              </a:rPr>
              <a:t> of data </a:t>
            </a:r>
            <a:r>
              <a:rPr lang="fr-CD" dirty="0" err="1">
                <a:latin typeface="Georgia" panose="02040502050405020303" pitchFamily="18" charset="0"/>
              </a:rPr>
              <a:t>within</a:t>
            </a:r>
            <a:r>
              <a:rPr lang="fr-CD" dirty="0">
                <a:latin typeface="Georgia" panose="02040502050405020303" pitchFamily="18" charset="0"/>
              </a:rPr>
              <a:t> an Information System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fr-CD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fr-CD" dirty="0">
              <a:latin typeface="Georgia" panose="02040502050405020303" pitchFamily="18" charset="0"/>
            </a:endParaRPr>
          </a:p>
          <a:p>
            <a:r>
              <a:rPr lang="fr-CD" b="1" u="sng" dirty="0">
                <a:latin typeface="Georgia" panose="02040502050405020303" pitchFamily="18" charset="0"/>
              </a:rPr>
              <a:t>Entry Event </a:t>
            </a:r>
            <a:r>
              <a:rPr lang="fr-CD" b="1" u="sng" dirty="0" err="1">
                <a:latin typeface="Georgia" panose="02040502050405020303" pitchFamily="18" charset="0"/>
              </a:rPr>
              <a:t>Modelling</a:t>
            </a:r>
            <a:endParaRPr lang="fr-CD" b="1" u="sng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fr-CD" dirty="0">
                <a:latin typeface="Georgia" panose="02040502050405020303" pitchFamily="18" charset="0"/>
              </a:rPr>
              <a:t>This </a:t>
            </a:r>
            <a:r>
              <a:rPr lang="fr-CD" dirty="0" err="1">
                <a:latin typeface="Georgia" panose="02040502050405020303" pitchFamily="18" charset="0"/>
              </a:rPr>
              <a:t>is</a:t>
            </a:r>
            <a:r>
              <a:rPr lang="fr-CD" dirty="0">
                <a:latin typeface="Georgia" panose="02040502050405020303" pitchFamily="18" charset="0"/>
              </a:rPr>
              <a:t> a technique </a:t>
            </a:r>
            <a:r>
              <a:rPr lang="fr-CD" dirty="0" err="1">
                <a:latin typeface="Georgia" panose="02040502050405020303" pitchFamily="18" charset="0"/>
              </a:rPr>
              <a:t>that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helps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identify</a:t>
            </a:r>
            <a:r>
              <a:rPr lang="fr-CD" dirty="0">
                <a:latin typeface="Georgia" panose="02040502050405020303" pitchFamily="18" charset="0"/>
              </a:rPr>
              <a:t>, model  and document the </a:t>
            </a:r>
            <a:r>
              <a:rPr lang="fr-CD" dirty="0" err="1">
                <a:latin typeface="Georgia" panose="02040502050405020303" pitchFamily="18" charset="0"/>
              </a:rPr>
              <a:t>event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that</a:t>
            </a:r>
            <a:r>
              <a:rPr lang="fr-CD" dirty="0">
                <a:latin typeface="Georgia" panose="02040502050405020303" pitchFamily="18" charset="0"/>
              </a:rPr>
              <a:t> affect </a:t>
            </a:r>
            <a:r>
              <a:rPr lang="fr-CD" dirty="0" err="1">
                <a:latin typeface="Georgia" panose="02040502050405020303" pitchFamily="18" charset="0"/>
              </a:rPr>
              <a:t>each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entity</a:t>
            </a:r>
            <a:r>
              <a:rPr lang="fr-CD" dirty="0">
                <a:latin typeface="Georgia" panose="02040502050405020303" pitchFamily="18" charset="0"/>
              </a:rPr>
              <a:t> and </a:t>
            </a:r>
            <a:r>
              <a:rPr lang="fr-CD" dirty="0" err="1">
                <a:latin typeface="Georgia" panose="02040502050405020303" pitchFamily="18" charset="0"/>
              </a:rPr>
              <a:t>sequence</a:t>
            </a:r>
            <a:r>
              <a:rPr lang="fr-CD" dirty="0">
                <a:latin typeface="Georgia" panose="02040502050405020303" pitchFamily="18" charset="0"/>
              </a:rPr>
              <a:t> in </a:t>
            </a:r>
            <a:r>
              <a:rPr lang="fr-CD" dirty="0" err="1">
                <a:latin typeface="Georgia" panose="02040502050405020303" pitchFamily="18" charset="0"/>
              </a:rPr>
              <a:t>which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they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occur</a:t>
            </a:r>
            <a:r>
              <a:rPr lang="fr-CD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fr-CD" dirty="0" smtClean="0">
              <a:latin typeface="Georgia" panose="02040502050405020303" pitchFamily="18" charset="0"/>
            </a:endParaRPr>
          </a:p>
          <a:p>
            <a:pPr indent="-342900"/>
            <a:endParaRPr lang="fr-CD" dirty="0">
              <a:latin typeface="Georgia" panose="02040502050405020303" pitchFamily="18" charset="0"/>
            </a:endParaRPr>
          </a:p>
          <a:p>
            <a:endParaRPr lang="fr-CD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9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0"/>
            <a:ext cx="7620000" cy="1143000"/>
          </a:xfrm>
        </p:spPr>
        <p:txBody>
          <a:bodyPr/>
          <a:lstStyle/>
          <a:p>
            <a:pPr algn="ctr"/>
            <a:r>
              <a:rPr lang="fr-CD" dirty="0" smtClean="0"/>
              <a:t>2. Stages</a:t>
            </a:r>
            <a:br>
              <a:rPr lang="fr-CD" dirty="0" smtClean="0"/>
            </a:br>
            <a:r>
              <a:rPr lang="fr-CD" dirty="0"/>
              <a:t>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65426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SADM st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828800"/>
            <a:ext cx="787717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pPr algn="ctr"/>
            <a:r>
              <a:rPr lang="fr-CD" dirty="0" smtClean="0"/>
              <a:t>Stages of SSADM</a:t>
            </a:r>
            <a:endParaRPr lang="fr-CD" dirty="0"/>
          </a:p>
        </p:txBody>
      </p:sp>
      <p:sp>
        <p:nvSpPr>
          <p:cNvPr id="4" name="Rectangle 3"/>
          <p:cNvSpPr/>
          <p:nvPr/>
        </p:nvSpPr>
        <p:spPr>
          <a:xfrm>
            <a:off x="6248401" y="603516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(</a:t>
            </a:r>
            <a:r>
              <a:rPr lang="en-US" dirty="0" err="1">
                <a:latin typeface="Georgia" panose="02040502050405020303" pitchFamily="18" charset="0"/>
              </a:rPr>
              <a:t>Fonseka</a:t>
            </a:r>
            <a:r>
              <a:rPr lang="en-US" dirty="0">
                <a:latin typeface="Georgia" panose="02040502050405020303" pitchFamily="18" charset="0"/>
              </a:rPr>
              <a:t>, 2014)</a:t>
            </a:r>
          </a:p>
        </p:txBody>
      </p:sp>
    </p:spTree>
    <p:extLst>
      <p:ext uri="{BB962C8B-B14F-4D97-AF65-F5344CB8AC3E}">
        <p14:creationId xmlns:p14="http://schemas.microsoft.com/office/powerpoint/2010/main" val="324654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7620000" cy="6324600"/>
          </a:xfrm>
        </p:spPr>
        <p:txBody>
          <a:bodyPr>
            <a:normAutofit lnSpcReduction="10000"/>
          </a:bodyPr>
          <a:lstStyle/>
          <a:p>
            <a:r>
              <a:rPr lang="fr-CD" b="1" u="sng" dirty="0" err="1" smtClean="0">
                <a:latin typeface="Georgia" panose="02040502050405020303" pitchFamily="18" charset="0"/>
              </a:rPr>
              <a:t>Feasibility</a:t>
            </a:r>
            <a:endParaRPr lang="fr-CD" b="1" u="sng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fr-CD" dirty="0" smtClean="0">
                <a:latin typeface="Georgia" panose="02040502050405020303" pitchFamily="18" charset="0"/>
              </a:rPr>
              <a:t>This </a:t>
            </a:r>
            <a:r>
              <a:rPr lang="fr-CD" dirty="0" err="1" smtClean="0">
                <a:latin typeface="Georgia" panose="02040502050405020303" pitchFamily="18" charset="0"/>
              </a:rPr>
              <a:t>is</a:t>
            </a:r>
            <a:r>
              <a:rPr lang="fr-CD" dirty="0" smtClean="0">
                <a:latin typeface="Georgia" panose="02040502050405020303" pitchFamily="18" charset="0"/>
              </a:rPr>
              <a:t> a stage </a:t>
            </a:r>
            <a:r>
              <a:rPr lang="fr-CD" dirty="0" err="1" smtClean="0">
                <a:latin typeface="Georgia" panose="02040502050405020303" pitchFamily="18" charset="0"/>
              </a:rPr>
              <a:t>where</a:t>
            </a:r>
            <a:r>
              <a:rPr lang="fr-CD" dirty="0" smtClean="0">
                <a:latin typeface="Georgia" panose="02040502050405020303" pitchFamily="18" charset="0"/>
              </a:rPr>
              <a:t> by the propose Information System </a:t>
            </a:r>
            <a:r>
              <a:rPr lang="fr-CD" dirty="0" err="1" smtClean="0">
                <a:latin typeface="Georgia" panose="02040502050405020303" pitchFamily="18" charset="0"/>
              </a:rPr>
              <a:t>is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assessed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so</a:t>
            </a:r>
            <a:r>
              <a:rPr lang="fr-CD" dirty="0" smtClean="0">
                <a:latin typeface="Georgia" panose="02040502050405020303" pitchFamily="18" charset="0"/>
              </a:rPr>
              <a:t> as to </a:t>
            </a:r>
            <a:r>
              <a:rPr lang="fr-CD" dirty="0" err="1" smtClean="0">
                <a:latin typeface="Georgia" panose="02040502050405020303" pitchFamily="18" charset="0"/>
              </a:rPr>
              <a:t>determine</a:t>
            </a:r>
            <a:r>
              <a:rPr lang="fr-CD" dirty="0" smtClean="0">
                <a:latin typeface="Georgia" panose="02040502050405020303" pitchFamily="18" charset="0"/>
              </a:rPr>
              <a:t> if the system </a:t>
            </a:r>
            <a:r>
              <a:rPr lang="fr-CD" dirty="0" err="1" smtClean="0">
                <a:latin typeface="Georgia" panose="02040502050405020303" pitchFamily="18" charset="0"/>
              </a:rPr>
              <a:t>can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meet</a:t>
            </a:r>
            <a:r>
              <a:rPr lang="fr-CD" dirty="0" smtClean="0">
                <a:latin typeface="Georgia" panose="02040502050405020303" pitchFamily="18" charset="0"/>
              </a:rPr>
              <a:t> the business </a:t>
            </a:r>
            <a:r>
              <a:rPr lang="fr-CD" dirty="0" err="1" smtClean="0">
                <a:latin typeface="Georgia" panose="02040502050405020303" pitchFamily="18" charset="0"/>
              </a:rPr>
              <a:t>requirements</a:t>
            </a:r>
            <a:r>
              <a:rPr lang="fr-CD" dirty="0" smtClean="0">
                <a:latin typeface="Georgia" panose="02040502050405020303" pitchFamily="18" charset="0"/>
              </a:rPr>
              <a:t> of the organisation and </a:t>
            </a:r>
            <a:r>
              <a:rPr lang="fr-CD" dirty="0" err="1" smtClean="0">
                <a:latin typeface="Georgia" panose="02040502050405020303" pitchFamily="18" charset="0"/>
              </a:rPr>
              <a:t>also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deciding</a:t>
            </a:r>
            <a:r>
              <a:rPr lang="fr-CD" dirty="0" smtClean="0">
                <a:latin typeface="Georgia" panose="02040502050405020303" pitchFamily="18" charset="0"/>
              </a:rPr>
              <a:t> if the </a:t>
            </a:r>
            <a:r>
              <a:rPr lang="fr-CD" dirty="0" err="1" smtClean="0">
                <a:latin typeface="Georgia" panose="02040502050405020303" pitchFamily="18" charset="0"/>
              </a:rPr>
              <a:t>cost</a:t>
            </a:r>
            <a:r>
              <a:rPr lang="fr-CD" dirty="0" smtClean="0">
                <a:latin typeface="Georgia" panose="02040502050405020303" pitchFamily="18" charset="0"/>
              </a:rPr>
              <a:t> of the </a:t>
            </a:r>
            <a:r>
              <a:rPr lang="fr-CD" dirty="0" err="1" smtClean="0">
                <a:latin typeface="Georgia" panose="02040502050405020303" pitchFamily="18" charset="0"/>
              </a:rPr>
              <a:t>resolving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problems</a:t>
            </a:r>
            <a:r>
              <a:rPr lang="fr-CD" dirty="0" smtClean="0">
                <a:latin typeface="Georgia" panose="02040502050405020303" pitchFamily="18" charset="0"/>
              </a:rPr>
              <a:t> are </a:t>
            </a:r>
            <a:r>
              <a:rPr lang="fr-CD" dirty="0" err="1" smtClean="0">
                <a:latin typeface="Georgia" panose="02040502050405020303" pitchFamily="18" charset="0"/>
              </a:rPr>
              <a:t>worth</a:t>
            </a:r>
            <a:r>
              <a:rPr lang="fr-CD" dirty="0" smtClean="0">
                <a:latin typeface="Georgia" panose="02040502050405020303" pitchFamily="18" charset="0"/>
              </a:rPr>
              <a:t> to </a:t>
            </a:r>
            <a:r>
              <a:rPr lang="fr-CD" dirty="0" err="1" smtClean="0">
                <a:latin typeface="Georgia" panose="02040502050405020303" pitchFamily="18" charset="0"/>
              </a:rPr>
              <a:t>benefit</a:t>
            </a:r>
            <a:r>
              <a:rPr lang="fr-CD" dirty="0" smtClean="0">
                <a:latin typeface="Georgia" panose="02040502050405020303" pitchFamily="18" charset="0"/>
              </a:rPr>
              <a:t> the </a:t>
            </a:r>
            <a:r>
              <a:rPr lang="fr-CD" dirty="0" err="1" smtClean="0">
                <a:latin typeface="Georgia" panose="02040502050405020303" pitchFamily="18" charset="0"/>
              </a:rPr>
              <a:t>projects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b="1" u="sng" dirty="0" smtClean="0">
                <a:latin typeface="Georgia" panose="02040502050405020303" pitchFamily="18" charset="0"/>
              </a:rPr>
              <a:t>Investigation of the </a:t>
            </a:r>
            <a:r>
              <a:rPr lang="fr-CD" b="1" u="sng" dirty="0" err="1" smtClean="0">
                <a:latin typeface="Georgia" panose="02040502050405020303" pitchFamily="18" charset="0"/>
              </a:rPr>
              <a:t>current</a:t>
            </a:r>
            <a:r>
              <a:rPr lang="fr-CD" b="1" u="sng" dirty="0" smtClean="0">
                <a:latin typeface="Georgia" panose="02040502050405020303" pitchFamily="18" charset="0"/>
              </a:rPr>
              <a:t> </a:t>
            </a:r>
            <a:r>
              <a:rPr lang="fr-CD" b="1" u="sng" dirty="0" err="1" smtClean="0">
                <a:latin typeface="Georgia" panose="02040502050405020303" pitchFamily="18" charset="0"/>
              </a:rPr>
              <a:t>environment</a:t>
            </a:r>
            <a:endParaRPr lang="fr-CD" b="1" u="sng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fr-CD" dirty="0" smtClean="0">
                <a:latin typeface="Georgia" panose="02040502050405020303" pitchFamily="18" charset="0"/>
              </a:rPr>
              <a:t>This </a:t>
            </a:r>
            <a:r>
              <a:rPr lang="fr-CD" dirty="0" err="1" smtClean="0">
                <a:latin typeface="Georgia" panose="02040502050405020303" pitchFamily="18" charset="0"/>
              </a:rPr>
              <a:t>is</a:t>
            </a:r>
            <a:r>
              <a:rPr lang="fr-CD" dirty="0" smtClean="0">
                <a:latin typeface="Georgia" panose="02040502050405020303" pitchFamily="18" charset="0"/>
              </a:rPr>
              <a:t> a stage </a:t>
            </a:r>
            <a:r>
              <a:rPr lang="fr-CD" dirty="0" err="1" smtClean="0">
                <a:latin typeface="Georgia" panose="02040502050405020303" pitchFamily="18" charset="0"/>
              </a:rPr>
              <a:t>whereby</a:t>
            </a:r>
            <a:r>
              <a:rPr lang="fr-CD" dirty="0" smtClean="0">
                <a:latin typeface="Georgia" panose="02040502050405020303" pitchFamily="18" charset="0"/>
              </a:rPr>
              <a:t> the business </a:t>
            </a:r>
            <a:r>
              <a:rPr lang="fr-CD" dirty="0" err="1" smtClean="0">
                <a:latin typeface="Georgia" panose="02040502050405020303" pitchFamily="18" charset="0"/>
              </a:rPr>
              <a:t>activity</a:t>
            </a:r>
            <a:r>
              <a:rPr lang="fr-CD" dirty="0" smtClean="0">
                <a:latin typeface="Georgia" panose="02040502050405020303" pitchFamily="18" charset="0"/>
              </a:rPr>
              <a:t> model </a:t>
            </a:r>
            <a:r>
              <a:rPr lang="fr-CD" dirty="0" err="1" smtClean="0">
                <a:latin typeface="Georgia" panose="02040502050405020303" pitchFamily="18" charset="0"/>
              </a:rPr>
              <a:t>is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developed</a:t>
            </a:r>
            <a:r>
              <a:rPr lang="fr-CD" dirty="0" smtClean="0">
                <a:latin typeface="Georgia" panose="02040502050405020303" pitchFamily="18" charset="0"/>
              </a:rPr>
              <a:t>, </a:t>
            </a:r>
            <a:r>
              <a:rPr lang="fr-CD" dirty="0" err="1" smtClean="0">
                <a:latin typeface="Georgia" panose="02040502050405020303" pitchFamily="18" charset="0"/>
              </a:rPr>
              <a:t>requirements</a:t>
            </a:r>
            <a:r>
              <a:rPr lang="fr-CD" dirty="0" smtClean="0">
                <a:latin typeface="Georgia" panose="02040502050405020303" pitchFamily="18" charset="0"/>
              </a:rPr>
              <a:t> are </a:t>
            </a:r>
            <a:r>
              <a:rPr lang="fr-CD" dirty="0" err="1" smtClean="0">
                <a:latin typeface="Georgia" panose="02040502050405020303" pitchFamily="18" charset="0"/>
              </a:rPr>
              <a:t>investigated</a:t>
            </a:r>
            <a:r>
              <a:rPr lang="fr-CD" dirty="0" smtClean="0">
                <a:latin typeface="Georgia" panose="02040502050405020303" pitchFamily="18" charset="0"/>
              </a:rPr>
              <a:t> and </a:t>
            </a:r>
            <a:r>
              <a:rPr lang="fr-CD" dirty="0" err="1" smtClean="0">
                <a:latin typeface="Georgia" panose="02040502050405020303" pitchFamily="18" charset="0"/>
              </a:rPr>
              <a:t>defined</a:t>
            </a:r>
            <a:r>
              <a:rPr lang="fr-CD" dirty="0" smtClean="0">
                <a:latin typeface="Georgia" panose="02040502050405020303" pitchFamily="18" charset="0"/>
              </a:rPr>
              <a:t>, and the </a:t>
            </a:r>
            <a:r>
              <a:rPr lang="fr-CD" dirty="0" err="1" smtClean="0">
                <a:latin typeface="Georgia" panose="02040502050405020303" pitchFamily="18" charset="0"/>
              </a:rPr>
              <a:t>current</a:t>
            </a:r>
            <a:r>
              <a:rPr lang="fr-CD" dirty="0" smtClean="0">
                <a:latin typeface="Georgia" panose="02040502050405020303" pitchFamily="18" charset="0"/>
              </a:rPr>
              <a:t> data flow model </a:t>
            </a:r>
            <a:r>
              <a:rPr lang="fr-CD" dirty="0" err="1" smtClean="0">
                <a:latin typeface="Georgia" panose="02040502050405020303" pitchFamily="18" charset="0"/>
              </a:rPr>
              <a:t>is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investigated</a:t>
            </a:r>
            <a:r>
              <a:rPr lang="fr-CD" dirty="0" smtClean="0">
                <a:latin typeface="Georgia" panose="02040502050405020303" pitchFamily="18" charset="0"/>
              </a:rPr>
              <a:t>; </a:t>
            </a:r>
            <a:r>
              <a:rPr lang="fr-CD" dirty="0" err="1" smtClean="0">
                <a:latin typeface="Georgia" panose="02040502050405020303" pitchFamily="18" charset="0"/>
              </a:rPr>
              <a:t>so</a:t>
            </a:r>
            <a:r>
              <a:rPr lang="fr-CD" dirty="0" smtClean="0">
                <a:latin typeface="Georgia" panose="02040502050405020303" pitchFamily="18" charset="0"/>
              </a:rPr>
              <a:t> as to </a:t>
            </a:r>
            <a:r>
              <a:rPr lang="fr-CD" dirty="0" err="1" smtClean="0">
                <a:latin typeface="Georgia" panose="02040502050405020303" pitchFamily="18" charset="0"/>
              </a:rPr>
              <a:t>get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detailed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requirements</a:t>
            </a:r>
            <a:r>
              <a:rPr lang="fr-CD" dirty="0" smtClean="0">
                <a:latin typeface="Georgia" panose="02040502050405020303" pitchFamily="18" charset="0"/>
              </a:rPr>
              <a:t> of the </a:t>
            </a:r>
            <a:r>
              <a:rPr lang="fr-CD" dirty="0" err="1" smtClean="0">
                <a:latin typeface="Georgia" panose="02040502050405020303" pitchFamily="18" charset="0"/>
              </a:rPr>
              <a:t>project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fr-CD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b="1" u="sng" dirty="0">
                <a:latin typeface="Georgia" panose="02040502050405020303" pitchFamily="18" charset="0"/>
              </a:rPr>
              <a:t>Business System Options</a:t>
            </a:r>
          </a:p>
          <a:p>
            <a:pPr marL="0" indent="0">
              <a:buNone/>
            </a:pPr>
            <a:r>
              <a:rPr lang="fr-CD" dirty="0">
                <a:latin typeface="Georgia" panose="02040502050405020303" pitchFamily="18" charset="0"/>
              </a:rPr>
              <a:t>This </a:t>
            </a:r>
            <a:r>
              <a:rPr lang="fr-CD" dirty="0" err="1">
                <a:latin typeface="Georgia" panose="02040502050405020303" pitchFamily="18" charset="0"/>
              </a:rPr>
              <a:t>is</a:t>
            </a:r>
            <a:r>
              <a:rPr lang="fr-CD" dirty="0">
                <a:latin typeface="Georgia" panose="02040502050405020303" pitchFamily="18" charset="0"/>
              </a:rPr>
              <a:t> a stage </a:t>
            </a:r>
            <a:r>
              <a:rPr lang="fr-CD" dirty="0" err="1">
                <a:latin typeface="Georgia" panose="02040502050405020303" pitchFamily="18" charset="0"/>
              </a:rPr>
              <a:t>where</a:t>
            </a:r>
            <a:r>
              <a:rPr lang="fr-CD" dirty="0">
                <a:latin typeface="Georgia" panose="02040502050405020303" pitchFamily="18" charset="0"/>
              </a:rPr>
              <a:t> the System </a:t>
            </a:r>
            <a:r>
              <a:rPr lang="fr-CD" dirty="0" err="1">
                <a:latin typeface="Georgia" panose="02040502050405020303" pitchFamily="18" charset="0"/>
              </a:rPr>
              <a:t>Analyst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decide</a:t>
            </a:r>
            <a:r>
              <a:rPr lang="fr-CD" dirty="0">
                <a:latin typeface="Georgia" panose="02040502050405020303" pitchFamily="18" charset="0"/>
              </a:rPr>
              <a:t> on the </a:t>
            </a:r>
            <a:r>
              <a:rPr lang="fr-CD" dirty="0" err="1">
                <a:latin typeface="Georgia" panose="02040502050405020303" pitchFamily="18" charset="0"/>
              </a:rPr>
              <a:t>overall</a:t>
            </a:r>
            <a:r>
              <a:rPr lang="fr-CD" dirty="0">
                <a:latin typeface="Georgia" panose="02040502050405020303" pitchFamily="18" charset="0"/>
              </a:rPr>
              <a:t> design of the new system by </a:t>
            </a:r>
            <a:r>
              <a:rPr lang="fr-CD" dirty="0" err="1">
                <a:latin typeface="Georgia" panose="02040502050405020303" pitchFamily="18" charset="0"/>
              </a:rPr>
              <a:t>using</a:t>
            </a:r>
            <a:r>
              <a:rPr lang="fr-CD" dirty="0">
                <a:latin typeface="Georgia" panose="02040502050405020303" pitchFamily="18" charset="0"/>
              </a:rPr>
              <a:t> the outputs of the </a:t>
            </a:r>
            <a:r>
              <a:rPr lang="fr-CD" dirty="0" err="1">
                <a:latin typeface="Georgia" panose="02040502050405020303" pitchFamily="18" charset="0"/>
              </a:rPr>
              <a:t>previous</a:t>
            </a:r>
            <a:r>
              <a:rPr lang="fr-CD" dirty="0">
                <a:latin typeface="Georgia" panose="02040502050405020303" pitchFamily="18" charset="0"/>
              </a:rPr>
              <a:t> stage.</a:t>
            </a:r>
          </a:p>
          <a:p>
            <a:pPr indent="-342900"/>
            <a:endParaRPr lang="fr-CD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46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077200" cy="6477000"/>
          </a:xfrm>
        </p:spPr>
        <p:txBody>
          <a:bodyPr>
            <a:normAutofit/>
          </a:bodyPr>
          <a:lstStyle/>
          <a:p>
            <a:r>
              <a:rPr lang="fr-CD" b="1" u="sng" dirty="0" err="1" smtClean="0">
                <a:latin typeface="Georgia" panose="02040502050405020303" pitchFamily="18" charset="0"/>
              </a:rPr>
              <a:t>Requirement</a:t>
            </a:r>
            <a:r>
              <a:rPr lang="fr-CD" b="1" u="sng" dirty="0" smtClean="0">
                <a:latin typeface="Georgia" panose="02040502050405020303" pitchFamily="18" charset="0"/>
              </a:rPr>
              <a:t> </a:t>
            </a:r>
            <a:r>
              <a:rPr lang="fr-CD" b="1" u="sng" dirty="0" err="1" smtClean="0">
                <a:latin typeface="Georgia" panose="02040502050405020303" pitchFamily="18" charset="0"/>
              </a:rPr>
              <a:t>Specification</a:t>
            </a:r>
            <a:endParaRPr lang="fr-CD" b="1" u="sng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fr-CD" dirty="0" smtClean="0">
                <a:latin typeface="Georgia" panose="02040502050405020303" pitchFamily="18" charset="0"/>
              </a:rPr>
              <a:t>This </a:t>
            </a:r>
            <a:r>
              <a:rPr lang="fr-CD" dirty="0" err="1" smtClean="0">
                <a:latin typeface="Georgia" panose="02040502050405020303" pitchFamily="18" charset="0"/>
              </a:rPr>
              <a:t>is</a:t>
            </a:r>
            <a:r>
              <a:rPr lang="fr-CD" dirty="0" smtClean="0">
                <a:latin typeface="Georgia" panose="02040502050405020303" pitchFamily="18" charset="0"/>
              </a:rPr>
              <a:t> a stage </a:t>
            </a:r>
            <a:r>
              <a:rPr lang="fr-CD" dirty="0" err="1" smtClean="0">
                <a:latin typeface="Georgia" panose="02040502050405020303" pitchFamily="18" charset="0"/>
              </a:rPr>
              <a:t>whereby</a:t>
            </a:r>
            <a:r>
              <a:rPr lang="fr-CD" dirty="0" smtClean="0">
                <a:latin typeface="Georgia" panose="02040502050405020303" pitchFamily="18" charset="0"/>
              </a:rPr>
              <a:t> all the </a:t>
            </a:r>
            <a:r>
              <a:rPr lang="fr-CD" dirty="0" err="1" smtClean="0">
                <a:latin typeface="Georgia" panose="02040502050405020303" pitchFamily="18" charset="0"/>
              </a:rPr>
              <a:t>functional</a:t>
            </a:r>
            <a:r>
              <a:rPr lang="fr-CD" dirty="0" smtClean="0">
                <a:latin typeface="Georgia" panose="02040502050405020303" pitchFamily="18" charset="0"/>
              </a:rPr>
              <a:t> and non-</a:t>
            </a:r>
            <a:r>
              <a:rPr lang="fr-CD" dirty="0" err="1" smtClean="0">
                <a:latin typeface="Georgia" panose="02040502050405020303" pitchFamily="18" charset="0"/>
              </a:rPr>
              <a:t>functional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requirements</a:t>
            </a:r>
            <a:r>
              <a:rPr lang="fr-CD" dirty="0" smtClean="0">
                <a:latin typeface="Georgia" panose="02040502050405020303" pitchFamily="18" charset="0"/>
              </a:rPr>
              <a:t> of the </a:t>
            </a:r>
            <a:r>
              <a:rPr lang="fr-CD" dirty="0" err="1" smtClean="0">
                <a:latin typeface="Georgia" panose="02040502050405020303" pitchFamily="18" charset="0"/>
              </a:rPr>
              <a:t>project</a:t>
            </a:r>
            <a:r>
              <a:rPr lang="fr-CD" dirty="0" smtClean="0">
                <a:latin typeface="Georgia" panose="02040502050405020303" pitchFamily="18" charset="0"/>
              </a:rPr>
              <a:t> are identifies in </a:t>
            </a:r>
            <a:r>
              <a:rPr lang="fr-CD" dirty="0" err="1" smtClean="0">
                <a:latin typeface="Georgia" panose="02040502050405020303" pitchFamily="18" charset="0"/>
              </a:rPr>
              <a:t>detail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b="1" u="sng" dirty="0" err="1">
                <a:latin typeface="Georgia" panose="02040502050405020303" pitchFamily="18" charset="0"/>
              </a:rPr>
              <a:t>Technical</a:t>
            </a:r>
            <a:r>
              <a:rPr lang="fr-CD" b="1" u="sng" dirty="0">
                <a:latin typeface="Georgia" panose="02040502050405020303" pitchFamily="18" charset="0"/>
              </a:rPr>
              <a:t> System Options</a:t>
            </a:r>
          </a:p>
          <a:p>
            <a:pPr marL="0" indent="0">
              <a:buNone/>
            </a:pPr>
            <a:r>
              <a:rPr lang="fr-CD" dirty="0">
                <a:latin typeface="Georgia" panose="02040502050405020303" pitchFamily="18" charset="0"/>
              </a:rPr>
              <a:t>This a stage </a:t>
            </a:r>
            <a:r>
              <a:rPr lang="fr-CD" dirty="0" err="1">
                <a:latin typeface="Georgia" panose="02040502050405020303" pitchFamily="18" charset="0"/>
              </a:rPr>
              <a:t>whereby</a:t>
            </a:r>
            <a:r>
              <a:rPr lang="fr-CD" dirty="0">
                <a:latin typeface="Georgia" panose="02040502050405020303" pitchFamily="18" charset="0"/>
              </a:rPr>
              <a:t> the </a:t>
            </a:r>
            <a:r>
              <a:rPr lang="fr-CD" dirty="0" err="1">
                <a:latin typeface="Georgia" panose="02040502050405020303" pitchFamily="18" charset="0"/>
              </a:rPr>
              <a:t>analyst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determines</a:t>
            </a:r>
            <a:r>
              <a:rPr lang="fr-CD" dirty="0">
                <a:latin typeface="Georgia" panose="02040502050405020303" pitchFamily="18" charset="0"/>
              </a:rPr>
              <a:t> the </a:t>
            </a:r>
            <a:r>
              <a:rPr lang="fr-CD" dirty="0" err="1">
                <a:latin typeface="Georgia" panose="02040502050405020303" pitchFamily="18" charset="0"/>
              </a:rPr>
              <a:t>terms</a:t>
            </a:r>
            <a:r>
              <a:rPr lang="fr-CD" dirty="0">
                <a:latin typeface="Georgia" panose="02040502050405020303" pitchFamily="18" charset="0"/>
              </a:rPr>
              <a:t> of </a:t>
            </a:r>
            <a:r>
              <a:rPr lang="fr-CD" dirty="0" err="1">
                <a:latin typeface="Georgia" panose="02040502050405020303" pitchFamily="18" charset="0"/>
              </a:rPr>
              <a:t>cost</a:t>
            </a:r>
            <a:r>
              <a:rPr lang="fr-CD" dirty="0">
                <a:latin typeface="Georgia" panose="02040502050405020303" pitchFamily="18" charset="0"/>
              </a:rPr>
              <a:t>, performance and </a:t>
            </a:r>
            <a:r>
              <a:rPr lang="fr-CD" dirty="0" err="1">
                <a:latin typeface="Georgia" panose="02040502050405020303" pitchFamily="18" charset="0"/>
              </a:rPr>
              <a:t>what</a:t>
            </a:r>
            <a:r>
              <a:rPr lang="fr-CD" dirty="0">
                <a:latin typeface="Georgia" panose="02040502050405020303" pitchFamily="18" charset="0"/>
              </a:rPr>
              <a:t> impact </a:t>
            </a:r>
            <a:r>
              <a:rPr lang="fr-CD" dirty="0" err="1">
                <a:latin typeface="Georgia" panose="02040502050405020303" pitchFamily="18" charset="0"/>
              </a:rPr>
              <a:t>it</a:t>
            </a:r>
            <a:r>
              <a:rPr lang="fr-CD" dirty="0">
                <a:latin typeface="Georgia" panose="02040502050405020303" pitchFamily="18" charset="0"/>
              </a:rPr>
              <a:t> has on the organisation.</a:t>
            </a:r>
          </a:p>
          <a:p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b="1" u="sng" dirty="0" err="1" smtClean="0">
                <a:latin typeface="Georgia" panose="02040502050405020303" pitchFamily="18" charset="0"/>
              </a:rPr>
              <a:t>Logical</a:t>
            </a:r>
            <a:r>
              <a:rPr lang="fr-CD" b="1" u="sng" dirty="0" smtClean="0">
                <a:latin typeface="Georgia" panose="02040502050405020303" pitchFamily="18" charset="0"/>
              </a:rPr>
              <a:t> </a:t>
            </a:r>
            <a:r>
              <a:rPr lang="fr-CD" b="1" u="sng" dirty="0">
                <a:latin typeface="Georgia" panose="02040502050405020303" pitchFamily="18" charset="0"/>
              </a:rPr>
              <a:t>Design</a:t>
            </a:r>
          </a:p>
          <a:p>
            <a:pPr marL="0" indent="0">
              <a:buNone/>
            </a:pPr>
            <a:r>
              <a:rPr lang="fr-CD" dirty="0" smtClean="0">
                <a:latin typeface="Georgia" panose="02040502050405020303" pitchFamily="18" charset="0"/>
              </a:rPr>
              <a:t>This </a:t>
            </a:r>
            <a:r>
              <a:rPr lang="fr-CD" dirty="0" err="1">
                <a:latin typeface="Georgia" panose="02040502050405020303" pitchFamily="18" charset="0"/>
              </a:rPr>
              <a:t>is</a:t>
            </a:r>
            <a:r>
              <a:rPr lang="fr-CD" dirty="0">
                <a:latin typeface="Georgia" panose="02040502050405020303" pitchFamily="18" charset="0"/>
              </a:rPr>
              <a:t> a stage </a:t>
            </a:r>
            <a:r>
              <a:rPr lang="fr-CD" dirty="0" err="1">
                <a:latin typeface="Georgia" panose="02040502050405020303" pitchFamily="18" charset="0"/>
              </a:rPr>
              <a:t>where</a:t>
            </a:r>
            <a:r>
              <a:rPr lang="fr-CD" dirty="0">
                <a:latin typeface="Georgia" panose="02040502050405020303" pitchFamily="18" charset="0"/>
              </a:rPr>
              <a:t> by the menu structure and dialogues of the </a:t>
            </a:r>
            <a:r>
              <a:rPr lang="fr-CD" dirty="0" err="1">
                <a:latin typeface="Georgia" panose="02040502050405020303" pitchFamily="18" charset="0"/>
              </a:rPr>
              <a:t>required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systems</a:t>
            </a:r>
            <a:r>
              <a:rPr lang="fr-CD" dirty="0">
                <a:latin typeface="Georgia" panose="02040502050405020303" pitchFamily="18" charset="0"/>
              </a:rPr>
              <a:t> are </a:t>
            </a:r>
            <a:r>
              <a:rPr lang="fr-CD" dirty="0" err="1">
                <a:latin typeface="Georgia" panose="02040502050405020303" pitchFamily="18" charset="0"/>
              </a:rPr>
              <a:t>designed</a:t>
            </a:r>
            <a:r>
              <a:rPr lang="fr-CD" dirty="0">
                <a:latin typeface="Georgia" panose="02040502050405020303" pitchFamily="18" charset="0"/>
              </a:rPr>
              <a:t>. This </a:t>
            </a:r>
            <a:r>
              <a:rPr lang="fr-CD" dirty="0" err="1">
                <a:latin typeface="Georgia" panose="02040502050405020303" pitchFamily="18" charset="0"/>
              </a:rPr>
              <a:t>includes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defining</a:t>
            </a:r>
            <a:r>
              <a:rPr lang="fr-CD" dirty="0">
                <a:latin typeface="Georgia" panose="02040502050405020303" pitchFamily="18" charset="0"/>
              </a:rPr>
              <a:t> the user dialogue, </a:t>
            </a:r>
            <a:r>
              <a:rPr lang="fr-CD" dirty="0" err="1">
                <a:latin typeface="Georgia" panose="02040502050405020303" pitchFamily="18" charset="0"/>
              </a:rPr>
              <a:t>designing</a:t>
            </a:r>
            <a:r>
              <a:rPr lang="fr-CD" dirty="0">
                <a:latin typeface="Georgia" panose="02040502050405020303" pitchFamily="18" charset="0"/>
              </a:rPr>
              <a:t> updates and </a:t>
            </a:r>
            <a:r>
              <a:rPr lang="fr-CD" dirty="0" err="1">
                <a:latin typeface="Georgia" panose="02040502050405020303" pitchFamily="18" charset="0"/>
              </a:rPr>
              <a:t>enquiry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processing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b="1" u="sng" dirty="0">
                <a:latin typeface="Georgia" panose="02040502050405020303" pitchFamily="18" charset="0"/>
              </a:rPr>
              <a:t>Physical design</a:t>
            </a:r>
          </a:p>
          <a:p>
            <a:pPr marL="0" indent="0">
              <a:buNone/>
            </a:pPr>
            <a:r>
              <a:rPr lang="fr-CD" dirty="0">
                <a:latin typeface="Georgia" panose="02040502050405020303" pitchFamily="18" charset="0"/>
              </a:rPr>
              <a:t>This </a:t>
            </a:r>
            <a:r>
              <a:rPr lang="fr-CD" dirty="0" err="1">
                <a:latin typeface="Georgia" panose="02040502050405020303" pitchFamily="18" charset="0"/>
              </a:rPr>
              <a:t>is</a:t>
            </a:r>
            <a:r>
              <a:rPr lang="fr-CD" dirty="0">
                <a:latin typeface="Georgia" panose="02040502050405020303" pitchFamily="18" charset="0"/>
              </a:rPr>
              <a:t> a stage </a:t>
            </a:r>
            <a:r>
              <a:rPr lang="fr-CD" dirty="0" err="1">
                <a:latin typeface="Georgia" panose="02040502050405020303" pitchFamily="18" charset="0"/>
              </a:rPr>
              <a:t>where</a:t>
            </a:r>
            <a:r>
              <a:rPr lang="fr-CD" dirty="0">
                <a:latin typeface="Georgia" panose="02040502050405020303" pitchFamily="18" charset="0"/>
              </a:rPr>
              <a:t> the </a:t>
            </a:r>
            <a:r>
              <a:rPr lang="fr-CD" dirty="0" err="1">
                <a:latin typeface="Georgia" panose="02040502050405020303" pitchFamily="18" charset="0"/>
              </a:rPr>
              <a:t>physical</a:t>
            </a:r>
            <a:r>
              <a:rPr lang="fr-CD" dirty="0">
                <a:latin typeface="Georgia" panose="02040502050405020303" pitchFamily="18" charset="0"/>
              </a:rPr>
              <a:t> data and </a:t>
            </a:r>
            <a:r>
              <a:rPr lang="fr-CD" dirty="0" err="1">
                <a:latin typeface="Georgia" panose="02040502050405020303" pitchFamily="18" charset="0"/>
              </a:rPr>
              <a:t>process</a:t>
            </a:r>
            <a:r>
              <a:rPr lang="fr-CD" dirty="0">
                <a:latin typeface="Georgia" panose="02040502050405020303" pitchFamily="18" charset="0"/>
              </a:rPr>
              <a:t> design are </a:t>
            </a:r>
            <a:r>
              <a:rPr lang="fr-CD" dirty="0" err="1">
                <a:latin typeface="Georgia" panose="02040502050405020303" pitchFamily="18" charset="0"/>
              </a:rPr>
              <a:t>specified</a:t>
            </a:r>
            <a:r>
              <a:rPr lang="fr-CD" dirty="0">
                <a:latin typeface="Georgia" panose="02040502050405020303" pitchFamily="18" charset="0"/>
              </a:rPr>
              <a:t>. This stage </a:t>
            </a:r>
            <a:r>
              <a:rPr lang="fr-CD" dirty="0" err="1">
                <a:latin typeface="Georgia" panose="02040502050405020303" pitchFamily="18" charset="0"/>
              </a:rPr>
              <a:t>helps</a:t>
            </a:r>
            <a:r>
              <a:rPr lang="fr-CD" dirty="0">
                <a:latin typeface="Georgia" panose="02040502050405020303" pitchFamily="18" charset="0"/>
              </a:rPr>
              <a:t> focus on the </a:t>
            </a:r>
            <a:r>
              <a:rPr lang="fr-CD" dirty="0" err="1">
                <a:latin typeface="Georgia" panose="02040502050405020303" pitchFamily="18" charset="0"/>
              </a:rPr>
              <a:t>environment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that</a:t>
            </a:r>
            <a:r>
              <a:rPr lang="fr-CD" dirty="0">
                <a:latin typeface="Georgia" panose="02040502050405020303" pitchFamily="18" charset="0"/>
              </a:rPr>
              <a:t> the new system </a:t>
            </a:r>
            <a:r>
              <a:rPr lang="fr-CD" dirty="0" err="1">
                <a:latin typeface="Georgia" panose="02040502050405020303" pitchFamily="18" charset="0"/>
              </a:rPr>
              <a:t>will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be</a:t>
            </a:r>
            <a:r>
              <a:rPr lang="fr-CD" dirty="0">
                <a:latin typeface="Georgia" panose="02040502050405020303" pitchFamily="18" charset="0"/>
              </a:rPr>
              <a:t> running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  <a:endParaRPr lang="fr-CD" dirty="0">
              <a:latin typeface="Georgia" panose="02040502050405020303" pitchFamily="18" charset="0"/>
            </a:endParaRPr>
          </a:p>
          <a:p>
            <a:pPr indent="-342900"/>
            <a:endParaRPr lang="fr-CD" dirty="0" smtClean="0">
              <a:latin typeface="Georgia" panose="02040502050405020303" pitchFamily="18" charset="0"/>
            </a:endParaRPr>
          </a:p>
          <a:p>
            <a:endParaRPr lang="fr-CD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64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0"/>
            <a:ext cx="7620000" cy="1143000"/>
          </a:xfrm>
        </p:spPr>
        <p:txBody>
          <a:bodyPr/>
          <a:lstStyle/>
          <a:p>
            <a:pPr algn="ctr"/>
            <a:r>
              <a:rPr lang="fr-CD" sz="3200" dirty="0" err="1" smtClean="0"/>
              <a:t>Advantages</a:t>
            </a:r>
            <a:r>
              <a:rPr lang="fr-CD" sz="3200" dirty="0" smtClean="0"/>
              <a:t> and </a:t>
            </a:r>
            <a:r>
              <a:rPr lang="fr-CD" sz="3200" dirty="0" err="1" smtClean="0"/>
              <a:t>Disadvantages</a:t>
            </a:r>
            <a:r>
              <a:rPr lang="fr-CD" sz="3200" dirty="0" smtClean="0"/>
              <a:t> of SSADM</a:t>
            </a:r>
            <a:br>
              <a:rPr lang="fr-CD" sz="3200" dirty="0" smtClean="0"/>
            </a:br>
            <a:r>
              <a:rPr lang="fr-CD" sz="3200" dirty="0" smtClean="0"/>
              <a:t>_____________________________________________________</a:t>
            </a:r>
            <a:endParaRPr lang="fr-CD" sz="3200" dirty="0"/>
          </a:p>
        </p:txBody>
      </p:sp>
    </p:spTree>
    <p:extLst>
      <p:ext uri="{BB962C8B-B14F-4D97-AF65-F5344CB8AC3E}">
        <p14:creationId xmlns:p14="http://schemas.microsoft.com/office/powerpoint/2010/main" val="195873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pPr algn="ctr"/>
            <a:r>
              <a:rPr lang="fr-CD" dirty="0" smtClean="0"/>
              <a:t>WHAT IS SSADM</a:t>
            </a:r>
            <a:r>
              <a:rPr lang="fr-CD" dirty="0"/>
              <a:t>?</a:t>
            </a:r>
            <a:br>
              <a:rPr lang="fr-CD" dirty="0"/>
            </a:br>
            <a:r>
              <a:rPr lang="fr-CD" dirty="0"/>
              <a:t>____________________________________</a:t>
            </a:r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3249425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808038"/>
          </a:xfrm>
        </p:spPr>
        <p:txBody>
          <a:bodyPr/>
          <a:lstStyle/>
          <a:p>
            <a:pPr algn="ctr"/>
            <a:r>
              <a:rPr lang="fr-CD" sz="3600" dirty="0" err="1" smtClean="0"/>
              <a:t>Advantages</a:t>
            </a:r>
            <a:r>
              <a:rPr lang="fr-CD" dirty="0" smtClean="0"/>
              <a:t> of SSADM</a:t>
            </a:r>
            <a:endParaRPr lang="fr-C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>
            <a:normAutofit/>
          </a:bodyPr>
          <a:lstStyle/>
          <a:p>
            <a:r>
              <a:rPr lang="fr-CD" b="1" u="sng" dirty="0" err="1" smtClean="0">
                <a:latin typeface="Georgia" panose="02040502050405020303" pitchFamily="18" charset="0"/>
              </a:rPr>
              <a:t>Usability</a:t>
            </a:r>
            <a:r>
              <a:rPr lang="fr-CD" b="1" u="sng" dirty="0" smtClean="0">
                <a:latin typeface="Georgia" panose="02040502050405020303" pitchFamily="18" charset="0"/>
              </a:rPr>
              <a:t> </a:t>
            </a:r>
          </a:p>
          <a:p>
            <a:pPr marL="114300" indent="0">
              <a:buNone/>
            </a:pPr>
            <a:r>
              <a:rPr lang="fr-CD" dirty="0" smtClean="0">
                <a:latin typeface="Georgia" panose="02040502050405020303" pitchFamily="18" charset="0"/>
              </a:rPr>
              <a:t>In SSADM, the staff </a:t>
            </a:r>
            <a:r>
              <a:rPr lang="fr-CD" dirty="0" err="1" smtClean="0">
                <a:latin typeface="Georgia" panose="02040502050405020303" pitchFamily="18" charset="0"/>
              </a:rPr>
              <a:t>skills</a:t>
            </a:r>
            <a:r>
              <a:rPr lang="fr-CD" dirty="0" smtClean="0">
                <a:latin typeface="Georgia" panose="02040502050405020303" pitchFamily="18" charset="0"/>
              </a:rPr>
              <a:t> are </a:t>
            </a:r>
            <a:r>
              <a:rPr lang="fr-CD" dirty="0" err="1" smtClean="0">
                <a:latin typeface="Georgia" panose="02040502050405020303" pitchFamily="18" charset="0"/>
              </a:rPr>
              <a:t>considered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so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that</a:t>
            </a:r>
            <a:r>
              <a:rPr lang="fr-CD" dirty="0" smtClean="0">
                <a:latin typeface="Georgia" panose="02040502050405020303" pitchFamily="18" charset="0"/>
              </a:rPr>
              <a:t> the system </a:t>
            </a:r>
            <a:r>
              <a:rPr lang="fr-CD" dirty="0" err="1" smtClean="0">
                <a:latin typeface="Georgia" panose="02040502050405020303" pitchFamily="18" charset="0"/>
              </a:rPr>
              <a:t>could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be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effectively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used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pPr marL="114300" indent="0">
              <a:buNone/>
            </a:pPr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b="1" u="sng" dirty="0" err="1" smtClean="0">
                <a:latin typeface="Georgia" panose="02040502050405020303" pitchFamily="18" charset="0"/>
              </a:rPr>
              <a:t>Better</a:t>
            </a:r>
            <a:r>
              <a:rPr lang="fr-CD" b="1" u="sng" dirty="0" smtClean="0">
                <a:latin typeface="Georgia" panose="02040502050405020303" pitchFamily="18" charset="0"/>
              </a:rPr>
              <a:t> </a:t>
            </a:r>
            <a:r>
              <a:rPr lang="fr-CD" b="1" u="sng" dirty="0" err="1" smtClean="0">
                <a:latin typeface="Georgia" panose="02040502050405020303" pitchFamily="18" charset="0"/>
              </a:rPr>
              <a:t>quality</a:t>
            </a:r>
            <a:endParaRPr lang="fr-CD" b="1" u="sng" dirty="0" smtClean="0">
              <a:latin typeface="Georgia" panose="02040502050405020303" pitchFamily="18" charset="0"/>
            </a:endParaRPr>
          </a:p>
          <a:p>
            <a:pPr marL="114300" indent="0">
              <a:buNone/>
            </a:pPr>
            <a:r>
              <a:rPr lang="fr-CD" dirty="0" smtClean="0">
                <a:latin typeface="Georgia" panose="02040502050405020303" pitchFamily="18" charset="0"/>
              </a:rPr>
              <a:t>SSADM </a:t>
            </a:r>
            <a:r>
              <a:rPr lang="fr-CD" dirty="0" err="1" smtClean="0">
                <a:latin typeface="Georgia" panose="02040502050405020303" pitchFamily="18" charset="0"/>
              </a:rPr>
              <a:t>allows</a:t>
            </a:r>
            <a:r>
              <a:rPr lang="fr-CD" dirty="0" smtClean="0">
                <a:latin typeface="Georgia" panose="02040502050405020303" pitchFamily="18" charset="0"/>
              </a:rPr>
              <a:t> us to </a:t>
            </a:r>
            <a:r>
              <a:rPr lang="fr-CD" dirty="0" err="1" smtClean="0">
                <a:latin typeface="Georgia" panose="02040502050405020303" pitchFamily="18" charset="0"/>
              </a:rPr>
              <a:t>reduce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errors</a:t>
            </a:r>
            <a:r>
              <a:rPr lang="fr-CD" dirty="0" smtClean="0">
                <a:latin typeface="Georgia" panose="02040502050405020303" pitchFamily="18" charset="0"/>
              </a:rPr>
              <a:t> rate by </a:t>
            </a:r>
            <a:r>
              <a:rPr lang="fr-CD" dirty="0" err="1" smtClean="0">
                <a:latin typeface="Georgia" panose="02040502050405020303" pitchFamily="18" charset="0"/>
              </a:rPr>
              <a:t>thouroughly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analysing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quality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level</a:t>
            </a:r>
            <a:r>
              <a:rPr lang="fr-CD" dirty="0" smtClean="0">
                <a:latin typeface="Georgia" panose="02040502050405020303" pitchFamily="18" charset="0"/>
              </a:rPr>
              <a:t> in the </a:t>
            </a:r>
            <a:r>
              <a:rPr lang="fr-CD" dirty="0" err="1" smtClean="0">
                <a:latin typeface="Georgia" panose="02040502050405020303" pitchFamily="18" charset="0"/>
              </a:rPr>
              <a:t>begining</a:t>
            </a:r>
            <a:r>
              <a:rPr lang="fr-CD" dirty="0" smtClean="0">
                <a:latin typeface="Georgia" panose="02040502050405020303" pitchFamily="18" charset="0"/>
              </a:rPr>
              <a:t> of the system </a:t>
            </a:r>
            <a:r>
              <a:rPr lang="fr-CD" dirty="0" err="1" smtClean="0">
                <a:latin typeface="Georgia" panose="02040502050405020303" pitchFamily="18" charset="0"/>
              </a:rPr>
              <a:t>development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endParaRPr lang="fr-CD" b="1" u="sng" dirty="0" smtClean="0">
              <a:latin typeface="Georgia" panose="02040502050405020303" pitchFamily="18" charset="0"/>
            </a:endParaRPr>
          </a:p>
          <a:p>
            <a:r>
              <a:rPr lang="fr-CD" b="1" u="sng" dirty="0" err="1" smtClean="0">
                <a:latin typeface="Georgia" panose="02040502050405020303" pitchFamily="18" charset="0"/>
              </a:rPr>
              <a:t>Timelines</a:t>
            </a:r>
            <a:r>
              <a:rPr lang="fr-CD" b="1" u="sng" dirty="0" smtClean="0">
                <a:latin typeface="Georgia" panose="02040502050405020303" pitchFamily="18" charset="0"/>
              </a:rPr>
              <a:t> </a:t>
            </a:r>
          </a:p>
          <a:p>
            <a:pPr marL="114300" indent="0">
              <a:buNone/>
            </a:pPr>
            <a:r>
              <a:rPr lang="fr-CD" dirty="0" smtClean="0">
                <a:latin typeface="Georgia" panose="02040502050405020303" pitchFamily="18" charset="0"/>
              </a:rPr>
              <a:t>SSADM </a:t>
            </a:r>
            <a:r>
              <a:rPr lang="fr-CD" dirty="0" err="1" smtClean="0">
                <a:latin typeface="Georgia" panose="02040502050405020303" pitchFamily="18" charset="0"/>
              </a:rPr>
              <a:t>enables</a:t>
            </a:r>
            <a:r>
              <a:rPr lang="fr-CD" dirty="0" smtClean="0">
                <a:latin typeface="Georgia" panose="02040502050405020303" pitchFamily="18" charset="0"/>
              </a:rPr>
              <a:t> the </a:t>
            </a:r>
            <a:r>
              <a:rPr lang="fr-CD" dirty="0" err="1" smtClean="0">
                <a:latin typeface="Georgia" panose="02040502050405020303" pitchFamily="18" charset="0"/>
              </a:rPr>
              <a:t>Analyst</a:t>
            </a:r>
            <a:r>
              <a:rPr lang="fr-CD" dirty="0" smtClean="0">
                <a:latin typeface="Georgia" panose="02040502050405020303" pitchFamily="18" charset="0"/>
              </a:rPr>
              <a:t> to plan, manage and control a </a:t>
            </a:r>
            <a:r>
              <a:rPr lang="fr-CD" dirty="0" err="1" smtClean="0">
                <a:latin typeface="Georgia" panose="02040502050405020303" pitchFamily="18" charset="0"/>
              </a:rPr>
              <a:t>project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719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20000" cy="5791200"/>
          </a:xfrm>
        </p:spPr>
        <p:txBody>
          <a:bodyPr/>
          <a:lstStyle/>
          <a:p>
            <a:r>
              <a:rPr lang="fr-CD" b="1" u="sng" dirty="0">
                <a:latin typeface="Georgia" panose="02040502050405020303" pitchFamily="18" charset="0"/>
              </a:rPr>
              <a:t>Effective use of </a:t>
            </a:r>
            <a:r>
              <a:rPr lang="fr-CD" b="1" u="sng" dirty="0" err="1">
                <a:latin typeface="Georgia" panose="02040502050405020303" pitchFamily="18" charset="0"/>
              </a:rPr>
              <a:t>skills</a:t>
            </a:r>
            <a:endParaRPr lang="fr-CD" b="1" u="sng" dirty="0">
              <a:latin typeface="Georgia" panose="02040502050405020303" pitchFamily="18" charset="0"/>
            </a:endParaRPr>
          </a:p>
          <a:p>
            <a:pPr marL="114300" indent="0">
              <a:buNone/>
            </a:pPr>
            <a:r>
              <a:rPr lang="fr-CD" dirty="0" err="1">
                <a:latin typeface="Georgia" panose="02040502050405020303" pitchFamily="18" charset="0"/>
              </a:rPr>
              <a:t>SSADM’s</a:t>
            </a:r>
            <a:r>
              <a:rPr lang="fr-CD" dirty="0">
                <a:latin typeface="Georgia" panose="02040502050405020303" pitchFamily="18" charset="0"/>
              </a:rPr>
              <a:t> objective </a:t>
            </a:r>
            <a:r>
              <a:rPr lang="fr-CD" dirty="0" err="1">
                <a:latin typeface="Georgia" panose="02040502050405020303" pitchFamily="18" charset="0"/>
              </a:rPr>
              <a:t>is</a:t>
            </a:r>
            <a:r>
              <a:rPr lang="fr-CD" dirty="0">
                <a:latin typeface="Georgia" panose="02040502050405020303" pitchFamily="18" charset="0"/>
              </a:rPr>
              <a:t> to </a:t>
            </a:r>
            <a:r>
              <a:rPr lang="fr-CD" dirty="0" err="1">
                <a:latin typeface="Georgia" panose="02040502050405020303" pitchFamily="18" charset="0"/>
              </a:rPr>
              <a:t>make</a:t>
            </a:r>
            <a:r>
              <a:rPr lang="fr-CD" dirty="0">
                <a:latin typeface="Georgia" panose="02040502050405020303" pitchFamily="18" charset="0"/>
              </a:rPr>
              <a:t> use of </a:t>
            </a:r>
            <a:r>
              <a:rPr lang="fr-CD" dirty="0" err="1">
                <a:latin typeface="Georgia" panose="02040502050405020303" pitchFamily="18" charset="0"/>
              </a:rPr>
              <a:t>experienced</a:t>
            </a:r>
            <a:r>
              <a:rPr lang="fr-CD" dirty="0">
                <a:latin typeface="Georgia" panose="02040502050405020303" pitchFamily="18" charset="0"/>
              </a:rPr>
              <a:t> and </a:t>
            </a:r>
            <a:r>
              <a:rPr lang="fr-CD" dirty="0" err="1">
                <a:latin typeface="Georgia" panose="02040502050405020303" pitchFamily="18" charset="0"/>
              </a:rPr>
              <a:t>inexperienced</a:t>
            </a:r>
            <a:r>
              <a:rPr lang="fr-CD" dirty="0">
                <a:latin typeface="Georgia" panose="02040502050405020303" pitchFamily="18" charset="0"/>
              </a:rPr>
              <a:t> staff </a:t>
            </a:r>
            <a:r>
              <a:rPr lang="fr-CD" dirty="0" err="1">
                <a:latin typeface="Georgia" panose="02040502050405020303" pitchFamily="18" charset="0"/>
              </a:rPr>
              <a:t>because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they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can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be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taught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pPr marL="114300" indent="0">
              <a:buNone/>
            </a:pPr>
            <a:endParaRPr lang="fr-CD" dirty="0">
              <a:latin typeface="Georgia" panose="02040502050405020303" pitchFamily="18" charset="0"/>
            </a:endParaRPr>
          </a:p>
          <a:p>
            <a:r>
              <a:rPr lang="fr-CD" b="1" u="sng" dirty="0" err="1">
                <a:latin typeface="Georgia" panose="02040502050405020303" pitchFamily="18" charset="0"/>
              </a:rPr>
              <a:t>Cuts</a:t>
            </a:r>
            <a:r>
              <a:rPr lang="fr-CD" b="1" u="sng" dirty="0">
                <a:latin typeface="Georgia" panose="02040502050405020303" pitchFamily="18" charset="0"/>
              </a:rPr>
              <a:t> </a:t>
            </a:r>
            <a:r>
              <a:rPr lang="fr-CD" b="1" u="sng" dirty="0" err="1">
                <a:latin typeface="Georgia" panose="02040502050405020303" pitchFamily="18" charset="0"/>
              </a:rPr>
              <a:t>cost</a:t>
            </a:r>
            <a:endParaRPr lang="fr-CD" b="1" u="sng" dirty="0">
              <a:latin typeface="Georgia" panose="02040502050405020303" pitchFamily="18" charset="0"/>
            </a:endParaRPr>
          </a:p>
          <a:p>
            <a:pPr marL="114300" indent="0">
              <a:buNone/>
            </a:pPr>
            <a:r>
              <a:rPr lang="fr-CD" dirty="0">
                <a:latin typeface="Georgia" panose="02040502050405020303" pitchFamily="18" charset="0"/>
              </a:rPr>
              <a:t>SSADM </a:t>
            </a:r>
            <a:r>
              <a:rPr lang="fr-CD" dirty="0" err="1">
                <a:latin typeface="Georgia" panose="02040502050405020303" pitchFamily="18" charset="0"/>
              </a:rPr>
              <a:t>allows</a:t>
            </a:r>
            <a:r>
              <a:rPr lang="fr-CD" dirty="0">
                <a:latin typeface="Georgia" panose="02040502050405020303" pitchFamily="18" charset="0"/>
              </a:rPr>
              <a:t> us to </a:t>
            </a:r>
            <a:r>
              <a:rPr lang="fr-CD" dirty="0" err="1">
                <a:latin typeface="Georgia" panose="02040502050405020303" pitchFamily="18" charset="0"/>
              </a:rPr>
              <a:t>separate</a:t>
            </a:r>
            <a:r>
              <a:rPr lang="fr-CD" dirty="0">
                <a:latin typeface="Georgia" panose="02040502050405020303" pitchFamily="18" charset="0"/>
              </a:rPr>
              <a:t> the </a:t>
            </a:r>
            <a:r>
              <a:rPr lang="fr-CD" dirty="0" err="1">
                <a:latin typeface="Georgia" panose="02040502050405020303" pitchFamily="18" charset="0"/>
              </a:rPr>
              <a:t>logical</a:t>
            </a:r>
            <a:r>
              <a:rPr lang="fr-CD" dirty="0">
                <a:latin typeface="Georgia" panose="02040502050405020303" pitchFamily="18" charset="0"/>
              </a:rPr>
              <a:t> and </a:t>
            </a:r>
            <a:r>
              <a:rPr lang="fr-CD" dirty="0" err="1">
                <a:latin typeface="Georgia" panose="02040502050405020303" pitchFamily="18" charset="0"/>
              </a:rPr>
              <a:t>physical</a:t>
            </a:r>
            <a:r>
              <a:rPr lang="fr-CD" dirty="0">
                <a:latin typeface="Georgia" panose="02040502050405020303" pitchFamily="18" charset="0"/>
              </a:rPr>
              <a:t> design </a:t>
            </a:r>
            <a:r>
              <a:rPr lang="fr-CD" dirty="0" err="1">
                <a:latin typeface="Georgia" panose="02040502050405020303" pitchFamily="18" charset="0"/>
              </a:rPr>
              <a:t>so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that</a:t>
            </a:r>
            <a:r>
              <a:rPr lang="fr-CD" dirty="0">
                <a:latin typeface="Georgia" panose="02040502050405020303" pitchFamily="18" charset="0"/>
              </a:rPr>
              <a:t> the system </a:t>
            </a:r>
            <a:r>
              <a:rPr lang="fr-CD" dirty="0" err="1">
                <a:latin typeface="Georgia" panose="02040502050405020303" pitchFamily="18" charset="0"/>
              </a:rPr>
              <a:t>should</a:t>
            </a:r>
            <a:r>
              <a:rPr lang="fr-CD" dirty="0">
                <a:latin typeface="Georgia" panose="02040502050405020303" pitchFamily="18" charset="0"/>
              </a:rPr>
              <a:t> not </a:t>
            </a:r>
            <a:r>
              <a:rPr lang="fr-CD" dirty="0" err="1">
                <a:latin typeface="Georgia" panose="02040502050405020303" pitchFamily="18" charset="0"/>
              </a:rPr>
              <a:t>be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implemented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with</a:t>
            </a:r>
            <a:r>
              <a:rPr lang="fr-CD" dirty="0">
                <a:latin typeface="Georgia" panose="02040502050405020303" pitchFamily="18" charset="0"/>
              </a:rPr>
              <a:t> new hardware or software.</a:t>
            </a:r>
          </a:p>
          <a:p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175305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D" dirty="0" err="1" smtClean="0"/>
              <a:t>Disadvantages</a:t>
            </a:r>
            <a:r>
              <a:rPr lang="fr-CD" dirty="0" smtClean="0"/>
              <a:t> of SSADM</a:t>
            </a:r>
            <a:endParaRPr lang="fr-C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/>
          <a:lstStyle/>
          <a:p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b="1" u="sng" dirty="0" smtClean="0">
                <a:latin typeface="Georgia" panose="02040502050405020303" pitchFamily="18" charset="0"/>
              </a:rPr>
              <a:t>Over-</a:t>
            </a:r>
            <a:r>
              <a:rPr lang="fr-CD" b="1" u="sng" dirty="0" err="1" smtClean="0">
                <a:latin typeface="Georgia" panose="02040502050405020303" pitchFamily="18" charset="0"/>
              </a:rPr>
              <a:t>analysing</a:t>
            </a:r>
            <a:r>
              <a:rPr lang="fr-CD" dirty="0" smtClean="0">
                <a:latin typeface="Georgia" panose="02040502050405020303" pitchFamily="18" charset="0"/>
              </a:rPr>
              <a:t>: </a:t>
            </a:r>
            <a:r>
              <a:rPr lang="fr-CD" dirty="0" err="1" smtClean="0">
                <a:latin typeface="Georgia" panose="02040502050405020303" pitchFamily="18" charset="0"/>
              </a:rPr>
              <a:t>Because</a:t>
            </a:r>
            <a:r>
              <a:rPr lang="fr-CD" dirty="0" smtClean="0">
                <a:latin typeface="Georgia" panose="02040502050405020303" pitchFamily="18" charset="0"/>
              </a:rPr>
              <a:t> SSADM put more </a:t>
            </a:r>
            <a:r>
              <a:rPr lang="fr-CD" dirty="0" err="1" smtClean="0">
                <a:latin typeface="Georgia" panose="02040502050405020303" pitchFamily="18" charset="0"/>
              </a:rPr>
              <a:t>focuses</a:t>
            </a:r>
            <a:r>
              <a:rPr lang="fr-CD" dirty="0" smtClean="0">
                <a:latin typeface="Georgia" panose="02040502050405020303" pitchFamily="18" charset="0"/>
              </a:rPr>
              <a:t> on the </a:t>
            </a:r>
            <a:r>
              <a:rPr lang="fr-CD" dirty="0" err="1" smtClean="0">
                <a:latin typeface="Georgia" panose="02040502050405020303" pitchFamily="18" charset="0"/>
              </a:rPr>
              <a:t>analysis</a:t>
            </a:r>
            <a:r>
              <a:rPr lang="fr-CD" dirty="0" smtClean="0">
                <a:latin typeface="Georgia" panose="02040502050405020303" pitchFamily="18" charset="0"/>
              </a:rPr>
              <a:t> of the system and </a:t>
            </a:r>
            <a:r>
              <a:rPr lang="fr-CD" dirty="0" err="1" smtClean="0">
                <a:latin typeface="Georgia" panose="02040502050405020303" pitchFamily="18" charset="0"/>
              </a:rPr>
              <a:t>it</a:t>
            </a:r>
            <a:r>
              <a:rPr lang="fr-CD" dirty="0" smtClean="0">
                <a:latin typeface="Georgia" panose="02040502050405020303" pitchFamily="18" charset="0"/>
              </a:rPr>
              <a:t> documentation.</a:t>
            </a:r>
          </a:p>
          <a:p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b="1" u="sng" dirty="0" smtClean="0">
                <a:latin typeface="Georgia" panose="02040502050405020303" pitchFamily="18" charset="0"/>
              </a:rPr>
              <a:t>Time and </a:t>
            </a:r>
            <a:r>
              <a:rPr lang="fr-CD" b="1" u="sng" dirty="0" err="1" smtClean="0">
                <a:latin typeface="Georgia" panose="02040502050405020303" pitchFamily="18" charset="0"/>
              </a:rPr>
              <a:t>cost</a:t>
            </a:r>
            <a:r>
              <a:rPr lang="fr-CD" b="1" u="sng" dirty="0" smtClean="0">
                <a:latin typeface="Georgia" panose="02040502050405020303" pitchFamily="18" charset="0"/>
              </a:rPr>
              <a:t> </a:t>
            </a:r>
            <a:r>
              <a:rPr lang="fr-CD" b="1" u="sng" dirty="0" err="1" smtClean="0">
                <a:latin typeface="Georgia" panose="02040502050405020303" pitchFamily="18" charset="0"/>
              </a:rPr>
              <a:t>consumensing</a:t>
            </a:r>
            <a:r>
              <a:rPr lang="fr-CD" dirty="0" smtClean="0">
                <a:latin typeface="Georgia" panose="02040502050405020303" pitchFamily="18" charset="0"/>
              </a:rPr>
              <a:t>: Due to over </a:t>
            </a:r>
            <a:r>
              <a:rPr lang="fr-CD" dirty="0" err="1" smtClean="0">
                <a:latin typeface="Georgia" panose="02040502050405020303" pitchFamily="18" charset="0"/>
              </a:rPr>
              <a:t>analysing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b="1" u="sng" dirty="0" smtClean="0">
                <a:latin typeface="Georgia" panose="02040502050405020303" pitchFamily="18" charset="0"/>
              </a:rPr>
              <a:t>Long </a:t>
            </a:r>
            <a:r>
              <a:rPr lang="fr-CD" b="1" u="sng" dirty="0" err="1" smtClean="0">
                <a:latin typeface="Georgia" panose="02040502050405020303" pitchFamily="18" charset="0"/>
              </a:rPr>
              <a:t>development</a:t>
            </a:r>
            <a:r>
              <a:rPr lang="fr-CD" b="1" u="sng" dirty="0" smtClean="0">
                <a:latin typeface="Georgia" panose="02040502050405020303" pitchFamily="18" charset="0"/>
              </a:rPr>
              <a:t> times</a:t>
            </a:r>
            <a:r>
              <a:rPr lang="fr-CD" dirty="0" smtClean="0">
                <a:latin typeface="Georgia" panose="02040502050405020303" pitchFamily="18" charset="0"/>
              </a:rPr>
              <a:t>: In SSADM, </a:t>
            </a:r>
            <a:r>
              <a:rPr lang="fr-CD" dirty="0" err="1" smtClean="0">
                <a:latin typeface="Georgia" panose="02040502050405020303" pitchFamily="18" charset="0"/>
              </a:rPr>
              <a:t>every</a:t>
            </a:r>
            <a:r>
              <a:rPr lang="fr-CD" dirty="0" smtClean="0">
                <a:latin typeface="Georgia" panose="02040502050405020303" pitchFamily="18" charset="0"/>
              </a:rPr>
              <a:t> stage must </a:t>
            </a:r>
            <a:r>
              <a:rPr lang="fr-CD" dirty="0" err="1" smtClean="0">
                <a:latin typeface="Georgia" panose="02040502050405020303" pitchFamily="18" charset="0"/>
              </a:rPr>
              <a:t>be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completed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before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going</a:t>
            </a:r>
            <a:r>
              <a:rPr lang="fr-CD" dirty="0" smtClean="0">
                <a:latin typeface="Georgia" panose="02040502050405020303" pitchFamily="18" charset="0"/>
              </a:rPr>
              <a:t> to the </a:t>
            </a:r>
            <a:r>
              <a:rPr lang="fr-CD" dirty="0" err="1" smtClean="0">
                <a:latin typeface="Georgia" panose="02040502050405020303" pitchFamily="18" charset="0"/>
              </a:rPr>
              <a:t>next</a:t>
            </a:r>
            <a:r>
              <a:rPr lang="fr-CD" dirty="0" smtClean="0">
                <a:latin typeface="Georgia" panose="02040502050405020303" pitchFamily="18" charset="0"/>
              </a:rPr>
              <a:t> stage.</a:t>
            </a:r>
            <a:endParaRPr lang="fr-CD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78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0"/>
            <a:ext cx="7620000" cy="1143000"/>
          </a:xfrm>
        </p:spPr>
        <p:txBody>
          <a:bodyPr/>
          <a:lstStyle/>
          <a:p>
            <a:pPr algn="ctr"/>
            <a:r>
              <a:rPr lang="fr-CD" dirty="0" err="1" smtClean="0"/>
              <a:t>Bibliography</a:t>
            </a:r>
            <a:r>
              <a:rPr lang="fr-CD" dirty="0" smtClean="0"/>
              <a:t/>
            </a:r>
            <a:br>
              <a:rPr lang="fr-CD" dirty="0" smtClean="0"/>
            </a:br>
            <a:r>
              <a:rPr lang="fr-CD" sz="4800" dirty="0" smtClean="0"/>
              <a:t>__________________________________</a:t>
            </a:r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3785381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848600" cy="6019800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Georgia" panose="02040502050405020303" pitchFamily="18" charset="0"/>
              </a:rPr>
              <a:t>Anon., 2014. </a:t>
            </a:r>
            <a:r>
              <a:rPr lang="en-GB" i="1" dirty="0">
                <a:latin typeface="Georgia" panose="02040502050405020303" pitchFamily="18" charset="0"/>
              </a:rPr>
              <a:t>Context of SSAD. </a:t>
            </a:r>
            <a:r>
              <a:rPr lang="en-GB" dirty="0">
                <a:latin typeface="Georgia" panose="02040502050405020303" pitchFamily="18" charset="0"/>
              </a:rPr>
              <a:t>[Online] </a:t>
            </a:r>
            <a:br>
              <a:rPr lang="en-GB" dirty="0">
                <a:latin typeface="Georgia" panose="02040502050405020303" pitchFamily="18" charset="0"/>
              </a:rPr>
            </a:br>
            <a:r>
              <a:rPr lang="en-GB" dirty="0">
                <a:latin typeface="Georgia" panose="02040502050405020303" pitchFamily="18" charset="0"/>
              </a:rPr>
              <a:t>Available at: </a:t>
            </a:r>
            <a:r>
              <a:rPr lang="en-GB" u="sng" dirty="0">
                <a:latin typeface="Georgia" panose="02040502050405020303" pitchFamily="18" charset="0"/>
              </a:rPr>
              <a:t>http://cnfolio.com/images/img408ssadm.gif</a:t>
            </a:r>
            <a:r>
              <a:rPr lang="en-GB" dirty="0">
                <a:latin typeface="Georgia" panose="02040502050405020303" pitchFamily="18" charset="0"/>
              </a:rPr>
              <a:t/>
            </a:r>
            <a:br>
              <a:rPr lang="en-GB" dirty="0">
                <a:latin typeface="Georgia" panose="02040502050405020303" pitchFamily="18" charset="0"/>
              </a:rPr>
            </a:br>
            <a:r>
              <a:rPr lang="en-GB" dirty="0">
                <a:latin typeface="Georgia" panose="02040502050405020303" pitchFamily="18" charset="0"/>
              </a:rPr>
              <a:t>[Accessed 8 October 2016].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GB" sz="2000" dirty="0" err="1">
                <a:latin typeface="Georgia" panose="02040502050405020303" pitchFamily="18" charset="0"/>
              </a:rPr>
              <a:t>DeMarco,Tom</a:t>
            </a:r>
            <a:r>
              <a:rPr lang="en-GB" sz="2000" dirty="0">
                <a:latin typeface="Georgia" panose="02040502050405020303" pitchFamily="18" charset="0"/>
              </a:rPr>
              <a:t>.  </a:t>
            </a:r>
            <a:r>
              <a:rPr lang="en-GB" sz="2000" u="sng" dirty="0">
                <a:latin typeface="Georgia" panose="02040502050405020303" pitchFamily="18" charset="0"/>
              </a:rPr>
              <a:t>Structured Analysis and System Specification</a:t>
            </a:r>
            <a:r>
              <a:rPr lang="en-GB" sz="2000" dirty="0">
                <a:latin typeface="Georgia" panose="02040502050405020303" pitchFamily="18" charset="0"/>
              </a:rPr>
              <a:t>. New York: YOURDON Press, 1978</a:t>
            </a:r>
          </a:p>
          <a:p>
            <a:r>
              <a:rPr lang="en-US" sz="2000" dirty="0">
                <a:latin typeface="Georgia" panose="02040502050405020303" pitchFamily="18" charset="0"/>
              </a:rPr>
              <a:t>Edward Yourdon and Larry L. Constantine. </a:t>
            </a:r>
            <a:r>
              <a:rPr lang="en-US" sz="2000" u="sng" dirty="0">
                <a:latin typeface="Georgia" panose="02040502050405020303" pitchFamily="18" charset="0"/>
              </a:rPr>
              <a:t>Structured Design: Fundamentals of a Discipline of Computer Program and System Design  </a:t>
            </a:r>
            <a:r>
              <a:rPr lang="en-US" sz="2000" dirty="0">
                <a:latin typeface="Georgia" panose="02040502050405020303" pitchFamily="18" charset="0"/>
              </a:rPr>
              <a:t>, 1979.</a:t>
            </a:r>
          </a:p>
          <a:p>
            <a:r>
              <a:rPr lang="en-GB" sz="2000" dirty="0" err="1">
                <a:latin typeface="Georgia" panose="02040502050405020303" pitchFamily="18" charset="0"/>
              </a:rPr>
              <a:t>Fonseka</a:t>
            </a:r>
            <a:r>
              <a:rPr lang="en-GB" sz="2000" dirty="0">
                <a:latin typeface="Georgia" panose="02040502050405020303" pitchFamily="18" charset="0"/>
              </a:rPr>
              <a:t>, M., 2014. </a:t>
            </a:r>
            <a:r>
              <a:rPr lang="en-GB" sz="2000" i="1" dirty="0">
                <a:latin typeface="Georgia" panose="02040502050405020303" pitchFamily="18" charset="0"/>
              </a:rPr>
              <a:t>Structured Systems Analysis and Design Methodology (Structured System Analysis Design Method). </a:t>
            </a:r>
            <a:r>
              <a:rPr lang="en-GB" sz="2000" dirty="0">
                <a:latin typeface="Georgia" panose="02040502050405020303" pitchFamily="18" charset="0"/>
              </a:rPr>
              <a:t>[Online] </a:t>
            </a:r>
            <a:br>
              <a:rPr lang="en-GB" sz="2000" dirty="0">
                <a:latin typeface="Georgia" panose="02040502050405020303" pitchFamily="18" charset="0"/>
              </a:rPr>
            </a:br>
            <a:r>
              <a:rPr lang="en-GB" sz="2000" dirty="0">
                <a:latin typeface="Georgia" panose="02040502050405020303" pitchFamily="18" charset="0"/>
              </a:rPr>
              <a:t>Available at: </a:t>
            </a:r>
            <a:r>
              <a:rPr lang="en-GB" sz="2000" u="sng" dirty="0">
                <a:latin typeface="Georgia" panose="02040502050405020303" pitchFamily="18" charset="0"/>
              </a:rPr>
              <a:t>http://sinhala.fit2school.com/2014/02/11-4-structured-systems-analysis-design-methodology-ssadm/</a:t>
            </a:r>
            <a:r>
              <a:rPr lang="en-GB" sz="2000" dirty="0">
                <a:latin typeface="Georgia" panose="02040502050405020303" pitchFamily="18" charset="0"/>
              </a:rPr>
              <a:t/>
            </a:r>
            <a:br>
              <a:rPr lang="en-GB" sz="2000" dirty="0">
                <a:latin typeface="Georgia" panose="02040502050405020303" pitchFamily="18" charset="0"/>
              </a:rPr>
            </a:br>
            <a:r>
              <a:rPr lang="en-GB" sz="2000" dirty="0">
                <a:latin typeface="Georgia" panose="02040502050405020303" pitchFamily="18" charset="0"/>
              </a:rPr>
              <a:t>[Accessed 08 October 2016].</a:t>
            </a:r>
            <a:endParaRPr lang="en-US" sz="2000" dirty="0">
              <a:latin typeface="Georgia" panose="02040502050405020303" pitchFamily="18" charset="0"/>
            </a:endParaRPr>
          </a:p>
          <a:p>
            <a:r>
              <a:rPr lang="en-US" altLang="en-US" sz="2000" dirty="0" err="1">
                <a:latin typeface="Georgia" panose="02040502050405020303" pitchFamily="18" charset="0"/>
              </a:rPr>
              <a:t>TechTarget</a:t>
            </a:r>
            <a:r>
              <a:rPr lang="en-US" altLang="en-US" sz="2000" dirty="0">
                <a:latin typeface="Georgia" panose="02040502050405020303" pitchFamily="18" charset="0"/>
              </a:rPr>
              <a:t>, Margaret Rouse. 2008. SSADM (Structured Systems Analysis &amp; Design Method). [ONLINE] Available at: http://searchsoftwarequality.techtarget.com/definition/SSADM. [08 October 16].</a:t>
            </a:r>
          </a:p>
          <a:p>
            <a:endParaRPr lang="en-US" alt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ITC Infotech India Ltd, Structured Systems Analysis and Design Methodology. Available from &lt;http://vijaysamyal.tripod.com/SSAD.pdf&gt;. [08 October 2016]</a:t>
            </a:r>
          </a:p>
          <a:p>
            <a:endParaRPr lang="en-GB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28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fr-CD" dirty="0">
                <a:latin typeface="Georgia" panose="02040502050405020303" pitchFamily="18" charset="0"/>
              </a:rPr>
              <a:t>SSADM </a:t>
            </a:r>
            <a:r>
              <a:rPr lang="fr-CD" dirty="0" err="1">
                <a:latin typeface="Georgia" panose="02040502050405020303" pitchFamily="18" charset="0"/>
              </a:rPr>
              <a:t>is</a:t>
            </a:r>
            <a:r>
              <a:rPr lang="fr-CD" dirty="0">
                <a:latin typeface="Georgia" panose="02040502050405020303" pitchFamily="18" charset="0"/>
              </a:rPr>
              <a:t> short for </a:t>
            </a:r>
            <a:r>
              <a:rPr lang="fr-CD" dirty="0" err="1">
                <a:latin typeface="Georgia" panose="02040502050405020303" pitchFamily="18" charset="0"/>
              </a:rPr>
              <a:t>Structured</a:t>
            </a:r>
            <a:r>
              <a:rPr lang="fr-CD" dirty="0">
                <a:latin typeface="Georgia" panose="02040502050405020303" pitchFamily="18" charset="0"/>
              </a:rPr>
              <a:t> System </a:t>
            </a:r>
            <a:r>
              <a:rPr lang="fr-CD" dirty="0" err="1">
                <a:latin typeface="Georgia" panose="02040502050405020303" pitchFamily="18" charset="0"/>
              </a:rPr>
              <a:t>Analysis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Development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Methodologies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endParaRPr lang="fr-CD" dirty="0">
              <a:latin typeface="Georgia" panose="02040502050405020303" pitchFamily="18" charset="0"/>
            </a:endParaRPr>
          </a:p>
          <a:p>
            <a:r>
              <a:rPr lang="fr-CD" dirty="0">
                <a:latin typeface="Georgia" panose="02040502050405020303" pitchFamily="18" charset="0"/>
              </a:rPr>
              <a:t> This </a:t>
            </a:r>
            <a:r>
              <a:rPr lang="fr-CD" dirty="0" err="1">
                <a:latin typeface="Georgia" panose="02040502050405020303" pitchFamily="18" charset="0"/>
              </a:rPr>
              <a:t>is</a:t>
            </a:r>
            <a:r>
              <a:rPr lang="fr-CD" dirty="0">
                <a:latin typeface="Georgia" panose="02040502050405020303" pitchFamily="18" charset="0"/>
              </a:rPr>
              <a:t> a </a:t>
            </a:r>
            <a:r>
              <a:rPr lang="fr-CD" dirty="0" err="1">
                <a:latin typeface="Georgia" panose="02040502050405020303" pitchFamily="18" charset="0"/>
              </a:rPr>
              <a:t>systematic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methodology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used</a:t>
            </a:r>
            <a:r>
              <a:rPr lang="fr-CD" dirty="0">
                <a:latin typeface="Georgia" panose="02040502050405020303" pitchFamily="18" charset="0"/>
              </a:rPr>
              <a:t> for </a:t>
            </a:r>
            <a:r>
              <a:rPr lang="fr-CD" dirty="0" err="1">
                <a:latin typeface="Georgia" panose="02040502050405020303" pitchFamily="18" charset="0"/>
              </a:rPr>
              <a:t>analysing</a:t>
            </a:r>
            <a:r>
              <a:rPr lang="fr-CD" dirty="0">
                <a:latin typeface="Georgia" panose="02040502050405020303" pitchFamily="18" charset="0"/>
              </a:rPr>
              <a:t> and </a:t>
            </a:r>
            <a:r>
              <a:rPr lang="fr-CD" dirty="0" err="1">
                <a:latin typeface="Georgia" panose="02040502050405020303" pitchFamily="18" charset="0"/>
              </a:rPr>
              <a:t>designing</a:t>
            </a:r>
            <a:r>
              <a:rPr lang="fr-CD" dirty="0">
                <a:latin typeface="Georgia" panose="02040502050405020303" pitchFamily="18" charset="0"/>
              </a:rPr>
              <a:t> information </a:t>
            </a:r>
            <a:r>
              <a:rPr lang="fr-CD" dirty="0" err="1">
                <a:latin typeface="Georgia" panose="02040502050405020303" pitchFamily="18" charset="0"/>
              </a:rPr>
              <a:t>systems</a:t>
            </a:r>
            <a:r>
              <a:rPr lang="fr-CD" dirty="0">
                <a:latin typeface="Georgia" panose="02040502050405020303" pitchFamily="18" charset="0"/>
              </a:rPr>
              <a:t>.</a:t>
            </a:r>
          </a:p>
          <a:p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dirty="0" smtClean="0">
                <a:latin typeface="Georgia" panose="02040502050405020303" pitchFamily="18" charset="0"/>
              </a:rPr>
              <a:t>SSADM </a:t>
            </a:r>
            <a:r>
              <a:rPr lang="fr-CD" dirty="0" err="1">
                <a:latin typeface="Georgia" panose="02040502050405020303" pitchFamily="18" charset="0"/>
              </a:rPr>
              <a:t>helps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divide</a:t>
            </a:r>
            <a:r>
              <a:rPr lang="fr-CD" dirty="0">
                <a:latin typeface="Georgia" panose="02040502050405020303" pitchFamily="18" charset="0"/>
              </a:rPr>
              <a:t> a </a:t>
            </a:r>
            <a:r>
              <a:rPr lang="fr-CD" dirty="0" err="1">
                <a:latin typeface="Georgia" panose="02040502050405020303" pitchFamily="18" charset="0"/>
              </a:rPr>
              <a:t>project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that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is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being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developed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into</a:t>
            </a:r>
            <a:r>
              <a:rPr lang="fr-CD" dirty="0">
                <a:latin typeface="Georgia" panose="02040502050405020303" pitchFamily="18" charset="0"/>
              </a:rPr>
              <a:t> modules, </a:t>
            </a:r>
            <a:r>
              <a:rPr lang="fr-CD" dirty="0" err="1">
                <a:latin typeface="Georgia" panose="02040502050405020303" pitchFamily="18" charset="0"/>
              </a:rPr>
              <a:t>tasks</a:t>
            </a:r>
            <a:r>
              <a:rPr lang="fr-CD" dirty="0">
                <a:latin typeface="Georgia" panose="02040502050405020303" pitchFamily="18" charset="0"/>
              </a:rPr>
              <a:t>, </a:t>
            </a:r>
            <a:r>
              <a:rPr lang="fr-CD" dirty="0" err="1">
                <a:latin typeface="Georgia" panose="02040502050405020303" pitchFamily="18" charset="0"/>
              </a:rPr>
              <a:t>steps</a:t>
            </a:r>
            <a:r>
              <a:rPr lang="fr-CD" dirty="0">
                <a:latin typeface="Georgia" panose="02040502050405020303" pitchFamily="18" charset="0"/>
              </a:rPr>
              <a:t> and </a:t>
            </a:r>
            <a:r>
              <a:rPr lang="fr-CD" dirty="0" err="1">
                <a:latin typeface="Georgia" panose="02040502050405020303" pitchFamily="18" charset="0"/>
              </a:rPr>
              <a:t>gives</a:t>
            </a:r>
            <a:r>
              <a:rPr lang="fr-CD" dirty="0">
                <a:latin typeface="Georgia" panose="02040502050405020303" pitchFamily="18" charset="0"/>
              </a:rPr>
              <a:t> a </a:t>
            </a:r>
            <a:r>
              <a:rPr lang="fr-CD" dirty="0" err="1">
                <a:latin typeface="Georgia" panose="02040502050405020303" pitchFamily="18" charset="0"/>
              </a:rPr>
              <a:t>layout</a:t>
            </a:r>
            <a:r>
              <a:rPr lang="fr-CD" dirty="0">
                <a:latin typeface="Georgia" panose="02040502050405020303" pitchFamily="18" charset="0"/>
              </a:rPr>
              <a:t> for </a:t>
            </a:r>
            <a:r>
              <a:rPr lang="fr-CD" dirty="0" err="1">
                <a:latin typeface="Georgia" panose="02040502050405020303" pitchFamily="18" charset="0"/>
              </a:rPr>
              <a:t>analysing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projects</a:t>
            </a:r>
            <a:r>
              <a:rPr lang="fr-CD" dirty="0">
                <a:latin typeface="Georgia" panose="02040502050405020303" pitchFamily="18" charset="0"/>
              </a:rPr>
              <a:t> in a </a:t>
            </a:r>
            <a:r>
              <a:rPr lang="fr-CD" dirty="0" err="1">
                <a:latin typeface="Georgia" panose="02040502050405020303" pitchFamily="18" charset="0"/>
              </a:rPr>
              <a:t>suitable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way</a:t>
            </a:r>
            <a:r>
              <a:rPr lang="fr-CD" dirty="0">
                <a:latin typeface="Georgia" panose="02040502050405020303" pitchFamily="18" charset="0"/>
              </a:rPr>
              <a:t> to </a:t>
            </a:r>
            <a:r>
              <a:rPr lang="fr-CD" dirty="0" err="1">
                <a:latin typeface="Georgia" panose="02040502050405020303" pitchFamily="18" charset="0"/>
              </a:rPr>
              <a:t>managing</a:t>
            </a:r>
            <a:r>
              <a:rPr lang="fr-CD" dirty="0">
                <a:latin typeface="Georgia" panose="02040502050405020303" pitchFamily="18" charset="0"/>
              </a:rPr>
              <a:t> a </a:t>
            </a:r>
            <a:r>
              <a:rPr lang="fr-CD" dirty="0" err="1">
                <a:latin typeface="Georgia" panose="02040502050405020303" pitchFamily="18" charset="0"/>
              </a:rPr>
              <a:t>project</a:t>
            </a:r>
            <a:r>
              <a:rPr lang="fr-CD" dirty="0">
                <a:latin typeface="Georgia" panose="02040502050405020303" pitchFamily="18" charset="0"/>
              </a:rPr>
              <a:t>.</a:t>
            </a:r>
          </a:p>
          <a:p>
            <a:endParaRPr lang="fr-CD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6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SA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13" y="1905002"/>
            <a:ext cx="7643387" cy="449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D" dirty="0" smtClean="0"/>
              <a:t>Illustration of SSADM</a:t>
            </a:r>
            <a:endParaRPr lang="fr-CD" dirty="0"/>
          </a:p>
        </p:txBody>
      </p:sp>
      <p:sp>
        <p:nvSpPr>
          <p:cNvPr id="4" name="Rectangle 3"/>
          <p:cNvSpPr/>
          <p:nvPr/>
        </p:nvSpPr>
        <p:spPr>
          <a:xfrm>
            <a:off x="5943600" y="6397109"/>
            <a:ext cx="2426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(Anon., 2014)</a:t>
            </a:r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20076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0"/>
            <a:ext cx="7620000" cy="1143000"/>
          </a:xfrm>
        </p:spPr>
        <p:txBody>
          <a:bodyPr/>
          <a:lstStyle/>
          <a:p>
            <a:pPr algn="ctr"/>
            <a:r>
              <a:rPr lang="fr-CD" dirty="0" smtClean="0"/>
              <a:t>HISTORY OF </a:t>
            </a:r>
            <a:r>
              <a:rPr lang="fr-CD" dirty="0" smtClean="0"/>
              <a:t>SSADM</a:t>
            </a:r>
            <a:r>
              <a:rPr lang="fr-CD" dirty="0"/>
              <a:t/>
            </a:r>
            <a:br>
              <a:rPr lang="fr-CD" dirty="0"/>
            </a:br>
            <a:r>
              <a:rPr lang="fr-CD" dirty="0"/>
              <a:t>____________________________________</a:t>
            </a:r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392981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153400" cy="6172200"/>
          </a:xfrm>
        </p:spPr>
        <p:txBody>
          <a:bodyPr>
            <a:normAutofit fontScale="92500" lnSpcReduction="10000"/>
          </a:bodyPr>
          <a:lstStyle/>
          <a:p>
            <a:r>
              <a:rPr lang="fr-CD" dirty="0" err="1">
                <a:latin typeface="Georgia" panose="02040502050405020303" pitchFamily="18" charset="0"/>
              </a:rPr>
              <a:t>Developed</a:t>
            </a:r>
            <a:r>
              <a:rPr lang="fr-CD" dirty="0">
                <a:latin typeface="Georgia" panose="02040502050405020303" pitchFamily="18" charset="0"/>
              </a:rPr>
              <a:t> in 1980s for </a:t>
            </a:r>
            <a:r>
              <a:rPr lang="fr-CD" dirty="0" err="1">
                <a:latin typeface="Georgia" panose="02040502050405020303" pitchFamily="18" charset="0"/>
              </a:rPr>
              <a:t>analysing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systems</a:t>
            </a:r>
            <a:r>
              <a:rPr lang="fr-CD" dirty="0">
                <a:latin typeface="Georgia" panose="02040502050405020303" pitchFamily="18" charset="0"/>
              </a:rPr>
              <a:t> and </a:t>
            </a:r>
            <a:r>
              <a:rPr lang="fr-CD" dirty="0" err="1">
                <a:latin typeface="Georgia" panose="02040502050405020303" pitchFamily="18" charset="0"/>
              </a:rPr>
              <a:t>designing</a:t>
            </a:r>
            <a:r>
              <a:rPr lang="fr-CD" dirty="0">
                <a:latin typeface="Georgia" panose="02040502050405020303" pitchFamily="18" charset="0"/>
              </a:rPr>
              <a:t> of applications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endParaRPr lang="fr-CD" dirty="0">
              <a:latin typeface="Georgia" panose="02040502050405020303" pitchFamily="18" charset="0"/>
            </a:endParaRPr>
          </a:p>
          <a:p>
            <a:r>
              <a:rPr lang="fr-CD" dirty="0">
                <a:latin typeface="Georgia" panose="02040502050405020303" pitchFamily="18" charset="0"/>
              </a:rPr>
              <a:t>SSADM </a:t>
            </a:r>
            <a:r>
              <a:rPr lang="fr-CD" dirty="0" err="1">
                <a:latin typeface="Georgia" panose="02040502050405020303" pitchFamily="18" charset="0"/>
              </a:rPr>
              <a:t>was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mostly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used</a:t>
            </a:r>
            <a:r>
              <a:rPr lang="fr-CD" dirty="0">
                <a:latin typeface="Georgia" panose="02040502050405020303" pitchFamily="18" charset="0"/>
              </a:rPr>
              <a:t> for </a:t>
            </a:r>
            <a:r>
              <a:rPr lang="fr-CD" dirty="0" err="1">
                <a:latin typeface="Georgia" panose="02040502050405020303" pitchFamily="18" charset="0"/>
              </a:rPr>
              <a:t>government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computing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projects</a:t>
            </a:r>
            <a:r>
              <a:rPr lang="fr-CD" dirty="0">
                <a:latin typeface="Georgia" panose="02040502050405020303" pitchFamily="18" charset="0"/>
              </a:rPr>
              <a:t> in the UK.</a:t>
            </a:r>
          </a:p>
          <a:p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dirty="0" smtClean="0">
                <a:latin typeface="Georgia" panose="02040502050405020303" pitchFamily="18" charset="0"/>
              </a:rPr>
              <a:t>In </a:t>
            </a:r>
            <a:r>
              <a:rPr lang="fr-CD" dirty="0">
                <a:latin typeface="Georgia" panose="02040502050405020303" pitchFamily="18" charset="0"/>
              </a:rPr>
              <a:t>1981, SSADM version 1 </a:t>
            </a:r>
            <a:r>
              <a:rPr lang="fr-CD" dirty="0" err="1">
                <a:latin typeface="Georgia" panose="02040502050405020303" pitchFamily="18" charset="0"/>
              </a:rPr>
              <a:t>was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developed</a:t>
            </a:r>
            <a:r>
              <a:rPr lang="fr-CD" dirty="0">
                <a:latin typeface="Georgia" panose="02040502050405020303" pitchFamily="18" charset="0"/>
              </a:rPr>
              <a:t> by Consultants </a:t>
            </a:r>
            <a:r>
              <a:rPr lang="fr-CD" dirty="0" err="1">
                <a:latin typeface="Georgia" panose="02040502050405020303" pitchFamily="18" charset="0"/>
              </a:rPr>
              <a:t>working</a:t>
            </a:r>
            <a:r>
              <a:rPr lang="fr-CD" dirty="0">
                <a:latin typeface="Georgia" panose="02040502050405020303" pitchFamily="18" charset="0"/>
              </a:rPr>
              <a:t> for </a:t>
            </a:r>
            <a:r>
              <a:rPr lang="fr-CD" dirty="0" err="1">
                <a:latin typeface="Georgia" panose="02040502050405020303" pitchFamily="18" charset="0"/>
              </a:rPr>
              <a:t>Learmonth</a:t>
            </a:r>
            <a:r>
              <a:rPr lang="fr-CD" dirty="0">
                <a:latin typeface="Georgia" panose="02040502050405020303" pitchFamily="18" charset="0"/>
              </a:rPr>
              <a:t> and </a:t>
            </a:r>
            <a:r>
              <a:rPr lang="fr-CD" dirty="0" err="1">
                <a:latin typeface="Georgia" panose="02040502050405020303" pitchFamily="18" charset="0"/>
              </a:rPr>
              <a:t>Burchette</a:t>
            </a:r>
            <a:r>
              <a:rPr lang="fr-CD" dirty="0">
                <a:latin typeface="Georgia" panose="02040502050405020303" pitchFamily="18" charset="0"/>
              </a:rPr>
              <a:t> management </a:t>
            </a:r>
            <a:r>
              <a:rPr lang="fr-CD" dirty="0" err="1">
                <a:latin typeface="Georgia" panose="02040502050405020303" pitchFamily="18" charset="0"/>
              </a:rPr>
              <a:t>Systems</a:t>
            </a:r>
            <a:r>
              <a:rPr lang="fr-CD" dirty="0">
                <a:latin typeface="Georgia" panose="02040502050405020303" pitchFamily="18" charset="0"/>
              </a:rPr>
              <a:t>.</a:t>
            </a:r>
          </a:p>
          <a:p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dirty="0" smtClean="0">
                <a:latin typeface="Georgia" panose="02040502050405020303" pitchFamily="18" charset="0"/>
              </a:rPr>
              <a:t>In </a:t>
            </a:r>
            <a:r>
              <a:rPr lang="fr-CD" dirty="0">
                <a:latin typeface="Georgia" panose="02040502050405020303" pitchFamily="18" charset="0"/>
              </a:rPr>
              <a:t>1983, SSADM </a:t>
            </a:r>
            <a:r>
              <a:rPr lang="fr-CD" dirty="0" err="1">
                <a:latin typeface="Georgia" panose="02040502050405020303" pitchFamily="18" charset="0"/>
              </a:rPr>
              <a:t>was</a:t>
            </a:r>
            <a:r>
              <a:rPr lang="fr-CD" dirty="0">
                <a:latin typeface="Georgia" panose="02040502050405020303" pitchFamily="18" charset="0"/>
              </a:rPr>
              <a:t> made </a:t>
            </a:r>
            <a:r>
              <a:rPr lang="fr-CD" dirty="0" err="1">
                <a:latin typeface="Georgia" panose="02040502050405020303" pitchFamily="18" charset="0"/>
              </a:rPr>
              <a:t>mandetory</a:t>
            </a:r>
            <a:r>
              <a:rPr lang="fr-CD" dirty="0">
                <a:latin typeface="Georgia" panose="02040502050405020303" pitchFamily="18" charset="0"/>
              </a:rPr>
              <a:t> for all the new Information System </a:t>
            </a:r>
            <a:r>
              <a:rPr lang="fr-CD" dirty="0" err="1">
                <a:latin typeface="Georgia" panose="02040502050405020303" pitchFamily="18" charset="0"/>
              </a:rPr>
              <a:t>Development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dirty="0">
                <a:latin typeface="Georgia" panose="02040502050405020303" pitchFamily="18" charset="0"/>
              </a:rPr>
              <a:t>In 2000, SSADM </a:t>
            </a:r>
            <a:r>
              <a:rPr lang="fr-CD" dirty="0" err="1">
                <a:latin typeface="Georgia" panose="02040502050405020303" pitchFamily="18" charset="0"/>
              </a:rPr>
              <a:t>was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renamed</a:t>
            </a:r>
            <a:r>
              <a:rPr lang="fr-CD" dirty="0">
                <a:latin typeface="Georgia" panose="02040502050405020303" pitchFamily="18" charset="0"/>
              </a:rPr>
              <a:t> as « Business System </a:t>
            </a:r>
            <a:r>
              <a:rPr lang="fr-CD" dirty="0" err="1">
                <a:latin typeface="Georgia" panose="02040502050405020303" pitchFamily="18" charset="0"/>
              </a:rPr>
              <a:t>Development</a:t>
            </a:r>
            <a:r>
              <a:rPr lang="fr-CD" dirty="0">
                <a:latin typeface="Georgia" panose="02040502050405020303" pitchFamily="18" charset="0"/>
              </a:rPr>
              <a:t> » by the Central </a:t>
            </a:r>
            <a:r>
              <a:rPr lang="fr-CD" dirty="0" err="1">
                <a:latin typeface="Georgia" panose="02040502050405020303" pitchFamily="18" charset="0"/>
              </a:rPr>
              <a:t>Computing</a:t>
            </a:r>
            <a:r>
              <a:rPr lang="fr-CD" dirty="0">
                <a:latin typeface="Georgia" panose="02040502050405020303" pitchFamily="18" charset="0"/>
              </a:rPr>
              <a:t> and </a:t>
            </a:r>
            <a:r>
              <a:rPr lang="fr-CD" dirty="0" err="1">
                <a:latin typeface="Georgia" panose="02040502050405020303" pitchFamily="18" charset="0"/>
              </a:rPr>
              <a:t>Telecommunication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agency</a:t>
            </a:r>
            <a:r>
              <a:rPr lang="fr-CD" dirty="0">
                <a:latin typeface="Georgia" panose="02040502050405020303" pitchFamily="18" charset="0"/>
              </a:rPr>
              <a:t> (CCTA</a:t>
            </a:r>
            <a:r>
              <a:rPr lang="fr-CD" dirty="0" smtClean="0">
                <a:latin typeface="Georgia" panose="02040502050405020303" pitchFamily="18" charset="0"/>
              </a:rPr>
              <a:t>).</a:t>
            </a:r>
          </a:p>
          <a:p>
            <a:endParaRPr lang="fr-CD" dirty="0">
              <a:latin typeface="Georgia" panose="02040502050405020303" pitchFamily="18" charset="0"/>
            </a:endParaRPr>
          </a:p>
          <a:p>
            <a:r>
              <a:rPr lang="fr-CD" dirty="0">
                <a:latin typeface="Georgia" panose="02040502050405020303" pitchFamily="18" charset="0"/>
              </a:rPr>
              <a:t>By </a:t>
            </a:r>
            <a:r>
              <a:rPr lang="fr-CD" dirty="0" err="1">
                <a:latin typeface="Georgia" panose="02040502050405020303" pitchFamily="18" charset="0"/>
              </a:rPr>
              <a:t>changing</a:t>
            </a:r>
            <a:r>
              <a:rPr lang="fr-CD" dirty="0">
                <a:latin typeface="Georgia" panose="02040502050405020303" pitchFamily="18" charset="0"/>
              </a:rPr>
              <a:t> the </a:t>
            </a:r>
            <a:r>
              <a:rPr lang="fr-CD" dirty="0" err="1">
                <a:latin typeface="Georgia" panose="02040502050405020303" pitchFamily="18" charset="0"/>
              </a:rPr>
              <a:t>name</a:t>
            </a:r>
            <a:r>
              <a:rPr lang="fr-CD" dirty="0">
                <a:latin typeface="Georgia" panose="02040502050405020303" pitchFamily="18" charset="0"/>
              </a:rPr>
              <a:t>, 15 modules </a:t>
            </a:r>
            <a:r>
              <a:rPr lang="fr-CD" dirty="0" err="1">
                <a:latin typeface="Georgia" panose="02040502050405020303" pitchFamily="18" charset="0"/>
              </a:rPr>
              <a:t>were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repackeged</a:t>
            </a:r>
            <a:r>
              <a:rPr lang="fr-CD" dirty="0">
                <a:latin typeface="Georgia" panose="02040502050405020303" pitchFamily="18" charset="0"/>
              </a:rPr>
              <a:t> and 6 more modules </a:t>
            </a:r>
            <a:r>
              <a:rPr lang="fr-CD" dirty="0" err="1">
                <a:latin typeface="Georgia" panose="02040502050405020303" pitchFamily="18" charset="0"/>
              </a:rPr>
              <a:t>were</a:t>
            </a:r>
            <a:r>
              <a:rPr lang="fr-CD" dirty="0">
                <a:latin typeface="Georgia" panose="02040502050405020303" pitchFamily="18" charset="0"/>
              </a:rPr>
              <a:t> </a:t>
            </a:r>
            <a:r>
              <a:rPr lang="fr-CD" dirty="0" err="1">
                <a:latin typeface="Georgia" panose="02040502050405020303" pitchFamily="18" charset="0"/>
              </a:rPr>
              <a:t>added</a:t>
            </a:r>
            <a:r>
              <a:rPr lang="fr-CD" dirty="0">
                <a:latin typeface="Georgia" panose="02040502050405020303" pitchFamily="18" charset="0"/>
              </a:rPr>
              <a:t>.</a:t>
            </a:r>
          </a:p>
          <a:p>
            <a:endParaRPr lang="fr-CD" dirty="0">
              <a:latin typeface="Georgia" panose="02040502050405020303" pitchFamily="18" charset="0"/>
            </a:endParaRPr>
          </a:p>
          <a:p>
            <a:endParaRPr lang="fr-CD" dirty="0">
              <a:latin typeface="Georgia" panose="02040502050405020303" pitchFamily="18" charset="0"/>
            </a:endParaRPr>
          </a:p>
          <a:p>
            <a:endParaRPr lang="fr-CD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1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0"/>
            <a:ext cx="7620000" cy="1143000"/>
          </a:xfrm>
        </p:spPr>
        <p:txBody>
          <a:bodyPr/>
          <a:lstStyle/>
          <a:p>
            <a:pPr algn="ctr"/>
            <a:r>
              <a:rPr lang="fr-CD" dirty="0" smtClean="0"/>
              <a:t>Objectives</a:t>
            </a:r>
            <a:br>
              <a:rPr lang="fr-CD" dirty="0" smtClean="0"/>
            </a:br>
            <a:r>
              <a:rPr lang="fr-CD" dirty="0" smtClean="0"/>
              <a:t>____________________________________</a:t>
            </a:r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121639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153400" cy="5219700"/>
          </a:xfrm>
        </p:spPr>
        <p:txBody>
          <a:bodyPr/>
          <a:lstStyle/>
          <a:p>
            <a:pPr marL="0" indent="0">
              <a:buNone/>
            </a:pPr>
            <a:r>
              <a:rPr lang="fr-CD" dirty="0" err="1" smtClean="0">
                <a:latin typeface="Georgia" panose="02040502050405020303" pitchFamily="18" charset="0"/>
              </a:rPr>
              <a:t>SSADM’s</a:t>
            </a:r>
            <a:r>
              <a:rPr lang="fr-CD" dirty="0" smtClean="0">
                <a:latin typeface="Georgia" panose="02040502050405020303" pitchFamily="18" charset="0"/>
              </a:rPr>
              <a:t> objectives are to</a:t>
            </a:r>
            <a:r>
              <a:rPr lang="fr-CD" dirty="0" smtClean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dirty="0" err="1" smtClean="0">
                <a:latin typeface="Georgia" panose="02040502050405020303" pitchFamily="18" charset="0"/>
              </a:rPr>
              <a:t>Improve</a:t>
            </a:r>
            <a:r>
              <a:rPr lang="fr-CD" dirty="0" smtClean="0">
                <a:latin typeface="Georgia" panose="02040502050405020303" pitchFamily="18" charset="0"/>
              </a:rPr>
              <a:t> and control </a:t>
            </a:r>
            <a:r>
              <a:rPr lang="fr-CD" dirty="0" err="1" smtClean="0">
                <a:latin typeface="Georgia" panose="02040502050405020303" pitchFamily="18" charset="0"/>
              </a:rPr>
              <a:t>project</a:t>
            </a:r>
            <a:r>
              <a:rPr lang="fr-CD" dirty="0" smtClean="0">
                <a:latin typeface="Georgia" panose="02040502050405020303" pitchFamily="18" charset="0"/>
              </a:rPr>
              <a:t> management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dirty="0" err="1" smtClean="0">
                <a:latin typeface="Georgia" panose="02040502050405020303" pitchFamily="18" charset="0"/>
              </a:rPr>
              <a:t>Make</a:t>
            </a:r>
            <a:r>
              <a:rPr lang="fr-CD" dirty="0" smtClean="0">
                <a:latin typeface="Georgia" panose="02040502050405020303" pitchFamily="18" charset="0"/>
              </a:rPr>
              <a:t> the </a:t>
            </a:r>
            <a:r>
              <a:rPr lang="fr-CD" dirty="0" err="1" smtClean="0">
                <a:latin typeface="Georgia" panose="02040502050405020303" pitchFamily="18" charset="0"/>
              </a:rPr>
              <a:t>project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resillient</a:t>
            </a:r>
            <a:r>
              <a:rPr lang="fr-CD" dirty="0" smtClean="0">
                <a:latin typeface="Georgia" panose="02040502050405020303" pitchFamily="18" charset="0"/>
              </a:rPr>
              <a:t> to the </a:t>
            </a:r>
            <a:r>
              <a:rPr lang="fr-CD" dirty="0" err="1" smtClean="0">
                <a:latin typeface="Georgia" panose="02040502050405020303" pitchFamily="18" charset="0"/>
              </a:rPr>
              <a:t>loss</a:t>
            </a:r>
            <a:r>
              <a:rPr lang="fr-CD" dirty="0" smtClean="0">
                <a:latin typeface="Georgia" panose="02040502050405020303" pitchFamily="18" charset="0"/>
              </a:rPr>
              <a:t> of staff.</a:t>
            </a:r>
          </a:p>
          <a:p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dirty="0" err="1" smtClean="0">
                <a:latin typeface="Georgia" panose="02040502050405020303" pitchFamily="18" charset="0"/>
              </a:rPr>
              <a:t>Improve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communiication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between</a:t>
            </a:r>
            <a:r>
              <a:rPr lang="fr-CD" dirty="0" smtClean="0">
                <a:latin typeface="Georgia" panose="02040502050405020303" pitchFamily="18" charset="0"/>
              </a:rPr>
              <a:t> participants in the </a:t>
            </a:r>
            <a:r>
              <a:rPr lang="fr-CD" dirty="0" err="1" smtClean="0">
                <a:latin typeface="Georgia" panose="02040502050405020303" pitchFamily="18" charset="0"/>
              </a:rPr>
              <a:t>project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dirty="0" err="1" smtClean="0">
                <a:latin typeface="Georgia" panose="02040502050405020303" pitchFamily="18" charset="0"/>
              </a:rPr>
              <a:t>Improve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quality</a:t>
            </a:r>
            <a:r>
              <a:rPr lang="fr-CD" dirty="0" smtClean="0">
                <a:latin typeface="Georgia" panose="02040502050405020303" pitchFamily="18" charset="0"/>
              </a:rPr>
              <a:t> in System </a:t>
            </a:r>
            <a:r>
              <a:rPr lang="fr-CD" dirty="0" err="1" smtClean="0">
                <a:latin typeface="Georgia" panose="02040502050405020303" pitchFamily="18" charset="0"/>
              </a:rPr>
              <a:t>Developments</a:t>
            </a:r>
            <a:r>
              <a:rPr lang="fr-CD" dirty="0" smtClean="0">
                <a:latin typeface="Georgia" panose="02040502050405020303" pitchFamily="18" charset="0"/>
              </a:rPr>
              <a:t>.</a:t>
            </a:r>
          </a:p>
          <a:p>
            <a:endParaRPr lang="fr-CD" dirty="0" smtClean="0">
              <a:latin typeface="Georgia" panose="02040502050405020303" pitchFamily="18" charset="0"/>
            </a:endParaRPr>
          </a:p>
          <a:p>
            <a:r>
              <a:rPr lang="fr-CD" dirty="0" err="1" smtClean="0">
                <a:latin typeface="Georgia" panose="02040502050405020303" pitchFamily="18" charset="0"/>
              </a:rPr>
              <a:t>Make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smtClean="0">
                <a:latin typeface="Georgia" panose="02040502050405020303" pitchFamily="18" charset="0"/>
              </a:rPr>
              <a:t>more effective use of </a:t>
            </a:r>
            <a:r>
              <a:rPr lang="fr-CD" dirty="0" err="1" smtClean="0">
                <a:latin typeface="Georgia" panose="02040502050405020303" pitchFamily="18" charset="0"/>
              </a:rPr>
              <a:t>experienced</a:t>
            </a:r>
            <a:r>
              <a:rPr lang="fr-CD" dirty="0" smtClean="0">
                <a:latin typeface="Georgia" panose="02040502050405020303" pitchFamily="18" charset="0"/>
              </a:rPr>
              <a:t> and </a:t>
            </a:r>
            <a:r>
              <a:rPr lang="fr-CD" dirty="0" err="1" smtClean="0">
                <a:latin typeface="Georgia" panose="02040502050405020303" pitchFamily="18" charset="0"/>
              </a:rPr>
              <a:t>inexperienced</a:t>
            </a:r>
            <a:r>
              <a:rPr lang="fr-CD" dirty="0" smtClean="0">
                <a:latin typeface="Georgia" panose="02040502050405020303" pitchFamily="18" charset="0"/>
              </a:rPr>
              <a:t> </a:t>
            </a:r>
            <a:r>
              <a:rPr lang="fr-CD" dirty="0" err="1" smtClean="0">
                <a:latin typeface="Georgia" panose="02040502050405020303" pitchFamily="18" charset="0"/>
              </a:rPr>
              <a:t>development</a:t>
            </a:r>
            <a:r>
              <a:rPr lang="fr-CD" dirty="0" smtClean="0">
                <a:latin typeface="Georgia" panose="02040502050405020303" pitchFamily="18" charset="0"/>
              </a:rPr>
              <a:t> staff.</a:t>
            </a:r>
          </a:p>
          <a:p>
            <a:pPr marL="0" indent="0">
              <a:buNone/>
            </a:pPr>
            <a:endParaRPr lang="fr-CD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6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0"/>
            <a:ext cx="7620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D" dirty="0" err="1" smtClean="0"/>
              <a:t>Characteristics</a:t>
            </a:r>
            <a:r>
              <a:rPr lang="fr-CD" dirty="0" smtClean="0"/>
              <a:t> of SSADM</a:t>
            </a:r>
            <a:br>
              <a:rPr lang="fr-CD" dirty="0" smtClean="0"/>
            </a:br>
            <a:r>
              <a:rPr lang="fr-CD" dirty="0"/>
              <a:t>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328964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200</TotalTime>
  <Words>785</Words>
  <Application>Microsoft Office PowerPoint</Application>
  <PresentationFormat>On-screen Show (4:3)</PresentationFormat>
  <Paragraphs>118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Adjacency</vt:lpstr>
      <vt:lpstr>SSADM</vt:lpstr>
      <vt:lpstr>WHAT IS SSADM? ____________________________________</vt:lpstr>
      <vt:lpstr>PowerPoint Presentation</vt:lpstr>
      <vt:lpstr>Illustration of SSADM</vt:lpstr>
      <vt:lpstr>HISTORY OF SSADM ____________________________________</vt:lpstr>
      <vt:lpstr>PowerPoint Presentation</vt:lpstr>
      <vt:lpstr>Objectives ____________________________________</vt:lpstr>
      <vt:lpstr>PowerPoint Presentation</vt:lpstr>
      <vt:lpstr>Characteristics of SSADM ____________________________________</vt:lpstr>
      <vt:lpstr>PowerPoint Presentation</vt:lpstr>
      <vt:lpstr>Concepts in SSADM ____________________________________</vt:lpstr>
      <vt:lpstr>Concepts in sumary</vt:lpstr>
      <vt:lpstr>1. Techniques ____________________________________</vt:lpstr>
      <vt:lpstr>PowerPoint Presentation</vt:lpstr>
      <vt:lpstr>2. Stages ____________________________________</vt:lpstr>
      <vt:lpstr>Stages of SSADM</vt:lpstr>
      <vt:lpstr>PowerPoint Presentation</vt:lpstr>
      <vt:lpstr>PowerPoint Presentation</vt:lpstr>
      <vt:lpstr>Advantages and Disadvantages of SSADM _____________________________________________________</vt:lpstr>
      <vt:lpstr>Advantages of SSADM</vt:lpstr>
      <vt:lpstr>PowerPoint Presentation</vt:lpstr>
      <vt:lpstr>Disadvantages of SSADM</vt:lpstr>
      <vt:lpstr>Bibliography __________________________________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SSADM</dc:title>
  <dc:creator>lenovo pc</dc:creator>
  <cp:lastModifiedBy>lenovo pc</cp:lastModifiedBy>
  <cp:revision>18</cp:revision>
  <dcterms:created xsi:type="dcterms:W3CDTF">2016-10-08T20:01:10Z</dcterms:created>
  <dcterms:modified xsi:type="dcterms:W3CDTF">2016-10-09T09:04:19Z</dcterms:modified>
</cp:coreProperties>
</file>