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fc9d7dd7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fc9d7dd7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c9d7dd7f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fc9d7dd7f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c9d7dd7f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c9d7dd7f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c9d7dd7f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c9d7dd7f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c9d7dd7f7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c9d7dd7f7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750" y="1242125"/>
            <a:ext cx="5734050" cy="308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>
            <a:off x="3719600" y="2855075"/>
            <a:ext cx="0" cy="1111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2302800" y="2855075"/>
            <a:ext cx="0" cy="1111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5364925" y="2855075"/>
            <a:ext cx="0" cy="1111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6868575" y="2811325"/>
            <a:ext cx="0" cy="1111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4"/>
          <p:cNvCxnSpPr/>
          <p:nvPr/>
        </p:nvCxnSpPr>
        <p:spPr>
          <a:xfrm rot="10800000">
            <a:off x="5831263" y="167325"/>
            <a:ext cx="11100" cy="1896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4"/>
          <p:cNvSpPr/>
          <p:nvPr/>
        </p:nvSpPr>
        <p:spPr>
          <a:xfrm>
            <a:off x="5277900" y="171075"/>
            <a:ext cx="3258300" cy="188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5709450" y="576049"/>
            <a:ext cx="1131000" cy="107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50" y="2097600"/>
            <a:ext cx="1469025" cy="22123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13875" y="915375"/>
            <a:ext cx="18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Synthetic datasets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358116" y="1458475"/>
            <a:ext cx="162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Above ground measurements</a:t>
            </a:r>
            <a:endParaRPr/>
          </a:p>
        </p:txBody>
      </p:sp>
      <p:cxnSp>
        <p:nvCxnSpPr>
          <p:cNvPr id="69" name="Google Shape;69;p14"/>
          <p:cNvCxnSpPr/>
          <p:nvPr/>
        </p:nvCxnSpPr>
        <p:spPr>
          <a:xfrm>
            <a:off x="5325275" y="3203800"/>
            <a:ext cx="199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4"/>
          <p:cNvCxnSpPr/>
          <p:nvPr/>
        </p:nvCxnSpPr>
        <p:spPr>
          <a:xfrm>
            <a:off x="5325275" y="3628800"/>
            <a:ext cx="199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4"/>
          <p:cNvCxnSpPr/>
          <p:nvPr/>
        </p:nvCxnSpPr>
        <p:spPr>
          <a:xfrm>
            <a:off x="5325275" y="3976000"/>
            <a:ext cx="199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>
            <a:off x="7439350" y="3258300"/>
            <a:ext cx="0" cy="370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/>
          <p:nvPr/>
        </p:nvCxnSpPr>
        <p:spPr>
          <a:xfrm>
            <a:off x="7439350" y="3744150"/>
            <a:ext cx="0" cy="370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/>
          <p:nvPr/>
        </p:nvCxnSpPr>
        <p:spPr>
          <a:xfrm rot="10800000">
            <a:off x="5709450" y="3946025"/>
            <a:ext cx="370500" cy="4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4"/>
          <p:cNvCxnSpPr/>
          <p:nvPr/>
        </p:nvCxnSpPr>
        <p:spPr>
          <a:xfrm>
            <a:off x="6344475" y="2774475"/>
            <a:ext cx="0" cy="3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/>
          <p:nvPr/>
        </p:nvSpPr>
        <p:spPr>
          <a:xfrm>
            <a:off x="6057000" y="970100"/>
            <a:ext cx="435900" cy="28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5325275" y="3715800"/>
            <a:ext cx="199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 txBox="1"/>
          <p:nvPr/>
        </p:nvSpPr>
        <p:spPr>
          <a:xfrm>
            <a:off x="5325275" y="2315450"/>
            <a:ext cx="24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rate s(t), volume v(t)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5277900" y="3216200"/>
            <a:ext cx="5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Ks0</a:t>
            </a:r>
            <a:endParaRPr/>
          </a:p>
        </p:txBody>
      </p:sp>
      <p:sp>
        <p:nvSpPr>
          <p:cNvPr id="80" name="Google Shape;80;p14"/>
          <p:cNvSpPr txBox="1"/>
          <p:nvPr/>
        </p:nvSpPr>
        <p:spPr>
          <a:xfrm>
            <a:off x="4873688" y="3617650"/>
            <a:ext cx="5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Ks1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6057000" y="915375"/>
            <a:ext cx="5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Is(t)</a:t>
            </a:r>
            <a:endParaRPr/>
          </a:p>
        </p:txBody>
      </p:sp>
      <p:cxnSp>
        <p:nvCxnSpPr>
          <p:cNvPr id="82" name="Google Shape;82;p14"/>
          <p:cNvCxnSpPr/>
          <p:nvPr/>
        </p:nvCxnSpPr>
        <p:spPr>
          <a:xfrm>
            <a:off x="685175" y="1502363"/>
            <a:ext cx="9459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4"/>
          <p:cNvSpPr txBox="1"/>
          <p:nvPr/>
        </p:nvSpPr>
        <p:spPr>
          <a:xfrm>
            <a:off x="2847678" y="3817750"/>
            <a:ext cx="16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Geophysics</a:t>
            </a:r>
            <a:endParaRPr/>
          </a:p>
        </p:txBody>
      </p:sp>
      <p:cxnSp>
        <p:nvCxnSpPr>
          <p:cNvPr id="84" name="Google Shape;84;p14"/>
          <p:cNvCxnSpPr/>
          <p:nvPr/>
        </p:nvCxnSpPr>
        <p:spPr>
          <a:xfrm rot="10800000">
            <a:off x="7437550" y="2833175"/>
            <a:ext cx="3600" cy="305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4"/>
          <p:cNvSpPr/>
          <p:nvPr/>
        </p:nvSpPr>
        <p:spPr>
          <a:xfrm>
            <a:off x="2424075" y="2711575"/>
            <a:ext cx="370500" cy="12531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>
            <a:off x="4248025" y="3817750"/>
            <a:ext cx="523200" cy="12531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4">
            <a:alphaModFix amt="31000"/>
          </a:blip>
          <a:stretch>
            <a:fillRect/>
          </a:stretch>
        </p:blipFill>
        <p:spPr>
          <a:xfrm>
            <a:off x="5848500" y="3203800"/>
            <a:ext cx="991950" cy="9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/>
        </p:nvSpPr>
        <p:spPr>
          <a:xfrm>
            <a:off x="1302675" y="211600"/>
            <a:ext cx="113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pattern</a:t>
            </a:r>
            <a:r>
              <a:rPr lang="it">
                <a:solidFill>
                  <a:schemeClr val="dk1"/>
                </a:solidFill>
              </a:rPr>
              <a:t> recognition</a:t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7169525" y="576049"/>
            <a:ext cx="1131000" cy="107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/>
        </p:nvSpPr>
        <p:spPr>
          <a:xfrm>
            <a:off x="7155850" y="576050"/>
            <a:ext cx="99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canopy</a:t>
            </a:r>
            <a:endParaRPr/>
          </a:p>
        </p:txBody>
      </p:sp>
      <p:cxnSp>
        <p:nvCxnSpPr>
          <p:cNvPr id="91" name="Google Shape;91;p14"/>
          <p:cNvCxnSpPr/>
          <p:nvPr/>
        </p:nvCxnSpPr>
        <p:spPr>
          <a:xfrm flipH="1" rot="10800000">
            <a:off x="5397775" y="1384050"/>
            <a:ext cx="1787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2" name="Google Shape;92;p14"/>
          <p:cNvSpPr/>
          <p:nvPr/>
        </p:nvSpPr>
        <p:spPr>
          <a:xfrm>
            <a:off x="5769925" y="1384050"/>
            <a:ext cx="174300" cy="15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6627600" y="1384050"/>
            <a:ext cx="174300" cy="15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6627600" y="689700"/>
            <a:ext cx="174300" cy="15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5769925" y="682150"/>
            <a:ext cx="174300" cy="15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 flipH="1">
            <a:off x="6803863" y="3093625"/>
            <a:ext cx="174300" cy="15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5673513" y="3093625"/>
            <a:ext cx="174300" cy="1572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2651800" y="4602175"/>
            <a:ext cx="232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Surface-Subsurface hydrology model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2133925" y="4040975"/>
            <a:ext cx="523200" cy="12531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 rot="10800000">
            <a:off x="4307913" y="2711575"/>
            <a:ext cx="523200" cy="12531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5325275" y="4180750"/>
            <a:ext cx="5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Ks2</a:t>
            </a:r>
            <a:endParaRPr/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4">
            <a:alphaModFix amt="64000"/>
          </a:blip>
          <a:srcRect b="0" l="0" r="0" t="76705"/>
          <a:stretch/>
        </p:blipFill>
        <p:spPr>
          <a:xfrm>
            <a:off x="5848500" y="3964675"/>
            <a:ext cx="991950" cy="231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4"/>
          <p:cNvCxnSpPr/>
          <p:nvPr/>
        </p:nvCxnSpPr>
        <p:spPr>
          <a:xfrm flipH="1" rot="10800000">
            <a:off x="5294275" y="1874275"/>
            <a:ext cx="3252900" cy="10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4"/>
          <p:cNvCxnSpPr/>
          <p:nvPr/>
        </p:nvCxnSpPr>
        <p:spPr>
          <a:xfrm flipH="1" rot="10800000">
            <a:off x="5294275" y="1702363"/>
            <a:ext cx="3252900" cy="10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/>
          <p:nvPr/>
        </p:nvCxnSpPr>
        <p:spPr>
          <a:xfrm flipH="1" rot="10800000">
            <a:off x="5294275" y="338313"/>
            <a:ext cx="3252900" cy="10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/>
          <p:nvPr/>
        </p:nvCxnSpPr>
        <p:spPr>
          <a:xfrm flipH="1" rot="10800000">
            <a:off x="5294275" y="514000"/>
            <a:ext cx="3252900" cy="108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/>
          <p:nvPr/>
        </p:nvCxnSpPr>
        <p:spPr>
          <a:xfrm rot="10800000">
            <a:off x="5441150" y="195975"/>
            <a:ext cx="11100" cy="1896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 rot="10800000">
            <a:off x="5605538" y="163550"/>
            <a:ext cx="11100" cy="18963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/>
        </p:nvSpPr>
        <p:spPr>
          <a:xfrm>
            <a:off x="232450" y="16473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variable source term in the Richards equation to stemflow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2158575" y="113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Geophysical sensors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>
            <a:off x="5320375" y="388000"/>
            <a:ext cx="2364300" cy="82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 flipH="1" rot="10800000">
            <a:off x="2520900" y="3085488"/>
            <a:ext cx="56802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2663800" y="1786275"/>
            <a:ext cx="54294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8" name="Google Shape;118;p15"/>
          <p:cNvSpPr txBox="1"/>
          <p:nvPr/>
        </p:nvSpPr>
        <p:spPr>
          <a:xfrm>
            <a:off x="4472100" y="1489888"/>
            <a:ext cx="34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chemeClr val="dk1"/>
                </a:solidFill>
              </a:rPr>
              <a:t>A</a:t>
            </a:r>
            <a:r>
              <a:rPr i="1" lang="it" sz="1100">
                <a:solidFill>
                  <a:schemeClr val="dk1"/>
                </a:solidFill>
              </a:rPr>
              <a:t>tmospheric</a:t>
            </a:r>
            <a:r>
              <a:rPr i="1" lang="it" sz="1100">
                <a:solidFill>
                  <a:schemeClr val="dk1"/>
                </a:solidFill>
              </a:rPr>
              <a:t> demand and supply </a:t>
            </a:r>
            <a:r>
              <a:rPr b="1" i="1" lang="it" sz="1100">
                <a:solidFill>
                  <a:schemeClr val="dk1"/>
                </a:solidFill>
              </a:rPr>
              <a:t>observations</a:t>
            </a:r>
            <a:endParaRPr i="1" sz="1100"/>
          </a:p>
        </p:txBody>
      </p:sp>
      <p:sp>
        <p:nvSpPr>
          <p:cNvPr id="119" name="Google Shape;119;p15"/>
          <p:cNvSpPr txBox="1"/>
          <p:nvPr/>
        </p:nvSpPr>
        <p:spPr>
          <a:xfrm>
            <a:off x="5602450" y="30237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chemeClr val="dk1"/>
                </a:solidFill>
              </a:rPr>
              <a:t>Root Zone Area </a:t>
            </a:r>
            <a:r>
              <a:rPr b="1" i="1" lang="it" sz="1100">
                <a:solidFill>
                  <a:schemeClr val="dk1"/>
                </a:solidFill>
              </a:rPr>
              <a:t>observations</a:t>
            </a:r>
            <a:endParaRPr b="1" i="1" sz="1100"/>
          </a:p>
        </p:txBody>
      </p:sp>
      <p:sp>
        <p:nvSpPr>
          <p:cNvPr id="120" name="Google Shape;120;p15"/>
          <p:cNvSpPr txBox="1"/>
          <p:nvPr/>
        </p:nvSpPr>
        <p:spPr>
          <a:xfrm>
            <a:off x="2479400" y="1213425"/>
            <a:ext cx="95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rain event</a:t>
            </a:r>
            <a:endParaRPr sz="1200"/>
          </a:p>
        </p:txBody>
      </p:sp>
      <p:sp>
        <p:nvSpPr>
          <p:cNvPr id="121" name="Google Shape;121;p15"/>
          <p:cNvSpPr/>
          <p:nvPr/>
        </p:nvSpPr>
        <p:spPr>
          <a:xfrm>
            <a:off x="2663800" y="1616475"/>
            <a:ext cx="597600" cy="169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" name="Google Shape;122;p15"/>
          <p:cNvCxnSpPr/>
          <p:nvPr/>
        </p:nvCxnSpPr>
        <p:spPr>
          <a:xfrm>
            <a:off x="1965550" y="3133900"/>
            <a:ext cx="199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5"/>
          <p:cNvCxnSpPr/>
          <p:nvPr/>
        </p:nvCxnSpPr>
        <p:spPr>
          <a:xfrm>
            <a:off x="1965550" y="3558900"/>
            <a:ext cx="199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5"/>
          <p:cNvCxnSpPr/>
          <p:nvPr/>
        </p:nvCxnSpPr>
        <p:spPr>
          <a:xfrm>
            <a:off x="1965550" y="3906100"/>
            <a:ext cx="199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5"/>
          <p:cNvCxnSpPr/>
          <p:nvPr/>
        </p:nvCxnSpPr>
        <p:spPr>
          <a:xfrm>
            <a:off x="4079625" y="3188400"/>
            <a:ext cx="0" cy="370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5"/>
          <p:cNvCxnSpPr/>
          <p:nvPr/>
        </p:nvCxnSpPr>
        <p:spPr>
          <a:xfrm>
            <a:off x="4079625" y="3674250"/>
            <a:ext cx="0" cy="370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5"/>
          <p:cNvCxnSpPr/>
          <p:nvPr/>
        </p:nvCxnSpPr>
        <p:spPr>
          <a:xfrm flipH="1">
            <a:off x="2984650" y="2496650"/>
            <a:ext cx="3600" cy="5784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Dot"/>
            <a:round/>
            <a:headEnd len="med" w="med" type="diamond"/>
            <a:tailEnd len="med" w="med" type="diamond"/>
          </a:ln>
        </p:spPr>
      </p:cxnSp>
      <p:cxnSp>
        <p:nvCxnSpPr>
          <p:cNvPr id="128" name="Google Shape;128;p15"/>
          <p:cNvCxnSpPr/>
          <p:nvPr/>
        </p:nvCxnSpPr>
        <p:spPr>
          <a:xfrm>
            <a:off x="1965550" y="3645900"/>
            <a:ext cx="199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9" name="Google Shape;129;p15"/>
          <p:cNvSpPr txBox="1"/>
          <p:nvPr/>
        </p:nvSpPr>
        <p:spPr>
          <a:xfrm>
            <a:off x="1471975" y="3146300"/>
            <a:ext cx="5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Ks</a:t>
            </a:r>
            <a:r>
              <a:rPr baseline="-25000" lang="it">
                <a:solidFill>
                  <a:schemeClr val="dk1"/>
                </a:solidFill>
              </a:rPr>
              <a:t>0</a:t>
            </a:r>
            <a:endParaRPr baseline="-25000"/>
          </a:p>
        </p:txBody>
      </p:sp>
      <p:sp>
        <p:nvSpPr>
          <p:cNvPr id="130" name="Google Shape;130;p15"/>
          <p:cNvSpPr txBox="1"/>
          <p:nvPr/>
        </p:nvSpPr>
        <p:spPr>
          <a:xfrm>
            <a:off x="1471963" y="3565100"/>
            <a:ext cx="5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Ks</a:t>
            </a:r>
            <a:r>
              <a:rPr baseline="-25000" lang="it">
                <a:solidFill>
                  <a:schemeClr val="dk1"/>
                </a:solidFill>
              </a:rPr>
              <a:t>1</a:t>
            </a:r>
            <a:endParaRPr/>
          </a:p>
        </p:txBody>
      </p:sp>
      <p:cxnSp>
        <p:nvCxnSpPr>
          <p:cNvPr id="131" name="Google Shape;131;p15"/>
          <p:cNvCxnSpPr>
            <a:endCxn id="132" idx="2"/>
          </p:cNvCxnSpPr>
          <p:nvPr/>
        </p:nvCxnSpPr>
        <p:spPr>
          <a:xfrm rot="10800000">
            <a:off x="5140775" y="2512563"/>
            <a:ext cx="3300" cy="54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Dot"/>
            <a:round/>
            <a:headEnd len="med" w="med" type="none"/>
            <a:tailEnd len="med" w="med" type="triangle"/>
          </a:ln>
        </p:spPr>
      </p:cxnSp>
      <p:pic>
        <p:nvPicPr>
          <p:cNvPr id="133" name="Google Shape;133;p15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2488775" y="3133900"/>
            <a:ext cx="991950" cy="9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5"/>
          <p:cNvSpPr/>
          <p:nvPr/>
        </p:nvSpPr>
        <p:spPr>
          <a:xfrm>
            <a:off x="2313788" y="3023725"/>
            <a:ext cx="174300" cy="1572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1471975" y="3983900"/>
            <a:ext cx="5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Ks</a:t>
            </a:r>
            <a:r>
              <a:rPr baseline="-25000" lang="it">
                <a:solidFill>
                  <a:schemeClr val="dk1"/>
                </a:solidFill>
              </a:rPr>
              <a:t>2</a:t>
            </a:r>
            <a:endParaRPr/>
          </a:p>
        </p:txBody>
      </p:sp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 amt="64000"/>
          </a:blip>
          <a:srcRect b="0" l="0" r="0" t="76705"/>
          <a:stretch/>
        </p:blipFill>
        <p:spPr>
          <a:xfrm>
            <a:off x="2488775" y="3894775"/>
            <a:ext cx="991950" cy="2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5"/>
          <p:cNvSpPr txBox="1"/>
          <p:nvPr/>
        </p:nvSpPr>
        <p:spPr>
          <a:xfrm>
            <a:off x="7971000" y="2689725"/>
            <a:ext cx="2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4878875" y="2112363"/>
            <a:ext cx="5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ET</a:t>
            </a:r>
            <a:endParaRPr/>
          </a:p>
        </p:txBody>
      </p:sp>
      <p:cxnSp>
        <p:nvCxnSpPr>
          <p:cNvPr id="138" name="Google Shape;138;p15"/>
          <p:cNvCxnSpPr/>
          <p:nvPr/>
        </p:nvCxnSpPr>
        <p:spPr>
          <a:xfrm>
            <a:off x="4344125" y="3004775"/>
            <a:ext cx="1371600" cy="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Dot"/>
            <a:round/>
            <a:headEnd len="med" w="med" type="diamond"/>
            <a:tailEnd len="med" w="med" type="diamond"/>
          </a:ln>
        </p:spPr>
      </p:cxnSp>
      <p:sp>
        <p:nvSpPr>
          <p:cNvPr id="139" name="Google Shape;139;p15"/>
          <p:cNvSpPr/>
          <p:nvPr/>
        </p:nvSpPr>
        <p:spPr>
          <a:xfrm>
            <a:off x="2479400" y="1820013"/>
            <a:ext cx="953400" cy="67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Canopy</a:t>
            </a:r>
            <a:endParaRPr sz="1200"/>
          </a:p>
        </p:txBody>
      </p:sp>
      <p:cxnSp>
        <p:nvCxnSpPr>
          <p:cNvPr id="140" name="Google Shape;140;p15"/>
          <p:cNvCxnSpPr/>
          <p:nvPr/>
        </p:nvCxnSpPr>
        <p:spPr>
          <a:xfrm>
            <a:off x="3750525" y="3177275"/>
            <a:ext cx="6582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Dot"/>
            <a:round/>
            <a:headEnd len="med" w="med" type="diamond"/>
            <a:tailEnd len="med" w="med" type="diamond"/>
          </a:ln>
        </p:spPr>
      </p:cxnSp>
      <p:cxnSp>
        <p:nvCxnSpPr>
          <p:cNvPr id="141" name="Google Shape;141;p15"/>
          <p:cNvCxnSpPr/>
          <p:nvPr/>
        </p:nvCxnSpPr>
        <p:spPr>
          <a:xfrm>
            <a:off x="3750525" y="3674250"/>
            <a:ext cx="1012800" cy="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Dot"/>
            <a:round/>
            <a:headEnd len="med" w="med" type="diamond"/>
            <a:tailEnd len="med" w="med" type="diamond"/>
          </a:ln>
        </p:spPr>
      </p:cxnSp>
      <p:sp>
        <p:nvSpPr>
          <p:cNvPr id="142" name="Google Shape;142;p15"/>
          <p:cNvSpPr txBox="1"/>
          <p:nvPr/>
        </p:nvSpPr>
        <p:spPr>
          <a:xfrm>
            <a:off x="2816938" y="2519438"/>
            <a:ext cx="5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Is</a:t>
            </a:r>
            <a:endParaRPr/>
          </a:p>
        </p:txBody>
      </p:sp>
      <p:cxnSp>
        <p:nvCxnSpPr>
          <p:cNvPr id="143" name="Google Shape;143;p15"/>
          <p:cNvCxnSpPr/>
          <p:nvPr/>
        </p:nvCxnSpPr>
        <p:spPr>
          <a:xfrm flipH="1" rot="10800000">
            <a:off x="2633500" y="2882750"/>
            <a:ext cx="788700" cy="39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Dot"/>
            <a:round/>
            <a:headEnd len="med" w="med" type="diamond"/>
            <a:tailEnd len="med" w="med" type="diamond"/>
          </a:ln>
        </p:spPr>
      </p:cxnSp>
      <p:cxnSp>
        <p:nvCxnSpPr>
          <p:cNvPr id="144" name="Google Shape;144;p15"/>
          <p:cNvCxnSpPr/>
          <p:nvPr/>
        </p:nvCxnSpPr>
        <p:spPr>
          <a:xfrm flipH="1" rot="10800000">
            <a:off x="1965550" y="4460088"/>
            <a:ext cx="61962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5" name="Google Shape;145;p15"/>
          <p:cNvSpPr txBox="1"/>
          <p:nvPr/>
        </p:nvSpPr>
        <p:spPr>
          <a:xfrm>
            <a:off x="4115525" y="4650600"/>
            <a:ext cx="331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chemeClr val="dk1"/>
                </a:solidFill>
              </a:rPr>
              <a:t>Coupled surface-subsurface hydrology </a:t>
            </a:r>
            <a:r>
              <a:rPr b="1" i="1" lang="it" sz="1100">
                <a:solidFill>
                  <a:schemeClr val="dk1"/>
                </a:solidFill>
              </a:rPr>
              <a:t>model</a:t>
            </a:r>
            <a:endParaRPr b="1" sz="1100"/>
          </a:p>
        </p:txBody>
      </p:sp>
      <p:cxnSp>
        <p:nvCxnSpPr>
          <p:cNvPr id="146" name="Google Shape;146;p15"/>
          <p:cNvCxnSpPr>
            <a:stCxn id="134" idx="4"/>
          </p:cNvCxnSpPr>
          <p:nvPr/>
        </p:nvCxnSpPr>
        <p:spPr>
          <a:xfrm>
            <a:off x="2400938" y="3180925"/>
            <a:ext cx="0" cy="1043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47" name="Google Shape;147;p15"/>
          <p:cNvSpPr/>
          <p:nvPr/>
        </p:nvSpPr>
        <p:spPr>
          <a:xfrm>
            <a:off x="3481388" y="3007650"/>
            <a:ext cx="174300" cy="1572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8" name="Google Shape;148;p15"/>
          <p:cNvCxnSpPr/>
          <p:nvPr/>
        </p:nvCxnSpPr>
        <p:spPr>
          <a:xfrm>
            <a:off x="3566813" y="3124350"/>
            <a:ext cx="0" cy="1043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5"/>
          <p:cNvCxnSpPr>
            <a:endCxn id="134" idx="1"/>
          </p:cNvCxnSpPr>
          <p:nvPr/>
        </p:nvCxnSpPr>
        <p:spPr>
          <a:xfrm>
            <a:off x="1343013" y="2254146"/>
            <a:ext cx="996300" cy="7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5"/>
          <p:cNvSpPr txBox="1"/>
          <p:nvPr/>
        </p:nvSpPr>
        <p:spPr>
          <a:xfrm>
            <a:off x="850300" y="1760700"/>
            <a:ext cx="114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3D tomography sensors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51" name="Google Shape;151;p15"/>
          <p:cNvCxnSpPr/>
          <p:nvPr/>
        </p:nvCxnSpPr>
        <p:spPr>
          <a:xfrm rot="10800000">
            <a:off x="5140775" y="3114513"/>
            <a:ext cx="3300" cy="5454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52" name="Google Shape;152;p15"/>
          <p:cNvSpPr txBox="1"/>
          <p:nvPr/>
        </p:nvSpPr>
        <p:spPr>
          <a:xfrm>
            <a:off x="4965450" y="3687225"/>
            <a:ext cx="65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RWU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6832750" y="821200"/>
            <a:ext cx="13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</a:rPr>
              <a:t>Time</a:t>
            </a:r>
            <a:r>
              <a:rPr lang="it">
                <a:solidFill>
                  <a:schemeClr val="dk1"/>
                </a:solidFill>
              </a:rPr>
              <a:t> </a:t>
            </a:r>
            <a:endParaRPr/>
          </a:p>
        </p:txBody>
      </p:sp>
      <p:cxnSp>
        <p:nvCxnSpPr>
          <p:cNvPr id="154" name="Google Shape;154;p15"/>
          <p:cNvCxnSpPr/>
          <p:nvPr/>
        </p:nvCxnSpPr>
        <p:spPr>
          <a:xfrm flipH="1" rot="10800000">
            <a:off x="5985550" y="1019350"/>
            <a:ext cx="847200" cy="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Dot"/>
            <a:round/>
            <a:headEnd len="med" w="med" type="diamond"/>
            <a:tailEnd len="med" w="med" type="diamond"/>
          </a:ln>
        </p:spPr>
      </p:cxnSp>
      <p:cxnSp>
        <p:nvCxnSpPr>
          <p:cNvPr id="155" name="Google Shape;155;p15"/>
          <p:cNvCxnSpPr/>
          <p:nvPr/>
        </p:nvCxnSpPr>
        <p:spPr>
          <a:xfrm rot="10800000">
            <a:off x="6407500" y="676013"/>
            <a:ext cx="3300" cy="54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56" name="Google Shape;156;p15"/>
          <p:cNvSpPr txBox="1"/>
          <p:nvPr/>
        </p:nvSpPr>
        <p:spPr>
          <a:xfrm>
            <a:off x="5320375" y="369025"/>
            <a:ext cx="2364300" cy="32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1"/>
                </a:solidFill>
              </a:rPr>
              <a:t>uncertainties</a:t>
            </a:r>
            <a:endParaRPr sz="900"/>
          </a:p>
        </p:txBody>
      </p:sp>
      <p:sp>
        <p:nvSpPr>
          <p:cNvPr id="157" name="Google Shape;157;p15"/>
          <p:cNvSpPr txBox="1"/>
          <p:nvPr/>
        </p:nvSpPr>
        <p:spPr>
          <a:xfrm>
            <a:off x="6407500" y="640325"/>
            <a:ext cx="95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</a:rPr>
              <a:t>Intensity</a:t>
            </a:r>
            <a:endParaRPr sz="1000"/>
          </a:p>
        </p:txBody>
      </p:sp>
      <p:sp>
        <p:nvSpPr>
          <p:cNvPr id="158" name="Google Shape;158;p15"/>
          <p:cNvSpPr/>
          <p:nvPr/>
        </p:nvSpPr>
        <p:spPr>
          <a:xfrm>
            <a:off x="6645350" y="4346250"/>
            <a:ext cx="1371600" cy="231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Prediction</a:t>
            </a:r>
            <a:endParaRPr sz="1200"/>
          </a:p>
        </p:txBody>
      </p:sp>
      <p:sp>
        <p:nvSpPr>
          <p:cNvPr id="159" name="Google Shape;159;p15"/>
          <p:cNvSpPr/>
          <p:nvPr/>
        </p:nvSpPr>
        <p:spPr>
          <a:xfrm>
            <a:off x="3013575" y="4337425"/>
            <a:ext cx="1634700" cy="231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↓ </a:t>
            </a:r>
            <a:r>
              <a:rPr lang="it" sz="1200"/>
              <a:t>Uncertainties </a:t>
            </a:r>
            <a:endParaRPr sz="1200"/>
          </a:p>
        </p:txBody>
      </p:sp>
      <p:sp>
        <p:nvSpPr>
          <p:cNvPr id="160" name="Google Shape;160;p15"/>
          <p:cNvSpPr/>
          <p:nvPr/>
        </p:nvSpPr>
        <p:spPr>
          <a:xfrm>
            <a:off x="4686563" y="4346250"/>
            <a:ext cx="1936200" cy="231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Model par. inversion </a:t>
            </a:r>
            <a:endParaRPr sz="1200"/>
          </a:p>
        </p:txBody>
      </p:sp>
      <p:sp>
        <p:nvSpPr>
          <p:cNvPr id="161" name="Google Shape;161;p15"/>
          <p:cNvSpPr txBox="1"/>
          <p:nvPr/>
        </p:nvSpPr>
        <p:spPr>
          <a:xfrm>
            <a:off x="759138" y="2538100"/>
            <a:ext cx="95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Dye</a:t>
            </a:r>
            <a:r>
              <a:rPr lang="it" sz="1100">
                <a:solidFill>
                  <a:schemeClr val="dk1"/>
                </a:solidFill>
              </a:rPr>
              <a:t> event</a:t>
            </a:r>
            <a:endParaRPr sz="1100"/>
          </a:p>
        </p:txBody>
      </p:sp>
      <p:sp>
        <p:nvSpPr>
          <p:cNvPr id="162" name="Google Shape;162;p15"/>
          <p:cNvSpPr/>
          <p:nvPr/>
        </p:nvSpPr>
        <p:spPr>
          <a:xfrm>
            <a:off x="937050" y="2886650"/>
            <a:ext cx="597600" cy="169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" name="Google Shape;163;p15"/>
          <p:cNvCxnSpPr/>
          <p:nvPr/>
        </p:nvCxnSpPr>
        <p:spPr>
          <a:xfrm>
            <a:off x="1200750" y="3161150"/>
            <a:ext cx="0" cy="3705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164" name="Google Shape;164;p15"/>
          <p:cNvSpPr/>
          <p:nvPr/>
        </p:nvSpPr>
        <p:spPr>
          <a:xfrm>
            <a:off x="668200" y="4346250"/>
            <a:ext cx="1634700" cy="231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Calibration 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 txBox="1"/>
          <p:nvPr/>
        </p:nvSpPr>
        <p:spPr>
          <a:xfrm>
            <a:off x="5459525" y="257175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influence stemflow, such as tree species, canopy structure, stem diameter, stem roughness, and meteorological factors such as precipitation, temperature, and wind speed.</a:t>
            </a:r>
            <a:endParaRPr/>
          </a:p>
        </p:txBody>
      </p:sp>
      <p:sp>
        <p:nvSpPr>
          <p:cNvPr id="172" name="Google Shape;172;p16"/>
          <p:cNvSpPr txBox="1"/>
          <p:nvPr/>
        </p:nvSpPr>
        <p:spPr>
          <a:xfrm>
            <a:off x="5688350" y="15038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values to show the quantification of stemflow, such as the stemflow rate, or the stemflow volume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/>
          <p:nvPr/>
        </p:nvSpPr>
        <p:spPr>
          <a:xfrm>
            <a:off x="5320375" y="388000"/>
            <a:ext cx="2364300" cy="82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8" name="Google Shape;178;p17"/>
          <p:cNvCxnSpPr/>
          <p:nvPr/>
        </p:nvCxnSpPr>
        <p:spPr>
          <a:xfrm flipH="1" rot="10800000">
            <a:off x="2520900" y="3085488"/>
            <a:ext cx="56802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9" name="Google Shape;179;p17"/>
          <p:cNvCxnSpPr/>
          <p:nvPr/>
        </p:nvCxnSpPr>
        <p:spPr>
          <a:xfrm>
            <a:off x="2663800" y="1786275"/>
            <a:ext cx="54294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0" name="Google Shape;180;p17"/>
          <p:cNvSpPr txBox="1"/>
          <p:nvPr/>
        </p:nvSpPr>
        <p:spPr>
          <a:xfrm>
            <a:off x="4472100" y="1489888"/>
            <a:ext cx="349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chemeClr val="dk1"/>
                </a:solidFill>
              </a:rPr>
              <a:t>Atmospheric demand and supply </a:t>
            </a:r>
            <a:r>
              <a:rPr b="1" i="1" lang="it" sz="1100">
                <a:solidFill>
                  <a:schemeClr val="dk1"/>
                </a:solidFill>
              </a:rPr>
              <a:t>observations</a:t>
            </a:r>
            <a:endParaRPr i="1" sz="1100"/>
          </a:p>
        </p:txBody>
      </p:sp>
      <p:sp>
        <p:nvSpPr>
          <p:cNvPr id="181" name="Google Shape;181;p17"/>
          <p:cNvSpPr txBox="1"/>
          <p:nvPr/>
        </p:nvSpPr>
        <p:spPr>
          <a:xfrm>
            <a:off x="5602450" y="30237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chemeClr val="dk1"/>
                </a:solidFill>
              </a:rPr>
              <a:t>Root Zone Area </a:t>
            </a:r>
            <a:r>
              <a:rPr b="1" i="1" lang="it" sz="1100">
                <a:solidFill>
                  <a:schemeClr val="dk1"/>
                </a:solidFill>
              </a:rPr>
              <a:t>observations</a:t>
            </a:r>
            <a:endParaRPr b="1" i="1" sz="1100"/>
          </a:p>
        </p:txBody>
      </p:sp>
      <p:sp>
        <p:nvSpPr>
          <p:cNvPr id="182" name="Google Shape;182;p17"/>
          <p:cNvSpPr txBox="1"/>
          <p:nvPr/>
        </p:nvSpPr>
        <p:spPr>
          <a:xfrm>
            <a:off x="2508050" y="1009800"/>
            <a:ext cx="95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rain event</a:t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2663800" y="1616475"/>
            <a:ext cx="597600" cy="169800"/>
          </a:xfrm>
          <a:prstGeom prst="rect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17"/>
          <p:cNvCxnSpPr/>
          <p:nvPr/>
        </p:nvCxnSpPr>
        <p:spPr>
          <a:xfrm>
            <a:off x="1965550" y="3133900"/>
            <a:ext cx="199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7"/>
          <p:cNvCxnSpPr/>
          <p:nvPr/>
        </p:nvCxnSpPr>
        <p:spPr>
          <a:xfrm>
            <a:off x="1965550" y="3558900"/>
            <a:ext cx="199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7"/>
          <p:cNvCxnSpPr/>
          <p:nvPr/>
        </p:nvCxnSpPr>
        <p:spPr>
          <a:xfrm>
            <a:off x="1965550" y="3906100"/>
            <a:ext cx="199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17"/>
          <p:cNvCxnSpPr/>
          <p:nvPr/>
        </p:nvCxnSpPr>
        <p:spPr>
          <a:xfrm>
            <a:off x="4079625" y="3188400"/>
            <a:ext cx="0" cy="370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17"/>
          <p:cNvCxnSpPr/>
          <p:nvPr/>
        </p:nvCxnSpPr>
        <p:spPr>
          <a:xfrm>
            <a:off x="4079625" y="3674250"/>
            <a:ext cx="0" cy="370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Dot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7"/>
          <p:cNvCxnSpPr/>
          <p:nvPr/>
        </p:nvCxnSpPr>
        <p:spPr>
          <a:xfrm>
            <a:off x="2984750" y="2704575"/>
            <a:ext cx="0" cy="3705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Dot"/>
            <a:round/>
            <a:headEnd len="med" w="med" type="diamond"/>
            <a:tailEnd len="med" w="med" type="diamond"/>
          </a:ln>
        </p:spPr>
      </p:cxnSp>
      <p:cxnSp>
        <p:nvCxnSpPr>
          <p:cNvPr id="190" name="Google Shape;190;p17"/>
          <p:cNvCxnSpPr/>
          <p:nvPr/>
        </p:nvCxnSpPr>
        <p:spPr>
          <a:xfrm>
            <a:off x="1965550" y="3645900"/>
            <a:ext cx="199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1" name="Google Shape;191;p17"/>
          <p:cNvSpPr txBox="1"/>
          <p:nvPr/>
        </p:nvSpPr>
        <p:spPr>
          <a:xfrm>
            <a:off x="1471975" y="3146300"/>
            <a:ext cx="5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Ks</a:t>
            </a:r>
            <a:r>
              <a:rPr baseline="-25000" lang="it">
                <a:solidFill>
                  <a:schemeClr val="dk1"/>
                </a:solidFill>
              </a:rPr>
              <a:t>0</a:t>
            </a:r>
            <a:endParaRPr baseline="-25000"/>
          </a:p>
        </p:txBody>
      </p:sp>
      <p:sp>
        <p:nvSpPr>
          <p:cNvPr id="192" name="Google Shape;192;p17"/>
          <p:cNvSpPr txBox="1"/>
          <p:nvPr/>
        </p:nvSpPr>
        <p:spPr>
          <a:xfrm>
            <a:off x="1471963" y="3565100"/>
            <a:ext cx="5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Ks</a:t>
            </a:r>
            <a:r>
              <a:rPr baseline="-25000" lang="it">
                <a:solidFill>
                  <a:schemeClr val="dk1"/>
                </a:solidFill>
              </a:rPr>
              <a:t>1</a:t>
            </a:r>
            <a:endParaRPr/>
          </a:p>
        </p:txBody>
      </p:sp>
      <p:cxnSp>
        <p:nvCxnSpPr>
          <p:cNvPr id="193" name="Google Shape;193;p17"/>
          <p:cNvCxnSpPr>
            <a:endCxn id="194" idx="2"/>
          </p:cNvCxnSpPr>
          <p:nvPr/>
        </p:nvCxnSpPr>
        <p:spPr>
          <a:xfrm rot="10800000">
            <a:off x="5140775" y="2512563"/>
            <a:ext cx="3300" cy="545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Dot"/>
            <a:round/>
            <a:headEnd len="med" w="med" type="none"/>
            <a:tailEnd len="med" w="med" type="triangle"/>
          </a:ln>
        </p:spPr>
      </p:cxnSp>
      <p:pic>
        <p:nvPicPr>
          <p:cNvPr id="195" name="Google Shape;195;p17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2488775" y="3133900"/>
            <a:ext cx="991950" cy="9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7"/>
          <p:cNvSpPr/>
          <p:nvPr/>
        </p:nvSpPr>
        <p:spPr>
          <a:xfrm>
            <a:off x="2313788" y="3023725"/>
            <a:ext cx="174300" cy="1572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7"/>
          <p:cNvSpPr txBox="1"/>
          <p:nvPr/>
        </p:nvSpPr>
        <p:spPr>
          <a:xfrm>
            <a:off x="1471975" y="3983900"/>
            <a:ext cx="57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Ks</a:t>
            </a:r>
            <a:r>
              <a:rPr baseline="-25000" lang="it">
                <a:solidFill>
                  <a:schemeClr val="dk1"/>
                </a:solidFill>
              </a:rPr>
              <a:t>2</a:t>
            </a:r>
            <a:endParaRPr/>
          </a:p>
        </p:txBody>
      </p:sp>
      <p:pic>
        <p:nvPicPr>
          <p:cNvPr id="198" name="Google Shape;198;p17"/>
          <p:cNvPicPr preferRelativeResize="0"/>
          <p:nvPr/>
        </p:nvPicPr>
        <p:blipFill rotWithShape="1">
          <a:blip r:embed="rId3">
            <a:alphaModFix amt="64000"/>
          </a:blip>
          <a:srcRect b="0" l="0" r="0" t="76705"/>
          <a:stretch/>
        </p:blipFill>
        <p:spPr>
          <a:xfrm>
            <a:off x="2488775" y="3894775"/>
            <a:ext cx="991950" cy="2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7"/>
          <p:cNvSpPr txBox="1"/>
          <p:nvPr/>
        </p:nvSpPr>
        <p:spPr>
          <a:xfrm>
            <a:off x="7971000" y="2689725"/>
            <a:ext cx="2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4878875" y="2112363"/>
            <a:ext cx="52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ET</a:t>
            </a:r>
            <a:endParaRPr/>
          </a:p>
        </p:txBody>
      </p:sp>
      <p:cxnSp>
        <p:nvCxnSpPr>
          <p:cNvPr id="200" name="Google Shape;200;p17"/>
          <p:cNvCxnSpPr/>
          <p:nvPr/>
        </p:nvCxnSpPr>
        <p:spPr>
          <a:xfrm>
            <a:off x="4344125" y="3004775"/>
            <a:ext cx="1371600" cy="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Dot"/>
            <a:round/>
            <a:headEnd len="med" w="med" type="diamond"/>
            <a:tailEnd len="med" w="med" type="diamond"/>
          </a:ln>
        </p:spPr>
      </p:cxnSp>
      <p:sp>
        <p:nvSpPr>
          <p:cNvPr id="201" name="Google Shape;201;p17"/>
          <p:cNvSpPr/>
          <p:nvPr/>
        </p:nvSpPr>
        <p:spPr>
          <a:xfrm>
            <a:off x="1528350" y="1705561"/>
            <a:ext cx="1131000" cy="1071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 txBox="1"/>
          <p:nvPr/>
        </p:nvSpPr>
        <p:spPr>
          <a:xfrm>
            <a:off x="1617150" y="2044875"/>
            <a:ext cx="95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Canopy</a:t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577863" y="2513550"/>
            <a:ext cx="174300" cy="1572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435538" y="1819200"/>
            <a:ext cx="174300" cy="1572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1577863" y="1811650"/>
            <a:ext cx="174300" cy="1572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2433063" y="2513550"/>
            <a:ext cx="174300" cy="1572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7" name="Google Shape;207;p17"/>
          <p:cNvCxnSpPr/>
          <p:nvPr/>
        </p:nvCxnSpPr>
        <p:spPr>
          <a:xfrm>
            <a:off x="3750525" y="3177275"/>
            <a:ext cx="6582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Dot"/>
            <a:round/>
            <a:headEnd len="med" w="med" type="diamond"/>
            <a:tailEnd len="med" w="med" type="diamond"/>
          </a:ln>
        </p:spPr>
      </p:cxnSp>
      <p:cxnSp>
        <p:nvCxnSpPr>
          <p:cNvPr id="208" name="Google Shape;208;p17"/>
          <p:cNvCxnSpPr/>
          <p:nvPr/>
        </p:nvCxnSpPr>
        <p:spPr>
          <a:xfrm>
            <a:off x="3750525" y="3674250"/>
            <a:ext cx="1012800" cy="1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dashDot"/>
            <a:round/>
            <a:headEnd len="med" w="med" type="diamond"/>
            <a:tailEnd len="med" w="med" type="diamond"/>
          </a:ln>
        </p:spPr>
      </p:cxnSp>
      <p:sp>
        <p:nvSpPr>
          <p:cNvPr id="209" name="Google Shape;209;p17"/>
          <p:cNvSpPr txBox="1"/>
          <p:nvPr/>
        </p:nvSpPr>
        <p:spPr>
          <a:xfrm>
            <a:off x="2688800" y="2294975"/>
            <a:ext cx="5706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Is(t)</a:t>
            </a:r>
            <a:endParaRPr/>
          </a:p>
        </p:txBody>
      </p:sp>
      <p:cxnSp>
        <p:nvCxnSpPr>
          <p:cNvPr id="210" name="Google Shape;210;p17"/>
          <p:cNvCxnSpPr/>
          <p:nvPr/>
        </p:nvCxnSpPr>
        <p:spPr>
          <a:xfrm flipH="1" rot="10800000">
            <a:off x="2633500" y="2882750"/>
            <a:ext cx="788700" cy="390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Dot"/>
            <a:round/>
            <a:headEnd len="med" w="med" type="diamond"/>
            <a:tailEnd len="med" w="med" type="diamond"/>
          </a:ln>
        </p:spPr>
      </p:cxnSp>
      <p:cxnSp>
        <p:nvCxnSpPr>
          <p:cNvPr id="211" name="Google Shape;211;p17"/>
          <p:cNvCxnSpPr/>
          <p:nvPr/>
        </p:nvCxnSpPr>
        <p:spPr>
          <a:xfrm flipH="1" rot="10800000">
            <a:off x="1965550" y="4460088"/>
            <a:ext cx="61962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2" name="Google Shape;212;p17"/>
          <p:cNvSpPr txBox="1"/>
          <p:nvPr/>
        </p:nvSpPr>
        <p:spPr>
          <a:xfrm>
            <a:off x="4115525" y="4650600"/>
            <a:ext cx="3319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chemeClr val="dk1"/>
                </a:solidFill>
              </a:rPr>
              <a:t>Coupled surface-subsurface hydrology </a:t>
            </a:r>
            <a:r>
              <a:rPr b="1" i="1" lang="it" sz="1100">
                <a:solidFill>
                  <a:schemeClr val="dk1"/>
                </a:solidFill>
              </a:rPr>
              <a:t>model</a:t>
            </a:r>
            <a:endParaRPr b="1" sz="1100"/>
          </a:p>
        </p:txBody>
      </p:sp>
      <p:cxnSp>
        <p:nvCxnSpPr>
          <p:cNvPr id="213" name="Google Shape;213;p17"/>
          <p:cNvCxnSpPr>
            <a:stCxn id="196" idx="4"/>
          </p:cNvCxnSpPr>
          <p:nvPr/>
        </p:nvCxnSpPr>
        <p:spPr>
          <a:xfrm>
            <a:off x="2400938" y="3180925"/>
            <a:ext cx="0" cy="1043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4" name="Google Shape;214;p17"/>
          <p:cNvSpPr/>
          <p:nvPr/>
        </p:nvSpPr>
        <p:spPr>
          <a:xfrm>
            <a:off x="3481388" y="3007650"/>
            <a:ext cx="174300" cy="1572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17"/>
          <p:cNvCxnSpPr/>
          <p:nvPr/>
        </p:nvCxnSpPr>
        <p:spPr>
          <a:xfrm>
            <a:off x="3566813" y="3124350"/>
            <a:ext cx="0" cy="1043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7"/>
          <p:cNvCxnSpPr/>
          <p:nvPr/>
        </p:nvCxnSpPr>
        <p:spPr>
          <a:xfrm>
            <a:off x="1246650" y="1458675"/>
            <a:ext cx="370500" cy="4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17"/>
          <p:cNvSpPr txBox="1"/>
          <p:nvPr/>
        </p:nvSpPr>
        <p:spPr>
          <a:xfrm>
            <a:off x="-429450" y="1058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3D tomography sensors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18" name="Google Shape;218;p17"/>
          <p:cNvCxnSpPr/>
          <p:nvPr/>
        </p:nvCxnSpPr>
        <p:spPr>
          <a:xfrm rot="10800000">
            <a:off x="5140775" y="3114513"/>
            <a:ext cx="3300" cy="5454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219" name="Google Shape;219;p17"/>
          <p:cNvSpPr txBox="1"/>
          <p:nvPr/>
        </p:nvSpPr>
        <p:spPr>
          <a:xfrm>
            <a:off x="4965450" y="3687225"/>
            <a:ext cx="65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RWU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17"/>
          <p:cNvSpPr txBox="1"/>
          <p:nvPr/>
        </p:nvSpPr>
        <p:spPr>
          <a:xfrm>
            <a:off x="6832750" y="821200"/>
            <a:ext cx="13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</a:rPr>
              <a:t>Time</a:t>
            </a:r>
            <a:r>
              <a:rPr lang="it">
                <a:solidFill>
                  <a:schemeClr val="dk1"/>
                </a:solidFill>
              </a:rPr>
              <a:t> </a:t>
            </a:r>
            <a:endParaRPr/>
          </a:p>
        </p:txBody>
      </p:sp>
      <p:cxnSp>
        <p:nvCxnSpPr>
          <p:cNvPr id="221" name="Google Shape;221;p17"/>
          <p:cNvCxnSpPr/>
          <p:nvPr/>
        </p:nvCxnSpPr>
        <p:spPr>
          <a:xfrm flipH="1" rot="10800000">
            <a:off x="5985550" y="1019350"/>
            <a:ext cx="847200" cy="3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Dot"/>
            <a:round/>
            <a:headEnd len="med" w="med" type="diamond"/>
            <a:tailEnd len="med" w="med" type="diamond"/>
          </a:ln>
        </p:spPr>
      </p:cxnSp>
      <p:cxnSp>
        <p:nvCxnSpPr>
          <p:cNvPr id="222" name="Google Shape;222;p17"/>
          <p:cNvCxnSpPr/>
          <p:nvPr/>
        </p:nvCxnSpPr>
        <p:spPr>
          <a:xfrm rot="10800000">
            <a:off x="6407500" y="676013"/>
            <a:ext cx="3300" cy="54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223" name="Google Shape;223;p17"/>
          <p:cNvSpPr txBox="1"/>
          <p:nvPr/>
        </p:nvSpPr>
        <p:spPr>
          <a:xfrm>
            <a:off x="5320375" y="369025"/>
            <a:ext cx="2364300" cy="32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chemeClr val="dk1"/>
                </a:solidFill>
              </a:rPr>
              <a:t>uncertainties</a:t>
            </a:r>
            <a:endParaRPr sz="900"/>
          </a:p>
        </p:txBody>
      </p:sp>
      <p:sp>
        <p:nvSpPr>
          <p:cNvPr id="224" name="Google Shape;224;p17"/>
          <p:cNvSpPr txBox="1"/>
          <p:nvPr/>
        </p:nvSpPr>
        <p:spPr>
          <a:xfrm>
            <a:off x="6407500" y="640325"/>
            <a:ext cx="95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chemeClr val="dk1"/>
                </a:solidFill>
              </a:rPr>
              <a:t>Intensity</a:t>
            </a:r>
            <a:endParaRPr sz="1000"/>
          </a:p>
        </p:txBody>
      </p:sp>
      <p:sp>
        <p:nvSpPr>
          <p:cNvPr id="225" name="Google Shape;225;p17"/>
          <p:cNvSpPr/>
          <p:nvPr/>
        </p:nvSpPr>
        <p:spPr>
          <a:xfrm>
            <a:off x="6645350" y="4346250"/>
            <a:ext cx="1371600" cy="231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Prediction</a:t>
            </a:r>
            <a:endParaRPr sz="1200"/>
          </a:p>
        </p:txBody>
      </p:sp>
      <p:sp>
        <p:nvSpPr>
          <p:cNvPr id="226" name="Google Shape;226;p17"/>
          <p:cNvSpPr/>
          <p:nvPr/>
        </p:nvSpPr>
        <p:spPr>
          <a:xfrm>
            <a:off x="3013575" y="4337425"/>
            <a:ext cx="1634700" cy="231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↓ Uncertainties </a:t>
            </a:r>
            <a:endParaRPr sz="1200"/>
          </a:p>
        </p:txBody>
      </p:sp>
      <p:sp>
        <p:nvSpPr>
          <p:cNvPr id="227" name="Google Shape;227;p17"/>
          <p:cNvSpPr/>
          <p:nvPr/>
        </p:nvSpPr>
        <p:spPr>
          <a:xfrm>
            <a:off x="4686563" y="4346250"/>
            <a:ext cx="1936200" cy="231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Model par. inversion </a:t>
            </a:r>
            <a:endParaRPr sz="1200"/>
          </a:p>
        </p:txBody>
      </p:sp>
      <p:sp>
        <p:nvSpPr>
          <p:cNvPr id="228" name="Google Shape;228;p17"/>
          <p:cNvSpPr txBox="1"/>
          <p:nvPr/>
        </p:nvSpPr>
        <p:spPr>
          <a:xfrm>
            <a:off x="759138" y="2263950"/>
            <a:ext cx="95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Dye event</a:t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937050" y="2886650"/>
            <a:ext cx="597600" cy="1698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17"/>
          <p:cNvCxnSpPr/>
          <p:nvPr/>
        </p:nvCxnSpPr>
        <p:spPr>
          <a:xfrm>
            <a:off x="1200750" y="3161150"/>
            <a:ext cx="0" cy="3705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dashDot"/>
            <a:round/>
            <a:headEnd len="med" w="med" type="none"/>
            <a:tailEnd len="med" w="med" type="triangle"/>
          </a:ln>
        </p:spPr>
      </p:cxnSp>
      <p:sp>
        <p:nvSpPr>
          <p:cNvPr id="231" name="Google Shape;231;p17"/>
          <p:cNvSpPr/>
          <p:nvPr/>
        </p:nvSpPr>
        <p:spPr>
          <a:xfrm>
            <a:off x="668200" y="4346250"/>
            <a:ext cx="1634700" cy="2310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Calibration 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8"/>
          <p:cNvGrpSpPr/>
          <p:nvPr/>
        </p:nvGrpSpPr>
        <p:grpSpPr>
          <a:xfrm>
            <a:off x="56050" y="253963"/>
            <a:ext cx="9031900" cy="4635575"/>
            <a:chOff x="-429450" y="369025"/>
            <a:chExt cx="9031900" cy="4635575"/>
          </a:xfrm>
        </p:grpSpPr>
        <p:sp>
          <p:nvSpPr>
            <p:cNvPr id="237" name="Google Shape;237;p18"/>
            <p:cNvSpPr/>
            <p:nvPr/>
          </p:nvSpPr>
          <p:spPr>
            <a:xfrm>
              <a:off x="5320375" y="388000"/>
              <a:ext cx="2364300" cy="828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38" name="Google Shape;238;p18"/>
            <p:cNvCxnSpPr/>
            <p:nvPr/>
          </p:nvCxnSpPr>
          <p:spPr>
            <a:xfrm flipH="1" rot="10800000">
              <a:off x="2520900" y="3085488"/>
              <a:ext cx="5680200" cy="1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39" name="Google Shape;239;p18"/>
            <p:cNvCxnSpPr/>
            <p:nvPr/>
          </p:nvCxnSpPr>
          <p:spPr>
            <a:xfrm>
              <a:off x="2663800" y="1786275"/>
              <a:ext cx="54294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40" name="Google Shape;240;p18"/>
            <p:cNvSpPr txBox="1"/>
            <p:nvPr/>
          </p:nvSpPr>
          <p:spPr>
            <a:xfrm>
              <a:off x="4472100" y="1489888"/>
              <a:ext cx="34989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it" sz="1100">
                  <a:solidFill>
                    <a:schemeClr val="dk1"/>
                  </a:solidFill>
                </a:rPr>
                <a:t>Atmospheric demand and supply </a:t>
              </a:r>
              <a:r>
                <a:rPr b="1" i="1" lang="it" sz="1100">
                  <a:solidFill>
                    <a:schemeClr val="dk1"/>
                  </a:solidFill>
                </a:rPr>
                <a:t>observations</a:t>
              </a:r>
              <a:endParaRPr i="1" sz="1100"/>
            </a:p>
          </p:txBody>
        </p:sp>
        <p:sp>
          <p:nvSpPr>
            <p:cNvPr id="241" name="Google Shape;241;p18"/>
            <p:cNvSpPr txBox="1"/>
            <p:nvPr/>
          </p:nvSpPr>
          <p:spPr>
            <a:xfrm>
              <a:off x="5602450" y="3023725"/>
              <a:ext cx="3000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it" sz="1100">
                  <a:solidFill>
                    <a:schemeClr val="dk1"/>
                  </a:solidFill>
                </a:rPr>
                <a:t>Root Zone Area </a:t>
              </a:r>
              <a:r>
                <a:rPr b="1" i="1" lang="it" sz="1100">
                  <a:solidFill>
                    <a:schemeClr val="dk1"/>
                  </a:solidFill>
                </a:rPr>
                <a:t>observations</a:t>
              </a:r>
              <a:endParaRPr b="1" i="1" sz="1100"/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2508050" y="1009800"/>
              <a:ext cx="953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dk1"/>
                  </a:solidFill>
                </a:rPr>
                <a:t>rain event</a:t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2663800" y="1616475"/>
              <a:ext cx="597600" cy="16980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" name="Google Shape;244;p18"/>
            <p:cNvCxnSpPr/>
            <p:nvPr/>
          </p:nvCxnSpPr>
          <p:spPr>
            <a:xfrm>
              <a:off x="1965550" y="3133900"/>
              <a:ext cx="1994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18"/>
            <p:cNvCxnSpPr/>
            <p:nvPr/>
          </p:nvCxnSpPr>
          <p:spPr>
            <a:xfrm>
              <a:off x="1965550" y="3558900"/>
              <a:ext cx="1994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18"/>
            <p:cNvCxnSpPr/>
            <p:nvPr/>
          </p:nvCxnSpPr>
          <p:spPr>
            <a:xfrm>
              <a:off x="1965550" y="3906100"/>
              <a:ext cx="1994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18"/>
            <p:cNvCxnSpPr/>
            <p:nvPr/>
          </p:nvCxnSpPr>
          <p:spPr>
            <a:xfrm>
              <a:off x="4079625" y="3188400"/>
              <a:ext cx="0" cy="3705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dashDot"/>
              <a:round/>
              <a:headEnd len="med" w="med" type="none"/>
              <a:tailEnd len="med" w="med" type="triangle"/>
            </a:ln>
          </p:spPr>
        </p:cxnSp>
        <p:cxnSp>
          <p:nvCxnSpPr>
            <p:cNvPr id="248" name="Google Shape;248;p18"/>
            <p:cNvCxnSpPr/>
            <p:nvPr/>
          </p:nvCxnSpPr>
          <p:spPr>
            <a:xfrm>
              <a:off x="4079625" y="3674250"/>
              <a:ext cx="0" cy="3705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dashDot"/>
              <a:round/>
              <a:headEnd len="med" w="med" type="none"/>
              <a:tailEnd len="med" w="med" type="triangle"/>
            </a:ln>
          </p:spPr>
        </p:cxnSp>
        <p:cxnSp>
          <p:nvCxnSpPr>
            <p:cNvPr id="249" name="Google Shape;249;p18"/>
            <p:cNvCxnSpPr/>
            <p:nvPr/>
          </p:nvCxnSpPr>
          <p:spPr>
            <a:xfrm>
              <a:off x="2984750" y="2704575"/>
              <a:ext cx="0" cy="3705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dashDot"/>
              <a:round/>
              <a:headEnd len="med" w="med" type="diamond"/>
              <a:tailEnd len="med" w="med" type="diamond"/>
            </a:ln>
          </p:spPr>
        </p:cxnSp>
        <p:cxnSp>
          <p:nvCxnSpPr>
            <p:cNvPr id="250" name="Google Shape;250;p18"/>
            <p:cNvCxnSpPr/>
            <p:nvPr/>
          </p:nvCxnSpPr>
          <p:spPr>
            <a:xfrm>
              <a:off x="1965550" y="3645900"/>
              <a:ext cx="19941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251" name="Google Shape;251;p18"/>
            <p:cNvSpPr txBox="1"/>
            <p:nvPr/>
          </p:nvSpPr>
          <p:spPr>
            <a:xfrm>
              <a:off x="1471975" y="3146300"/>
              <a:ext cx="570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dk1"/>
                  </a:solidFill>
                </a:rPr>
                <a:t>Ks</a:t>
              </a:r>
              <a:r>
                <a:rPr baseline="-25000" lang="it">
                  <a:solidFill>
                    <a:schemeClr val="dk1"/>
                  </a:solidFill>
                </a:rPr>
                <a:t>0</a:t>
              </a:r>
              <a:endParaRPr baseline="-25000"/>
            </a:p>
          </p:txBody>
        </p:sp>
        <p:sp>
          <p:nvSpPr>
            <p:cNvPr id="252" name="Google Shape;252;p18"/>
            <p:cNvSpPr txBox="1"/>
            <p:nvPr/>
          </p:nvSpPr>
          <p:spPr>
            <a:xfrm>
              <a:off x="1471963" y="3565100"/>
              <a:ext cx="570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dk1"/>
                  </a:solidFill>
                </a:rPr>
                <a:t>Ks</a:t>
              </a:r>
              <a:r>
                <a:rPr baseline="-25000" lang="it">
                  <a:solidFill>
                    <a:schemeClr val="dk1"/>
                  </a:solidFill>
                </a:rPr>
                <a:t>1</a:t>
              </a:r>
              <a:endParaRPr/>
            </a:p>
          </p:txBody>
        </p:sp>
        <p:cxnSp>
          <p:nvCxnSpPr>
            <p:cNvPr id="253" name="Google Shape;253;p18"/>
            <p:cNvCxnSpPr>
              <a:endCxn id="254" idx="2"/>
            </p:cNvCxnSpPr>
            <p:nvPr/>
          </p:nvCxnSpPr>
          <p:spPr>
            <a:xfrm rot="10800000">
              <a:off x="5140775" y="2512563"/>
              <a:ext cx="3300" cy="5454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Dot"/>
              <a:round/>
              <a:headEnd len="med" w="med" type="none"/>
              <a:tailEnd len="med" w="med" type="triangle"/>
            </a:ln>
          </p:spPr>
        </p:cxnSp>
        <p:pic>
          <p:nvPicPr>
            <p:cNvPr id="255" name="Google Shape;255;p18"/>
            <p:cNvPicPr preferRelativeResize="0"/>
            <p:nvPr/>
          </p:nvPicPr>
          <p:blipFill>
            <a:blip r:embed="rId3">
              <a:alphaModFix amt="31000"/>
            </a:blip>
            <a:stretch>
              <a:fillRect/>
            </a:stretch>
          </p:blipFill>
          <p:spPr>
            <a:xfrm>
              <a:off x="2488775" y="3133900"/>
              <a:ext cx="991950" cy="991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18"/>
            <p:cNvSpPr/>
            <p:nvPr/>
          </p:nvSpPr>
          <p:spPr>
            <a:xfrm>
              <a:off x="2313788" y="3023725"/>
              <a:ext cx="174300" cy="1572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 txBox="1"/>
            <p:nvPr/>
          </p:nvSpPr>
          <p:spPr>
            <a:xfrm>
              <a:off x="1471975" y="3983900"/>
              <a:ext cx="570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dk1"/>
                  </a:solidFill>
                </a:rPr>
                <a:t>Ks</a:t>
              </a:r>
              <a:r>
                <a:rPr baseline="-25000" lang="it">
                  <a:solidFill>
                    <a:schemeClr val="dk1"/>
                  </a:solidFill>
                </a:rPr>
                <a:t>2</a:t>
              </a:r>
              <a:endParaRPr/>
            </a:p>
          </p:txBody>
        </p:sp>
        <p:pic>
          <p:nvPicPr>
            <p:cNvPr id="258" name="Google Shape;258;p18"/>
            <p:cNvPicPr preferRelativeResize="0"/>
            <p:nvPr/>
          </p:nvPicPr>
          <p:blipFill rotWithShape="1">
            <a:blip r:embed="rId3">
              <a:alphaModFix amt="64000"/>
            </a:blip>
            <a:srcRect b="0" l="0" r="0" t="76705"/>
            <a:stretch/>
          </p:blipFill>
          <p:spPr>
            <a:xfrm>
              <a:off x="2488775" y="3894775"/>
              <a:ext cx="991950" cy="23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18"/>
            <p:cNvSpPr txBox="1"/>
            <p:nvPr/>
          </p:nvSpPr>
          <p:spPr>
            <a:xfrm>
              <a:off x="7971000" y="2689725"/>
              <a:ext cx="230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dk1"/>
                  </a:solidFill>
                </a:rPr>
                <a:t>t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4" name="Google Shape;254;p18"/>
            <p:cNvSpPr txBox="1"/>
            <p:nvPr/>
          </p:nvSpPr>
          <p:spPr>
            <a:xfrm>
              <a:off x="4878875" y="2112363"/>
              <a:ext cx="52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dk1"/>
                  </a:solidFill>
                </a:rPr>
                <a:t>ET</a:t>
              </a:r>
              <a:endParaRPr/>
            </a:p>
          </p:txBody>
        </p:sp>
        <p:cxnSp>
          <p:nvCxnSpPr>
            <p:cNvPr id="260" name="Google Shape;260;p18"/>
            <p:cNvCxnSpPr/>
            <p:nvPr/>
          </p:nvCxnSpPr>
          <p:spPr>
            <a:xfrm>
              <a:off x="4344125" y="3004775"/>
              <a:ext cx="1371600" cy="7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Dot"/>
              <a:round/>
              <a:headEnd len="med" w="med" type="diamond"/>
              <a:tailEnd len="med" w="med" type="diamond"/>
            </a:ln>
          </p:spPr>
        </p:cxnSp>
        <p:sp>
          <p:nvSpPr>
            <p:cNvPr id="261" name="Google Shape;261;p18"/>
            <p:cNvSpPr/>
            <p:nvPr/>
          </p:nvSpPr>
          <p:spPr>
            <a:xfrm>
              <a:off x="1528350" y="1705561"/>
              <a:ext cx="1131000" cy="1071300"/>
            </a:xfrm>
            <a:prstGeom prst="rect">
              <a:avLst/>
            </a:prstGeom>
            <a:solidFill>
              <a:srgbClr val="D9EAD3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 txBox="1"/>
            <p:nvPr/>
          </p:nvSpPr>
          <p:spPr>
            <a:xfrm>
              <a:off x="1617150" y="2044875"/>
              <a:ext cx="953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dk1"/>
                  </a:solidFill>
                </a:rPr>
                <a:t>Canopy</a:t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1577863" y="2513550"/>
              <a:ext cx="174300" cy="1572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2435538" y="1819200"/>
              <a:ext cx="174300" cy="1572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1577863" y="1811650"/>
              <a:ext cx="174300" cy="1572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2433063" y="2513550"/>
              <a:ext cx="174300" cy="1572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7" name="Google Shape;267;p18"/>
            <p:cNvCxnSpPr/>
            <p:nvPr/>
          </p:nvCxnSpPr>
          <p:spPr>
            <a:xfrm>
              <a:off x="3750525" y="3177275"/>
              <a:ext cx="658200" cy="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dashDot"/>
              <a:round/>
              <a:headEnd len="med" w="med" type="diamond"/>
              <a:tailEnd len="med" w="med" type="diamond"/>
            </a:ln>
          </p:spPr>
        </p:cxnSp>
        <p:cxnSp>
          <p:nvCxnSpPr>
            <p:cNvPr id="268" name="Google Shape;268;p18"/>
            <p:cNvCxnSpPr/>
            <p:nvPr/>
          </p:nvCxnSpPr>
          <p:spPr>
            <a:xfrm>
              <a:off x="3750525" y="3674250"/>
              <a:ext cx="1012800" cy="1200"/>
            </a:xfrm>
            <a:prstGeom prst="straightConnector1">
              <a:avLst/>
            </a:prstGeom>
            <a:noFill/>
            <a:ln cap="flat" cmpd="sng" w="19050">
              <a:solidFill>
                <a:srgbClr val="0000FF"/>
              </a:solidFill>
              <a:prstDash val="dashDot"/>
              <a:round/>
              <a:headEnd len="med" w="med" type="diamond"/>
              <a:tailEnd len="med" w="med" type="diamond"/>
            </a:ln>
          </p:spPr>
        </p:cxnSp>
        <p:sp>
          <p:nvSpPr>
            <p:cNvPr id="269" name="Google Shape;269;p18"/>
            <p:cNvSpPr txBox="1"/>
            <p:nvPr/>
          </p:nvSpPr>
          <p:spPr>
            <a:xfrm>
              <a:off x="2688800" y="2294975"/>
              <a:ext cx="570600" cy="40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dk1"/>
                  </a:solidFill>
                </a:rPr>
                <a:t>Is(t)</a:t>
              </a:r>
              <a:endParaRPr/>
            </a:p>
          </p:txBody>
        </p:sp>
        <p:cxnSp>
          <p:nvCxnSpPr>
            <p:cNvPr id="270" name="Google Shape;270;p18"/>
            <p:cNvCxnSpPr/>
            <p:nvPr/>
          </p:nvCxnSpPr>
          <p:spPr>
            <a:xfrm flipH="1" rot="10800000">
              <a:off x="2633500" y="2882750"/>
              <a:ext cx="788700" cy="3900"/>
            </a:xfrm>
            <a:prstGeom prst="straightConnector1">
              <a:avLst/>
            </a:prstGeom>
            <a:noFill/>
            <a:ln cap="flat" cmpd="sng" w="19050">
              <a:solidFill>
                <a:srgbClr val="B7B7B7"/>
              </a:solidFill>
              <a:prstDash val="dashDot"/>
              <a:round/>
              <a:headEnd len="med" w="med" type="diamond"/>
              <a:tailEnd len="med" w="med" type="diamond"/>
            </a:ln>
          </p:spPr>
        </p:cxnSp>
        <p:cxnSp>
          <p:nvCxnSpPr>
            <p:cNvPr id="271" name="Google Shape;271;p18"/>
            <p:cNvCxnSpPr/>
            <p:nvPr/>
          </p:nvCxnSpPr>
          <p:spPr>
            <a:xfrm flipH="1" rot="10800000">
              <a:off x="1965550" y="4460088"/>
              <a:ext cx="6196200" cy="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272" name="Google Shape;272;p18"/>
            <p:cNvSpPr txBox="1"/>
            <p:nvPr/>
          </p:nvSpPr>
          <p:spPr>
            <a:xfrm>
              <a:off x="4115525" y="4650600"/>
              <a:ext cx="33192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it" sz="1100">
                  <a:solidFill>
                    <a:schemeClr val="dk1"/>
                  </a:solidFill>
                </a:rPr>
                <a:t>Coupled surface-subsurface hydrology </a:t>
              </a:r>
              <a:r>
                <a:rPr b="1" i="1" lang="it" sz="1100">
                  <a:solidFill>
                    <a:schemeClr val="dk1"/>
                  </a:solidFill>
                </a:rPr>
                <a:t>model</a:t>
              </a:r>
              <a:endParaRPr b="1" sz="1100"/>
            </a:p>
          </p:txBody>
        </p:sp>
        <p:cxnSp>
          <p:nvCxnSpPr>
            <p:cNvPr id="273" name="Google Shape;273;p18"/>
            <p:cNvCxnSpPr>
              <a:stCxn id="256" idx="4"/>
            </p:cNvCxnSpPr>
            <p:nvPr/>
          </p:nvCxnSpPr>
          <p:spPr>
            <a:xfrm>
              <a:off x="2400938" y="3180925"/>
              <a:ext cx="0" cy="1043100"/>
            </a:xfrm>
            <a:prstGeom prst="straightConnector1">
              <a:avLst/>
            </a:prstGeom>
            <a:noFill/>
            <a:ln cap="flat" cmpd="sng" w="38100">
              <a:solidFill>
                <a:schemeClr val="accent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sp>
          <p:nvSpPr>
            <p:cNvPr id="274" name="Google Shape;274;p18"/>
            <p:cNvSpPr/>
            <p:nvPr/>
          </p:nvSpPr>
          <p:spPr>
            <a:xfrm>
              <a:off x="3481388" y="3007650"/>
              <a:ext cx="174300" cy="1572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75" name="Google Shape;275;p18"/>
            <p:cNvCxnSpPr/>
            <p:nvPr/>
          </p:nvCxnSpPr>
          <p:spPr>
            <a:xfrm>
              <a:off x="3566813" y="3124350"/>
              <a:ext cx="0" cy="1043100"/>
            </a:xfrm>
            <a:prstGeom prst="straightConnector1">
              <a:avLst/>
            </a:prstGeom>
            <a:noFill/>
            <a:ln cap="flat" cmpd="sng" w="38100">
              <a:solidFill>
                <a:schemeClr val="accent5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18"/>
            <p:cNvCxnSpPr/>
            <p:nvPr/>
          </p:nvCxnSpPr>
          <p:spPr>
            <a:xfrm>
              <a:off x="1246650" y="1458675"/>
              <a:ext cx="370500" cy="430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7" name="Google Shape;277;p18"/>
            <p:cNvSpPr txBox="1"/>
            <p:nvPr/>
          </p:nvSpPr>
          <p:spPr>
            <a:xfrm>
              <a:off x="-429450" y="1058475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dk1"/>
                  </a:solidFill>
                </a:rPr>
                <a:t>3D tomography sensors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278" name="Google Shape;278;p18"/>
            <p:cNvCxnSpPr/>
            <p:nvPr/>
          </p:nvCxnSpPr>
          <p:spPr>
            <a:xfrm rot="10800000">
              <a:off x="5140775" y="3114513"/>
              <a:ext cx="3300" cy="545400"/>
            </a:xfrm>
            <a:prstGeom prst="straightConnector1">
              <a:avLst/>
            </a:prstGeom>
            <a:noFill/>
            <a:ln cap="flat" cmpd="sng" w="19050">
              <a:solidFill>
                <a:srgbClr val="6AA84F"/>
              </a:solidFill>
              <a:prstDash val="dashDot"/>
              <a:round/>
              <a:headEnd len="med" w="med" type="none"/>
              <a:tailEnd len="med" w="med" type="triangle"/>
            </a:ln>
          </p:spPr>
        </p:cxnSp>
        <p:sp>
          <p:nvSpPr>
            <p:cNvPr id="279" name="Google Shape;279;p18"/>
            <p:cNvSpPr txBox="1"/>
            <p:nvPr/>
          </p:nvSpPr>
          <p:spPr>
            <a:xfrm>
              <a:off x="4965450" y="3687225"/>
              <a:ext cx="65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dk1"/>
                  </a:solidFill>
                </a:rPr>
                <a:t>RWU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0" name="Google Shape;280;p18"/>
            <p:cNvSpPr txBox="1"/>
            <p:nvPr/>
          </p:nvSpPr>
          <p:spPr>
            <a:xfrm>
              <a:off x="6832750" y="821200"/>
              <a:ext cx="1329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dk1"/>
                  </a:solidFill>
                </a:rPr>
                <a:t>Time</a:t>
              </a:r>
              <a:r>
                <a:rPr lang="it">
                  <a:solidFill>
                    <a:schemeClr val="dk1"/>
                  </a:solidFill>
                </a:rPr>
                <a:t> </a:t>
              </a:r>
              <a:endParaRPr/>
            </a:p>
          </p:txBody>
        </p:sp>
        <p:cxnSp>
          <p:nvCxnSpPr>
            <p:cNvPr id="281" name="Google Shape;281;p18"/>
            <p:cNvCxnSpPr/>
            <p:nvPr/>
          </p:nvCxnSpPr>
          <p:spPr>
            <a:xfrm flipH="1" rot="10800000">
              <a:off x="5985550" y="1019350"/>
              <a:ext cx="847200" cy="39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Dot"/>
              <a:round/>
              <a:headEnd len="med" w="med" type="diamond"/>
              <a:tailEnd len="med" w="med" type="diamond"/>
            </a:ln>
          </p:spPr>
        </p:cxnSp>
        <p:cxnSp>
          <p:nvCxnSpPr>
            <p:cNvPr id="282" name="Google Shape;282;p18"/>
            <p:cNvCxnSpPr/>
            <p:nvPr/>
          </p:nvCxnSpPr>
          <p:spPr>
            <a:xfrm rot="10800000">
              <a:off x="6407500" y="676013"/>
              <a:ext cx="3300" cy="545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ashDot"/>
              <a:round/>
              <a:headEnd len="med" w="med" type="none"/>
              <a:tailEnd len="med" w="med" type="triangle"/>
            </a:ln>
          </p:spPr>
        </p:cxnSp>
        <p:sp>
          <p:nvSpPr>
            <p:cNvPr id="283" name="Google Shape;283;p18"/>
            <p:cNvSpPr txBox="1"/>
            <p:nvPr/>
          </p:nvSpPr>
          <p:spPr>
            <a:xfrm>
              <a:off x="5320375" y="369025"/>
              <a:ext cx="2364300" cy="323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900">
                  <a:solidFill>
                    <a:schemeClr val="dk1"/>
                  </a:solidFill>
                </a:rPr>
                <a:t>uncertainties</a:t>
              </a:r>
              <a:endParaRPr sz="900"/>
            </a:p>
          </p:txBody>
        </p:sp>
        <p:sp>
          <p:nvSpPr>
            <p:cNvPr id="284" name="Google Shape;284;p18"/>
            <p:cNvSpPr txBox="1"/>
            <p:nvPr/>
          </p:nvSpPr>
          <p:spPr>
            <a:xfrm>
              <a:off x="6407500" y="640325"/>
              <a:ext cx="953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dk1"/>
                  </a:solidFill>
                </a:rPr>
                <a:t>Intensity</a:t>
              </a:r>
              <a:endParaRPr sz="1000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6645350" y="4346250"/>
              <a:ext cx="1371600" cy="2310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/>
                <a:t>Prediction</a:t>
              </a:r>
              <a:endParaRPr sz="1200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3013575" y="4337425"/>
              <a:ext cx="1634700" cy="2310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/>
                <a:t>↓ Uncertainties </a:t>
              </a:r>
              <a:endParaRPr sz="1200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4686563" y="4346250"/>
              <a:ext cx="1936200" cy="2310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/>
                <a:t>Model par. inversion </a:t>
              </a:r>
              <a:endParaRPr sz="1200"/>
            </a:p>
          </p:txBody>
        </p:sp>
        <p:sp>
          <p:nvSpPr>
            <p:cNvPr id="288" name="Google Shape;288;p18"/>
            <p:cNvSpPr txBox="1"/>
            <p:nvPr/>
          </p:nvSpPr>
          <p:spPr>
            <a:xfrm>
              <a:off x="759138" y="2263950"/>
              <a:ext cx="953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dk1"/>
                  </a:solidFill>
                </a:rPr>
                <a:t>Dye event</a:t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937050" y="2886650"/>
              <a:ext cx="597600" cy="1698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0" name="Google Shape;290;p18"/>
            <p:cNvCxnSpPr/>
            <p:nvPr/>
          </p:nvCxnSpPr>
          <p:spPr>
            <a:xfrm>
              <a:off x="1200750" y="3161150"/>
              <a:ext cx="0" cy="370500"/>
            </a:xfrm>
            <a:prstGeom prst="straightConnector1">
              <a:avLst/>
            </a:prstGeom>
            <a:noFill/>
            <a:ln cap="flat" cmpd="sng" w="19050">
              <a:solidFill>
                <a:srgbClr val="FF00FF"/>
              </a:solidFill>
              <a:prstDash val="dashDot"/>
              <a:round/>
              <a:headEnd len="med" w="med" type="none"/>
              <a:tailEnd len="med" w="med" type="triangle"/>
            </a:ln>
          </p:spPr>
        </p:cxnSp>
        <p:sp>
          <p:nvSpPr>
            <p:cNvPr id="291" name="Google Shape;291;p18"/>
            <p:cNvSpPr/>
            <p:nvPr/>
          </p:nvSpPr>
          <p:spPr>
            <a:xfrm>
              <a:off x="668200" y="4346250"/>
              <a:ext cx="1634700" cy="231000"/>
            </a:xfrm>
            <a:prstGeom prst="chevron">
              <a:avLst>
                <a:gd fmla="val 50000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200"/>
                <a:t>Calibration </a:t>
              </a:r>
              <a:endParaRPr sz="12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