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8"/>
  </p:notesMasterIdLst>
  <p:sldIdLst>
    <p:sldId id="256" r:id="rId2"/>
    <p:sldId id="257" r:id="rId3"/>
    <p:sldId id="258" r:id="rId4"/>
    <p:sldId id="329" r:id="rId5"/>
    <p:sldId id="338" r:id="rId6"/>
    <p:sldId id="331" r:id="rId7"/>
    <p:sldId id="334" r:id="rId8"/>
    <p:sldId id="336" r:id="rId9"/>
    <p:sldId id="332" r:id="rId10"/>
    <p:sldId id="335" r:id="rId11"/>
    <p:sldId id="342" r:id="rId12"/>
    <p:sldId id="337" r:id="rId13"/>
    <p:sldId id="341" r:id="rId14"/>
    <p:sldId id="340" r:id="rId15"/>
    <p:sldId id="339" r:id="rId16"/>
    <p:sldId id="328"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Vidaloka"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EA03BA-048B-4568-BCBB-86C9FB84F091}">
  <a:tblStyle styleId="{06EA03BA-048B-4568-BCBB-86C9FB84F0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4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1083f33e91c_2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1083f33e91c_2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8593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8593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9039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9039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8593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85932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9039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90397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798575" y="1417915"/>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4753975" y="1403976"/>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798625" y="317677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4753975" y="316283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Minerva Analytics</a:t>
            </a:r>
            <a:br>
              <a:rPr lang="en" dirty="0"/>
            </a:br>
            <a:r>
              <a:rPr lang="en" sz="3600" dirty="0"/>
              <a:t>Presentación de Avances</a:t>
            </a:r>
            <a:endParaRPr dirty="0"/>
          </a:p>
        </p:txBody>
      </p:sp>
      <p:sp>
        <p:nvSpPr>
          <p:cNvPr id="483" name="Google Shape;483;p59"/>
          <p:cNvSpPr txBox="1">
            <a:spLocks noGrp="1"/>
          </p:cNvSpPr>
          <p:nvPr>
            <p:ph type="subTitle" idx="1"/>
          </p:nvPr>
        </p:nvSpPr>
        <p:spPr>
          <a:xfrm>
            <a:off x="5300869" y="3809061"/>
            <a:ext cx="2577943" cy="820526"/>
          </a:xfrm>
          <a:prstGeom prst="rect">
            <a:avLst/>
          </a:prstGeom>
        </p:spPr>
        <p:txBody>
          <a:bodyPr spcFirstLastPara="1" wrap="square" lIns="91425" tIns="91425" rIns="91425" bIns="91425" anchor="t" anchorCtr="0">
            <a:noAutofit/>
          </a:bodyPr>
          <a:lstStyle/>
          <a:p>
            <a:pPr marL="0" indent="0" algn="r">
              <a:buClr>
                <a:schemeClr val="dk1"/>
              </a:buClr>
              <a:buSzPts val="1100"/>
            </a:pPr>
            <a:r>
              <a:rPr lang="es-CL" dirty="0">
                <a:solidFill>
                  <a:schemeClr val="dk1"/>
                </a:solidFill>
              </a:rPr>
              <a:t>Javier Castillo</a:t>
            </a:r>
            <a:endParaRPr lang="en" dirty="0">
              <a:solidFill>
                <a:schemeClr val="dk1"/>
              </a:solidFill>
            </a:endParaRPr>
          </a:p>
          <a:p>
            <a:pPr marL="0" lvl="0" indent="0" algn="r" rtl="0">
              <a:spcBef>
                <a:spcPts val="0"/>
              </a:spcBef>
              <a:spcAft>
                <a:spcPts val="0"/>
              </a:spcAft>
              <a:buClr>
                <a:schemeClr val="dk1"/>
              </a:buClr>
              <a:buSzPts val="1100"/>
              <a:buFont typeface="Arial"/>
              <a:buNone/>
            </a:pPr>
            <a:r>
              <a:rPr lang="en" dirty="0">
                <a:solidFill>
                  <a:schemeClr val="dk1"/>
                </a:solidFill>
              </a:rPr>
              <a:t>Benjamín Contreras</a:t>
            </a:r>
          </a:p>
          <a:p>
            <a:pPr marL="0" lvl="0" indent="0" algn="r" rtl="0">
              <a:spcBef>
                <a:spcPts val="0"/>
              </a:spcBef>
              <a:spcAft>
                <a:spcPts val="0"/>
              </a:spcAft>
              <a:buClr>
                <a:schemeClr val="dk1"/>
              </a:buClr>
              <a:buSzPts val="1100"/>
              <a:buFont typeface="Arial"/>
              <a:buNone/>
            </a:pPr>
            <a:r>
              <a:rPr lang="en" dirty="0">
                <a:solidFill>
                  <a:schemeClr val="dk1"/>
                </a:solidFill>
              </a:rPr>
              <a:t>Alejandro Silva</a:t>
            </a:r>
          </a:p>
        </p:txBody>
      </p:sp>
      <p:sp>
        <p:nvSpPr>
          <p:cNvPr id="2" name="Google Shape;483;p59">
            <a:extLst>
              <a:ext uri="{FF2B5EF4-FFF2-40B4-BE49-F238E27FC236}">
                <a16:creationId xmlns:a16="http://schemas.microsoft.com/office/drawing/2014/main" id="{B018C471-7459-B982-4ACC-CAA8B1105543}"/>
              </a:ext>
            </a:extLst>
          </p:cNvPr>
          <p:cNvSpPr txBox="1">
            <a:spLocks/>
          </p:cNvSpPr>
          <p:nvPr/>
        </p:nvSpPr>
        <p:spPr>
          <a:xfrm>
            <a:off x="192156" y="3809061"/>
            <a:ext cx="3293166" cy="8205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lgn="l">
              <a:buClr>
                <a:schemeClr val="dk1"/>
              </a:buClr>
              <a:buSzPts val="1100"/>
            </a:pPr>
            <a:r>
              <a:rPr lang="es-ES" dirty="0">
                <a:solidFill>
                  <a:schemeClr val="dk1"/>
                </a:solidFill>
              </a:rPr>
              <a:t>Sección: 008D</a:t>
            </a:r>
          </a:p>
          <a:p>
            <a:pPr marL="0" indent="0" algn="l">
              <a:buClr>
                <a:schemeClr val="dk1"/>
              </a:buClr>
              <a:buSzPts val="1100"/>
            </a:pPr>
            <a:r>
              <a:rPr lang="es-ES" dirty="0">
                <a:solidFill>
                  <a:schemeClr val="dk1"/>
                </a:solidFill>
              </a:rPr>
              <a:t>Docente: </a:t>
            </a:r>
            <a:r>
              <a:rPr lang="es-ES" dirty="0" err="1">
                <a:solidFill>
                  <a:schemeClr val="dk1"/>
                </a:solidFill>
              </a:rPr>
              <a:t>Osnellys</a:t>
            </a:r>
            <a:r>
              <a:rPr lang="es-ES" dirty="0">
                <a:solidFill>
                  <a:schemeClr val="dk1"/>
                </a:solidFill>
              </a:rPr>
              <a:t> Andrade</a:t>
            </a:r>
            <a:endParaRPr lang="en"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10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56698-F4EC-C986-D74F-E3BEEB379C1A}"/>
              </a:ext>
            </a:extLst>
          </p:cNvPr>
          <p:cNvSpPr>
            <a:spLocks noGrp="1"/>
          </p:cNvSpPr>
          <p:nvPr>
            <p:ph type="title"/>
          </p:nvPr>
        </p:nvSpPr>
        <p:spPr>
          <a:xfrm>
            <a:off x="713225" y="445025"/>
            <a:ext cx="6476080" cy="572700"/>
          </a:xfrm>
        </p:spPr>
        <p:txBody>
          <a:bodyPr/>
          <a:lstStyle/>
          <a:p>
            <a:r>
              <a:rPr lang="es-CL" dirty="0"/>
              <a:t>Creación de inicio de sesión y registro</a:t>
            </a:r>
          </a:p>
        </p:txBody>
      </p:sp>
      <p:pic>
        <p:nvPicPr>
          <p:cNvPr id="16" name="Imagen 15">
            <a:extLst>
              <a:ext uri="{FF2B5EF4-FFF2-40B4-BE49-F238E27FC236}">
                <a16:creationId xmlns:a16="http://schemas.microsoft.com/office/drawing/2014/main" id="{CA3F77DC-260A-1D87-FB73-4D04E3E37565}"/>
              </a:ext>
            </a:extLst>
          </p:cNvPr>
          <p:cNvPicPr>
            <a:picLocks noChangeAspect="1"/>
          </p:cNvPicPr>
          <p:nvPr/>
        </p:nvPicPr>
        <p:blipFill>
          <a:blip r:embed="rId2"/>
          <a:stretch>
            <a:fillRect/>
          </a:stretch>
        </p:blipFill>
        <p:spPr>
          <a:xfrm>
            <a:off x="5096390" y="1127014"/>
            <a:ext cx="1700186" cy="3571461"/>
          </a:xfrm>
          <a:prstGeom prst="rect">
            <a:avLst/>
          </a:prstGeom>
        </p:spPr>
      </p:pic>
      <p:pic>
        <p:nvPicPr>
          <p:cNvPr id="18" name="Imagen 17">
            <a:extLst>
              <a:ext uri="{FF2B5EF4-FFF2-40B4-BE49-F238E27FC236}">
                <a16:creationId xmlns:a16="http://schemas.microsoft.com/office/drawing/2014/main" id="{E1DC1C91-E61B-5AEB-6BBF-A0957140E6F3}"/>
              </a:ext>
            </a:extLst>
          </p:cNvPr>
          <p:cNvPicPr>
            <a:picLocks noChangeAspect="1"/>
          </p:cNvPicPr>
          <p:nvPr/>
        </p:nvPicPr>
        <p:blipFill>
          <a:blip r:embed="rId3"/>
          <a:stretch>
            <a:fillRect/>
          </a:stretch>
        </p:blipFill>
        <p:spPr>
          <a:xfrm>
            <a:off x="7097811" y="1127014"/>
            <a:ext cx="1680481" cy="3571461"/>
          </a:xfrm>
          <a:prstGeom prst="rect">
            <a:avLst/>
          </a:prstGeom>
        </p:spPr>
      </p:pic>
      <p:sp>
        <p:nvSpPr>
          <p:cNvPr id="19" name="CuadroTexto 18">
            <a:extLst>
              <a:ext uri="{FF2B5EF4-FFF2-40B4-BE49-F238E27FC236}">
                <a16:creationId xmlns:a16="http://schemas.microsoft.com/office/drawing/2014/main" id="{EAC47561-CE7B-0468-3E74-25ABBE566454}"/>
              </a:ext>
            </a:extLst>
          </p:cNvPr>
          <p:cNvSpPr txBox="1"/>
          <p:nvPr/>
        </p:nvSpPr>
        <p:spPr>
          <a:xfrm>
            <a:off x="713225" y="1351472"/>
            <a:ext cx="3273288" cy="1015663"/>
          </a:xfrm>
          <a:prstGeom prst="rect">
            <a:avLst/>
          </a:prstGeom>
          <a:noFill/>
        </p:spPr>
        <p:txBody>
          <a:bodyPr wrap="square" rtlCol="0">
            <a:spAutoFit/>
          </a:bodyPr>
          <a:lstStyle/>
          <a:p>
            <a:pPr algn="just"/>
            <a:r>
              <a:rPr lang="es-CL" sz="1200" dirty="0"/>
              <a:t>Se crean los formularios para iniciar sesión y crear cuenta, ambos cuenta con validaciones pertinentes (Mínimo de caracteres en la contraseña, uso de mayúscula, uso de número)</a:t>
            </a:r>
          </a:p>
        </p:txBody>
      </p:sp>
    </p:spTree>
    <p:extLst>
      <p:ext uri="{BB962C8B-B14F-4D97-AF65-F5344CB8AC3E}">
        <p14:creationId xmlns:p14="http://schemas.microsoft.com/office/powerpoint/2010/main" val="267623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C760F-ED3D-1F79-89AB-D551065947C2}"/>
              </a:ext>
            </a:extLst>
          </p:cNvPr>
          <p:cNvSpPr>
            <a:spLocks noGrp="1"/>
          </p:cNvSpPr>
          <p:nvPr>
            <p:ph type="title"/>
          </p:nvPr>
        </p:nvSpPr>
        <p:spPr/>
        <p:txBody>
          <a:bodyPr/>
          <a:lstStyle/>
          <a:p>
            <a:r>
              <a:rPr lang="es-CL" dirty="0"/>
              <a:t>Creación de Scripts</a:t>
            </a:r>
          </a:p>
        </p:txBody>
      </p:sp>
      <p:pic>
        <p:nvPicPr>
          <p:cNvPr id="16" name="Imagen 15">
            <a:extLst>
              <a:ext uri="{FF2B5EF4-FFF2-40B4-BE49-F238E27FC236}">
                <a16:creationId xmlns:a16="http://schemas.microsoft.com/office/drawing/2014/main" id="{FF173A72-A91D-FAEC-91C4-CF3A95F65C88}"/>
              </a:ext>
            </a:extLst>
          </p:cNvPr>
          <p:cNvPicPr>
            <a:picLocks noChangeAspect="1"/>
          </p:cNvPicPr>
          <p:nvPr/>
        </p:nvPicPr>
        <p:blipFill>
          <a:blip r:embed="rId2"/>
          <a:stretch>
            <a:fillRect/>
          </a:stretch>
        </p:blipFill>
        <p:spPr>
          <a:xfrm>
            <a:off x="1288781" y="2885548"/>
            <a:ext cx="6016487" cy="1805352"/>
          </a:xfrm>
          <a:prstGeom prst="rect">
            <a:avLst/>
          </a:prstGeom>
        </p:spPr>
      </p:pic>
      <p:sp>
        <p:nvSpPr>
          <p:cNvPr id="17" name="CuadroTexto 16">
            <a:extLst>
              <a:ext uri="{FF2B5EF4-FFF2-40B4-BE49-F238E27FC236}">
                <a16:creationId xmlns:a16="http://schemas.microsoft.com/office/drawing/2014/main" id="{61AFCF26-17DB-FD04-1F7C-5A6B1315244F}"/>
              </a:ext>
            </a:extLst>
          </p:cNvPr>
          <p:cNvSpPr txBox="1"/>
          <p:nvPr/>
        </p:nvSpPr>
        <p:spPr>
          <a:xfrm>
            <a:off x="713225" y="1351472"/>
            <a:ext cx="6469453" cy="1200329"/>
          </a:xfrm>
          <a:prstGeom prst="rect">
            <a:avLst/>
          </a:prstGeom>
          <a:noFill/>
        </p:spPr>
        <p:txBody>
          <a:bodyPr wrap="square" rtlCol="0">
            <a:spAutoFit/>
          </a:bodyPr>
          <a:lstStyle/>
          <a:p>
            <a:pPr algn="just"/>
            <a:r>
              <a:rPr lang="es-CL" sz="1200" dirty="0"/>
              <a:t>Se crean script dentro de la sección de </a:t>
            </a:r>
            <a:r>
              <a:rPr lang="es-CL" sz="1200" dirty="0" err="1"/>
              <a:t>Functions</a:t>
            </a:r>
            <a:r>
              <a:rPr lang="es-CL" sz="1200" dirty="0"/>
              <a:t> de </a:t>
            </a:r>
            <a:r>
              <a:rPr lang="es-CL" sz="1200" dirty="0" err="1"/>
              <a:t>Firebase</a:t>
            </a:r>
            <a:r>
              <a:rPr lang="es-CL" sz="1200" dirty="0"/>
              <a:t> con el objetivo de guardar el último valor de cada acción dentro de una lista de acciones, esta función se ejecuta de forma periódica (se programó para que se ejecute una vez al día para limitar su uso y evitar cobros por uso). Por otro lado, se generó una función a la cual se puede llamar con los permisos adecuados y obtener el historial de valores de una acción en especifico (desde la aplicación se envía la acción a consultar).</a:t>
            </a:r>
          </a:p>
        </p:txBody>
      </p:sp>
    </p:spTree>
    <p:extLst>
      <p:ext uri="{BB962C8B-B14F-4D97-AF65-F5344CB8AC3E}">
        <p14:creationId xmlns:p14="http://schemas.microsoft.com/office/powerpoint/2010/main" val="2852716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9282E-714C-8F70-6C71-E32335B46CDE}"/>
              </a:ext>
            </a:extLst>
          </p:cNvPr>
          <p:cNvSpPr>
            <a:spLocks noGrp="1"/>
          </p:cNvSpPr>
          <p:nvPr>
            <p:ph type="title"/>
          </p:nvPr>
        </p:nvSpPr>
        <p:spPr>
          <a:xfrm>
            <a:off x="713224" y="445025"/>
            <a:ext cx="3739505" cy="572700"/>
          </a:xfrm>
        </p:spPr>
        <p:txBody>
          <a:bodyPr/>
          <a:lstStyle/>
          <a:p>
            <a:r>
              <a:rPr lang="es-CL" dirty="0"/>
              <a:t>Se conecta a </a:t>
            </a:r>
            <a:r>
              <a:rPr lang="es-CL" dirty="0" err="1"/>
              <a:t>Firebase</a:t>
            </a:r>
            <a:endParaRPr lang="es-CL" dirty="0"/>
          </a:p>
        </p:txBody>
      </p:sp>
      <p:pic>
        <p:nvPicPr>
          <p:cNvPr id="18" name="Imagen 17">
            <a:extLst>
              <a:ext uri="{FF2B5EF4-FFF2-40B4-BE49-F238E27FC236}">
                <a16:creationId xmlns:a16="http://schemas.microsoft.com/office/drawing/2014/main" id="{675DE5A5-5FA8-67A6-3D07-E8F35257D701}"/>
              </a:ext>
            </a:extLst>
          </p:cNvPr>
          <p:cNvPicPr>
            <a:picLocks noChangeAspect="1"/>
          </p:cNvPicPr>
          <p:nvPr/>
        </p:nvPicPr>
        <p:blipFill>
          <a:blip r:embed="rId2"/>
          <a:stretch>
            <a:fillRect/>
          </a:stretch>
        </p:blipFill>
        <p:spPr>
          <a:xfrm>
            <a:off x="5075583" y="1029897"/>
            <a:ext cx="1737678" cy="3661146"/>
          </a:xfrm>
          <a:prstGeom prst="rect">
            <a:avLst/>
          </a:prstGeom>
        </p:spPr>
      </p:pic>
      <p:pic>
        <p:nvPicPr>
          <p:cNvPr id="15" name="Imagen 14">
            <a:extLst>
              <a:ext uri="{FF2B5EF4-FFF2-40B4-BE49-F238E27FC236}">
                <a16:creationId xmlns:a16="http://schemas.microsoft.com/office/drawing/2014/main" id="{A9CA6415-A6F2-9E40-0ED3-D47C7DEBEAD3}"/>
              </a:ext>
            </a:extLst>
          </p:cNvPr>
          <p:cNvPicPr>
            <a:picLocks noChangeAspect="1"/>
          </p:cNvPicPr>
          <p:nvPr/>
        </p:nvPicPr>
        <p:blipFill>
          <a:blip r:embed="rId3"/>
          <a:stretch>
            <a:fillRect/>
          </a:stretch>
        </p:blipFill>
        <p:spPr>
          <a:xfrm>
            <a:off x="7098899" y="1017724"/>
            <a:ext cx="1737678" cy="3673319"/>
          </a:xfrm>
          <a:prstGeom prst="rect">
            <a:avLst/>
          </a:prstGeom>
        </p:spPr>
      </p:pic>
      <p:sp>
        <p:nvSpPr>
          <p:cNvPr id="19" name="CuadroTexto 18">
            <a:extLst>
              <a:ext uri="{FF2B5EF4-FFF2-40B4-BE49-F238E27FC236}">
                <a16:creationId xmlns:a16="http://schemas.microsoft.com/office/drawing/2014/main" id="{E54C1EDA-7BA1-B64B-7CFC-20C1D4D87FC9}"/>
              </a:ext>
            </a:extLst>
          </p:cNvPr>
          <p:cNvSpPr txBox="1"/>
          <p:nvPr/>
        </p:nvSpPr>
        <p:spPr>
          <a:xfrm>
            <a:off x="504501" y="1490619"/>
            <a:ext cx="4156950" cy="830997"/>
          </a:xfrm>
          <a:prstGeom prst="rect">
            <a:avLst/>
          </a:prstGeom>
          <a:noFill/>
        </p:spPr>
        <p:txBody>
          <a:bodyPr wrap="square" rtlCol="0">
            <a:spAutoFit/>
          </a:bodyPr>
          <a:lstStyle/>
          <a:p>
            <a:pPr algn="just"/>
            <a:r>
              <a:rPr lang="es-CL" sz="1200" dirty="0"/>
              <a:t>Se conecta el sistema a la base de datos de </a:t>
            </a:r>
            <a:r>
              <a:rPr lang="es-CL" sz="1200" dirty="0" err="1"/>
              <a:t>Firebase</a:t>
            </a:r>
            <a:r>
              <a:rPr lang="es-CL" sz="1200" dirty="0"/>
              <a:t>, de donde se obtienen las acciones reales del mercado, con el valor real de forma diaria que se guardaron con la funciones anteriores.</a:t>
            </a:r>
          </a:p>
        </p:txBody>
      </p:sp>
    </p:spTree>
    <p:extLst>
      <p:ext uri="{BB962C8B-B14F-4D97-AF65-F5344CB8AC3E}">
        <p14:creationId xmlns:p14="http://schemas.microsoft.com/office/powerpoint/2010/main" val="287573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A3D9E-B123-0AD2-1D0B-ECA7798D9E5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CF6D7D2-962D-1385-4857-1132D66A8E0C}"/>
              </a:ext>
            </a:extLst>
          </p:cNvPr>
          <p:cNvSpPr>
            <a:spLocks noGrp="1"/>
          </p:cNvSpPr>
          <p:nvPr>
            <p:ph type="title"/>
          </p:nvPr>
        </p:nvSpPr>
        <p:spPr>
          <a:xfrm>
            <a:off x="713224" y="445025"/>
            <a:ext cx="3739505" cy="572700"/>
          </a:xfrm>
        </p:spPr>
        <p:txBody>
          <a:bodyPr/>
          <a:lstStyle/>
          <a:p>
            <a:r>
              <a:rPr lang="es-CL" dirty="0"/>
              <a:t>Se conecta a </a:t>
            </a:r>
            <a:r>
              <a:rPr lang="es-CL" dirty="0" err="1"/>
              <a:t>Firebase</a:t>
            </a:r>
            <a:endParaRPr lang="es-CL" dirty="0"/>
          </a:p>
        </p:txBody>
      </p:sp>
      <p:pic>
        <p:nvPicPr>
          <p:cNvPr id="17" name="Imagen 16">
            <a:extLst>
              <a:ext uri="{FF2B5EF4-FFF2-40B4-BE49-F238E27FC236}">
                <a16:creationId xmlns:a16="http://schemas.microsoft.com/office/drawing/2014/main" id="{809AE21E-8A63-2D4F-7BFC-6E90AF7FA9ED}"/>
              </a:ext>
            </a:extLst>
          </p:cNvPr>
          <p:cNvPicPr>
            <a:picLocks noChangeAspect="1"/>
          </p:cNvPicPr>
          <p:nvPr/>
        </p:nvPicPr>
        <p:blipFill>
          <a:blip r:embed="rId2"/>
          <a:stretch>
            <a:fillRect/>
          </a:stretch>
        </p:blipFill>
        <p:spPr>
          <a:xfrm>
            <a:off x="3127727" y="1305339"/>
            <a:ext cx="5764482" cy="2950819"/>
          </a:xfrm>
          <a:prstGeom prst="rect">
            <a:avLst/>
          </a:prstGeom>
        </p:spPr>
      </p:pic>
      <p:sp>
        <p:nvSpPr>
          <p:cNvPr id="5" name="CuadroTexto 4">
            <a:extLst>
              <a:ext uri="{FF2B5EF4-FFF2-40B4-BE49-F238E27FC236}">
                <a16:creationId xmlns:a16="http://schemas.microsoft.com/office/drawing/2014/main" id="{BD16FF08-393A-D97F-831B-E190F72909AE}"/>
              </a:ext>
            </a:extLst>
          </p:cNvPr>
          <p:cNvSpPr txBox="1"/>
          <p:nvPr/>
        </p:nvSpPr>
        <p:spPr>
          <a:xfrm>
            <a:off x="597266" y="1510497"/>
            <a:ext cx="2225447" cy="646331"/>
          </a:xfrm>
          <a:prstGeom prst="rect">
            <a:avLst/>
          </a:prstGeom>
          <a:noFill/>
        </p:spPr>
        <p:txBody>
          <a:bodyPr wrap="square" rtlCol="0">
            <a:spAutoFit/>
          </a:bodyPr>
          <a:lstStyle/>
          <a:p>
            <a:pPr algn="just"/>
            <a:r>
              <a:rPr lang="es-CL" sz="1200" dirty="0"/>
              <a:t>Esta conexión incluye la creación de la cuenta del usuario.</a:t>
            </a:r>
          </a:p>
        </p:txBody>
      </p:sp>
    </p:spTree>
    <p:extLst>
      <p:ext uri="{BB962C8B-B14F-4D97-AF65-F5344CB8AC3E}">
        <p14:creationId xmlns:p14="http://schemas.microsoft.com/office/powerpoint/2010/main" val="89238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10138-A087-291D-218C-E14F6D31CB6A}"/>
              </a:ext>
            </a:extLst>
          </p:cNvPr>
          <p:cNvSpPr>
            <a:spLocks noGrp="1"/>
          </p:cNvSpPr>
          <p:nvPr>
            <p:ph type="title"/>
          </p:nvPr>
        </p:nvSpPr>
        <p:spPr/>
        <p:txBody>
          <a:bodyPr/>
          <a:lstStyle/>
          <a:p>
            <a:r>
              <a:rPr lang="es-CL" dirty="0"/>
              <a:t>Modal de ayuda</a:t>
            </a:r>
          </a:p>
        </p:txBody>
      </p:sp>
      <p:pic>
        <p:nvPicPr>
          <p:cNvPr id="16" name="Imagen 15">
            <a:extLst>
              <a:ext uri="{FF2B5EF4-FFF2-40B4-BE49-F238E27FC236}">
                <a16:creationId xmlns:a16="http://schemas.microsoft.com/office/drawing/2014/main" id="{A173E785-B84D-8EE4-CE9A-D1381FAF763E}"/>
              </a:ext>
            </a:extLst>
          </p:cNvPr>
          <p:cNvPicPr>
            <a:picLocks noChangeAspect="1"/>
          </p:cNvPicPr>
          <p:nvPr/>
        </p:nvPicPr>
        <p:blipFill>
          <a:blip r:embed="rId2"/>
          <a:stretch>
            <a:fillRect/>
          </a:stretch>
        </p:blipFill>
        <p:spPr>
          <a:xfrm>
            <a:off x="6312465" y="564545"/>
            <a:ext cx="1937012" cy="4115129"/>
          </a:xfrm>
          <a:prstGeom prst="rect">
            <a:avLst/>
          </a:prstGeom>
        </p:spPr>
      </p:pic>
      <p:sp>
        <p:nvSpPr>
          <p:cNvPr id="17" name="CuadroTexto 16">
            <a:extLst>
              <a:ext uri="{FF2B5EF4-FFF2-40B4-BE49-F238E27FC236}">
                <a16:creationId xmlns:a16="http://schemas.microsoft.com/office/drawing/2014/main" id="{6E3AB42A-8A0F-E638-65A4-DBD6112205EB}"/>
              </a:ext>
            </a:extLst>
          </p:cNvPr>
          <p:cNvSpPr txBox="1"/>
          <p:nvPr/>
        </p:nvSpPr>
        <p:spPr>
          <a:xfrm>
            <a:off x="713225" y="1523749"/>
            <a:ext cx="3504282" cy="830997"/>
          </a:xfrm>
          <a:prstGeom prst="rect">
            <a:avLst/>
          </a:prstGeom>
          <a:noFill/>
        </p:spPr>
        <p:txBody>
          <a:bodyPr wrap="square" rtlCol="0">
            <a:spAutoFit/>
          </a:bodyPr>
          <a:lstStyle/>
          <a:p>
            <a:pPr algn="just"/>
            <a:r>
              <a:rPr lang="es-CL" sz="1200" dirty="0"/>
              <a:t>Se añade un modal que explica que significa cada letra y abreviación dentro del grafico, de modo que el usuario pueda entender con mayor facilidad los valores que está observando.</a:t>
            </a:r>
          </a:p>
        </p:txBody>
      </p:sp>
    </p:spTree>
    <p:extLst>
      <p:ext uri="{BB962C8B-B14F-4D97-AF65-F5344CB8AC3E}">
        <p14:creationId xmlns:p14="http://schemas.microsoft.com/office/powerpoint/2010/main" val="148148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503556-82D2-5030-FB1A-34FC293E812A}"/>
              </a:ext>
            </a:extLst>
          </p:cNvPr>
          <p:cNvSpPr>
            <a:spLocks noGrp="1"/>
          </p:cNvSpPr>
          <p:nvPr>
            <p:ph type="title"/>
          </p:nvPr>
        </p:nvSpPr>
        <p:spPr>
          <a:xfrm>
            <a:off x="959586" y="398643"/>
            <a:ext cx="7224827" cy="572700"/>
          </a:xfrm>
        </p:spPr>
        <p:txBody>
          <a:bodyPr/>
          <a:lstStyle/>
          <a:p>
            <a:pPr algn="ctr"/>
            <a:r>
              <a:rPr lang="es-CL" dirty="0"/>
              <a:t>Tiempo estimado VS Tiempo Real</a:t>
            </a:r>
          </a:p>
        </p:txBody>
      </p:sp>
      <p:pic>
        <p:nvPicPr>
          <p:cNvPr id="4" name="Imagen 3">
            <a:extLst>
              <a:ext uri="{FF2B5EF4-FFF2-40B4-BE49-F238E27FC236}">
                <a16:creationId xmlns:a16="http://schemas.microsoft.com/office/drawing/2014/main" id="{2FAEE8CE-12A8-C4E4-B7F2-941E74B2561B}"/>
              </a:ext>
            </a:extLst>
          </p:cNvPr>
          <p:cNvPicPr>
            <a:picLocks noChangeAspect="1"/>
          </p:cNvPicPr>
          <p:nvPr/>
        </p:nvPicPr>
        <p:blipFill>
          <a:blip r:embed="rId2"/>
          <a:stretch>
            <a:fillRect/>
          </a:stretch>
        </p:blipFill>
        <p:spPr>
          <a:xfrm>
            <a:off x="959586" y="1013253"/>
            <a:ext cx="3154272" cy="3679135"/>
          </a:xfrm>
          <a:prstGeom prst="rect">
            <a:avLst/>
          </a:prstGeom>
        </p:spPr>
      </p:pic>
      <p:pic>
        <p:nvPicPr>
          <p:cNvPr id="6" name="Imagen 5">
            <a:extLst>
              <a:ext uri="{FF2B5EF4-FFF2-40B4-BE49-F238E27FC236}">
                <a16:creationId xmlns:a16="http://schemas.microsoft.com/office/drawing/2014/main" id="{1FBE7735-864D-5610-2476-AAA2F6052344}"/>
              </a:ext>
            </a:extLst>
          </p:cNvPr>
          <p:cNvPicPr>
            <a:picLocks noChangeAspect="1"/>
          </p:cNvPicPr>
          <p:nvPr/>
        </p:nvPicPr>
        <p:blipFill>
          <a:blip r:embed="rId3"/>
          <a:stretch>
            <a:fillRect/>
          </a:stretch>
        </p:blipFill>
        <p:spPr>
          <a:xfrm>
            <a:off x="4914357" y="1013253"/>
            <a:ext cx="3133329" cy="3679135"/>
          </a:xfrm>
          <a:prstGeom prst="rect">
            <a:avLst/>
          </a:prstGeom>
        </p:spPr>
      </p:pic>
    </p:spTree>
    <p:extLst>
      <p:ext uri="{BB962C8B-B14F-4D97-AF65-F5344CB8AC3E}">
        <p14:creationId xmlns:p14="http://schemas.microsoft.com/office/powerpoint/2010/main" val="286995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901" name="Google Shape;1901;p131"/>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Conclusión</a:t>
            </a:r>
            <a:endParaRPr dirty="0"/>
          </a:p>
        </p:txBody>
      </p:sp>
      <p:sp>
        <p:nvSpPr>
          <p:cNvPr id="3" name="Subtítulo 2">
            <a:extLst>
              <a:ext uri="{FF2B5EF4-FFF2-40B4-BE49-F238E27FC236}">
                <a16:creationId xmlns:a16="http://schemas.microsoft.com/office/drawing/2014/main" id="{64730685-8DE2-4990-BF1E-E540D75B187C}"/>
              </a:ext>
            </a:extLst>
          </p:cNvPr>
          <p:cNvSpPr>
            <a:spLocks noGrp="1"/>
          </p:cNvSpPr>
          <p:nvPr>
            <p:ph type="subTitle" idx="2"/>
          </p:nvPr>
        </p:nvSpPr>
        <p:spPr>
          <a:xfrm>
            <a:off x="713225" y="1067806"/>
            <a:ext cx="7880810" cy="3325290"/>
          </a:xfrm>
        </p:spPr>
        <p:txBody>
          <a:bodyPr/>
          <a:lstStyle/>
          <a:p>
            <a:pPr marL="114300" indent="0">
              <a:lnSpc>
                <a:spcPct val="100000"/>
              </a:lnSpc>
              <a:buNone/>
            </a:pPr>
            <a:r>
              <a:rPr lang="es-ES" sz="1100" dirty="0">
                <a:latin typeface="+mn-lt"/>
              </a:rPr>
              <a:t>El avance </a:t>
            </a:r>
            <a:r>
              <a:rPr lang="es-ES" sz="1100">
                <a:latin typeface="+mn-lt"/>
              </a:rPr>
              <a:t>logrado refleja </a:t>
            </a:r>
            <a:r>
              <a:rPr lang="es-ES" sz="1100" dirty="0">
                <a:latin typeface="+mn-lt"/>
              </a:rPr>
              <a:t>un progreso significativo en la construcción del sistema Minerva </a:t>
            </a:r>
            <a:r>
              <a:rPr lang="es-ES" sz="1100" dirty="0" err="1">
                <a:latin typeface="+mn-lt"/>
              </a:rPr>
              <a:t>Analytics</a:t>
            </a:r>
            <a:r>
              <a:rPr lang="es-ES" sz="1100" dirty="0">
                <a:latin typeface="+mn-lt"/>
              </a:rPr>
              <a:t>, evidenciando la madurez técnica del equipo y la consolidación de los componentes esenciales de la aplicación.</a:t>
            </a:r>
          </a:p>
          <a:p>
            <a:pPr marL="114300" indent="0">
              <a:lnSpc>
                <a:spcPct val="100000"/>
              </a:lnSpc>
              <a:buNone/>
            </a:pPr>
            <a:endParaRPr lang="es-ES" sz="1100" dirty="0">
              <a:latin typeface="+mn-lt"/>
            </a:endParaRPr>
          </a:p>
          <a:p>
            <a:pPr marL="114300" indent="0">
              <a:lnSpc>
                <a:spcPct val="100000"/>
              </a:lnSpc>
              <a:buNone/>
            </a:pPr>
            <a:r>
              <a:rPr lang="es-ES" sz="1100" dirty="0">
                <a:latin typeface="+mn-lt"/>
              </a:rPr>
              <a:t>Se logró implementar funcionalidades críticas como la conexión con </a:t>
            </a:r>
            <a:r>
              <a:rPr lang="es-ES" sz="1100" dirty="0" err="1">
                <a:latin typeface="+mn-lt"/>
              </a:rPr>
              <a:t>Firebase</a:t>
            </a:r>
            <a:r>
              <a:rPr lang="es-ES" sz="1100" dirty="0">
                <a:latin typeface="+mn-lt"/>
              </a:rPr>
              <a:t>, la autenticación de usuarios, la integración de gráficos e indicadores del mercado, y la simulación de precios inmobiliarios.</a:t>
            </a:r>
          </a:p>
          <a:p>
            <a:pPr marL="114300" indent="0">
              <a:lnSpc>
                <a:spcPct val="100000"/>
              </a:lnSpc>
              <a:buNone/>
            </a:pPr>
            <a:endParaRPr lang="es-ES" sz="1100" dirty="0">
              <a:latin typeface="+mn-lt"/>
            </a:endParaRPr>
          </a:p>
          <a:p>
            <a:pPr marL="114300" indent="0">
              <a:lnSpc>
                <a:spcPct val="100000"/>
              </a:lnSpc>
              <a:buNone/>
            </a:pPr>
            <a:r>
              <a:rPr lang="es-ES" sz="1100" dirty="0">
                <a:latin typeface="+mn-lt"/>
              </a:rPr>
              <a:t>Con ello, el proyecto continúa cumpliendo los objetivos planteados en la planificación inicial, avanzando hacia un producto escalable, intuitivo y técnicamente viable.</a:t>
            </a:r>
          </a:p>
          <a:p>
            <a:pPr marL="114300" indent="0">
              <a:lnSpc>
                <a:spcPct val="100000"/>
              </a:lnSpc>
              <a:buNone/>
            </a:pPr>
            <a:endParaRPr lang="es-ES" sz="1100" dirty="0">
              <a:latin typeface="+mn-lt"/>
            </a:endParaRPr>
          </a:p>
          <a:p>
            <a:pPr marL="114300" indent="0">
              <a:lnSpc>
                <a:spcPct val="100000"/>
              </a:lnSpc>
              <a:buNone/>
            </a:pPr>
            <a:r>
              <a:rPr lang="es-ES" sz="1100" dirty="0">
                <a:latin typeface="+mn-lt"/>
              </a:rPr>
              <a:t>En las próximas iteraciones se buscará optimizar los modelos predictivos, mejorar la interfaz de usuario y fortalecer las pruebas de rendimiento, consolidando una herramienta innovadora que aporte valor real al análisis financiero y a la formación profesional del equipo.</a:t>
            </a:r>
            <a:endParaRPr lang="es-CL" sz="11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Introducción</a:t>
            </a:r>
            <a:endParaRPr dirty="0"/>
          </a:p>
        </p:txBody>
      </p:sp>
      <p:sp>
        <p:nvSpPr>
          <p:cNvPr id="3" name="Marcador de texto 2">
            <a:extLst>
              <a:ext uri="{FF2B5EF4-FFF2-40B4-BE49-F238E27FC236}">
                <a16:creationId xmlns:a16="http://schemas.microsoft.com/office/drawing/2014/main" id="{DC8AB087-3A1C-4AD1-3C8E-A10A041DBDE4}"/>
              </a:ext>
            </a:extLst>
          </p:cNvPr>
          <p:cNvSpPr>
            <a:spLocks noGrp="1"/>
          </p:cNvSpPr>
          <p:nvPr>
            <p:ph type="body" idx="1"/>
          </p:nvPr>
        </p:nvSpPr>
        <p:spPr>
          <a:xfrm>
            <a:off x="713225" y="1280021"/>
            <a:ext cx="7735036" cy="2583458"/>
          </a:xfrm>
        </p:spPr>
        <p:txBody>
          <a:bodyPr/>
          <a:lstStyle/>
          <a:p>
            <a:pPr marL="114300" indent="0">
              <a:buNone/>
            </a:pPr>
            <a:r>
              <a:rPr lang="es-ES" dirty="0"/>
              <a:t>Durante el desarrollo del proyecto Minerva </a:t>
            </a:r>
            <a:r>
              <a:rPr lang="es-ES" dirty="0" err="1"/>
              <a:t>Analytics</a:t>
            </a:r>
            <a:r>
              <a:rPr lang="es-ES" dirty="0"/>
              <a:t>, el equipo ha trabajado en la implementación de una plataforma de asesoría financiera basada en Machine </a:t>
            </a:r>
            <a:r>
              <a:rPr lang="es-ES" dirty="0" err="1"/>
              <a:t>Learning</a:t>
            </a:r>
            <a:r>
              <a:rPr lang="es-ES" dirty="0"/>
              <a:t>, orientada a predecir precios de viviendas y tendencias del mercado bursátil.</a:t>
            </a:r>
          </a:p>
          <a:p>
            <a:pPr marL="114300" indent="0">
              <a:buNone/>
            </a:pPr>
            <a:endParaRPr lang="es-ES" dirty="0"/>
          </a:p>
          <a:p>
            <a:pPr marL="114300" indent="0">
              <a:buNone/>
            </a:pPr>
            <a:r>
              <a:rPr lang="es-ES" dirty="0"/>
              <a:t>Se presentan los avances relacionados con el desarrollo del </a:t>
            </a:r>
            <a:r>
              <a:rPr lang="es-ES" dirty="0" err="1"/>
              <a:t>front-end</a:t>
            </a:r>
            <a:r>
              <a:rPr lang="es-ES" dirty="0"/>
              <a:t>, la conexión con la base de datos en </a:t>
            </a:r>
            <a:r>
              <a:rPr lang="es-ES" dirty="0" err="1"/>
              <a:t>Firebase</a:t>
            </a:r>
            <a:r>
              <a:rPr lang="es-ES" dirty="0"/>
              <a:t>, la implementación de formularios interactivos, simuladores de tasación inmobiliaria y funciones automatizadas para la obtención de datos bursátiles.</a:t>
            </a:r>
          </a:p>
          <a:p>
            <a:pPr marL="114300" indent="0">
              <a:buNone/>
            </a:pPr>
            <a:endParaRPr lang="es-ES" dirty="0"/>
          </a:p>
          <a:p>
            <a:pPr marL="114300" indent="0">
              <a:buNone/>
            </a:pPr>
            <a:r>
              <a:rPr lang="es-ES" dirty="0"/>
              <a:t>Estos progresos marcan una etapa clave dentro del proceso iterativo del proyecto, acercando el prototipo a una versión funcional capaz de integrar tanto los módulos inmobiliarios como financieros dentro de una experiencia unificada.</a:t>
            </a:r>
            <a:endParaRPr lang="es-C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Creación de listas</a:t>
            </a:r>
            <a:endParaRPr dirty="0"/>
          </a:p>
        </p:txBody>
      </p:sp>
      <p:pic>
        <p:nvPicPr>
          <p:cNvPr id="27" name="Imagen 26">
            <a:extLst>
              <a:ext uri="{FF2B5EF4-FFF2-40B4-BE49-F238E27FC236}">
                <a16:creationId xmlns:a16="http://schemas.microsoft.com/office/drawing/2014/main" id="{AEDB39A8-A6B5-15A8-71E4-D2A944F580FA}"/>
              </a:ext>
            </a:extLst>
          </p:cNvPr>
          <p:cNvPicPr>
            <a:picLocks noChangeAspect="1"/>
          </p:cNvPicPr>
          <p:nvPr/>
        </p:nvPicPr>
        <p:blipFill>
          <a:blip r:embed="rId3"/>
          <a:stretch>
            <a:fillRect/>
          </a:stretch>
        </p:blipFill>
        <p:spPr>
          <a:xfrm>
            <a:off x="3827667" y="1317514"/>
            <a:ext cx="1522813" cy="3202057"/>
          </a:xfrm>
          <a:prstGeom prst="rect">
            <a:avLst/>
          </a:prstGeom>
        </p:spPr>
      </p:pic>
      <p:pic>
        <p:nvPicPr>
          <p:cNvPr id="31" name="Imagen 30">
            <a:extLst>
              <a:ext uri="{FF2B5EF4-FFF2-40B4-BE49-F238E27FC236}">
                <a16:creationId xmlns:a16="http://schemas.microsoft.com/office/drawing/2014/main" id="{191189B1-D5BC-8C55-4B01-A34B5325130D}"/>
              </a:ext>
            </a:extLst>
          </p:cNvPr>
          <p:cNvPicPr>
            <a:picLocks noChangeAspect="1"/>
          </p:cNvPicPr>
          <p:nvPr/>
        </p:nvPicPr>
        <p:blipFill>
          <a:blip r:embed="rId4"/>
          <a:stretch>
            <a:fillRect/>
          </a:stretch>
        </p:blipFill>
        <p:spPr>
          <a:xfrm>
            <a:off x="7287798" y="1317513"/>
            <a:ext cx="1518272" cy="3202058"/>
          </a:xfrm>
          <a:prstGeom prst="rect">
            <a:avLst/>
          </a:prstGeom>
        </p:spPr>
      </p:pic>
      <p:sp>
        <p:nvSpPr>
          <p:cNvPr id="32" name="CuadroTexto 31">
            <a:extLst>
              <a:ext uri="{FF2B5EF4-FFF2-40B4-BE49-F238E27FC236}">
                <a16:creationId xmlns:a16="http://schemas.microsoft.com/office/drawing/2014/main" id="{6F9B6FB0-35AA-66BC-05D4-BAF5E5C072E7}"/>
              </a:ext>
            </a:extLst>
          </p:cNvPr>
          <p:cNvSpPr txBox="1"/>
          <p:nvPr/>
        </p:nvSpPr>
        <p:spPr>
          <a:xfrm>
            <a:off x="337929" y="1404480"/>
            <a:ext cx="3091165" cy="830997"/>
          </a:xfrm>
          <a:prstGeom prst="rect">
            <a:avLst/>
          </a:prstGeom>
          <a:noFill/>
        </p:spPr>
        <p:txBody>
          <a:bodyPr wrap="square" rtlCol="0">
            <a:spAutoFit/>
          </a:bodyPr>
          <a:lstStyle/>
          <a:p>
            <a:pPr algn="just"/>
            <a:r>
              <a:rPr lang="es-CL" sz="1200" dirty="0"/>
              <a:t>Al empezar el desarrollo de la app se crea la aplicación usando una plantilla de </a:t>
            </a:r>
            <a:r>
              <a:rPr lang="es-CL" sz="1200" dirty="0" err="1"/>
              <a:t>Tabs</a:t>
            </a:r>
            <a:r>
              <a:rPr lang="es-CL" sz="1200" dirty="0"/>
              <a:t>.</a:t>
            </a:r>
          </a:p>
          <a:p>
            <a:pPr algn="just"/>
            <a:endParaRPr lang="es-CL" sz="1200" dirty="0"/>
          </a:p>
          <a:p>
            <a:pPr algn="just"/>
            <a:r>
              <a:rPr lang="es-CL" sz="1200" dirty="0"/>
              <a:t>Se crean las lista con los datos a llamar.</a:t>
            </a:r>
          </a:p>
        </p:txBody>
      </p:sp>
      <p:pic>
        <p:nvPicPr>
          <p:cNvPr id="34" name="Imagen 33">
            <a:extLst>
              <a:ext uri="{FF2B5EF4-FFF2-40B4-BE49-F238E27FC236}">
                <a16:creationId xmlns:a16="http://schemas.microsoft.com/office/drawing/2014/main" id="{F9F0662E-922A-6788-EAD9-91FB27F9D8AB}"/>
              </a:ext>
            </a:extLst>
          </p:cNvPr>
          <p:cNvPicPr>
            <a:picLocks noChangeAspect="1"/>
          </p:cNvPicPr>
          <p:nvPr/>
        </p:nvPicPr>
        <p:blipFill>
          <a:blip r:embed="rId5"/>
          <a:stretch>
            <a:fillRect/>
          </a:stretch>
        </p:blipFill>
        <p:spPr>
          <a:xfrm>
            <a:off x="5553359" y="1317513"/>
            <a:ext cx="1531559" cy="32020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B8FABE3F-D712-56A6-7A04-139073D48775}"/>
              </a:ext>
            </a:extLst>
          </p:cNvPr>
          <p:cNvPicPr>
            <a:picLocks noChangeAspect="1"/>
          </p:cNvPicPr>
          <p:nvPr/>
        </p:nvPicPr>
        <p:blipFill>
          <a:blip r:embed="rId2"/>
          <a:stretch>
            <a:fillRect/>
          </a:stretch>
        </p:blipFill>
        <p:spPr>
          <a:xfrm>
            <a:off x="3798810" y="1251253"/>
            <a:ext cx="1649569" cy="3447222"/>
          </a:xfrm>
          <a:prstGeom prst="rect">
            <a:avLst/>
          </a:prstGeom>
        </p:spPr>
      </p:pic>
      <p:sp>
        <p:nvSpPr>
          <p:cNvPr id="23" name="Google Shape;494;p61">
            <a:extLst>
              <a:ext uri="{FF2B5EF4-FFF2-40B4-BE49-F238E27FC236}">
                <a16:creationId xmlns:a16="http://schemas.microsoft.com/office/drawing/2014/main" id="{D3D21BF9-4A19-B750-B4D4-D897721BED61}"/>
              </a:ext>
            </a:extLst>
          </p:cNvPr>
          <p:cNvSpPr txBox="1">
            <a:spLocks noGrp="1"/>
          </p:cNvSpPr>
          <p:nvPr>
            <p:ph type="title"/>
          </p:nvPr>
        </p:nvSpPr>
        <p:spPr>
          <a:xfrm>
            <a:off x="713225" y="445025"/>
            <a:ext cx="458101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Implementación de Estilos</a:t>
            </a:r>
            <a:endParaRPr dirty="0"/>
          </a:p>
        </p:txBody>
      </p:sp>
      <p:pic>
        <p:nvPicPr>
          <p:cNvPr id="28" name="Imagen 27">
            <a:extLst>
              <a:ext uri="{FF2B5EF4-FFF2-40B4-BE49-F238E27FC236}">
                <a16:creationId xmlns:a16="http://schemas.microsoft.com/office/drawing/2014/main" id="{4A6DB113-29C2-F0D6-EBA8-0624C5DEE778}"/>
              </a:ext>
            </a:extLst>
          </p:cNvPr>
          <p:cNvPicPr>
            <a:picLocks noChangeAspect="1"/>
          </p:cNvPicPr>
          <p:nvPr/>
        </p:nvPicPr>
        <p:blipFill>
          <a:blip r:embed="rId3"/>
          <a:stretch>
            <a:fillRect/>
          </a:stretch>
        </p:blipFill>
        <p:spPr>
          <a:xfrm>
            <a:off x="7293085" y="1251253"/>
            <a:ext cx="1636145" cy="3447223"/>
          </a:xfrm>
          <a:prstGeom prst="rect">
            <a:avLst/>
          </a:prstGeom>
        </p:spPr>
      </p:pic>
      <p:sp>
        <p:nvSpPr>
          <p:cNvPr id="29" name="CuadroTexto 28">
            <a:extLst>
              <a:ext uri="{FF2B5EF4-FFF2-40B4-BE49-F238E27FC236}">
                <a16:creationId xmlns:a16="http://schemas.microsoft.com/office/drawing/2014/main" id="{F94DEC32-F444-63FF-C8F7-2A78AD8508EB}"/>
              </a:ext>
            </a:extLst>
          </p:cNvPr>
          <p:cNvSpPr txBox="1"/>
          <p:nvPr/>
        </p:nvSpPr>
        <p:spPr>
          <a:xfrm>
            <a:off x="337929" y="1404480"/>
            <a:ext cx="3091165" cy="646331"/>
          </a:xfrm>
          <a:prstGeom prst="rect">
            <a:avLst/>
          </a:prstGeom>
          <a:noFill/>
        </p:spPr>
        <p:txBody>
          <a:bodyPr wrap="square" rtlCol="0">
            <a:spAutoFit/>
          </a:bodyPr>
          <a:lstStyle/>
          <a:p>
            <a:pPr algn="just"/>
            <a:r>
              <a:rPr lang="es-CL" sz="1200" dirty="0"/>
              <a:t>Se implementa un estilo general para usar en los componentes básicos de la aplicación.</a:t>
            </a:r>
          </a:p>
        </p:txBody>
      </p:sp>
      <p:pic>
        <p:nvPicPr>
          <p:cNvPr id="33" name="Imagen 32">
            <a:extLst>
              <a:ext uri="{FF2B5EF4-FFF2-40B4-BE49-F238E27FC236}">
                <a16:creationId xmlns:a16="http://schemas.microsoft.com/office/drawing/2014/main" id="{C5405DEF-D6B6-F3D8-71FB-F478A177B7A3}"/>
              </a:ext>
            </a:extLst>
          </p:cNvPr>
          <p:cNvPicPr>
            <a:picLocks noChangeAspect="1"/>
          </p:cNvPicPr>
          <p:nvPr/>
        </p:nvPicPr>
        <p:blipFill>
          <a:blip r:embed="rId4"/>
          <a:stretch>
            <a:fillRect/>
          </a:stretch>
        </p:blipFill>
        <p:spPr>
          <a:xfrm>
            <a:off x="5554465" y="1251253"/>
            <a:ext cx="1632533" cy="3447222"/>
          </a:xfrm>
          <a:prstGeom prst="rect">
            <a:avLst/>
          </a:prstGeom>
        </p:spPr>
      </p:pic>
    </p:spTree>
    <p:extLst>
      <p:ext uri="{BB962C8B-B14F-4D97-AF65-F5344CB8AC3E}">
        <p14:creationId xmlns:p14="http://schemas.microsoft.com/office/powerpoint/2010/main" val="396162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07D210-35AD-E64D-2181-86D65F340D2C}"/>
              </a:ext>
            </a:extLst>
          </p:cNvPr>
          <p:cNvSpPr>
            <a:spLocks noGrp="1"/>
          </p:cNvSpPr>
          <p:nvPr>
            <p:ph type="title"/>
          </p:nvPr>
        </p:nvSpPr>
        <p:spPr>
          <a:xfrm>
            <a:off x="713225" y="445025"/>
            <a:ext cx="3944914" cy="572700"/>
          </a:xfrm>
        </p:spPr>
        <p:txBody>
          <a:bodyPr/>
          <a:lstStyle/>
          <a:p>
            <a:r>
              <a:rPr lang="es-CL" dirty="0"/>
              <a:t>Detalle de cada acción</a:t>
            </a:r>
          </a:p>
        </p:txBody>
      </p:sp>
      <p:pic>
        <p:nvPicPr>
          <p:cNvPr id="16" name="Imagen 15">
            <a:extLst>
              <a:ext uri="{FF2B5EF4-FFF2-40B4-BE49-F238E27FC236}">
                <a16:creationId xmlns:a16="http://schemas.microsoft.com/office/drawing/2014/main" id="{CD1534DC-7AAD-D11C-3C23-B3BCBBD0EA06}"/>
              </a:ext>
            </a:extLst>
          </p:cNvPr>
          <p:cNvPicPr>
            <a:picLocks noChangeAspect="1"/>
          </p:cNvPicPr>
          <p:nvPr/>
        </p:nvPicPr>
        <p:blipFill>
          <a:blip r:embed="rId2"/>
          <a:stretch>
            <a:fillRect/>
          </a:stretch>
        </p:blipFill>
        <p:spPr>
          <a:xfrm>
            <a:off x="6142882" y="476137"/>
            <a:ext cx="1980700" cy="4191226"/>
          </a:xfrm>
          <a:prstGeom prst="rect">
            <a:avLst/>
          </a:prstGeom>
        </p:spPr>
      </p:pic>
      <p:sp>
        <p:nvSpPr>
          <p:cNvPr id="19" name="CuadroTexto 18">
            <a:extLst>
              <a:ext uri="{FF2B5EF4-FFF2-40B4-BE49-F238E27FC236}">
                <a16:creationId xmlns:a16="http://schemas.microsoft.com/office/drawing/2014/main" id="{791BA026-5339-DB28-B869-62487FC45B51}"/>
              </a:ext>
            </a:extLst>
          </p:cNvPr>
          <p:cNvSpPr txBox="1"/>
          <p:nvPr/>
        </p:nvSpPr>
        <p:spPr>
          <a:xfrm>
            <a:off x="642729" y="1331593"/>
            <a:ext cx="4108175" cy="646331"/>
          </a:xfrm>
          <a:prstGeom prst="rect">
            <a:avLst/>
          </a:prstGeom>
          <a:noFill/>
        </p:spPr>
        <p:txBody>
          <a:bodyPr wrap="square" rtlCol="0">
            <a:spAutoFit/>
          </a:bodyPr>
          <a:lstStyle/>
          <a:p>
            <a:pPr algn="just"/>
            <a:r>
              <a:rPr lang="es-CL" sz="1200" dirty="0"/>
              <a:t>Se añade la vista básica que se usará en el futuro para mostrar el valor de las acciones a través de un grafico y detalles rápidos.</a:t>
            </a:r>
          </a:p>
        </p:txBody>
      </p:sp>
    </p:spTree>
    <p:extLst>
      <p:ext uri="{BB962C8B-B14F-4D97-AF65-F5344CB8AC3E}">
        <p14:creationId xmlns:p14="http://schemas.microsoft.com/office/powerpoint/2010/main" val="123907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054F8-BA5E-BD61-E819-73E4420E10D2}"/>
              </a:ext>
            </a:extLst>
          </p:cNvPr>
          <p:cNvSpPr>
            <a:spLocks noGrp="1"/>
          </p:cNvSpPr>
          <p:nvPr>
            <p:ph type="title"/>
          </p:nvPr>
        </p:nvSpPr>
        <p:spPr>
          <a:xfrm>
            <a:off x="713225" y="445025"/>
            <a:ext cx="5164114" cy="572700"/>
          </a:xfrm>
        </p:spPr>
        <p:txBody>
          <a:bodyPr/>
          <a:lstStyle/>
          <a:p>
            <a:r>
              <a:rPr lang="es-CL" dirty="0"/>
              <a:t>Vista de mercado Inmobiliario</a:t>
            </a:r>
          </a:p>
        </p:txBody>
      </p:sp>
      <p:pic>
        <p:nvPicPr>
          <p:cNvPr id="22" name="Imagen 21">
            <a:extLst>
              <a:ext uri="{FF2B5EF4-FFF2-40B4-BE49-F238E27FC236}">
                <a16:creationId xmlns:a16="http://schemas.microsoft.com/office/drawing/2014/main" id="{E8D0A26C-E996-19EE-0DE7-8C3565CF80E6}"/>
              </a:ext>
            </a:extLst>
          </p:cNvPr>
          <p:cNvPicPr>
            <a:picLocks noChangeAspect="1"/>
          </p:cNvPicPr>
          <p:nvPr/>
        </p:nvPicPr>
        <p:blipFill>
          <a:blip r:embed="rId2"/>
          <a:stretch>
            <a:fillRect/>
          </a:stretch>
        </p:blipFill>
        <p:spPr>
          <a:xfrm>
            <a:off x="5054354" y="1251253"/>
            <a:ext cx="1645970" cy="3447222"/>
          </a:xfrm>
          <a:prstGeom prst="rect">
            <a:avLst/>
          </a:prstGeom>
        </p:spPr>
      </p:pic>
      <p:pic>
        <p:nvPicPr>
          <p:cNvPr id="18" name="Imagen 17">
            <a:extLst>
              <a:ext uri="{FF2B5EF4-FFF2-40B4-BE49-F238E27FC236}">
                <a16:creationId xmlns:a16="http://schemas.microsoft.com/office/drawing/2014/main" id="{FF9CA4F3-ECAB-FED1-6CF1-7120A2D44A5A}"/>
              </a:ext>
            </a:extLst>
          </p:cNvPr>
          <p:cNvPicPr>
            <a:picLocks noChangeAspect="1"/>
          </p:cNvPicPr>
          <p:nvPr/>
        </p:nvPicPr>
        <p:blipFill>
          <a:blip r:embed="rId3"/>
          <a:stretch>
            <a:fillRect/>
          </a:stretch>
        </p:blipFill>
        <p:spPr>
          <a:xfrm>
            <a:off x="7050040" y="1251253"/>
            <a:ext cx="1644166" cy="3447222"/>
          </a:xfrm>
          <a:prstGeom prst="rect">
            <a:avLst/>
          </a:prstGeom>
        </p:spPr>
      </p:pic>
      <p:sp>
        <p:nvSpPr>
          <p:cNvPr id="19" name="CuadroTexto 18">
            <a:extLst>
              <a:ext uri="{FF2B5EF4-FFF2-40B4-BE49-F238E27FC236}">
                <a16:creationId xmlns:a16="http://schemas.microsoft.com/office/drawing/2014/main" id="{57E2AED8-9FF6-CFC0-E49F-2630946988AC}"/>
              </a:ext>
            </a:extLst>
          </p:cNvPr>
          <p:cNvSpPr txBox="1"/>
          <p:nvPr/>
        </p:nvSpPr>
        <p:spPr>
          <a:xfrm>
            <a:off x="642729" y="1331593"/>
            <a:ext cx="4108175" cy="646331"/>
          </a:xfrm>
          <a:prstGeom prst="rect">
            <a:avLst/>
          </a:prstGeom>
          <a:noFill/>
        </p:spPr>
        <p:txBody>
          <a:bodyPr wrap="square" rtlCol="0">
            <a:spAutoFit/>
          </a:bodyPr>
          <a:lstStyle/>
          <a:p>
            <a:pPr algn="just"/>
            <a:r>
              <a:rPr lang="es-CL" sz="1200" dirty="0"/>
              <a:t>Se genera la vista para el mercado inmobiliario, utilizando datos ficticios. Se añade un mapa interactivo a través de la API de Google para mejor visualización de los datos.</a:t>
            </a:r>
          </a:p>
        </p:txBody>
      </p:sp>
    </p:spTree>
    <p:extLst>
      <p:ext uri="{BB962C8B-B14F-4D97-AF65-F5344CB8AC3E}">
        <p14:creationId xmlns:p14="http://schemas.microsoft.com/office/powerpoint/2010/main" val="207945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CE413-77EA-2799-A8AC-9AD181E4955F}"/>
              </a:ext>
            </a:extLst>
          </p:cNvPr>
          <p:cNvSpPr>
            <a:spLocks noGrp="1"/>
          </p:cNvSpPr>
          <p:nvPr>
            <p:ph type="title"/>
          </p:nvPr>
        </p:nvSpPr>
        <p:spPr>
          <a:xfrm>
            <a:off x="713224" y="445025"/>
            <a:ext cx="6078515" cy="572700"/>
          </a:xfrm>
        </p:spPr>
        <p:txBody>
          <a:bodyPr/>
          <a:lstStyle/>
          <a:p>
            <a:r>
              <a:rPr lang="es-CL" dirty="0"/>
              <a:t>Formulario para modificar datos del usuario</a:t>
            </a:r>
          </a:p>
        </p:txBody>
      </p:sp>
      <p:pic>
        <p:nvPicPr>
          <p:cNvPr id="15" name="Imagen 14">
            <a:extLst>
              <a:ext uri="{FF2B5EF4-FFF2-40B4-BE49-F238E27FC236}">
                <a16:creationId xmlns:a16="http://schemas.microsoft.com/office/drawing/2014/main" id="{50A93486-8E1A-82E0-8455-1610A16EF79D}"/>
              </a:ext>
            </a:extLst>
          </p:cNvPr>
          <p:cNvPicPr>
            <a:picLocks noChangeAspect="1"/>
          </p:cNvPicPr>
          <p:nvPr/>
        </p:nvPicPr>
        <p:blipFill>
          <a:blip r:embed="rId2"/>
          <a:stretch>
            <a:fillRect/>
          </a:stretch>
        </p:blipFill>
        <p:spPr>
          <a:xfrm>
            <a:off x="6807505" y="868016"/>
            <a:ext cx="1819659" cy="3830459"/>
          </a:xfrm>
          <a:prstGeom prst="rect">
            <a:avLst/>
          </a:prstGeom>
        </p:spPr>
      </p:pic>
      <p:sp>
        <p:nvSpPr>
          <p:cNvPr id="16" name="CuadroTexto 15">
            <a:extLst>
              <a:ext uri="{FF2B5EF4-FFF2-40B4-BE49-F238E27FC236}">
                <a16:creationId xmlns:a16="http://schemas.microsoft.com/office/drawing/2014/main" id="{0D1CEA2E-6E0E-E2D5-7A8E-15F1CEF8C18E}"/>
              </a:ext>
            </a:extLst>
          </p:cNvPr>
          <p:cNvSpPr txBox="1"/>
          <p:nvPr/>
        </p:nvSpPr>
        <p:spPr>
          <a:xfrm>
            <a:off x="637360" y="1841801"/>
            <a:ext cx="4108175" cy="461665"/>
          </a:xfrm>
          <a:prstGeom prst="rect">
            <a:avLst/>
          </a:prstGeom>
          <a:noFill/>
        </p:spPr>
        <p:txBody>
          <a:bodyPr wrap="square" rtlCol="0">
            <a:spAutoFit/>
          </a:bodyPr>
          <a:lstStyle/>
          <a:p>
            <a:pPr algn="just"/>
            <a:r>
              <a:rPr lang="es-CL" sz="1200" dirty="0"/>
              <a:t>Se crea el formulario para modificar los datos del perfil del usuario, pero de momento no es funcional.</a:t>
            </a:r>
          </a:p>
        </p:txBody>
      </p:sp>
    </p:spTree>
    <p:extLst>
      <p:ext uri="{BB962C8B-B14F-4D97-AF65-F5344CB8AC3E}">
        <p14:creationId xmlns:p14="http://schemas.microsoft.com/office/powerpoint/2010/main" val="362110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698B0-678A-38AE-FE07-BA2E7BC9EB66}"/>
              </a:ext>
            </a:extLst>
          </p:cNvPr>
          <p:cNvSpPr>
            <a:spLocks noGrp="1"/>
          </p:cNvSpPr>
          <p:nvPr>
            <p:ph type="title"/>
          </p:nvPr>
        </p:nvSpPr>
        <p:spPr>
          <a:xfrm>
            <a:off x="713225" y="445025"/>
            <a:ext cx="7436862" cy="572700"/>
          </a:xfrm>
        </p:spPr>
        <p:txBody>
          <a:bodyPr/>
          <a:lstStyle/>
          <a:p>
            <a:r>
              <a:rPr lang="es-CL" dirty="0"/>
              <a:t>Implementación de simulador de tasación</a:t>
            </a:r>
          </a:p>
        </p:txBody>
      </p:sp>
      <p:pic>
        <p:nvPicPr>
          <p:cNvPr id="20" name="Imagen 19">
            <a:extLst>
              <a:ext uri="{FF2B5EF4-FFF2-40B4-BE49-F238E27FC236}">
                <a16:creationId xmlns:a16="http://schemas.microsoft.com/office/drawing/2014/main" id="{3756A3BB-72D0-097F-D97A-E13C204C2523}"/>
              </a:ext>
            </a:extLst>
          </p:cNvPr>
          <p:cNvPicPr>
            <a:picLocks noChangeAspect="1"/>
          </p:cNvPicPr>
          <p:nvPr/>
        </p:nvPicPr>
        <p:blipFill>
          <a:blip r:embed="rId2"/>
          <a:stretch>
            <a:fillRect/>
          </a:stretch>
        </p:blipFill>
        <p:spPr>
          <a:xfrm>
            <a:off x="3735499" y="1166190"/>
            <a:ext cx="1673002" cy="3532285"/>
          </a:xfrm>
          <a:prstGeom prst="rect">
            <a:avLst/>
          </a:prstGeom>
        </p:spPr>
      </p:pic>
      <p:pic>
        <p:nvPicPr>
          <p:cNvPr id="22" name="Imagen 21">
            <a:extLst>
              <a:ext uri="{FF2B5EF4-FFF2-40B4-BE49-F238E27FC236}">
                <a16:creationId xmlns:a16="http://schemas.microsoft.com/office/drawing/2014/main" id="{EEF8A63F-35B0-46FC-BDD3-27A848424A57}"/>
              </a:ext>
            </a:extLst>
          </p:cNvPr>
          <p:cNvPicPr>
            <a:picLocks noChangeAspect="1"/>
          </p:cNvPicPr>
          <p:nvPr/>
        </p:nvPicPr>
        <p:blipFill>
          <a:blip r:embed="rId3"/>
          <a:stretch>
            <a:fillRect/>
          </a:stretch>
        </p:blipFill>
        <p:spPr>
          <a:xfrm>
            <a:off x="5526156" y="1166190"/>
            <a:ext cx="1679688" cy="3532285"/>
          </a:xfrm>
          <a:prstGeom prst="rect">
            <a:avLst/>
          </a:prstGeom>
        </p:spPr>
      </p:pic>
      <p:pic>
        <p:nvPicPr>
          <p:cNvPr id="28" name="Imagen 27">
            <a:extLst>
              <a:ext uri="{FF2B5EF4-FFF2-40B4-BE49-F238E27FC236}">
                <a16:creationId xmlns:a16="http://schemas.microsoft.com/office/drawing/2014/main" id="{8F821359-B3F3-51C8-7769-856F0E1D5EC2}"/>
              </a:ext>
            </a:extLst>
          </p:cNvPr>
          <p:cNvPicPr>
            <a:picLocks noChangeAspect="1"/>
          </p:cNvPicPr>
          <p:nvPr/>
        </p:nvPicPr>
        <p:blipFill>
          <a:blip r:embed="rId4"/>
          <a:stretch>
            <a:fillRect/>
          </a:stretch>
        </p:blipFill>
        <p:spPr>
          <a:xfrm>
            <a:off x="7323499" y="1166190"/>
            <a:ext cx="1679341" cy="3532285"/>
          </a:xfrm>
          <a:prstGeom prst="rect">
            <a:avLst/>
          </a:prstGeom>
        </p:spPr>
      </p:pic>
      <p:sp>
        <p:nvSpPr>
          <p:cNvPr id="29" name="CuadroTexto 28">
            <a:extLst>
              <a:ext uri="{FF2B5EF4-FFF2-40B4-BE49-F238E27FC236}">
                <a16:creationId xmlns:a16="http://schemas.microsoft.com/office/drawing/2014/main" id="{3DAE12A4-EEAB-7358-FF08-657B6E582DCC}"/>
              </a:ext>
            </a:extLst>
          </p:cNvPr>
          <p:cNvSpPr txBox="1"/>
          <p:nvPr/>
        </p:nvSpPr>
        <p:spPr>
          <a:xfrm>
            <a:off x="642730" y="1331593"/>
            <a:ext cx="2928732" cy="1384995"/>
          </a:xfrm>
          <a:prstGeom prst="rect">
            <a:avLst/>
          </a:prstGeom>
          <a:noFill/>
        </p:spPr>
        <p:txBody>
          <a:bodyPr wrap="square" rtlCol="0">
            <a:spAutoFit/>
          </a:bodyPr>
          <a:lstStyle/>
          <a:p>
            <a:pPr algn="just"/>
            <a:r>
              <a:rPr lang="es-CL" sz="1200" dirty="0"/>
              <a:t>Dentro de la vista del mercado inmobiliario se implementa un formulario para simular el proceso de tasación de una vivienda. El calculo que se utiliza, aunque usa los datos proporcionados, aún no es un calculo real del valor de una propiedad con esas características.</a:t>
            </a:r>
          </a:p>
        </p:txBody>
      </p:sp>
    </p:spTree>
    <p:extLst>
      <p:ext uri="{BB962C8B-B14F-4D97-AF65-F5344CB8AC3E}">
        <p14:creationId xmlns:p14="http://schemas.microsoft.com/office/powerpoint/2010/main" val="352936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82A83-3101-70E9-0144-CB99750AF9D7}"/>
            </a:ext>
          </a:extLst>
        </p:cNvPr>
        <p:cNvGrpSpPr/>
        <p:nvPr/>
      </p:nvGrpSpPr>
      <p:grpSpPr>
        <a:xfrm>
          <a:off x="0" y="0"/>
          <a:ext cx="0" cy="0"/>
          <a:chOff x="0" y="0"/>
          <a:chExt cx="0" cy="0"/>
        </a:xfrm>
      </p:grpSpPr>
      <p:sp>
        <p:nvSpPr>
          <p:cNvPr id="23" name="Google Shape;494;p61">
            <a:extLst>
              <a:ext uri="{FF2B5EF4-FFF2-40B4-BE49-F238E27FC236}">
                <a16:creationId xmlns:a16="http://schemas.microsoft.com/office/drawing/2014/main" id="{ED7C0114-AA91-8E98-77CB-454F4176A5CB}"/>
              </a:ext>
            </a:extLst>
          </p:cNvPr>
          <p:cNvSpPr txBox="1">
            <a:spLocks noGrp="1"/>
          </p:cNvSpPr>
          <p:nvPr>
            <p:ph type="title"/>
          </p:nvPr>
        </p:nvSpPr>
        <p:spPr>
          <a:xfrm>
            <a:off x="713225" y="445025"/>
            <a:ext cx="688689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Implementación de Tema (Oscuro/claro)</a:t>
            </a:r>
            <a:endParaRPr dirty="0"/>
          </a:p>
        </p:txBody>
      </p:sp>
      <p:pic>
        <p:nvPicPr>
          <p:cNvPr id="11" name="Imagen 10">
            <a:extLst>
              <a:ext uri="{FF2B5EF4-FFF2-40B4-BE49-F238E27FC236}">
                <a16:creationId xmlns:a16="http://schemas.microsoft.com/office/drawing/2014/main" id="{B007A6E9-2A9F-9B9F-1549-F6E6CF6AB732}"/>
              </a:ext>
            </a:extLst>
          </p:cNvPr>
          <p:cNvPicPr>
            <a:picLocks noChangeAspect="1"/>
          </p:cNvPicPr>
          <p:nvPr/>
        </p:nvPicPr>
        <p:blipFill>
          <a:blip r:embed="rId2"/>
          <a:stretch>
            <a:fillRect/>
          </a:stretch>
        </p:blipFill>
        <p:spPr>
          <a:xfrm>
            <a:off x="6754834" y="1262317"/>
            <a:ext cx="1638730" cy="3436158"/>
          </a:xfrm>
          <a:prstGeom prst="rect">
            <a:avLst/>
          </a:prstGeom>
        </p:spPr>
      </p:pic>
      <p:pic>
        <p:nvPicPr>
          <p:cNvPr id="15" name="Imagen 14">
            <a:extLst>
              <a:ext uri="{FF2B5EF4-FFF2-40B4-BE49-F238E27FC236}">
                <a16:creationId xmlns:a16="http://schemas.microsoft.com/office/drawing/2014/main" id="{E3EF444A-41B7-AEF1-4BE8-C1A79F3B6751}"/>
              </a:ext>
            </a:extLst>
          </p:cNvPr>
          <p:cNvPicPr>
            <a:picLocks noChangeAspect="1"/>
          </p:cNvPicPr>
          <p:nvPr/>
        </p:nvPicPr>
        <p:blipFill>
          <a:blip r:embed="rId3"/>
          <a:stretch>
            <a:fillRect/>
          </a:stretch>
        </p:blipFill>
        <p:spPr>
          <a:xfrm>
            <a:off x="4825317" y="1262317"/>
            <a:ext cx="1647426" cy="3436158"/>
          </a:xfrm>
          <a:prstGeom prst="rect">
            <a:avLst/>
          </a:prstGeom>
        </p:spPr>
      </p:pic>
      <p:sp>
        <p:nvSpPr>
          <p:cNvPr id="17" name="CuadroTexto 16">
            <a:extLst>
              <a:ext uri="{FF2B5EF4-FFF2-40B4-BE49-F238E27FC236}">
                <a16:creationId xmlns:a16="http://schemas.microsoft.com/office/drawing/2014/main" id="{3D38F77B-CC3D-FE91-83BF-55F9F728279B}"/>
              </a:ext>
            </a:extLst>
          </p:cNvPr>
          <p:cNvSpPr txBox="1"/>
          <p:nvPr/>
        </p:nvSpPr>
        <p:spPr>
          <a:xfrm>
            <a:off x="883386" y="1464115"/>
            <a:ext cx="3273288" cy="461665"/>
          </a:xfrm>
          <a:prstGeom prst="rect">
            <a:avLst/>
          </a:prstGeom>
          <a:noFill/>
        </p:spPr>
        <p:txBody>
          <a:bodyPr wrap="square" rtlCol="0">
            <a:spAutoFit/>
          </a:bodyPr>
          <a:lstStyle/>
          <a:p>
            <a:pPr algn="just"/>
            <a:r>
              <a:rPr lang="es-CL" sz="1200" dirty="0"/>
              <a:t>Dentro de la pestaña para editar el perfil es posible alternar entre el modo oscuro o claro.</a:t>
            </a:r>
          </a:p>
        </p:txBody>
      </p:sp>
    </p:spTree>
    <p:extLst>
      <p:ext uri="{BB962C8B-B14F-4D97-AF65-F5344CB8AC3E}">
        <p14:creationId xmlns:p14="http://schemas.microsoft.com/office/powerpoint/2010/main" val="1893112404"/>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722</Words>
  <Application>Microsoft Office PowerPoint</Application>
  <PresentationFormat>Presentación en pantalla (16:9)</PresentationFormat>
  <Paragraphs>47</Paragraphs>
  <Slides>16</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Montserrat</vt:lpstr>
      <vt:lpstr>Lato</vt:lpstr>
      <vt:lpstr>Vidaloka</vt:lpstr>
      <vt:lpstr>Arial</vt:lpstr>
      <vt:lpstr>Minimalist Business Slides XL by Slidesgo</vt:lpstr>
      <vt:lpstr>Minerva Analytics Presentación de Avances</vt:lpstr>
      <vt:lpstr>Introducción</vt:lpstr>
      <vt:lpstr>Creación de listas</vt:lpstr>
      <vt:lpstr>Implementación de Estilos</vt:lpstr>
      <vt:lpstr>Detalle de cada acción</vt:lpstr>
      <vt:lpstr>Vista de mercado Inmobiliario</vt:lpstr>
      <vt:lpstr>Formulario para modificar datos del usuario</vt:lpstr>
      <vt:lpstr>Implementación de simulador de tasación</vt:lpstr>
      <vt:lpstr>Implementación de Tema (Oscuro/claro)</vt:lpstr>
      <vt:lpstr>Creación de inicio de sesión y registro</vt:lpstr>
      <vt:lpstr>Creación de Scripts</vt:lpstr>
      <vt:lpstr>Se conecta a Firebase</vt:lpstr>
      <vt:lpstr>Se conecta a Firebase</vt:lpstr>
      <vt:lpstr>Modal de ayuda</vt:lpstr>
      <vt:lpstr>Tiempo estimado VS Tiempo Real</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Benjamin Contreras</cp:lastModifiedBy>
  <cp:revision>5</cp:revision>
  <dcterms:modified xsi:type="dcterms:W3CDTF">2025-10-15T03:56:55Z</dcterms:modified>
</cp:coreProperties>
</file>