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verpass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  <p:embeddedFont>
      <p:font typeface="Roboto Medium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86958-E9A5-4F9A-A255-F1244D233610}" v="15" dt="2023-01-25T20:22:4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Leyton[ALUMNO EN PRACTICA MARKETING]" userId="4f2e942a-c3fd-43f2-81fb-99f98fe5fd48" providerId="ADAL" clId="{BB286958-E9A5-4F9A-A255-F1244D233610}"/>
    <pc:docChg chg="undo custSel modSld">
      <pc:chgData name="Benjamin Leyton[ALUMNO EN PRACTICA MARKETING]" userId="4f2e942a-c3fd-43f2-81fb-99f98fe5fd48" providerId="ADAL" clId="{BB286958-E9A5-4F9A-A255-F1244D233610}" dt="2023-01-25T20:22:49.914" v="262" actId="478"/>
      <pc:docMkLst>
        <pc:docMk/>
      </pc:docMkLst>
      <pc:sldChg chg="modNotesTx">
        <pc:chgData name="Benjamin Leyton[ALUMNO EN PRACTICA MARKETING]" userId="4f2e942a-c3fd-43f2-81fb-99f98fe5fd48" providerId="ADAL" clId="{BB286958-E9A5-4F9A-A255-F1244D233610}" dt="2023-01-24T12:21:38.244" v="71" actId="20577"/>
        <pc:sldMkLst>
          <pc:docMk/>
          <pc:sldMk cId="0" sldId="259"/>
        </pc:sldMkLst>
      </pc:sldChg>
      <pc:sldChg chg="modSp mod">
        <pc:chgData name="Benjamin Leyton[ALUMNO EN PRACTICA MARKETING]" userId="4f2e942a-c3fd-43f2-81fb-99f98fe5fd48" providerId="ADAL" clId="{BB286958-E9A5-4F9A-A255-F1244D233610}" dt="2023-01-24T12:52:59.903" v="72" actId="1076"/>
        <pc:sldMkLst>
          <pc:docMk/>
          <pc:sldMk cId="0" sldId="260"/>
        </pc:sldMkLst>
        <pc:spChg chg="mod">
          <ac:chgData name="Benjamin Leyton[ALUMNO EN PRACTICA MARKETING]" userId="4f2e942a-c3fd-43f2-81fb-99f98fe5fd48" providerId="ADAL" clId="{BB286958-E9A5-4F9A-A255-F1244D233610}" dt="2023-01-24T12:52:59.903" v="72" actId="1076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Benjamin Leyton[ALUMNO EN PRACTICA MARKETING]" userId="4f2e942a-c3fd-43f2-81fb-99f98fe5fd48" providerId="ADAL" clId="{BB286958-E9A5-4F9A-A255-F1244D233610}" dt="2023-01-24T13:40:38.369" v="123" actId="20577"/>
        <pc:sldMkLst>
          <pc:docMk/>
          <pc:sldMk cId="0" sldId="261"/>
        </pc:sldMkLst>
        <pc:spChg chg="mod">
          <ac:chgData name="Benjamin Leyton[ALUMNO EN PRACTICA MARKETING]" userId="4f2e942a-c3fd-43f2-81fb-99f98fe5fd48" providerId="ADAL" clId="{BB286958-E9A5-4F9A-A255-F1244D233610}" dt="2023-01-24T13:40:38.369" v="123" actId="20577"/>
          <ac:spMkLst>
            <pc:docMk/>
            <pc:sldMk cId="0" sldId="261"/>
            <ac:spMk id="135" creationId="{00000000-0000-0000-0000-000000000000}"/>
          </ac:spMkLst>
        </pc:spChg>
      </pc:sldChg>
      <pc:sldChg chg="modNotesTx">
        <pc:chgData name="Benjamin Leyton[ALUMNO EN PRACTICA MARKETING]" userId="4f2e942a-c3fd-43f2-81fb-99f98fe5fd48" providerId="ADAL" clId="{BB286958-E9A5-4F9A-A255-F1244D233610}" dt="2023-01-24T13:52:41.895" v="247" actId="20577"/>
        <pc:sldMkLst>
          <pc:docMk/>
          <pc:sldMk cId="0" sldId="262"/>
        </pc:sldMkLst>
      </pc:sldChg>
      <pc:sldChg chg="addSp delSp modSp modNotes">
        <pc:chgData name="Benjamin Leyton[ALUMNO EN PRACTICA MARKETING]" userId="4f2e942a-c3fd-43f2-81fb-99f98fe5fd48" providerId="ADAL" clId="{BB286958-E9A5-4F9A-A255-F1244D233610}" dt="2023-01-25T20:22:49.914" v="262" actId="478"/>
        <pc:sldMkLst>
          <pc:docMk/>
          <pc:sldMk cId="0" sldId="265"/>
        </pc:sldMkLst>
        <pc:picChg chg="add del mod">
          <ac:chgData name="Benjamin Leyton[ALUMNO EN PRACTICA MARKETING]" userId="4f2e942a-c3fd-43f2-81fb-99f98fe5fd48" providerId="ADAL" clId="{BB286958-E9A5-4F9A-A255-F1244D233610}" dt="2023-01-25T20:22:48.052" v="260" actId="478"/>
          <ac:picMkLst>
            <pc:docMk/>
            <pc:sldMk cId="0" sldId="265"/>
            <ac:picMk id="1026" creationId="{70431779-BC78-176F-C98C-BA1A99E88C9C}"/>
          </ac:picMkLst>
        </pc:picChg>
        <pc:picChg chg="add del mod">
          <ac:chgData name="Benjamin Leyton[ALUMNO EN PRACTICA MARKETING]" userId="4f2e942a-c3fd-43f2-81fb-99f98fe5fd48" providerId="ADAL" clId="{BB286958-E9A5-4F9A-A255-F1244D233610}" dt="2023-01-25T20:22:49.914" v="262" actId="478"/>
          <ac:picMkLst>
            <pc:docMk/>
            <pc:sldMk cId="0" sldId="265"/>
            <ac:picMk id="1028" creationId="{BDDFA950-7205-C65C-671C-7ECF37933C6A}"/>
          </ac:picMkLst>
        </pc:picChg>
        <pc:picChg chg="add del mod">
          <ac:chgData name="Benjamin Leyton[ALUMNO EN PRACTICA MARKETING]" userId="4f2e942a-c3fd-43f2-81fb-99f98fe5fd48" providerId="ADAL" clId="{BB286958-E9A5-4F9A-A255-F1244D233610}" dt="2023-01-25T20:22:48.910" v="261" actId="478"/>
          <ac:picMkLst>
            <pc:docMk/>
            <pc:sldMk cId="0" sldId="265"/>
            <ac:picMk id="1030" creationId="{D9742801-B62A-FCCA-33B8-5AC0B5B90F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4e067acd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4e067acdd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7f27fa43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7f27fa43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8965752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8965752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62c46d61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62c46d61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62c46d61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62c46d61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4e067acd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4e067acdd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4e067acdd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4e067acdd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4e067acdd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4e067acdd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Para que sea más claro, la base es un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4e067acdd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4e067acdd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8965752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89657523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89657523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89657523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Porque en esas bodegas es donde WMS tiene fechas de expiración.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Zona-rack</a:t>
            </a:r>
            <a:r>
              <a:rPr lang="es-CL" dirty="0"/>
              <a:t>, columna, altura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f27fa4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f27fa4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965752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965752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01175" y="1832850"/>
            <a:ext cx="53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Query</a:t>
            </a:r>
            <a:r>
              <a:rPr lang="es" sz="36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s" sz="3600" b="1"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Inventario</a:t>
            </a:r>
            <a:endParaRPr sz="3600" b="1"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1175" y="2571750"/>
            <a:ext cx="453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2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2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897400" y="1317075"/>
            <a:ext cx="3349200" cy="274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2"/>
          <p:cNvSpPr txBox="1"/>
          <p:nvPr/>
        </p:nvSpPr>
        <p:spPr>
          <a:xfrm>
            <a:off x="601175" y="591325"/>
            <a:ext cx="2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Casos de uso:</a:t>
            </a:r>
            <a:endParaRPr sz="1800" b="1"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3182550" y="1572600"/>
            <a:ext cx="2778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Llevar control sobre el producto vencido que aún no se ha movilizado.</a:t>
            </a:r>
            <a:endParaRPr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375" y="2504150"/>
            <a:ext cx="1243075" cy="1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075" y="2504150"/>
            <a:ext cx="1243075" cy="12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3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3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3"/>
          <p:cNvSpPr txBox="1"/>
          <p:nvPr/>
        </p:nvSpPr>
        <p:spPr>
          <a:xfrm>
            <a:off x="601175" y="591325"/>
            <a:ext cx="2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Casos de uso:</a:t>
            </a:r>
            <a:endParaRPr sz="1800" b="1"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327250" y="1552675"/>
            <a:ext cx="8480100" cy="268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75" y="2150575"/>
            <a:ext cx="8264850" cy="11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24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4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2897400" y="1317075"/>
            <a:ext cx="3349200" cy="2748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24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4"/>
          <p:cNvSpPr txBox="1"/>
          <p:nvPr/>
        </p:nvSpPr>
        <p:spPr>
          <a:xfrm>
            <a:off x="601175" y="591325"/>
            <a:ext cx="2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Casos de uso:</a:t>
            </a:r>
            <a:endParaRPr sz="1800" b="1"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060700" y="1680400"/>
            <a:ext cx="2778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Verificar la rebaja del stock de los productos más próximos a vencer.</a:t>
            </a:r>
            <a:endParaRPr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300" y="2474500"/>
            <a:ext cx="1461400" cy="14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5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5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Google Shape;231;p25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5"/>
          <p:cNvSpPr txBox="1"/>
          <p:nvPr/>
        </p:nvSpPr>
        <p:spPr>
          <a:xfrm>
            <a:off x="601175" y="591325"/>
            <a:ext cx="2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Casos de uso:</a:t>
            </a:r>
            <a:endParaRPr sz="1800" b="1"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/>
          <p:nvPr/>
        </p:nvSpPr>
        <p:spPr>
          <a:xfrm>
            <a:off x="554900" y="1552663"/>
            <a:ext cx="8132700" cy="268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38" y="1917700"/>
            <a:ext cx="7745922" cy="190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907600" y="1728450"/>
            <a:ext cx="3328800" cy="1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601175" y="591325"/>
            <a:ext cx="262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¿En qué consiste?</a:t>
            </a:r>
            <a:endParaRPr sz="1800" b="1">
              <a:solidFill>
                <a:srgbClr val="434343"/>
              </a:solidFill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66299" y="2110052"/>
            <a:ext cx="301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 Light"/>
                <a:ea typeface="Roboto Light"/>
                <a:cs typeface="Roboto Light"/>
                <a:sym typeface="Roboto Light"/>
              </a:rPr>
              <a:t>Es una query que permite ver el flujo de inventario por día a lo largo del tiempo.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601175" y="2051950"/>
            <a:ext cx="4482600" cy="114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5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01175" y="591325"/>
            <a:ext cx="262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Ejemplo</a:t>
            </a:r>
            <a:endParaRPr sz="1800" b="1">
              <a:solidFill>
                <a:srgbClr val="434343"/>
              </a:solidFill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756550" y="1799550"/>
            <a:ext cx="1544400" cy="15444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12825" y="2121700"/>
            <a:ext cx="3561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Sistema de software que permite hacer </a:t>
            </a:r>
            <a:r>
              <a:rPr lang="es" sz="1200">
                <a:latin typeface="Roboto Medium"/>
                <a:ea typeface="Roboto Medium"/>
                <a:cs typeface="Roboto Medium"/>
                <a:sym typeface="Roboto Medium"/>
              </a:rPr>
              <a:t>grandes cálculos</a:t>
            </a: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 repartiendo la información entre </a:t>
            </a:r>
            <a:r>
              <a:rPr lang="es" sz="1200">
                <a:latin typeface="Roboto Medium"/>
                <a:ea typeface="Roboto Medium"/>
                <a:cs typeface="Roboto Medium"/>
                <a:sym typeface="Roboto Medium"/>
              </a:rPr>
              <a:t>miles de [computadores]</a:t>
            </a: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, que envían sus resultados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EAD1DC"/>
                </a:highlight>
                <a:latin typeface="Roboto Medium"/>
                <a:ea typeface="Roboto Medium"/>
                <a:cs typeface="Roboto Medium"/>
                <a:sym typeface="Roboto Medium"/>
              </a:rPr>
              <a:t>a un mismo servidor.</a:t>
            </a:r>
            <a:endParaRPr sz="1200">
              <a:highlight>
                <a:srgbClr val="EAD1DC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725801" y="2166825"/>
            <a:ext cx="1605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Entorno de computación distribuido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(*)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12836" y="3227825"/>
            <a:ext cx="27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(SAP España, 2021)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4614"/>
            <a:ext cx="9144001" cy="28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6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955900" y="1920300"/>
            <a:ext cx="2664300" cy="130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601175" y="591325"/>
            <a:ext cx="2620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¿Cómo se obtiene esta información?</a:t>
            </a:r>
            <a:endParaRPr sz="1800" b="1">
              <a:solidFill>
                <a:srgbClr val="434343"/>
              </a:solidFill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045754" y="2202295"/>
            <a:ext cx="2484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A través de una data extraída de </a:t>
            </a:r>
            <a:r>
              <a:rPr lang="es" sz="1200" b="1">
                <a:latin typeface="Roboto"/>
                <a:ea typeface="Roboto"/>
                <a:cs typeface="Roboto"/>
                <a:sym typeface="Roboto"/>
              </a:rPr>
              <a:t>WMS</a:t>
            </a: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 llamada </a:t>
            </a:r>
            <a:r>
              <a:rPr lang="es" sz="1200" b="1">
                <a:latin typeface="Roboto"/>
                <a:ea typeface="Roboto"/>
                <a:cs typeface="Roboto"/>
                <a:sym typeface="Roboto"/>
              </a:rPr>
              <a:t>LPN_CAJA</a:t>
            </a: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, o </a:t>
            </a:r>
            <a:r>
              <a:rPr lang="es" sz="1200" b="1">
                <a:latin typeface="Roboto"/>
                <a:ea typeface="Roboto"/>
                <a:cs typeface="Roboto"/>
                <a:sym typeface="Roboto"/>
              </a:rPr>
              <a:t>“Foto diaria”</a:t>
            </a: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 se crea la base utilizada en el panel. 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348575" y="1371625"/>
            <a:ext cx="3299100" cy="306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625" y="2278460"/>
            <a:ext cx="3299001" cy="16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755829" y="1463395"/>
            <a:ext cx="24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Conjunto de </a:t>
            </a:r>
            <a:r>
              <a:rPr lang="es" sz="1200" b="1">
                <a:latin typeface="Roboto"/>
                <a:ea typeface="Roboto"/>
                <a:cs typeface="Roboto"/>
                <a:sym typeface="Roboto"/>
              </a:rPr>
              <a:t>avances de vida útil</a:t>
            </a: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 que se van agregando a la base día a día por el área de supply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640600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445463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881925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50325" y="171013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7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601175" y="591325"/>
            <a:ext cx="2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Query Inventario</a:t>
            </a:r>
            <a:endParaRPr sz="1800" b="1">
              <a:solidFill>
                <a:srgbClr val="434343"/>
              </a:solidFill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01175" y="890550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Componentes</a:t>
            </a:r>
            <a:endParaRPr sz="12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r="71462" b="10"/>
          <a:stretch/>
        </p:blipFill>
        <p:spPr>
          <a:xfrm>
            <a:off x="601175" y="1247033"/>
            <a:ext cx="3411507" cy="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630400" y="1909950"/>
            <a:ext cx="1639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Código Globe: Corresponde al sku del producto con o sin acciones.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AC1006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OF_MEL006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AF006_CP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6" name="Google Shape;116;p17"/>
          <p:cNvSpPr txBox="1"/>
          <p:nvPr/>
        </p:nvSpPr>
        <p:spPr>
          <a:xfrm>
            <a:off x="4808625" y="1909957"/>
            <a:ext cx="1639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Código Madre: Corresponde al sku del producto.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Ej: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AC1006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MEL006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AF006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17" name="Google Shape;117;p17"/>
          <p:cNvSpPr txBox="1"/>
          <p:nvPr/>
        </p:nvSpPr>
        <p:spPr>
          <a:xfrm>
            <a:off x="7142450" y="1909950"/>
            <a:ext cx="15450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Descripción: Corresponde a la descripción del producto.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Ej: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/>
              <a:t>ACEITE E/V STANDARD 500 CC. BASSO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18" name="Google Shape;118;p17"/>
          <p:cNvSpPr txBox="1"/>
          <p:nvPr/>
        </p:nvSpPr>
        <p:spPr>
          <a:xfrm>
            <a:off x="423350" y="1909950"/>
            <a:ext cx="16683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PRODUCTO: Corresponde al sku del producto con los lotes que lo contienen.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38" y="2777675"/>
            <a:ext cx="756268" cy="8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66450" y="3827475"/>
            <a:ext cx="7737000" cy="59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*Los productos se guardan en Lotes, existen distintos lotes de un mismo producto que se diferencian por la cantidad de producto y fecha de vencimiento del lote*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640600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6881925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50325" y="171013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8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8"/>
          <p:cNvSpPr txBox="1"/>
          <p:nvPr/>
        </p:nvSpPr>
        <p:spPr>
          <a:xfrm>
            <a:off x="601175" y="591325"/>
            <a:ext cx="2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Query Inventario</a:t>
            </a:r>
            <a:endParaRPr sz="1800" b="1">
              <a:solidFill>
                <a:srgbClr val="434343"/>
              </a:solidFill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01175" y="890550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Componentes</a:t>
            </a:r>
            <a:endParaRPr sz="12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800200" y="1807325"/>
            <a:ext cx="1709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Fecha de Vencimiento: Corresponde a la fecha de vencimiento del producto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Ej: 03-08-2024</a:t>
            </a:r>
            <a:endParaRPr sz="1100"/>
          </a:p>
        </p:txBody>
      </p:sp>
      <p:sp>
        <p:nvSpPr>
          <p:cNvPr id="135" name="Google Shape;135;p18"/>
          <p:cNvSpPr txBox="1"/>
          <p:nvPr/>
        </p:nvSpPr>
        <p:spPr>
          <a:xfrm>
            <a:off x="7106625" y="1807324"/>
            <a:ext cx="15327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Vida Útil: Corresponde al </a:t>
            </a:r>
            <a:r>
              <a:rPr lang="es" sz="1100" dirty="0">
                <a:solidFill>
                  <a:srgbClr val="212529"/>
                </a:solidFill>
                <a:highlight>
                  <a:srgbClr val="FFFFFF"/>
                </a:highlight>
              </a:rPr>
              <a:t>periodo de tiempo en el que el producto mantiene sus parámetros de calidad, desde el envío del proveedor.</a:t>
            </a:r>
            <a:endParaRPr sz="11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12529"/>
                </a:solidFill>
                <a:highlight>
                  <a:srgbClr val="FFFFFF"/>
                </a:highlight>
              </a:rPr>
              <a:t>Ej: 75 días</a:t>
            </a:r>
            <a:endParaRPr sz="11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36" name="Google Shape;136;p18"/>
          <p:cNvSpPr/>
          <p:nvPr/>
        </p:nvSpPr>
        <p:spPr>
          <a:xfrm>
            <a:off x="2445463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l="28182" t="-10" r="42924" b="10"/>
          <a:stretch/>
        </p:blipFill>
        <p:spPr>
          <a:xfrm>
            <a:off x="601175" y="1229950"/>
            <a:ext cx="3453599" cy="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475025" y="1807328"/>
            <a:ext cx="1532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Marca: Corresponde a la marca del producto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BASSO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MELITTA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ARLA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9" name="Google Shape;139;p18"/>
          <p:cNvSpPr txBox="1"/>
          <p:nvPr/>
        </p:nvSpPr>
        <p:spPr>
          <a:xfrm>
            <a:off x="2615250" y="1807331"/>
            <a:ext cx="1642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Tipo de Código: Corresponde al estado de venta del producto.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Ej: Normal/Oferta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445463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881925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50325" y="171013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9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9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9"/>
          <p:cNvSpPr txBox="1"/>
          <p:nvPr/>
        </p:nvSpPr>
        <p:spPr>
          <a:xfrm>
            <a:off x="601175" y="591325"/>
            <a:ext cx="2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highlight>
                  <a:srgbClr val="CC0000"/>
                </a:highlight>
                <a:latin typeface="Overpass"/>
                <a:ea typeface="Overpass"/>
                <a:cs typeface="Overpass"/>
                <a:sym typeface="Overpass"/>
              </a:rPr>
              <a:t>Query Inventario</a:t>
            </a:r>
            <a:endParaRPr sz="1800" b="1">
              <a:solidFill>
                <a:srgbClr val="434343"/>
              </a:solidFill>
              <a:highlight>
                <a:srgbClr val="CC0000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01175" y="890550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Componentes</a:t>
            </a:r>
            <a:endParaRPr sz="12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2589900" y="1909950"/>
            <a:ext cx="16932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Ubicación: Corresponde a la ubicación en la que está guardado el producto dentro de la bodega.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Ej: ABARROTES-4-9-1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54" name="Google Shape;154;p19"/>
          <p:cNvSpPr txBox="1"/>
          <p:nvPr/>
        </p:nvSpPr>
        <p:spPr>
          <a:xfrm>
            <a:off x="7142575" y="1909950"/>
            <a:ext cx="15450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Fechas de consulta: Corresponden a las fechas en las que se ve la cantidad disponible de producto.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Ej: 04-10-2022</a:t>
            </a:r>
            <a:endParaRPr sz="1000"/>
          </a:p>
        </p:txBody>
      </p:sp>
      <p:sp>
        <p:nvSpPr>
          <p:cNvPr id="155" name="Google Shape;155;p19"/>
          <p:cNvSpPr/>
          <p:nvPr/>
        </p:nvSpPr>
        <p:spPr>
          <a:xfrm>
            <a:off x="4640600" y="1675984"/>
            <a:ext cx="1982100" cy="188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453425" y="1909950"/>
            <a:ext cx="157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Bodega: Corresponde a la bodega en la que está almacenado el producto. Puede ser Lo Echevers = BE 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Emporio = BO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Ej: BE/BO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57" name="Google Shape;157;p19"/>
          <p:cNvSpPr txBox="1"/>
          <p:nvPr/>
        </p:nvSpPr>
        <p:spPr>
          <a:xfrm>
            <a:off x="4843725" y="1909950"/>
            <a:ext cx="16296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Fecha de almacenamiento: Corresponde a la fecha de ingreso del producto a la bodega.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Ej: 11-11-2022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l="57076" t="-10" b="10"/>
          <a:stretch/>
        </p:blipFill>
        <p:spPr>
          <a:xfrm>
            <a:off x="601175" y="1229950"/>
            <a:ext cx="5130716" cy="2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4203925" y="1582000"/>
            <a:ext cx="3396900" cy="308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0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20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/>
          <p:nvPr/>
        </p:nvSpPr>
        <p:spPr>
          <a:xfrm>
            <a:off x="601175" y="1582000"/>
            <a:ext cx="3396900" cy="308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683975" y="1746875"/>
            <a:ext cx="3093600" cy="19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1C2428"/>
                </a:solidFill>
                <a:latin typeface="Roboto"/>
                <a:ea typeface="Roboto"/>
                <a:cs typeface="Roboto"/>
                <a:sym typeface="Roboto"/>
              </a:rPr>
              <a:t>Se puede filtrar por:</a:t>
            </a:r>
            <a:endParaRPr sz="1300" b="1">
              <a:solidFill>
                <a:srgbClr val="1C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Código globe = Sku producto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Marca = marca del producto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Tipo de código = Normal/Oferta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Lote = Lote al que el producto pertenece. 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4311150" y="1746875"/>
            <a:ext cx="3044700" cy="14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1C2428"/>
                </a:solidFill>
                <a:latin typeface="Roboto"/>
                <a:ea typeface="Roboto"/>
                <a:cs typeface="Roboto"/>
                <a:sym typeface="Roboto"/>
              </a:rPr>
              <a:t>Se puede filtrar por:</a:t>
            </a:r>
            <a:endParaRPr sz="1300" b="1">
              <a:solidFill>
                <a:srgbClr val="1C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Vida útil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Bodega = Be/Bo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Ubicación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" y="398675"/>
            <a:ext cx="6934619" cy="9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1"/>
          <p:cNvCxnSpPr/>
          <p:nvPr/>
        </p:nvCxnSpPr>
        <p:spPr>
          <a:xfrm>
            <a:off x="601175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1"/>
          <p:cNvSpPr/>
          <p:nvPr/>
        </p:nvSpPr>
        <p:spPr>
          <a:xfrm>
            <a:off x="1645800" y="4750925"/>
            <a:ext cx="34500" cy="34500"/>
          </a:xfrm>
          <a:prstGeom prst="ellipse">
            <a:avLst/>
          </a:prstGeom>
          <a:solidFill>
            <a:srgbClr val="434343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21"/>
          <p:cNvCxnSpPr/>
          <p:nvPr/>
        </p:nvCxnSpPr>
        <p:spPr>
          <a:xfrm>
            <a:off x="7754750" y="4768175"/>
            <a:ext cx="9327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1"/>
          <p:cNvSpPr/>
          <p:nvPr/>
        </p:nvSpPr>
        <p:spPr>
          <a:xfrm>
            <a:off x="601175" y="1582000"/>
            <a:ext cx="2896200" cy="308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683975" y="1746875"/>
            <a:ext cx="27306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1C2428"/>
                </a:solidFill>
                <a:latin typeface="Roboto"/>
                <a:ea typeface="Roboto"/>
                <a:cs typeface="Roboto"/>
                <a:sym typeface="Roboto"/>
              </a:rPr>
              <a:t>Se puede filtrar por:</a:t>
            </a:r>
            <a:endParaRPr sz="1300" b="1">
              <a:solidFill>
                <a:srgbClr val="1C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Año Expiración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Mes Expiración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Día Expiración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75" y="152400"/>
            <a:ext cx="1849024" cy="11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4527175" y="1582000"/>
            <a:ext cx="2896200" cy="3084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609975" y="1746875"/>
            <a:ext cx="27306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1C2428"/>
                </a:solidFill>
                <a:latin typeface="Roboto"/>
                <a:ea typeface="Roboto"/>
                <a:cs typeface="Roboto"/>
                <a:sym typeface="Roboto"/>
              </a:rPr>
              <a:t>Se puede filtrar por:</a:t>
            </a:r>
            <a:endParaRPr sz="13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Año Consulta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Mes Consulta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C2428"/>
              </a:buClr>
              <a:buSzPts val="1200"/>
              <a:buFont typeface="Roboto Light"/>
              <a:buChar char="●"/>
            </a:pPr>
            <a:r>
              <a:rPr lang="es" sz="1200">
                <a:solidFill>
                  <a:srgbClr val="1C2428"/>
                </a:solidFill>
                <a:latin typeface="Roboto Light"/>
                <a:ea typeface="Roboto Light"/>
                <a:cs typeface="Roboto Light"/>
                <a:sym typeface="Roboto Light"/>
              </a:rPr>
              <a:t>Día Consulta</a:t>
            </a:r>
            <a:endParaRPr sz="1200">
              <a:solidFill>
                <a:srgbClr val="1C242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2900850" y="2328475"/>
            <a:ext cx="1231200" cy="12075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Del Producto</a:t>
            </a:r>
            <a:endParaRPr sz="1300"/>
          </a:p>
        </p:txBody>
      </p:sp>
      <p:sp>
        <p:nvSpPr>
          <p:cNvPr id="185" name="Google Shape;185;p21"/>
          <p:cNvSpPr/>
          <p:nvPr/>
        </p:nvSpPr>
        <p:spPr>
          <a:xfrm>
            <a:off x="6803925" y="2328475"/>
            <a:ext cx="1231200" cy="12075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la     Fecha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" y="398675"/>
            <a:ext cx="6934619" cy="9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42000" y="2789875"/>
            <a:ext cx="490800" cy="28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339350" y="2789875"/>
            <a:ext cx="490800" cy="28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535</Words>
  <Application>Microsoft Office PowerPoint</Application>
  <PresentationFormat>Presentación en pantalla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Overpass</vt:lpstr>
      <vt:lpstr>Roboto</vt:lpstr>
      <vt:lpstr>Roboto Light</vt:lpstr>
      <vt:lpstr>Arial</vt:lpstr>
      <vt:lpstr>Roboto Medium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Benjamin Leyton[ALUMNO EN PRACTICA MARKETING]</cp:lastModifiedBy>
  <cp:revision>1</cp:revision>
  <dcterms:modified xsi:type="dcterms:W3CDTF">2023-01-25T20:22:51Z</dcterms:modified>
</cp:coreProperties>
</file>