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ungee" charset="1" panose="00000000000000000000"/>
      <p:regular r:id="rId21"/>
    </p:embeddedFont>
    <p:embeddedFont>
      <p:font typeface="Questrial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https://miro.com/app/board/uXjVIvGztig=/?moveToWidget=3458764629949228232&amp;cot=14" TargetMode="External" Type="http://schemas.openxmlformats.org/officeDocument/2006/relationships/hyperlink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5.png" Type="http://schemas.openxmlformats.org/officeDocument/2006/relationships/image"/><Relationship Id="rId9" Target="../media/image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8186" y="857737"/>
            <a:ext cx="16565336" cy="8571526"/>
            <a:chOff x="0" y="0"/>
            <a:chExt cx="4362887" cy="22575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257521"/>
            </a:xfrm>
            <a:custGeom>
              <a:avLst/>
              <a:gdLst/>
              <a:ahLst/>
              <a:cxnLst/>
              <a:rect r="r" b="b" t="t" l="l"/>
              <a:pathLst>
                <a:path h="2257521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252380"/>
                  </a:lnTo>
                  <a:cubicBezTo>
                    <a:pt x="4362887" y="2253744"/>
                    <a:pt x="4362345" y="2255052"/>
                    <a:pt x="4361381" y="2256016"/>
                  </a:cubicBezTo>
                  <a:cubicBezTo>
                    <a:pt x="4360417" y="2256980"/>
                    <a:pt x="4359110" y="2257521"/>
                    <a:pt x="4357746" y="2257521"/>
                  </a:cubicBezTo>
                  <a:lnTo>
                    <a:pt x="5141" y="2257521"/>
                  </a:lnTo>
                  <a:cubicBezTo>
                    <a:pt x="2302" y="2257521"/>
                    <a:pt x="0" y="2255220"/>
                    <a:pt x="0" y="2252380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3432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7684322" y="4529169"/>
            <a:ext cx="11230619" cy="7330531"/>
          </a:xfrm>
          <a:custGeom>
            <a:avLst/>
            <a:gdLst/>
            <a:ahLst/>
            <a:cxnLst/>
            <a:rect r="r" b="b" t="t" l="l"/>
            <a:pathLst>
              <a:path h="7330531" w="11230619">
                <a:moveTo>
                  <a:pt x="0" y="0"/>
                </a:moveTo>
                <a:lnTo>
                  <a:pt x="11230619" y="0"/>
                </a:lnTo>
                <a:lnTo>
                  <a:pt x="11230619" y="7330531"/>
                </a:lnTo>
                <a:lnTo>
                  <a:pt x="0" y="7330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84509" y="-693607"/>
            <a:ext cx="10126259" cy="6609686"/>
          </a:xfrm>
          <a:custGeom>
            <a:avLst/>
            <a:gdLst/>
            <a:ahLst/>
            <a:cxnLst/>
            <a:rect r="r" b="b" t="t" l="l"/>
            <a:pathLst>
              <a:path h="6609686" w="10126259">
                <a:moveTo>
                  <a:pt x="0" y="0"/>
                </a:moveTo>
                <a:lnTo>
                  <a:pt x="10126259" y="0"/>
                </a:lnTo>
                <a:lnTo>
                  <a:pt x="10126259" y="6609686"/>
                </a:lnTo>
                <a:lnTo>
                  <a:pt x="0" y="6609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952162" y="338138"/>
            <a:ext cx="898807" cy="2019791"/>
          </a:xfrm>
          <a:custGeom>
            <a:avLst/>
            <a:gdLst/>
            <a:ahLst/>
            <a:cxnLst/>
            <a:rect r="r" b="b" t="t" l="l"/>
            <a:pathLst>
              <a:path h="2019791" w="898807">
                <a:moveTo>
                  <a:pt x="0" y="0"/>
                </a:moveTo>
                <a:lnTo>
                  <a:pt x="898807" y="0"/>
                </a:lnTo>
                <a:lnTo>
                  <a:pt x="898807" y="2019790"/>
                </a:lnTo>
                <a:lnTo>
                  <a:pt x="0" y="20197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1935342">
            <a:off x="15277174" y="6801731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483638">
            <a:off x="8424582" y="1490240"/>
            <a:ext cx="1472544" cy="1487728"/>
          </a:xfrm>
          <a:custGeom>
            <a:avLst/>
            <a:gdLst/>
            <a:ahLst/>
            <a:cxnLst/>
            <a:rect r="r" b="b" t="t" l="l"/>
            <a:pathLst>
              <a:path h="1487728" w="1472544">
                <a:moveTo>
                  <a:pt x="0" y="0"/>
                </a:moveTo>
                <a:lnTo>
                  <a:pt x="1472544" y="0"/>
                </a:lnTo>
                <a:lnTo>
                  <a:pt x="1472544" y="1487727"/>
                </a:lnTo>
                <a:lnTo>
                  <a:pt x="0" y="148772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0511" b="-89118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973510" y="4824140"/>
            <a:ext cx="12340981" cy="2183877"/>
            <a:chOff x="0" y="0"/>
            <a:chExt cx="2911740" cy="51526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911740" cy="515266"/>
            </a:xfrm>
            <a:custGeom>
              <a:avLst/>
              <a:gdLst/>
              <a:ahLst/>
              <a:cxnLst/>
              <a:rect r="r" b="b" t="t" l="l"/>
              <a:pathLst>
                <a:path h="515266" w="2911740">
                  <a:moveTo>
                    <a:pt x="7528" y="0"/>
                  </a:moveTo>
                  <a:lnTo>
                    <a:pt x="2904212" y="0"/>
                  </a:lnTo>
                  <a:cubicBezTo>
                    <a:pt x="2908370" y="0"/>
                    <a:pt x="2911740" y="3370"/>
                    <a:pt x="2911740" y="7528"/>
                  </a:cubicBezTo>
                  <a:lnTo>
                    <a:pt x="2911740" y="507738"/>
                  </a:lnTo>
                  <a:cubicBezTo>
                    <a:pt x="2911740" y="509734"/>
                    <a:pt x="2910947" y="511649"/>
                    <a:pt x="2909535" y="513061"/>
                  </a:cubicBezTo>
                  <a:cubicBezTo>
                    <a:pt x="2908123" y="514472"/>
                    <a:pt x="2906208" y="515266"/>
                    <a:pt x="2904212" y="515266"/>
                  </a:cubicBezTo>
                  <a:lnTo>
                    <a:pt x="7528" y="515266"/>
                  </a:lnTo>
                  <a:cubicBezTo>
                    <a:pt x="5531" y="515266"/>
                    <a:pt x="3617" y="514472"/>
                    <a:pt x="2205" y="513061"/>
                  </a:cubicBezTo>
                  <a:cubicBezTo>
                    <a:pt x="793" y="511649"/>
                    <a:pt x="0" y="509734"/>
                    <a:pt x="0" y="507738"/>
                  </a:cubicBezTo>
                  <a:lnTo>
                    <a:pt x="0" y="7528"/>
                  </a:lnTo>
                  <a:cubicBezTo>
                    <a:pt x="0" y="5531"/>
                    <a:pt x="793" y="3617"/>
                    <a:pt x="2205" y="2205"/>
                  </a:cubicBezTo>
                  <a:cubicBezTo>
                    <a:pt x="3617" y="793"/>
                    <a:pt x="5531" y="0"/>
                    <a:pt x="7528" y="0"/>
                  </a:cubicBezTo>
                  <a:close/>
                </a:path>
              </a:pathLst>
            </a:custGeom>
            <a:solidFill>
              <a:srgbClr val="70B2E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911740" cy="6009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802300" y="3145633"/>
            <a:ext cx="12683400" cy="16785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504"/>
              </a:lnSpc>
            </a:pPr>
            <a:r>
              <a:rPr lang="en-US" sz="10181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SISTEMA DIGITAL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42170" y="5002646"/>
            <a:ext cx="12237369" cy="191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50"/>
              </a:lnSpc>
            </a:pPr>
            <a:r>
              <a:rPr lang="en-US" sz="12835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OM-2261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87437" y="7327963"/>
            <a:ext cx="7313127" cy="798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61"/>
              </a:lnSpc>
            </a:pPr>
            <a:r>
              <a:rPr lang="en-US" sz="2377">
                <a:solidFill>
                  <a:srgbClr val="FBFEFE"/>
                </a:solidFill>
                <a:latin typeface="Questrial"/>
                <a:ea typeface="Questrial"/>
                <a:cs typeface="Questrial"/>
                <a:sym typeface="Questrial"/>
              </a:rPr>
              <a:t>Integrantes: Maximiliano León, Marcelo Morales y Benjamín Moreno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>
            <a:hlinkClick r:id="rId3" tooltip="https://miro.com/app/board/uXjVIvGztig=/?moveToWidget=3458764629949228232&amp;cot=14"/>
          </p:cNvPr>
          <p:cNvSpPr/>
          <p:nvPr/>
        </p:nvSpPr>
        <p:spPr>
          <a:xfrm flipH="false" flipV="false" rot="0">
            <a:off x="6482472" y="2384901"/>
            <a:ext cx="5323056" cy="6356958"/>
          </a:xfrm>
          <a:custGeom>
            <a:avLst/>
            <a:gdLst/>
            <a:ahLst/>
            <a:cxnLst/>
            <a:rect r="r" b="b" t="t" l="l"/>
            <a:pathLst>
              <a:path h="6356958" w="5323056">
                <a:moveTo>
                  <a:pt x="0" y="0"/>
                </a:moveTo>
                <a:lnTo>
                  <a:pt x="5323056" y="0"/>
                </a:lnTo>
                <a:lnTo>
                  <a:pt x="5323056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41" r="0" b="-141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84079" y="911957"/>
            <a:ext cx="9519843" cy="1300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4"/>
              </a:lnSpc>
            </a:pPr>
            <a:r>
              <a:rPr lang="en-US" sz="68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Vista de Procesos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93371" y="3130892"/>
            <a:ext cx="11301259" cy="5014934"/>
          </a:xfrm>
          <a:custGeom>
            <a:avLst/>
            <a:gdLst/>
            <a:ahLst/>
            <a:cxnLst/>
            <a:rect r="r" b="b" t="t" l="l"/>
            <a:pathLst>
              <a:path h="5014934" w="11301259">
                <a:moveTo>
                  <a:pt x="0" y="0"/>
                </a:moveTo>
                <a:lnTo>
                  <a:pt x="11301258" y="0"/>
                </a:lnTo>
                <a:lnTo>
                  <a:pt x="11301258" y="5014934"/>
                </a:lnTo>
                <a:lnTo>
                  <a:pt x="0" y="50149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726197" y="997495"/>
            <a:ext cx="6835606" cy="2508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4"/>
              </a:lnSpc>
            </a:pPr>
            <a:r>
              <a:rPr lang="en-US" sz="68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Vista Física</a:t>
            </a:r>
          </a:p>
          <a:p>
            <a:pPr algn="l">
              <a:lnSpc>
                <a:spcPts val="9554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9834" y="1609487"/>
            <a:ext cx="14828332" cy="1083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4"/>
              </a:lnSpc>
            </a:pPr>
            <a:r>
              <a:rPr lang="en-US" sz="52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Herramientas y Métodos de Calidad</a:t>
            </a:r>
          </a:p>
          <a:p>
            <a:pPr algn="l">
              <a:lnSpc>
                <a:spcPts val="104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92943" y="4018530"/>
            <a:ext cx="9502113" cy="319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U</a:t>
            </a: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sabilidad: pruebas con usuarios y evaluación heurística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Accesib</a:t>
            </a: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ilidad: auditorías Axe y WAVE, pruebas manuales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Rendimiento: JMeter/Gatling y Lighthouse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Mantenibilidad: SonarQube y revisiones de código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Seguridad: SAST/DAST y escaneo de vulnerabilidades</a:t>
            </a:r>
          </a:p>
          <a:p>
            <a:pPr algn="l">
              <a:lnSpc>
                <a:spcPts val="3615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29834" y="1809512"/>
            <a:ext cx="14828332" cy="20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"/>
              </a:lnSpc>
            </a:pPr>
            <a:r>
              <a:rPr lang="en-US" sz="100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Principios de Diseño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27649" y="3747548"/>
            <a:ext cx="7432702" cy="2734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Modul</a:t>
            </a: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aridad y cohesión alta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Bajo acoplamiento entre servicios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Encapsu</a:t>
            </a: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lamiento de lógica de negocio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Reusabilidad y extensibilidad de componentes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Diseño centrado en el usuario (UX/UI)</a:t>
            </a:r>
          </a:p>
          <a:p>
            <a:pPr algn="l">
              <a:lnSpc>
                <a:spcPts val="3615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484335" y="1185277"/>
            <a:ext cx="11319331" cy="1300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4"/>
              </a:lnSpc>
            </a:pPr>
            <a:r>
              <a:rPr lang="en-US" sz="68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Principios de Diseño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48694" y="1978404"/>
            <a:ext cx="5685663" cy="6330191"/>
          </a:xfrm>
          <a:custGeom>
            <a:avLst/>
            <a:gdLst/>
            <a:ahLst/>
            <a:cxnLst/>
            <a:rect r="r" b="b" t="t" l="l"/>
            <a:pathLst>
              <a:path h="6330191" w="5685663">
                <a:moveTo>
                  <a:pt x="0" y="0"/>
                </a:moveTo>
                <a:lnTo>
                  <a:pt x="5685663" y="0"/>
                </a:lnTo>
                <a:lnTo>
                  <a:pt x="5685663" y="6330192"/>
                </a:lnTo>
                <a:lnTo>
                  <a:pt x="0" y="6330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8352808" y="1480408"/>
            <a:ext cx="9151997" cy="120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43"/>
              </a:lnSpc>
            </a:pPr>
            <a:r>
              <a:rPr lang="en-US" sz="6476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Conclusión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12877" y="3714467"/>
            <a:ext cx="7011139" cy="2781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27"/>
              </a:lnSpc>
            </a:pPr>
          </a:p>
          <a:p>
            <a:pPr algn="just" marL="536538" indent="-268269" lvl="1">
              <a:lnSpc>
                <a:spcPts val="3727"/>
              </a:lnSpc>
              <a:buFont typeface="Arial"/>
              <a:buChar char="•"/>
            </a:pPr>
            <a:r>
              <a:rPr lang="en-US" sz="2485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Reducción d</a:t>
            </a:r>
            <a:r>
              <a:rPr lang="en-US" sz="2485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e tiempos y errores en frontera</a:t>
            </a:r>
          </a:p>
          <a:p>
            <a:pPr algn="just" marL="536538" indent="-268269" lvl="1">
              <a:lnSpc>
                <a:spcPts val="3727"/>
              </a:lnSpc>
              <a:buFont typeface="Arial"/>
              <a:buChar char="•"/>
            </a:pPr>
            <a:r>
              <a:rPr lang="en-US" sz="2485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Trazabilidad completa de trámites</a:t>
            </a:r>
          </a:p>
          <a:p>
            <a:pPr algn="just" marL="536538" indent="-268269" lvl="1">
              <a:lnSpc>
                <a:spcPts val="3727"/>
              </a:lnSpc>
              <a:buFont typeface="Arial"/>
              <a:buChar char="•"/>
            </a:pPr>
            <a:r>
              <a:rPr lang="en-US" sz="2485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Escalabilidad y mantenimiento garantizados</a:t>
            </a:r>
          </a:p>
          <a:p>
            <a:pPr algn="just" marL="536538" indent="-268269" lvl="1">
              <a:lnSpc>
                <a:spcPts val="3727"/>
              </a:lnSpc>
              <a:buFont typeface="Arial"/>
              <a:buChar char="•"/>
            </a:pPr>
            <a:r>
              <a:rPr lang="en-US" sz="2485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Alineación con normativas aduaneras</a:t>
            </a:r>
          </a:p>
          <a:p>
            <a:pPr algn="just">
              <a:lnSpc>
                <a:spcPts val="3727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88454" y="242305"/>
            <a:ext cx="720479" cy="1619054"/>
          </a:xfrm>
          <a:custGeom>
            <a:avLst/>
            <a:gdLst/>
            <a:ahLst/>
            <a:cxnLst/>
            <a:rect r="r" b="b" t="t" l="l"/>
            <a:pathLst>
              <a:path h="1619054" w="720479">
                <a:moveTo>
                  <a:pt x="0" y="0"/>
                </a:moveTo>
                <a:lnTo>
                  <a:pt x="720480" y="0"/>
                </a:lnTo>
                <a:lnTo>
                  <a:pt x="720480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1143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6821983" y="4128762"/>
            <a:ext cx="10500648" cy="6854059"/>
          </a:xfrm>
          <a:custGeom>
            <a:avLst/>
            <a:gdLst/>
            <a:ahLst/>
            <a:cxnLst/>
            <a:rect r="r" b="b" t="t" l="l"/>
            <a:pathLst>
              <a:path h="6854059" w="10500648">
                <a:moveTo>
                  <a:pt x="0" y="0"/>
                </a:moveTo>
                <a:lnTo>
                  <a:pt x="10500647" y="0"/>
                </a:lnTo>
                <a:lnTo>
                  <a:pt x="10500647" y="6854059"/>
                </a:lnTo>
                <a:lnTo>
                  <a:pt x="0" y="68540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172118" y="3228437"/>
            <a:ext cx="11943764" cy="18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1"/>
              </a:lnSpc>
            </a:pPr>
            <a:r>
              <a:rPr lang="en-US" sz="12527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MUCHAS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41650" y="346982"/>
            <a:ext cx="9942178" cy="6489531"/>
          </a:xfrm>
          <a:custGeom>
            <a:avLst/>
            <a:gdLst/>
            <a:ahLst/>
            <a:cxnLst/>
            <a:rect r="r" b="b" t="t" l="l"/>
            <a:pathLst>
              <a:path h="6489531" w="9942178">
                <a:moveTo>
                  <a:pt x="0" y="0"/>
                </a:moveTo>
                <a:lnTo>
                  <a:pt x="9942178" y="0"/>
                </a:lnTo>
                <a:lnTo>
                  <a:pt x="9942178" y="6489531"/>
                </a:lnTo>
                <a:lnTo>
                  <a:pt x="0" y="64895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52162" y="214313"/>
            <a:ext cx="827074" cy="1858594"/>
          </a:xfrm>
          <a:custGeom>
            <a:avLst/>
            <a:gdLst/>
            <a:ahLst/>
            <a:cxnLst/>
            <a:rect r="r" b="b" t="t" l="l"/>
            <a:pathLst>
              <a:path h="1858594" w="827074">
                <a:moveTo>
                  <a:pt x="0" y="0"/>
                </a:moveTo>
                <a:lnTo>
                  <a:pt x="827075" y="0"/>
                </a:lnTo>
                <a:lnTo>
                  <a:pt x="827075" y="1858594"/>
                </a:lnTo>
                <a:lnTo>
                  <a:pt x="0" y="1858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1935342">
            <a:off x="15277174" y="6801731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1183605" y="0"/>
                </a:moveTo>
                <a:lnTo>
                  <a:pt x="0" y="0"/>
                </a:lnTo>
                <a:lnTo>
                  <a:pt x="0" y="2188484"/>
                </a:lnTo>
                <a:lnTo>
                  <a:pt x="1183605" y="2188484"/>
                </a:lnTo>
                <a:lnTo>
                  <a:pt x="118360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2483638">
            <a:off x="8366303" y="1722871"/>
            <a:ext cx="1555394" cy="1571433"/>
          </a:xfrm>
          <a:custGeom>
            <a:avLst/>
            <a:gdLst/>
            <a:ahLst/>
            <a:cxnLst/>
            <a:rect r="r" b="b" t="t" l="l"/>
            <a:pathLst>
              <a:path h="1571433" w="1555394">
                <a:moveTo>
                  <a:pt x="0" y="0"/>
                </a:moveTo>
                <a:lnTo>
                  <a:pt x="1555394" y="0"/>
                </a:lnTo>
                <a:lnTo>
                  <a:pt x="1555394" y="1571433"/>
                </a:lnTo>
                <a:lnTo>
                  <a:pt x="0" y="157143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90511" b="-89118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049197" y="5229833"/>
            <a:ext cx="9976820" cy="2131480"/>
            <a:chOff x="0" y="0"/>
            <a:chExt cx="2411803" cy="5152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411804" cy="515266"/>
            </a:xfrm>
            <a:custGeom>
              <a:avLst/>
              <a:gdLst/>
              <a:ahLst/>
              <a:cxnLst/>
              <a:rect r="r" b="b" t="t" l="l"/>
              <a:pathLst>
                <a:path h="515266" w="2411804">
                  <a:moveTo>
                    <a:pt x="9312" y="0"/>
                  </a:moveTo>
                  <a:lnTo>
                    <a:pt x="2402492" y="0"/>
                  </a:lnTo>
                  <a:cubicBezTo>
                    <a:pt x="2404961" y="0"/>
                    <a:pt x="2407330" y="981"/>
                    <a:pt x="2409076" y="2727"/>
                  </a:cubicBezTo>
                  <a:cubicBezTo>
                    <a:pt x="2410822" y="4474"/>
                    <a:pt x="2411804" y="6842"/>
                    <a:pt x="2411804" y="9312"/>
                  </a:cubicBezTo>
                  <a:lnTo>
                    <a:pt x="2411804" y="505954"/>
                  </a:lnTo>
                  <a:cubicBezTo>
                    <a:pt x="2411804" y="511096"/>
                    <a:pt x="2407634" y="515266"/>
                    <a:pt x="2402492" y="515266"/>
                  </a:cubicBezTo>
                  <a:lnTo>
                    <a:pt x="9312" y="515266"/>
                  </a:lnTo>
                  <a:cubicBezTo>
                    <a:pt x="4169" y="515266"/>
                    <a:pt x="0" y="511096"/>
                    <a:pt x="0" y="505954"/>
                  </a:cubicBezTo>
                  <a:lnTo>
                    <a:pt x="0" y="9312"/>
                  </a:lnTo>
                  <a:cubicBezTo>
                    <a:pt x="0" y="4169"/>
                    <a:pt x="4169" y="0"/>
                    <a:pt x="9312" y="0"/>
                  </a:cubicBezTo>
                  <a:close/>
                </a:path>
              </a:pathLst>
            </a:custGeom>
            <a:solidFill>
              <a:srgbClr val="70B2E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85725"/>
              <a:ext cx="2411803" cy="60099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035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2814877" y="3087777"/>
            <a:ext cx="1125832" cy="1220414"/>
          </a:xfrm>
          <a:custGeom>
            <a:avLst/>
            <a:gdLst/>
            <a:ahLst/>
            <a:cxnLst/>
            <a:rect r="r" b="b" t="t" l="l"/>
            <a:pathLst>
              <a:path h="1220414" w="1125832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053811" y="7778866"/>
            <a:ext cx="7967591" cy="28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85"/>
              </a:lnSpc>
            </a:pPr>
            <a:r>
              <a:rPr lang="en-US" sz="1718">
                <a:solidFill>
                  <a:srgbClr val="FBFEFE"/>
                </a:solidFill>
                <a:latin typeface="Questrial"/>
                <a:ea typeface="Questrial"/>
                <a:cs typeface="Questrial"/>
                <a:sym typeface="Questrial"/>
              </a:rPr>
              <a:t>www.unsitiogenial.es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46471" y="5404742"/>
            <a:ext cx="9782272" cy="18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151"/>
              </a:lnSpc>
            </a:pPr>
            <a:r>
              <a:rPr lang="en-US" sz="12527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GRACIAS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3760149" y="1929397"/>
            <a:ext cx="1068605" cy="1158380"/>
          </a:xfrm>
          <a:custGeom>
            <a:avLst/>
            <a:gdLst/>
            <a:ahLst/>
            <a:cxnLst/>
            <a:rect r="r" b="b" t="t" l="l"/>
            <a:pathLst>
              <a:path h="1158380" w="1068605">
                <a:moveTo>
                  <a:pt x="0" y="0"/>
                </a:moveTo>
                <a:lnTo>
                  <a:pt x="1068605" y="0"/>
                </a:lnTo>
                <a:lnTo>
                  <a:pt x="1068605" y="1158380"/>
                </a:lnTo>
                <a:lnTo>
                  <a:pt x="0" y="115838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391337" y="4006250"/>
            <a:ext cx="6873141" cy="4648743"/>
          </a:xfrm>
          <a:custGeom>
            <a:avLst/>
            <a:gdLst/>
            <a:ahLst/>
            <a:cxnLst/>
            <a:rect r="r" b="b" t="t" l="l"/>
            <a:pathLst>
              <a:path h="4648743" w="6873141">
                <a:moveTo>
                  <a:pt x="0" y="0"/>
                </a:moveTo>
                <a:lnTo>
                  <a:pt x="6873141" y="0"/>
                </a:lnTo>
                <a:lnTo>
                  <a:pt x="6873141" y="4648743"/>
                </a:lnTo>
                <a:lnTo>
                  <a:pt x="0" y="46487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37710" y="1962081"/>
            <a:ext cx="14230194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839"/>
              </a:lnSpc>
              <a:spcBef>
                <a:spcPct val="0"/>
              </a:spcBef>
            </a:pPr>
            <a:r>
              <a:rPr lang="en-US" sz="6533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Co</a:t>
            </a:r>
            <a:r>
              <a:rPr lang="en-US" sz="6533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ntexto del 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37710" y="4185710"/>
            <a:ext cx="6906290" cy="3575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</a:t>
            </a: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rámites manuales con formulario AFIP OM-2261 completados a mano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Duplicación de datos y errores de transcripción de chasis/VIN y fechas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Tiempos de espera prolongados en los principales pasos aduaneros</a:t>
            </a:r>
          </a:p>
          <a:p>
            <a:pPr algn="l" marL="485260" indent="-242630" lvl="1">
              <a:lnSpc>
                <a:spcPts val="3146"/>
              </a:lnSpc>
              <a:buFont typeface="Arial"/>
              <a:buChar char="•"/>
            </a:pPr>
            <a:r>
              <a:rPr lang="en-US" sz="2247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Falta de registro histórico y dificultades para prórrogas</a:t>
            </a:r>
          </a:p>
          <a:p>
            <a:pPr algn="l">
              <a:lnSpc>
                <a:spcPts val="3146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904238" y="219173"/>
            <a:ext cx="720479" cy="1619054"/>
          </a:xfrm>
          <a:custGeom>
            <a:avLst/>
            <a:gdLst/>
            <a:ahLst/>
            <a:cxnLst/>
            <a:rect r="r" b="b" t="t" l="l"/>
            <a:pathLst>
              <a:path h="1619054" w="720479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222147">
            <a:off x="1928567" y="1283965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19346" y="2174058"/>
            <a:ext cx="15649307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71"/>
              </a:lnSpc>
            </a:pPr>
            <a:r>
              <a:rPr lang="en-US" sz="8976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PR</a:t>
            </a:r>
            <a:r>
              <a:rPr lang="en-US" sz="8976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OPÓSITO </a:t>
            </a:r>
          </a:p>
          <a:p>
            <a:pPr algn="ctr">
              <a:lnSpc>
                <a:spcPts val="10771"/>
              </a:lnSpc>
            </a:pPr>
            <a:r>
              <a:rPr lang="en-US" sz="8976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DEL SISTEMA</a:t>
            </a:r>
          </a:p>
          <a:p>
            <a:pPr algn="ctr" marL="0" indent="0" lvl="0">
              <a:lnSpc>
                <a:spcPts val="10771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326900" y="6053840"/>
            <a:ext cx="11527955" cy="209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6534" indent="-268267" lvl="1">
              <a:lnSpc>
                <a:spcPts val="3305"/>
              </a:lnSpc>
              <a:buFont typeface="Arial"/>
              <a:buChar char="•"/>
            </a:pP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Digitaliza</a:t>
            </a: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 y automatizar el trámite de salida y admisión temporal de vehículos</a:t>
            </a:r>
          </a:p>
          <a:p>
            <a:pPr algn="l" marL="536534" indent="-268267" lvl="1">
              <a:lnSpc>
                <a:spcPts val="3305"/>
              </a:lnSpc>
              <a:buFont typeface="Arial"/>
              <a:buChar char="•"/>
            </a:pP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Reducir tiempos de atención y errores manuales</a:t>
            </a:r>
          </a:p>
          <a:p>
            <a:pPr algn="l" marL="536534" indent="-268267" lvl="1">
              <a:lnSpc>
                <a:spcPts val="3305"/>
              </a:lnSpc>
              <a:buFont typeface="Arial"/>
              <a:buChar char="•"/>
            </a:pP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Garantizar trazabilidad y auditoría de operaciones</a:t>
            </a:r>
          </a:p>
          <a:p>
            <a:pPr algn="l" marL="536534" indent="-268267" lvl="1">
              <a:lnSpc>
                <a:spcPts val="3305"/>
              </a:lnSpc>
              <a:buFont typeface="Arial"/>
              <a:buChar char="•"/>
            </a:pP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Notificaciones automáticas de vencimiento y</a:t>
            </a:r>
            <a:r>
              <a:rPr lang="en-US" sz="2485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prórroga</a:t>
            </a:r>
          </a:p>
          <a:p>
            <a:pPr algn="l" marL="0" indent="0" lvl="0">
              <a:lnSpc>
                <a:spcPts val="3305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1862262">
            <a:off x="2469929" y="6412406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195383">
            <a:off x="3492186" y="1953484"/>
            <a:ext cx="1427633" cy="1442354"/>
          </a:xfrm>
          <a:custGeom>
            <a:avLst/>
            <a:gdLst/>
            <a:ahLst/>
            <a:cxnLst/>
            <a:rect r="r" b="b" t="t" l="l"/>
            <a:pathLst>
              <a:path h="1442354" w="1427633">
                <a:moveTo>
                  <a:pt x="0" y="0"/>
                </a:moveTo>
                <a:lnTo>
                  <a:pt x="1427633" y="0"/>
                </a:lnTo>
                <a:lnTo>
                  <a:pt x="1427633" y="1442354"/>
                </a:lnTo>
                <a:lnTo>
                  <a:pt x="0" y="14423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0511" b="-8911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163359" y="3026545"/>
            <a:ext cx="1125832" cy="1220414"/>
          </a:xfrm>
          <a:custGeom>
            <a:avLst/>
            <a:gdLst/>
            <a:ahLst/>
            <a:cxnLst/>
            <a:rect r="r" b="b" t="t" l="l"/>
            <a:pathLst>
              <a:path h="1220414" w="1125832">
                <a:moveTo>
                  <a:pt x="0" y="0"/>
                </a:moveTo>
                <a:lnTo>
                  <a:pt x="1125832" y="0"/>
                </a:lnTo>
                <a:lnTo>
                  <a:pt x="1125832" y="1220414"/>
                </a:lnTo>
                <a:lnTo>
                  <a:pt x="0" y="12204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302283" y="1868165"/>
            <a:ext cx="1068605" cy="1158380"/>
          </a:xfrm>
          <a:custGeom>
            <a:avLst/>
            <a:gdLst/>
            <a:ahLst/>
            <a:cxnLst/>
            <a:rect r="r" b="b" t="t" l="l"/>
            <a:pathLst>
              <a:path h="1158380" w="1068605">
                <a:moveTo>
                  <a:pt x="0" y="0"/>
                </a:moveTo>
                <a:lnTo>
                  <a:pt x="1068605" y="0"/>
                </a:lnTo>
                <a:lnTo>
                  <a:pt x="1068605" y="1158380"/>
                </a:lnTo>
                <a:lnTo>
                  <a:pt x="0" y="1158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049542" y="4473402"/>
            <a:ext cx="8531793" cy="3191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VIN: Vehicle Identification Number</a:t>
            </a:r>
          </a:p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DNI: Documento Nacional de Identidad</a:t>
            </a:r>
          </a:p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OM-2261: Formulario oficial de aduana</a:t>
            </a:r>
          </a:p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API: Application Programming Interface</a:t>
            </a:r>
          </a:p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UI: User Interface</a:t>
            </a:r>
          </a:p>
          <a:p>
            <a:pPr algn="l" marL="560656" indent="-280328" lvl="1">
              <a:lnSpc>
                <a:spcPts val="3635"/>
              </a:lnSpc>
              <a:buFont typeface="Arial"/>
              <a:buChar char="•"/>
            </a:pPr>
            <a:r>
              <a:rPr lang="en-US" sz="2596">
                <a:solidFill>
                  <a:srgbClr val="05061C"/>
                </a:solidFill>
                <a:latin typeface="Questrial"/>
                <a:ea typeface="Questrial"/>
                <a:cs typeface="Questrial"/>
                <a:sym typeface="Questrial"/>
              </a:rPr>
              <a:t>PDF, QR: Formatos de comprobante</a:t>
            </a:r>
          </a:p>
          <a:p>
            <a:pPr algn="l">
              <a:lnSpc>
                <a:spcPts val="3635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406227" y="1769027"/>
            <a:ext cx="8460131" cy="3285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1"/>
              </a:lnSpc>
            </a:pPr>
            <a:r>
              <a:rPr lang="en-US" sz="6015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DEFINICIONES Y ACRÓNIMOS</a:t>
            </a:r>
          </a:p>
          <a:p>
            <a:pPr algn="l">
              <a:lnSpc>
                <a:spcPts val="8421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true" flipV="false" rot="0">
            <a:off x="11290270" y="1299520"/>
            <a:ext cx="4833710" cy="8631626"/>
          </a:xfrm>
          <a:custGeom>
            <a:avLst/>
            <a:gdLst/>
            <a:ahLst/>
            <a:cxnLst/>
            <a:rect r="r" b="b" t="t" l="l"/>
            <a:pathLst>
              <a:path h="8631626" w="4833710">
                <a:moveTo>
                  <a:pt x="4833711" y="0"/>
                </a:moveTo>
                <a:lnTo>
                  <a:pt x="0" y="0"/>
                </a:lnTo>
                <a:lnTo>
                  <a:pt x="0" y="8631626"/>
                </a:lnTo>
                <a:lnTo>
                  <a:pt x="4833711" y="8631626"/>
                </a:lnTo>
                <a:lnTo>
                  <a:pt x="483371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12249">
            <a:off x="10727553" y="1554989"/>
            <a:ext cx="1271671" cy="1284784"/>
          </a:xfrm>
          <a:custGeom>
            <a:avLst/>
            <a:gdLst/>
            <a:ahLst/>
            <a:cxnLst/>
            <a:rect r="r" b="b" t="t" l="l"/>
            <a:pathLst>
              <a:path h="1284784" w="1271671">
                <a:moveTo>
                  <a:pt x="0" y="0"/>
                </a:moveTo>
                <a:lnTo>
                  <a:pt x="1271670" y="0"/>
                </a:lnTo>
                <a:lnTo>
                  <a:pt x="1271670" y="1284784"/>
                </a:lnTo>
                <a:lnTo>
                  <a:pt x="0" y="12847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0511" b="-8911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511716" y="4939393"/>
            <a:ext cx="1068605" cy="1158380"/>
          </a:xfrm>
          <a:custGeom>
            <a:avLst/>
            <a:gdLst/>
            <a:ahLst/>
            <a:cxnLst/>
            <a:rect r="r" b="b" t="t" l="l"/>
            <a:pathLst>
              <a:path h="1158380" w="1068605">
                <a:moveTo>
                  <a:pt x="0" y="0"/>
                </a:moveTo>
                <a:lnTo>
                  <a:pt x="1068606" y="0"/>
                </a:lnTo>
                <a:lnTo>
                  <a:pt x="1068606" y="1158380"/>
                </a:lnTo>
                <a:lnTo>
                  <a:pt x="0" y="115838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60499" y="1194649"/>
            <a:ext cx="13015912" cy="3845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829"/>
              </a:lnSpc>
            </a:pPr>
            <a:r>
              <a:rPr lang="en-US" sz="7503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Modelo 4+1 de Kruchten</a:t>
            </a:r>
          </a:p>
          <a:p>
            <a:pPr algn="ctr" marL="0" indent="0" lvl="0">
              <a:lnSpc>
                <a:spcPts val="982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599514" y="4243466"/>
            <a:ext cx="6442983" cy="41063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5"/>
              </a:lnSpc>
            </a:pP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</a:t>
            </a: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ista de escenarios (Casos de uso)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Vista lógica (Clases y servicios)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Vista de implementación (Componentes y paquetes)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Vista de procesos (Flujos y actividad)</a:t>
            </a:r>
          </a:p>
          <a:p>
            <a:pPr algn="l" marL="557558" indent="-278779" lvl="1">
              <a:lnSpc>
                <a:spcPts val="3615"/>
              </a:lnSpc>
              <a:buFont typeface="Arial"/>
              <a:buChar char="•"/>
            </a:pPr>
            <a:r>
              <a:rPr lang="en-US" sz="2582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Vista física (Despliegue e infraestructura)</a:t>
            </a:r>
          </a:p>
          <a:p>
            <a:pPr algn="l">
              <a:lnSpc>
                <a:spcPts val="3615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598998" y="4300616"/>
            <a:ext cx="8115300" cy="4619283"/>
            <a:chOff x="0" y="0"/>
            <a:chExt cx="1002569" cy="5706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02569" cy="570669"/>
            </a:xfrm>
            <a:custGeom>
              <a:avLst/>
              <a:gdLst/>
              <a:ahLst/>
              <a:cxnLst/>
              <a:rect r="r" b="b" t="t" l="l"/>
              <a:pathLst>
                <a:path h="570669" w="1002569">
                  <a:moveTo>
                    <a:pt x="13356" y="0"/>
                  </a:moveTo>
                  <a:lnTo>
                    <a:pt x="989213" y="0"/>
                  </a:lnTo>
                  <a:cubicBezTo>
                    <a:pt x="992756" y="0"/>
                    <a:pt x="996153" y="1407"/>
                    <a:pt x="998657" y="3912"/>
                  </a:cubicBezTo>
                  <a:cubicBezTo>
                    <a:pt x="1001162" y="6417"/>
                    <a:pt x="1002569" y="9814"/>
                    <a:pt x="1002569" y="13356"/>
                  </a:cubicBezTo>
                  <a:lnTo>
                    <a:pt x="1002569" y="557313"/>
                  </a:lnTo>
                  <a:cubicBezTo>
                    <a:pt x="1002569" y="560855"/>
                    <a:pt x="1001162" y="564252"/>
                    <a:pt x="998657" y="566757"/>
                  </a:cubicBezTo>
                  <a:cubicBezTo>
                    <a:pt x="996153" y="569262"/>
                    <a:pt x="992756" y="570669"/>
                    <a:pt x="989213" y="570669"/>
                  </a:cubicBezTo>
                  <a:lnTo>
                    <a:pt x="13356" y="570669"/>
                  </a:lnTo>
                  <a:cubicBezTo>
                    <a:pt x="9814" y="570669"/>
                    <a:pt x="6417" y="569262"/>
                    <a:pt x="3912" y="566757"/>
                  </a:cubicBezTo>
                  <a:cubicBezTo>
                    <a:pt x="1407" y="564252"/>
                    <a:pt x="0" y="560855"/>
                    <a:pt x="0" y="557313"/>
                  </a:cubicBezTo>
                  <a:lnTo>
                    <a:pt x="0" y="13356"/>
                  </a:lnTo>
                  <a:cubicBezTo>
                    <a:pt x="0" y="9814"/>
                    <a:pt x="1407" y="6417"/>
                    <a:pt x="3912" y="3912"/>
                  </a:cubicBezTo>
                  <a:cubicBezTo>
                    <a:pt x="6417" y="1407"/>
                    <a:pt x="9814" y="0"/>
                    <a:pt x="13356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8524" r="0" b="-8524"/>
              </a:stretch>
            </a:blipFill>
            <a:ln w="9525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2168486" y="219173"/>
            <a:ext cx="720479" cy="1619054"/>
          </a:xfrm>
          <a:custGeom>
            <a:avLst/>
            <a:gdLst/>
            <a:ahLst/>
            <a:cxnLst/>
            <a:rect r="r" b="b" t="t" l="l"/>
            <a:pathLst>
              <a:path h="1619054" w="720479">
                <a:moveTo>
                  <a:pt x="0" y="0"/>
                </a:moveTo>
                <a:lnTo>
                  <a:pt x="720479" y="0"/>
                </a:lnTo>
                <a:lnTo>
                  <a:pt x="720479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7230252">
            <a:off x="14483092" y="1809317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379440" y="4655403"/>
            <a:ext cx="842199" cy="842199"/>
          </a:xfrm>
          <a:custGeom>
            <a:avLst/>
            <a:gdLst/>
            <a:ahLst/>
            <a:cxnLst/>
            <a:rect r="r" b="b" t="t" l="l"/>
            <a:pathLst>
              <a:path h="842199" w="842199">
                <a:moveTo>
                  <a:pt x="0" y="0"/>
                </a:moveTo>
                <a:lnTo>
                  <a:pt x="842198" y="0"/>
                </a:lnTo>
                <a:lnTo>
                  <a:pt x="842198" y="842199"/>
                </a:lnTo>
                <a:lnTo>
                  <a:pt x="0" y="842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004482" y="4738336"/>
            <a:ext cx="676333" cy="676333"/>
          </a:xfrm>
          <a:custGeom>
            <a:avLst/>
            <a:gdLst/>
            <a:ahLst/>
            <a:cxnLst/>
            <a:rect r="r" b="b" t="t" l="l"/>
            <a:pathLst>
              <a:path h="676333" w="676333">
                <a:moveTo>
                  <a:pt x="0" y="0"/>
                </a:moveTo>
                <a:lnTo>
                  <a:pt x="676334" y="0"/>
                </a:lnTo>
                <a:lnTo>
                  <a:pt x="676334" y="676333"/>
                </a:lnTo>
                <a:lnTo>
                  <a:pt x="0" y="6763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12979" y="1499318"/>
            <a:ext cx="12248497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1"/>
              </a:lnSpc>
            </a:pPr>
            <a:r>
              <a:rPr lang="en-US" sz="66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V</a:t>
            </a:r>
            <a:r>
              <a:rPr lang="en-US" sz="6618">
                <a:solidFill>
                  <a:srgbClr val="000000"/>
                </a:solidFill>
                <a:latin typeface="Bungee"/>
                <a:ea typeface="Bungee"/>
                <a:cs typeface="Bungee"/>
                <a:sym typeface="Bungee"/>
              </a:rPr>
              <a:t>ista de Escenarios</a:t>
            </a:r>
          </a:p>
          <a:p>
            <a:pPr algn="ctr" marL="0" indent="0" lvl="0">
              <a:lnSpc>
                <a:spcPts val="7941"/>
              </a:lnSpc>
              <a:spcBef>
                <a:spcPct val="0"/>
              </a:spcBef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5476271" y="219173"/>
            <a:ext cx="720479" cy="1619054"/>
          </a:xfrm>
          <a:custGeom>
            <a:avLst/>
            <a:gdLst/>
            <a:ahLst/>
            <a:cxnLst/>
            <a:rect r="r" b="b" t="t" l="l"/>
            <a:pathLst>
              <a:path h="1619054" w="720479">
                <a:moveTo>
                  <a:pt x="0" y="0"/>
                </a:moveTo>
                <a:lnTo>
                  <a:pt x="720480" y="0"/>
                </a:lnTo>
                <a:lnTo>
                  <a:pt x="720480" y="1619054"/>
                </a:lnTo>
                <a:lnTo>
                  <a:pt x="0" y="16190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3222147">
            <a:off x="3298021" y="641065"/>
            <a:ext cx="1183605" cy="2188484"/>
          </a:xfrm>
          <a:custGeom>
            <a:avLst/>
            <a:gdLst/>
            <a:ahLst/>
            <a:cxnLst/>
            <a:rect r="r" b="b" t="t" l="l"/>
            <a:pathLst>
              <a:path h="2188484" w="1183605">
                <a:moveTo>
                  <a:pt x="0" y="0"/>
                </a:moveTo>
                <a:lnTo>
                  <a:pt x="1183605" y="0"/>
                </a:lnTo>
                <a:lnTo>
                  <a:pt x="1183605" y="2188484"/>
                </a:lnTo>
                <a:lnTo>
                  <a:pt x="0" y="21884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621294" y="3080321"/>
            <a:ext cx="7045413" cy="6177979"/>
          </a:xfrm>
          <a:custGeom>
            <a:avLst/>
            <a:gdLst/>
            <a:ahLst/>
            <a:cxnLst/>
            <a:rect r="r" b="b" t="t" l="l"/>
            <a:pathLst>
              <a:path h="6177979" w="7045413">
                <a:moveTo>
                  <a:pt x="0" y="0"/>
                </a:moveTo>
                <a:lnTo>
                  <a:pt x="7045412" y="0"/>
                </a:lnTo>
                <a:lnTo>
                  <a:pt x="7045412" y="6177979"/>
                </a:lnTo>
                <a:lnTo>
                  <a:pt x="0" y="6177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06" r="0" b="-10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13796" y="365934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021291" y="2860407"/>
            <a:ext cx="8013612" cy="5960124"/>
          </a:xfrm>
          <a:custGeom>
            <a:avLst/>
            <a:gdLst/>
            <a:ahLst/>
            <a:cxnLst/>
            <a:rect r="r" b="b" t="t" l="l"/>
            <a:pathLst>
              <a:path h="5960124" w="8013612">
                <a:moveTo>
                  <a:pt x="0" y="0"/>
                </a:moveTo>
                <a:lnTo>
                  <a:pt x="8013613" y="0"/>
                </a:lnTo>
                <a:lnTo>
                  <a:pt x="8013613" y="5960125"/>
                </a:lnTo>
                <a:lnTo>
                  <a:pt x="0" y="59601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21291" y="1422132"/>
            <a:ext cx="15601768" cy="270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26"/>
              </a:lnSpc>
              <a:spcBef>
                <a:spcPct val="0"/>
              </a:spcBef>
            </a:pPr>
            <a:r>
              <a:rPr lang="en-US" sz="8355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Vista Lógica</a:t>
            </a:r>
          </a:p>
          <a:p>
            <a:pPr algn="l" marL="0" indent="0" lvl="0">
              <a:lnSpc>
                <a:spcPts val="1002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383784" y="3146139"/>
            <a:ext cx="8003003" cy="5962237"/>
          </a:xfrm>
          <a:custGeom>
            <a:avLst/>
            <a:gdLst/>
            <a:ahLst/>
            <a:cxnLst/>
            <a:rect r="r" b="b" t="t" l="l"/>
            <a:pathLst>
              <a:path h="5962237" w="8003003">
                <a:moveTo>
                  <a:pt x="0" y="0"/>
                </a:moveTo>
                <a:lnTo>
                  <a:pt x="8003003" y="0"/>
                </a:lnTo>
                <a:lnTo>
                  <a:pt x="8003003" y="5962237"/>
                </a:lnTo>
                <a:lnTo>
                  <a:pt x="0" y="5962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4770" y="762000"/>
            <a:ext cx="14378460" cy="2508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4"/>
              </a:lnSpc>
            </a:pPr>
            <a:r>
              <a:rPr lang="en-US" sz="68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Vista de Implementación</a:t>
            </a:r>
          </a:p>
          <a:p>
            <a:pPr algn="l">
              <a:lnSpc>
                <a:spcPts val="955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0B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1332" y="686774"/>
            <a:ext cx="16565336" cy="8913453"/>
            <a:chOff x="0" y="0"/>
            <a:chExt cx="4362887" cy="23475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62887" cy="2347576"/>
            </a:xfrm>
            <a:custGeom>
              <a:avLst/>
              <a:gdLst/>
              <a:ahLst/>
              <a:cxnLst/>
              <a:rect r="r" b="b" t="t" l="l"/>
              <a:pathLst>
                <a:path h="2347576" w="4362887">
                  <a:moveTo>
                    <a:pt x="5141" y="0"/>
                  </a:moveTo>
                  <a:lnTo>
                    <a:pt x="4357746" y="0"/>
                  </a:lnTo>
                  <a:cubicBezTo>
                    <a:pt x="4360585" y="0"/>
                    <a:pt x="4362887" y="2302"/>
                    <a:pt x="4362887" y="5141"/>
                  </a:cubicBezTo>
                  <a:lnTo>
                    <a:pt x="4362887" y="2342435"/>
                  </a:lnTo>
                  <a:cubicBezTo>
                    <a:pt x="4362887" y="2345274"/>
                    <a:pt x="4360585" y="2347576"/>
                    <a:pt x="4357746" y="2347576"/>
                  </a:cubicBezTo>
                  <a:lnTo>
                    <a:pt x="5141" y="2347576"/>
                  </a:lnTo>
                  <a:cubicBezTo>
                    <a:pt x="3777" y="2347576"/>
                    <a:pt x="2470" y="2347034"/>
                    <a:pt x="1506" y="2346070"/>
                  </a:cubicBezTo>
                  <a:cubicBezTo>
                    <a:pt x="542" y="2345106"/>
                    <a:pt x="0" y="2343799"/>
                    <a:pt x="0" y="2342435"/>
                  </a:cubicBezTo>
                  <a:lnTo>
                    <a:pt x="0" y="5141"/>
                  </a:lnTo>
                  <a:cubicBezTo>
                    <a:pt x="0" y="2302"/>
                    <a:pt x="2302" y="0"/>
                    <a:pt x="5141" y="0"/>
                  </a:cubicBezTo>
                  <a:close/>
                </a:path>
              </a:pathLst>
            </a:custGeom>
            <a:solidFill>
              <a:srgbClr val="FFFFFF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362887" cy="24333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7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493371" y="3121222"/>
            <a:ext cx="11301259" cy="4944301"/>
          </a:xfrm>
          <a:custGeom>
            <a:avLst/>
            <a:gdLst/>
            <a:ahLst/>
            <a:cxnLst/>
            <a:rect r="r" b="b" t="t" l="l"/>
            <a:pathLst>
              <a:path h="4944301" w="11301259">
                <a:moveTo>
                  <a:pt x="0" y="0"/>
                </a:moveTo>
                <a:lnTo>
                  <a:pt x="11301258" y="0"/>
                </a:lnTo>
                <a:lnTo>
                  <a:pt x="11301258" y="4944300"/>
                </a:lnTo>
                <a:lnTo>
                  <a:pt x="0" y="49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4770" y="762000"/>
            <a:ext cx="14378460" cy="2508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54"/>
              </a:lnSpc>
            </a:pPr>
            <a:r>
              <a:rPr lang="en-US" sz="6824">
                <a:solidFill>
                  <a:srgbClr val="05061C"/>
                </a:solidFill>
                <a:latin typeface="Bungee"/>
                <a:ea typeface="Bungee"/>
                <a:cs typeface="Bungee"/>
                <a:sym typeface="Bungee"/>
              </a:rPr>
              <a:t>Vista de Implementación</a:t>
            </a:r>
          </a:p>
          <a:p>
            <a:pPr algn="l">
              <a:lnSpc>
                <a:spcPts val="9554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DAGotPOwQ50</dc:identifier>
  <dcterms:modified xsi:type="dcterms:W3CDTF">2011-08-01T06:04:30Z</dcterms:modified>
  <cp:revision>1</cp:revision>
  <dc:title>Presentación Ing.Software </dc:title>
</cp:coreProperties>
</file>