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14"/>
  </p:notesMasterIdLst>
  <p:handoutMasterIdLst>
    <p:handoutMasterId r:id="rId15"/>
  </p:handoutMasterIdLst>
  <p:sldIdLst>
    <p:sldId id="264" r:id="rId2"/>
    <p:sldId id="274" r:id="rId3"/>
    <p:sldId id="276" r:id="rId4"/>
    <p:sldId id="277" r:id="rId5"/>
    <p:sldId id="278" r:id="rId6"/>
    <p:sldId id="279" r:id="rId7"/>
    <p:sldId id="280" r:id="rId8"/>
    <p:sldId id="281" r:id="rId9"/>
    <p:sldId id="282" r:id="rId10"/>
    <p:sldId id="283" r:id="rId11"/>
    <p:sldId id="284" r:id="rId12"/>
    <p:sldId id="267" r:id="rId13"/>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5EA7F37-E462-4073-869A-0C7A3A1CFA4A}"/>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5" name="Rectangle 3">
            <a:extLst>
              <a:ext uri="{FF2B5EF4-FFF2-40B4-BE49-F238E27FC236}">
                <a16:creationId xmlns:a16="http://schemas.microsoft.com/office/drawing/2014/main" id="{A66301E1-3456-4A17-B2A0-F67AEC885F18}"/>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3076" name="Rectangle 4">
            <a:extLst>
              <a:ext uri="{FF2B5EF4-FFF2-40B4-BE49-F238E27FC236}">
                <a16:creationId xmlns:a16="http://schemas.microsoft.com/office/drawing/2014/main" id="{F35E089A-2D14-46CD-8A36-9F6BCE3B826E}"/>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7" name="Rectangle 5">
            <a:extLst>
              <a:ext uri="{FF2B5EF4-FFF2-40B4-BE49-F238E27FC236}">
                <a16:creationId xmlns:a16="http://schemas.microsoft.com/office/drawing/2014/main" id="{5C040978-9F2A-424E-8BBF-F8E8D11E9644}"/>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966A0517-A708-442D-BD09-BB17CB0F8FBA}" type="slidenum">
              <a:rPr lang="it-IT" altLang="en-US"/>
              <a:pPr/>
              <a:t>‹#›</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9074E3-4167-406B-8DDB-E638749DCB2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3" name="Rectangle 3">
            <a:extLst>
              <a:ext uri="{FF2B5EF4-FFF2-40B4-BE49-F238E27FC236}">
                <a16:creationId xmlns:a16="http://schemas.microsoft.com/office/drawing/2014/main" id="{B1FB5521-62DC-47E4-81DB-649B5E7F6D55}"/>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5124" name="Rectangle 4">
            <a:extLst>
              <a:ext uri="{FF2B5EF4-FFF2-40B4-BE49-F238E27FC236}">
                <a16:creationId xmlns:a16="http://schemas.microsoft.com/office/drawing/2014/main" id="{E7053780-820B-4085-B337-A5DDDEF75BC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a:extLst>
              <a:ext uri="{FF2B5EF4-FFF2-40B4-BE49-F238E27FC236}">
                <a16:creationId xmlns:a16="http://schemas.microsoft.com/office/drawing/2014/main" id="{A06274D9-BE7F-4B2A-9ED5-0601138B44EC}"/>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5126" name="Rectangle 6">
            <a:extLst>
              <a:ext uri="{FF2B5EF4-FFF2-40B4-BE49-F238E27FC236}">
                <a16:creationId xmlns:a16="http://schemas.microsoft.com/office/drawing/2014/main" id="{2C45BBB7-389D-48C6-AD8B-F9B5ABC8206F}"/>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7" name="Rectangle 7">
            <a:extLst>
              <a:ext uri="{FF2B5EF4-FFF2-40B4-BE49-F238E27FC236}">
                <a16:creationId xmlns:a16="http://schemas.microsoft.com/office/drawing/2014/main" id="{1AEEB81F-7175-4361-93B3-46565118BC58}"/>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58ED0557-144D-4F9A-A7EA-16B0BE5F8F60}"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0BC8CD1-F45C-416C-B337-D762B1D5CA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6DFDD5A9-1B95-4404-9737-E64AF6D90BCC}" type="slidenum">
              <a:rPr lang="it-IT" altLang="en-US" sz="1200">
                <a:solidFill>
                  <a:schemeClr val="tx1"/>
                </a:solidFill>
                <a:latin typeface="Calibri" panose="020F0502020204030204" pitchFamily="34" charset="0"/>
              </a:rPr>
              <a:pPr/>
              <a:t>1</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6E579E82-362F-48D2-AF0C-05B9E5B1DA2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id="{8BD4AEB4-5DA5-41DA-8ECC-5728ACFE87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9DF7F5E4-81A2-4819-AFD0-D37908ADFE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545C62F2-ADEB-46B8-8E2A-AEA5A2EDF1F5}" type="slidenum">
              <a:rPr lang="it-IT" altLang="en-US" sz="1200">
                <a:solidFill>
                  <a:schemeClr val="tx1"/>
                </a:solidFill>
                <a:latin typeface="Calibri" panose="020F0502020204030204" pitchFamily="34" charset="0"/>
              </a:rPr>
              <a:pPr/>
              <a:t>12</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3C04327D-858D-499B-B86D-6B07F344FEA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507" name="Rectangle 3">
            <a:extLst>
              <a:ext uri="{FF2B5EF4-FFF2-40B4-BE49-F238E27FC236}">
                <a16:creationId xmlns:a16="http://schemas.microsoft.com/office/drawing/2014/main" id="{578F8642-3986-42E6-8040-3B58F24EE4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a:t>Fare clic per modificare stile</a:t>
            </a:r>
            <a:endParaRPr lang="en-GB"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GB"/>
          </a:p>
        </p:txBody>
      </p:sp>
    </p:spTree>
    <p:extLst>
      <p:ext uri="{BB962C8B-B14F-4D97-AF65-F5344CB8AC3E}">
        <p14:creationId xmlns:p14="http://schemas.microsoft.com/office/powerpoint/2010/main" val="201904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26578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980728"/>
            <a:ext cx="1889125" cy="4886672"/>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1259631" y="980728"/>
            <a:ext cx="5374531" cy="488667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774114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234232" y="1052736"/>
            <a:ext cx="7415659" cy="504825"/>
          </a:xfrm>
        </p:spPr>
        <p:txBody>
          <a:bodyPr/>
          <a:lstStyle/>
          <a:p>
            <a:r>
              <a:rPr lang="it-IT"/>
              <a:t>Fare clic per modificare stile</a:t>
            </a:r>
            <a:endParaRPr lang="en-GB"/>
          </a:p>
        </p:txBody>
      </p:sp>
      <p:sp>
        <p:nvSpPr>
          <p:cNvPr id="3" name="Segnaposto testo 2"/>
          <p:cNvSpPr>
            <a:spLocks noGrp="1"/>
          </p:cNvSpPr>
          <p:nvPr>
            <p:ph type="body" sz="half" idx="1"/>
          </p:nvPr>
        </p:nvSpPr>
        <p:spPr>
          <a:xfrm>
            <a:off x="1221848" y="1752600"/>
            <a:ext cx="3597802"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1232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415659" cy="504825"/>
          </a:xfrm>
        </p:spPr>
        <p:txBody>
          <a:bodyPr/>
          <a:lstStyle/>
          <a:p>
            <a:r>
              <a:rPr lang="it-IT"/>
              <a:t>Fare clic per modificare stile</a:t>
            </a:r>
            <a:endParaRPr lang="en-GB"/>
          </a:p>
        </p:txBody>
      </p:sp>
      <p:sp>
        <p:nvSpPr>
          <p:cNvPr id="3" name="Segnaposto tabella 2"/>
          <p:cNvSpPr>
            <a:spLocks noGrp="1"/>
          </p:cNvSpPr>
          <p:nvPr>
            <p:ph type="tbl" idx="1"/>
          </p:nvPr>
        </p:nvSpPr>
        <p:spPr>
          <a:xfrm>
            <a:off x="1260029" y="1752600"/>
            <a:ext cx="7415659" cy="4114800"/>
          </a:xfrm>
        </p:spPr>
        <p:txBody>
          <a:bodyPr/>
          <a:lstStyle/>
          <a:p>
            <a:pPr lvl="0"/>
            <a:r>
              <a:rPr lang="it-IT" noProof="0"/>
              <a:t>Fare clic sull'icona per inserire una tabella</a:t>
            </a:r>
            <a:endParaRPr lang="en-GB" noProof="0"/>
          </a:p>
        </p:txBody>
      </p:sp>
    </p:spTree>
    <p:extLst>
      <p:ext uri="{BB962C8B-B14F-4D97-AF65-F5344CB8AC3E}">
        <p14:creationId xmlns:p14="http://schemas.microsoft.com/office/powerpoint/2010/main" val="195212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559675" cy="504825"/>
          </a:xfrm>
        </p:spPr>
        <p:txBody>
          <a:bodyPr/>
          <a:lstStyle/>
          <a:p>
            <a:r>
              <a:rPr lang="it-IT" dirty="0"/>
              <a:t>Fare clic per modificare stile</a:t>
            </a:r>
            <a:endParaRPr lang="en-GB" dirty="0"/>
          </a:p>
        </p:txBody>
      </p:sp>
      <p:sp>
        <p:nvSpPr>
          <p:cNvPr id="3" name="Segnaposto grafico 2"/>
          <p:cNvSpPr>
            <a:spLocks noGrp="1"/>
          </p:cNvSpPr>
          <p:nvPr>
            <p:ph type="chart" idx="1"/>
          </p:nvPr>
        </p:nvSpPr>
        <p:spPr>
          <a:xfrm>
            <a:off x="1260029" y="1752600"/>
            <a:ext cx="7559675" cy="4114800"/>
          </a:xfrm>
        </p:spPr>
        <p:txBody>
          <a:bodyPr/>
          <a:lstStyle/>
          <a:p>
            <a:pPr lvl="0"/>
            <a:r>
              <a:rPr lang="it-IT" noProof="0"/>
              <a:t>Fare clic sull'icona per inserire un grafico</a:t>
            </a:r>
            <a:endParaRPr lang="en-GB" noProof="0"/>
          </a:p>
        </p:txBody>
      </p:sp>
    </p:spTree>
    <p:extLst>
      <p:ext uri="{BB962C8B-B14F-4D97-AF65-F5344CB8AC3E}">
        <p14:creationId xmlns:p14="http://schemas.microsoft.com/office/powerpoint/2010/main" val="41926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92352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59632" y="4406900"/>
            <a:ext cx="7235080" cy="1362075"/>
          </a:xfrm>
        </p:spPr>
        <p:txBody>
          <a:bodyPr/>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1220886" y="2708920"/>
            <a:ext cx="730708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373455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sz="half" idx="1"/>
          </p:nvPr>
        </p:nvSpPr>
        <p:spPr>
          <a:xfrm>
            <a:off x="1259632" y="1752600"/>
            <a:ext cx="356001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02268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87624" y="980728"/>
            <a:ext cx="7499176" cy="436910"/>
          </a:xfrm>
        </p:spPr>
        <p:txBody>
          <a:bodyPr/>
          <a:lstStyle>
            <a:lvl1pPr>
              <a:defRPr/>
            </a:lvl1pPr>
          </a:lstStyle>
          <a:p>
            <a:r>
              <a:rPr lang="it-IT"/>
              <a:t>Fare clic per modificare stile</a:t>
            </a:r>
            <a:endParaRPr lang="en-GB"/>
          </a:p>
        </p:txBody>
      </p:sp>
      <p:sp>
        <p:nvSpPr>
          <p:cNvPr id="3" name="Segnaposto testo 2"/>
          <p:cNvSpPr>
            <a:spLocks noGrp="1"/>
          </p:cNvSpPr>
          <p:nvPr>
            <p:ph type="body" idx="1"/>
          </p:nvPr>
        </p:nvSpPr>
        <p:spPr>
          <a:xfrm>
            <a:off x="1187624" y="1535113"/>
            <a:ext cx="36004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187624" y="2276872"/>
            <a:ext cx="360040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932040" y="1535113"/>
            <a:ext cx="375476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932040" y="2276872"/>
            <a:ext cx="375476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5894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25538"/>
            <a:ext cx="7344048" cy="504825"/>
          </a:xfrm>
        </p:spPr>
        <p:txBody>
          <a:bodyPr/>
          <a:lstStyle/>
          <a:p>
            <a:r>
              <a:rPr lang="it-IT"/>
              <a:t>Fare clic per modificare stile</a:t>
            </a:r>
            <a:endParaRPr lang="en-GB"/>
          </a:p>
        </p:txBody>
      </p:sp>
    </p:spTree>
    <p:extLst>
      <p:ext uri="{BB962C8B-B14F-4D97-AF65-F5344CB8AC3E}">
        <p14:creationId xmlns:p14="http://schemas.microsoft.com/office/powerpoint/2010/main" val="47304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57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124744"/>
            <a:ext cx="2216225" cy="1162050"/>
          </a:xfrm>
        </p:spPr>
        <p:txBody>
          <a:bodyPr anchor="b"/>
          <a:lstStyle>
            <a:lvl1pPr algn="l">
              <a:defRPr sz="2000" b="1"/>
            </a:lvl1pPr>
          </a:lstStyle>
          <a:p>
            <a:r>
              <a:rPr lang="it-IT"/>
              <a:t>Fare clic per modificare stile</a:t>
            </a:r>
            <a:endParaRPr lang="en-GB" dirty="0"/>
          </a:p>
        </p:txBody>
      </p:sp>
      <p:sp>
        <p:nvSpPr>
          <p:cNvPr id="3" name="Segnaposto contenuto 2"/>
          <p:cNvSpPr>
            <a:spLocks noGrp="1"/>
          </p:cNvSpPr>
          <p:nvPr>
            <p:ph idx="1"/>
          </p:nvPr>
        </p:nvSpPr>
        <p:spPr>
          <a:xfrm>
            <a:off x="3635896" y="1124744"/>
            <a:ext cx="5050903" cy="48965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1259632" y="2361251"/>
            <a:ext cx="2205881" cy="3644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84947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980727"/>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Trascinare l'immagine su un segnaposto o fare clic sull'icona per aggiungerla</a:t>
            </a:r>
            <a:endParaRPr lang="en-GB" noProof="0"/>
          </a:p>
        </p:txBody>
      </p:sp>
      <p:sp>
        <p:nvSpPr>
          <p:cNvPr id="4" name="Segnaposto testo 3"/>
          <p:cNvSpPr>
            <a:spLocks noGrp="1"/>
          </p:cNvSpPr>
          <p:nvPr>
            <p:ph type="body" sz="half" idx="2"/>
          </p:nvPr>
        </p:nvSpPr>
        <p:spPr>
          <a:xfrm>
            <a:off x="1792288" y="5367338"/>
            <a:ext cx="5486400" cy="653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31815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0349938C-A0C7-4F89-A156-F34CFDE5FFEF}"/>
              </a:ext>
            </a:extLst>
          </p:cNvPr>
          <p:cNvGrpSpPr>
            <a:grpSpLocks/>
          </p:cNvGrpSpPr>
          <p:nvPr/>
        </p:nvGrpSpPr>
        <p:grpSpPr bwMode="auto">
          <a:xfrm>
            <a:off x="0" y="6096000"/>
            <a:ext cx="9144000" cy="762000"/>
            <a:chOff x="0" y="3840"/>
            <a:chExt cx="5760" cy="480"/>
          </a:xfrm>
        </p:grpSpPr>
        <p:sp>
          <p:nvSpPr>
            <p:cNvPr id="1030" name="Rectangle 13">
              <a:extLst>
                <a:ext uri="{FF2B5EF4-FFF2-40B4-BE49-F238E27FC236}">
                  <a16:creationId xmlns:a16="http://schemas.microsoft.com/office/drawing/2014/main" id="{603DF9F1-DE9A-4F07-A0AF-D67895C71587}"/>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sp>
          <p:nvSpPr>
            <p:cNvPr id="1031" name="Rectangle 14">
              <a:extLst>
                <a:ext uri="{FF2B5EF4-FFF2-40B4-BE49-F238E27FC236}">
                  <a16:creationId xmlns:a16="http://schemas.microsoft.com/office/drawing/2014/main" id="{08F458C8-F859-4126-82C8-E6D51E17A1CF}"/>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grpSp>
      <p:sp>
        <p:nvSpPr>
          <p:cNvPr id="1027" name="Rectangle 2">
            <a:extLst>
              <a:ext uri="{FF2B5EF4-FFF2-40B4-BE49-F238E27FC236}">
                <a16:creationId xmlns:a16="http://schemas.microsoft.com/office/drawing/2014/main" id="{9BCBA36E-82C6-4EC7-BF51-17B99260455C}"/>
              </a:ext>
            </a:extLst>
          </p:cNvPr>
          <p:cNvSpPr>
            <a:spLocks noGrp="1" noChangeArrowheads="1"/>
          </p:cNvSpPr>
          <p:nvPr>
            <p:ph type="title"/>
          </p:nvPr>
        </p:nvSpPr>
        <p:spPr bwMode="auto">
          <a:xfrm>
            <a:off x="1258888" y="1125538"/>
            <a:ext cx="741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04F4E2E7-088F-4871-A71D-9C47BFF4F8E7}"/>
              </a:ext>
            </a:extLst>
          </p:cNvPr>
          <p:cNvSpPr>
            <a:spLocks noGrp="1" noChangeArrowheads="1"/>
          </p:cNvSpPr>
          <p:nvPr>
            <p:ph type="body" idx="1"/>
          </p:nvPr>
        </p:nvSpPr>
        <p:spPr bwMode="auto">
          <a:xfrm>
            <a:off x="1258888" y="1752600"/>
            <a:ext cx="741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pic>
        <p:nvPicPr>
          <p:cNvPr id="1029" name="Immagine 5">
            <a:extLst>
              <a:ext uri="{FF2B5EF4-FFF2-40B4-BE49-F238E27FC236}">
                <a16:creationId xmlns:a16="http://schemas.microsoft.com/office/drawing/2014/main" id="{C13CD3C0-86F5-4359-8300-559721B5F8B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115888"/>
            <a:ext cx="2555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njamin-Barda/spotyCARL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librosa.org/doc/latest/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librosa.org/doc/latest/feature.html#spectral-feature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79D5C64F-EBE3-43D4-A086-631E561940CD}"/>
              </a:ext>
            </a:extLst>
          </p:cNvPr>
          <p:cNvSpPr>
            <a:spLocks noChangeArrowheads="1"/>
          </p:cNvSpPr>
          <p:nvPr/>
        </p:nvSpPr>
        <p:spPr bwMode="auto">
          <a:xfrm>
            <a:off x="0" y="0"/>
            <a:ext cx="9144000" cy="3429000"/>
          </a:xfrm>
          <a:prstGeom prst="rect">
            <a:avLst/>
          </a:prstGeom>
          <a:solidFill>
            <a:srgbClr val="006778"/>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A0183C90-EC47-4378-AC48-FA1990B2D706}"/>
              </a:ext>
            </a:extLst>
          </p:cNvPr>
          <p:cNvGrpSpPr>
            <a:grpSpLocks/>
          </p:cNvGrpSpPr>
          <p:nvPr/>
        </p:nvGrpSpPr>
        <p:grpSpPr bwMode="auto">
          <a:xfrm>
            <a:off x="0" y="2759075"/>
            <a:ext cx="9145588" cy="4098925"/>
            <a:chOff x="0" y="1738"/>
            <a:chExt cx="5761" cy="2582"/>
          </a:xfrm>
        </p:grpSpPr>
        <p:pic>
          <p:nvPicPr>
            <p:cNvPr id="15365" name="Picture 15" descr="Fondino">
              <a:extLst>
                <a:ext uri="{FF2B5EF4-FFF2-40B4-BE49-F238E27FC236}">
                  <a16:creationId xmlns:a16="http://schemas.microsoft.com/office/drawing/2014/main" id="{735FE92C-107A-4E9B-A179-BE209A064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279DA4AB-48A9-4E50-83D7-FE329061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descr="fascia">
              <a:extLst>
                <a:ext uri="{FF2B5EF4-FFF2-40B4-BE49-F238E27FC236}">
                  <a16:creationId xmlns:a16="http://schemas.microsoft.com/office/drawing/2014/main" id="{DF3B0C08-A321-488A-8514-951596896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sp>
        <p:nvSpPr>
          <p:cNvPr id="15363" name="Titolo 2">
            <a:extLst>
              <a:ext uri="{FF2B5EF4-FFF2-40B4-BE49-F238E27FC236}">
                <a16:creationId xmlns:a16="http://schemas.microsoft.com/office/drawing/2014/main" id="{0FC3613B-549D-43FF-B479-DD2E5BB28E03}"/>
              </a:ext>
            </a:extLst>
          </p:cNvPr>
          <p:cNvSpPr>
            <a:spLocks noGrp="1"/>
          </p:cNvSpPr>
          <p:nvPr>
            <p:ph type="ctrTitle"/>
          </p:nvPr>
        </p:nvSpPr>
        <p:spPr>
          <a:xfrm>
            <a:off x="2195736" y="1769269"/>
            <a:ext cx="6369050" cy="1979612"/>
          </a:xfrm>
        </p:spPr>
        <p:txBody>
          <a:bodyPr/>
          <a:lstStyle/>
          <a:p>
            <a:pPr algn="l" eaLnBrk="1" hangingPunct="1"/>
            <a:r>
              <a:rPr lang="it-IT" altLang="en-US" sz="5400" b="0" dirty="0">
                <a:solidFill>
                  <a:srgbClr val="FFFFFF"/>
                </a:solidFill>
                <a:latin typeface="Gill Sans MT" panose="020B0502020104020203" pitchFamily="34" charset="0"/>
              </a:rPr>
              <a:t>SpotyPY</a:t>
            </a:r>
          </a:p>
        </p:txBody>
      </p:sp>
      <p:sp>
        <p:nvSpPr>
          <p:cNvPr id="15364" name="Sottotitolo 3">
            <a:extLst>
              <a:ext uri="{FF2B5EF4-FFF2-40B4-BE49-F238E27FC236}">
                <a16:creationId xmlns:a16="http://schemas.microsoft.com/office/drawing/2014/main" id="{58872636-9B74-4355-BB85-ED372022F0E0}"/>
              </a:ext>
            </a:extLst>
          </p:cNvPr>
          <p:cNvSpPr>
            <a:spLocks noGrp="1"/>
          </p:cNvSpPr>
          <p:nvPr>
            <p:ph type="subTitle" idx="1"/>
          </p:nvPr>
        </p:nvSpPr>
        <p:spPr>
          <a:xfrm>
            <a:off x="2628900" y="4887913"/>
            <a:ext cx="6400800" cy="1852612"/>
          </a:xfrm>
        </p:spPr>
        <p:txBody>
          <a:bodyPr/>
          <a:lstStyle/>
          <a:p>
            <a:pPr algn="r" eaLnBrk="1" hangingPunct="1"/>
            <a:r>
              <a:rPr lang="it-IT" altLang="en-US" sz="1200" dirty="0">
                <a:solidFill>
                  <a:srgbClr val="FFFFFF"/>
                </a:solidFill>
                <a:latin typeface="Calibri" panose="020F0502020204030204" pitchFamily="34" charset="0"/>
              </a:rPr>
              <a:t>Presentation of our work for the STAT4ACSAI 21-22 course’s project</a:t>
            </a:r>
          </a:p>
          <a:p>
            <a:pPr algn="r" eaLnBrk="1" hangingPunct="1"/>
            <a:endParaRPr lang="it-IT" altLang="en-US" sz="1200" dirty="0">
              <a:solidFill>
                <a:srgbClr val="FFFFFF"/>
              </a:solidFill>
              <a:latin typeface="Calibri" panose="020F0502020204030204" pitchFamily="34" charset="0"/>
            </a:endParaRPr>
          </a:p>
          <a:p>
            <a:pPr algn="r" eaLnBrk="1" hangingPunct="1"/>
            <a:r>
              <a:rPr lang="it-IT" altLang="en-US" sz="1200" dirty="0" err="1">
                <a:solidFill>
                  <a:srgbClr val="FFFFFF"/>
                </a:solidFill>
                <a:latin typeface="Calibri" panose="020F0502020204030204" pitchFamily="34" charset="0"/>
              </a:rPr>
              <a:t>Yusupha</a:t>
            </a:r>
            <a:r>
              <a:rPr lang="it-IT" altLang="en-US" sz="1200" dirty="0">
                <a:solidFill>
                  <a:srgbClr val="FFFFFF"/>
                </a:solidFill>
                <a:latin typeface="Calibri" panose="020F0502020204030204" pitchFamily="34" charset="0"/>
              </a:rPr>
              <a:t> </a:t>
            </a:r>
            <a:r>
              <a:rPr lang="it-IT" altLang="en-US" sz="1200" dirty="0" err="1">
                <a:solidFill>
                  <a:srgbClr val="FFFFFF"/>
                </a:solidFill>
                <a:latin typeface="Calibri" panose="020F0502020204030204" pitchFamily="34" charset="0"/>
              </a:rPr>
              <a:t>Yuwara</a:t>
            </a:r>
            <a:endParaRPr lang="it-IT" altLang="en-US" sz="1200" dirty="0">
              <a:solidFill>
                <a:srgbClr val="FFFFFF"/>
              </a:solidFill>
              <a:latin typeface="Calibri" panose="020F0502020204030204" pitchFamily="34" charset="0"/>
            </a:endParaRPr>
          </a:p>
          <a:p>
            <a:pPr algn="r" eaLnBrk="1" hangingPunct="1"/>
            <a:r>
              <a:rPr lang="it-IT" altLang="en-US" sz="1200" dirty="0">
                <a:solidFill>
                  <a:srgbClr val="FFFFFF"/>
                </a:solidFill>
                <a:latin typeface="Calibri" panose="020F0502020204030204" pitchFamily="34" charset="0"/>
              </a:rPr>
              <a:t>Benjamin Barda</a:t>
            </a:r>
          </a:p>
          <a:p>
            <a:pPr algn="r" eaLnBrk="1" hangingPunct="1"/>
            <a:r>
              <a:rPr lang="it-IT" altLang="en-US" sz="1200" dirty="0">
                <a:solidFill>
                  <a:srgbClr val="FFFFFF"/>
                </a:solidFill>
                <a:latin typeface="Calibri" panose="020F0502020204030204" pitchFamily="34" charset="0"/>
              </a:rPr>
              <a:t>Paco Danese</a:t>
            </a: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979712" y="9427"/>
            <a:ext cx="7772400" cy="1470025"/>
          </a:xfrm>
        </p:spPr>
        <p:txBody>
          <a:bodyPr/>
          <a:lstStyle/>
          <a:p>
            <a:pPr eaLnBrk="1" hangingPunct="1"/>
            <a:r>
              <a:rPr lang="en-GB" altLang="en-US" sz="6600" dirty="0">
                <a:latin typeface="Calibri" panose="020F0502020204030204" pitchFamily="34" charset="0"/>
              </a:rPr>
              <a:t>Implementation</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Decision trees are a well knows tool used for classification as well as for regression.</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Our implementation of the decision Tree uses the Information gain as the objective function.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trained the Tree on a 75/25 split for training and evaluation giving us on average an accuracy of 86%.</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The main purpose was for this implantation to be the base of our random forest.</a:t>
            </a:r>
          </a:p>
        </p:txBody>
      </p:sp>
    </p:spTree>
    <p:extLst>
      <p:ext uri="{BB962C8B-B14F-4D97-AF65-F5344CB8AC3E}">
        <p14:creationId xmlns:p14="http://schemas.microsoft.com/office/powerpoint/2010/main" val="53379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907704" y="0"/>
            <a:ext cx="7772400" cy="1470025"/>
          </a:xfrm>
        </p:spPr>
        <p:txBody>
          <a:bodyPr/>
          <a:lstStyle/>
          <a:p>
            <a:pPr eaLnBrk="1" hangingPunct="1"/>
            <a:r>
              <a:rPr lang="en-GB" altLang="en-US" sz="6600" dirty="0">
                <a:latin typeface="Calibri" panose="020F0502020204030204" pitchFamily="34" charset="0"/>
              </a:rPr>
              <a:t>Implementation</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5479269"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Having implemented the random forest we decided that it was the perfect opportunity to apply some model selection techniques.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performed a 10-fold cross validation tuning both the maximum depth of the trees as well as their number in grid search approach. </a:t>
            </a:r>
          </a:p>
          <a:p>
            <a:pPr algn="l" eaLnBrk="1" hangingPunct="1"/>
            <a:endParaRPr lang="en-GB" altLang="en-US" dirty="0">
              <a:latin typeface="Calibri" panose="020F0502020204030204" pitchFamily="34" charset="0"/>
            </a:endParaRPr>
          </a:p>
        </p:txBody>
      </p:sp>
      <p:pic>
        <p:nvPicPr>
          <p:cNvPr id="3" name="Picture 2" descr="Chart, line chart&#10;&#10;Description automatically generated">
            <a:extLst>
              <a:ext uri="{FF2B5EF4-FFF2-40B4-BE49-F238E27FC236}">
                <a16:creationId xmlns:a16="http://schemas.microsoft.com/office/drawing/2014/main" id="{764E4DBB-3FCC-4614-A41E-63E4641CC834}"/>
              </a:ext>
            </a:extLst>
          </p:cNvPr>
          <p:cNvPicPr>
            <a:picLocks noChangeAspect="1"/>
          </p:cNvPicPr>
          <p:nvPr/>
        </p:nvPicPr>
        <p:blipFill>
          <a:blip r:embed="rId2"/>
          <a:stretch>
            <a:fillRect/>
          </a:stretch>
        </p:blipFill>
        <p:spPr>
          <a:xfrm>
            <a:off x="5623426" y="3581957"/>
            <a:ext cx="3491740" cy="2007283"/>
          </a:xfrm>
          <a:prstGeom prst="rect">
            <a:avLst/>
          </a:prstGeom>
        </p:spPr>
      </p:pic>
      <p:pic>
        <p:nvPicPr>
          <p:cNvPr id="5" name="Picture 4" descr="Chart, line chart&#10;&#10;Description automatically generated">
            <a:extLst>
              <a:ext uri="{FF2B5EF4-FFF2-40B4-BE49-F238E27FC236}">
                <a16:creationId xmlns:a16="http://schemas.microsoft.com/office/drawing/2014/main" id="{E8F286FE-2CAD-425A-9851-BDDE8064CA0D}"/>
              </a:ext>
            </a:extLst>
          </p:cNvPr>
          <p:cNvPicPr>
            <a:picLocks noChangeAspect="1"/>
          </p:cNvPicPr>
          <p:nvPr/>
        </p:nvPicPr>
        <p:blipFill>
          <a:blip r:embed="rId3"/>
          <a:stretch>
            <a:fillRect/>
          </a:stretch>
        </p:blipFill>
        <p:spPr>
          <a:xfrm>
            <a:off x="5623425" y="1268760"/>
            <a:ext cx="3512332" cy="2160240"/>
          </a:xfrm>
          <a:prstGeom prst="rect">
            <a:avLst/>
          </a:prstGeom>
        </p:spPr>
      </p:pic>
    </p:spTree>
    <p:extLst>
      <p:ext uri="{BB962C8B-B14F-4D97-AF65-F5344CB8AC3E}">
        <p14:creationId xmlns:p14="http://schemas.microsoft.com/office/powerpoint/2010/main" val="9335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6A0303DF-DD90-433E-A51A-B657D54EBCE2}"/>
              </a:ext>
            </a:extLst>
          </p:cNvPr>
          <p:cNvSpPr>
            <a:spLocks noChangeArrowheads="1"/>
          </p:cNvSpPr>
          <p:nvPr/>
        </p:nvSpPr>
        <p:spPr bwMode="auto">
          <a:xfrm>
            <a:off x="0" y="0"/>
            <a:ext cx="9144000" cy="3429000"/>
          </a:xfrm>
          <a:prstGeom prst="rect">
            <a:avLst/>
          </a:prstGeom>
          <a:solidFill>
            <a:srgbClr val="006778"/>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20482" name="Group 17">
            <a:extLst>
              <a:ext uri="{FF2B5EF4-FFF2-40B4-BE49-F238E27FC236}">
                <a16:creationId xmlns:a16="http://schemas.microsoft.com/office/drawing/2014/main" id="{C543C3BA-86D7-41F5-8EB0-1841816B0418}"/>
              </a:ext>
            </a:extLst>
          </p:cNvPr>
          <p:cNvGrpSpPr>
            <a:grpSpLocks/>
          </p:cNvGrpSpPr>
          <p:nvPr/>
        </p:nvGrpSpPr>
        <p:grpSpPr bwMode="auto">
          <a:xfrm>
            <a:off x="0" y="2759075"/>
            <a:ext cx="9145588" cy="4098925"/>
            <a:chOff x="0" y="1738"/>
            <a:chExt cx="5761" cy="2582"/>
          </a:xfrm>
        </p:grpSpPr>
        <p:pic>
          <p:nvPicPr>
            <p:cNvPr id="20486" name="Picture 15" descr="Fondino">
              <a:extLst>
                <a:ext uri="{FF2B5EF4-FFF2-40B4-BE49-F238E27FC236}">
                  <a16:creationId xmlns:a16="http://schemas.microsoft.com/office/drawing/2014/main" id="{FFD7B092-00F9-4423-8D4B-C1CC36245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3" descr="logo +marchio">
              <a:extLst>
                <a:ext uri="{FF2B5EF4-FFF2-40B4-BE49-F238E27FC236}">
                  <a16:creationId xmlns:a16="http://schemas.microsoft.com/office/drawing/2014/main" id="{8848EB73-186A-46CA-B110-F878EA9CA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6" descr="fascia">
              <a:extLst>
                <a:ext uri="{FF2B5EF4-FFF2-40B4-BE49-F238E27FC236}">
                  <a16:creationId xmlns:a16="http://schemas.microsoft.com/office/drawing/2014/main" id="{465305E8-F5F5-4D03-BD71-FC2518B79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3" name="Titolo 2">
            <a:extLst>
              <a:ext uri="{FF2B5EF4-FFF2-40B4-BE49-F238E27FC236}">
                <a16:creationId xmlns:a16="http://schemas.microsoft.com/office/drawing/2014/main" id="{D69616B4-41A5-47A6-A684-041549132C3E}"/>
              </a:ext>
            </a:extLst>
          </p:cNvPr>
          <p:cNvSpPr>
            <a:spLocks noGrp="1"/>
          </p:cNvSpPr>
          <p:nvPr>
            <p:ph type="ctrTitle"/>
          </p:nvPr>
        </p:nvSpPr>
        <p:spPr>
          <a:xfrm>
            <a:off x="2089150" y="188913"/>
            <a:ext cx="6369050" cy="1979612"/>
          </a:xfrm>
        </p:spPr>
        <p:txBody>
          <a:bodyPr/>
          <a:lstStyle/>
          <a:p>
            <a:pPr algn="l" eaLnBrk="1" hangingPunct="1"/>
            <a:r>
              <a:rPr lang="it-IT" altLang="en-US" sz="1600" b="0">
                <a:solidFill>
                  <a:srgbClr val="FFFFFF"/>
                </a:solidFill>
                <a:latin typeface="Calibri" panose="020F0502020204030204" pitchFamily="34" charset="0"/>
              </a:rPr>
              <a:t>Scuola di Specializzazione in Malattie dell</a:t>
            </a:r>
            <a:r>
              <a:rPr lang="it-IT" altLang="en-GB" sz="1600" b="0">
                <a:solidFill>
                  <a:srgbClr val="FFFFFF"/>
                </a:solidFill>
                <a:latin typeface="Calibri" panose="020F0502020204030204" pitchFamily="34" charset="0"/>
              </a:rPr>
              <a:t>’</a:t>
            </a:r>
            <a:r>
              <a:rPr lang="it-IT" altLang="en-US" sz="1600" b="0">
                <a:solidFill>
                  <a:srgbClr val="FFFFFF"/>
                </a:solidFill>
                <a:latin typeface="Calibri" panose="020F0502020204030204" pitchFamily="34" charset="0"/>
              </a:rPr>
              <a:t>Apparato Cardiovascolare</a:t>
            </a:r>
            <a:br>
              <a:rPr lang="it-IT" altLang="en-US" sz="1600" b="0">
                <a:solidFill>
                  <a:srgbClr val="FFFFFF"/>
                </a:solidFill>
                <a:latin typeface="Calibri" panose="020F0502020204030204" pitchFamily="34" charset="0"/>
              </a:rPr>
            </a:br>
            <a:r>
              <a:rPr lang="it-IT" altLang="en-US" sz="1600" b="0">
                <a:solidFill>
                  <a:srgbClr val="FFFFFF"/>
                </a:solidFill>
                <a:latin typeface="Calibri" panose="020F0502020204030204" pitchFamily="34" charset="0"/>
              </a:rPr>
              <a:t>Direttore Prof. Massimo Volpe</a:t>
            </a:r>
            <a:br>
              <a:rPr lang="it-IT" altLang="en-US" sz="1600" b="0">
                <a:solidFill>
                  <a:srgbClr val="FFFFFF"/>
                </a:solidFill>
                <a:latin typeface="Calibri" panose="020F0502020204030204" pitchFamily="34" charset="0"/>
              </a:rPr>
            </a:br>
            <a:r>
              <a:rPr lang="it-IT" altLang="en-US" sz="1600" b="0">
                <a:solidFill>
                  <a:srgbClr val="FFFFFF"/>
                </a:solidFill>
                <a:latin typeface="Calibri" panose="020F0502020204030204" pitchFamily="34" charset="0"/>
              </a:rPr>
              <a:t>Facoltà di Medicina e Psicologia, Università di Roma Sapienza</a:t>
            </a:r>
            <a:br>
              <a:rPr lang="it-IT" altLang="en-US" sz="1600" b="0">
                <a:solidFill>
                  <a:srgbClr val="FFFFFF"/>
                </a:solidFill>
                <a:latin typeface="Calibri" panose="020F0502020204030204" pitchFamily="34" charset="0"/>
              </a:rPr>
            </a:br>
            <a:r>
              <a:rPr lang="it-IT" altLang="en-US" sz="1600" b="0">
                <a:solidFill>
                  <a:srgbClr val="FFFFFF"/>
                </a:solidFill>
                <a:latin typeface="Calibri" panose="020F0502020204030204" pitchFamily="34" charset="0"/>
              </a:rPr>
              <a:t>Anno Accademico 2013-2014</a:t>
            </a:r>
            <a:br>
              <a:rPr lang="it-IT" altLang="en-US" sz="1600" b="0">
                <a:solidFill>
                  <a:srgbClr val="FFFFFF"/>
                </a:solidFill>
                <a:latin typeface="Calibri" panose="020F0502020204030204" pitchFamily="34" charset="0"/>
              </a:rPr>
            </a:br>
            <a:br>
              <a:rPr lang="it-IT" altLang="en-US" sz="1600" b="0">
                <a:solidFill>
                  <a:srgbClr val="FFFFFF"/>
                </a:solidFill>
                <a:latin typeface="Calibri" panose="020F0502020204030204" pitchFamily="34" charset="0"/>
              </a:rPr>
            </a:br>
            <a:r>
              <a:rPr lang="it-IT" altLang="en-US" sz="1600" b="0">
                <a:solidFill>
                  <a:srgbClr val="FFFFFF"/>
                </a:solidFill>
                <a:latin typeface="Calibri" panose="020F0502020204030204" pitchFamily="34" charset="0"/>
              </a:rPr>
              <a:t>Dr.ssa/Dr. Nome e Cognome</a:t>
            </a:r>
          </a:p>
        </p:txBody>
      </p:sp>
      <p:sp>
        <p:nvSpPr>
          <p:cNvPr id="20484" name="Sottotitolo 3">
            <a:extLst>
              <a:ext uri="{FF2B5EF4-FFF2-40B4-BE49-F238E27FC236}">
                <a16:creationId xmlns:a16="http://schemas.microsoft.com/office/drawing/2014/main" id="{3BA7716B-264E-42F2-BDE0-EDEFD1BC524D}"/>
              </a:ext>
            </a:extLst>
          </p:cNvPr>
          <p:cNvSpPr>
            <a:spLocks noGrp="1"/>
          </p:cNvSpPr>
          <p:nvPr>
            <p:ph type="subTitle" idx="1"/>
          </p:nvPr>
        </p:nvSpPr>
        <p:spPr>
          <a:xfrm>
            <a:off x="2628900" y="4887913"/>
            <a:ext cx="6400800" cy="1852612"/>
          </a:xfrm>
        </p:spPr>
        <p:txBody>
          <a:bodyPr/>
          <a:lstStyle/>
          <a:p>
            <a:pPr algn="r" eaLnBrk="1" hangingPunct="1"/>
            <a:r>
              <a:rPr lang="it-IT" altLang="en-US" sz="1200">
                <a:solidFill>
                  <a:srgbClr val="FFFFFF"/>
                </a:solidFill>
                <a:latin typeface="Calibri" panose="020F0502020204030204" pitchFamily="34" charset="0"/>
              </a:rPr>
              <a:t>Progetto Formazione Avanzata in Cardiologia nel Web 2014</a:t>
            </a:r>
          </a:p>
          <a:p>
            <a:pPr algn="r" eaLnBrk="1" hangingPunct="1"/>
            <a:r>
              <a:rPr lang="it-IT" altLang="en-US" sz="1200">
                <a:solidFill>
                  <a:srgbClr val="FFFFFF"/>
                </a:solidFill>
                <a:latin typeface="Calibri" panose="020F0502020204030204" pitchFamily="34" charset="0"/>
              </a:rPr>
              <a:t>Scuola di Specializzazione in Malattie dell</a:t>
            </a:r>
            <a:r>
              <a:rPr lang="it-IT" altLang="en-GB" sz="1200">
                <a:solidFill>
                  <a:srgbClr val="FFFFFF"/>
                </a:solidFill>
                <a:latin typeface="Calibri" panose="020F0502020204030204" pitchFamily="34" charset="0"/>
              </a:rPr>
              <a:t>’</a:t>
            </a:r>
            <a:r>
              <a:rPr lang="it-IT" altLang="en-US" sz="1200">
                <a:solidFill>
                  <a:srgbClr val="FFFFFF"/>
                </a:solidFill>
                <a:latin typeface="Calibri" panose="020F0502020204030204" pitchFamily="34" charset="0"/>
              </a:rPr>
              <a:t>Apparato Cardiovascolare</a:t>
            </a:r>
          </a:p>
          <a:p>
            <a:pPr algn="r" eaLnBrk="1" hangingPunct="1"/>
            <a:endParaRPr lang="it-IT" altLang="en-US" sz="1200">
              <a:solidFill>
                <a:srgbClr val="FFFFFF"/>
              </a:solidFill>
              <a:latin typeface="Calibri" panose="020F0502020204030204" pitchFamily="34" charset="0"/>
            </a:endParaRPr>
          </a:p>
          <a:p>
            <a:pPr algn="r" eaLnBrk="1" hangingPunct="1"/>
            <a:r>
              <a:rPr lang="it-IT" altLang="en-US" sz="1200">
                <a:solidFill>
                  <a:srgbClr val="FFFFFF"/>
                </a:solidFill>
                <a:latin typeface="Calibri" panose="020F0502020204030204" pitchFamily="34" charset="0"/>
              </a:rPr>
              <a:t>Direttore: Prof. Massimo Volpe</a:t>
            </a:r>
          </a:p>
          <a:p>
            <a:pPr algn="r" eaLnBrk="1" hangingPunct="1"/>
            <a:r>
              <a:rPr lang="it-IT" altLang="en-US" sz="1200">
                <a:solidFill>
                  <a:srgbClr val="FFFFFF"/>
                </a:solidFill>
                <a:latin typeface="Calibri" panose="020F0502020204030204" pitchFamily="34" charset="0"/>
              </a:rPr>
              <a:t>E-mail: massimo.volpe@uniroma1.it</a:t>
            </a:r>
          </a:p>
          <a:p>
            <a:pPr algn="r" eaLnBrk="1" hangingPunct="1"/>
            <a:endParaRPr lang="it-IT" altLang="en-US" sz="1200">
              <a:solidFill>
                <a:srgbClr val="FFFFFF"/>
              </a:solidFill>
              <a:latin typeface="Calibri" panose="020F0502020204030204" pitchFamily="34" charset="0"/>
            </a:endParaRPr>
          </a:p>
          <a:p>
            <a:pPr algn="r" eaLnBrk="1" hangingPunct="1"/>
            <a:r>
              <a:rPr lang="it-IT" altLang="en-US" sz="1200">
                <a:solidFill>
                  <a:srgbClr val="FFFFFF"/>
                </a:solidFill>
                <a:latin typeface="Calibri" panose="020F0502020204030204" pitchFamily="34" charset="0"/>
              </a:rPr>
              <a:t>Coordinatore: Dr. Giuliano Tocci </a:t>
            </a:r>
          </a:p>
          <a:p>
            <a:pPr algn="r" eaLnBrk="1" hangingPunct="1"/>
            <a:r>
              <a:rPr lang="it-IT" altLang="en-US" sz="1200">
                <a:solidFill>
                  <a:srgbClr val="FFFFFF"/>
                </a:solidFill>
                <a:latin typeface="Calibri" panose="020F0502020204030204" pitchFamily="34" charset="0"/>
              </a:rPr>
              <a:t>E-mail: giuliano.tocci@uniroma1.it</a:t>
            </a:r>
          </a:p>
        </p:txBody>
      </p:sp>
      <p:sp>
        <p:nvSpPr>
          <p:cNvPr id="20485" name="CasellaDiTesto 1">
            <a:extLst>
              <a:ext uri="{FF2B5EF4-FFF2-40B4-BE49-F238E27FC236}">
                <a16:creationId xmlns:a16="http://schemas.microsoft.com/office/drawing/2014/main" id="{C6119005-02D8-4351-B961-742A422D6F74}"/>
              </a:ext>
            </a:extLst>
          </p:cNvPr>
          <p:cNvSpPr txBox="1">
            <a:spLocks noChangeArrowheads="1"/>
          </p:cNvSpPr>
          <p:nvPr/>
        </p:nvSpPr>
        <p:spPr bwMode="auto">
          <a:xfrm>
            <a:off x="2163763" y="2174875"/>
            <a:ext cx="4835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r>
              <a:rPr lang="it-IT" altLang="en-US" sz="2800">
                <a:solidFill>
                  <a:srgbClr val="FFFFFF"/>
                </a:solidFill>
                <a:latin typeface="Calibri" panose="020F0502020204030204" pitchFamily="34" charset="0"/>
              </a:rPr>
              <a:t>Grazie per la Vostra Attenzione!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Overview</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536504"/>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this project we decided to dive deep into some of the many models and tools seen during the duration of the course.</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We decided that, given our shared passion for music, focusing on this field would be the perfect match of pleasure and “duty”.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During this brief presentation we present both the challenges and the result we had, in addition to future additions.</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full repository of this project visit our public </a:t>
            </a:r>
            <a:r>
              <a:rPr lang="en-GB" altLang="en-US" sz="2400" dirty="0" err="1">
                <a:latin typeface="Calibri" panose="020F0502020204030204" pitchFamily="34" charset="0"/>
                <a:hlinkClick r:id="rId2"/>
              </a:rPr>
              <a:t>github</a:t>
            </a:r>
            <a:r>
              <a:rPr lang="en-GB" altLang="en-US" sz="2400" dirty="0">
                <a:latin typeface="Calibri" panose="020F0502020204030204" pitchFamily="34" charset="0"/>
                <a:hlinkClick r:id="rId2"/>
              </a:rPr>
              <a:t> </a:t>
            </a:r>
            <a:r>
              <a:rPr lang="en-GB" altLang="en-US" sz="2400" dirty="0">
                <a:latin typeface="Calibri" panose="020F0502020204030204" pitchFamily="34" charset="0"/>
              </a:rPr>
              <a:t>repository.</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The process</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1800200"/>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could divide the journey of this project into 3 main phases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Data gathering</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Implementation from scratch</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Exploring the results</a:t>
            </a:r>
          </a:p>
          <a:p>
            <a:pPr lvl="1" algn="l" eaLnBrk="1" hangingPunct="1"/>
            <a:endParaRPr lang="en-GB" altLang="en-US" dirty="0">
              <a:latin typeface="Calibri" panose="020F0502020204030204" pitchFamily="34" charset="0"/>
            </a:endParaRPr>
          </a:p>
          <a:p>
            <a:pPr lvl="1" algn="l" eaLnBrk="1" hangingPunct="1"/>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extLst>
      <p:ext uri="{BB962C8B-B14F-4D97-AF65-F5344CB8AC3E}">
        <p14:creationId xmlns:p14="http://schemas.microsoft.com/office/powerpoint/2010/main" val="327394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It was always clear to us that trying to analyse </a:t>
            </a:r>
            <a:r>
              <a:rPr lang="en-GB" altLang="en-US" dirty="0">
                <a:latin typeface="Calibri" panose="020F0502020204030204" pitchFamily="34" charset="0"/>
              </a:rPr>
              <a:t>the whole spectrum of existing genres was going to be too big of a task for our limited resources and we were fearing that nothing meaningful would stem out of this approach.</a:t>
            </a:r>
          </a:p>
          <a:p>
            <a:pPr marL="342900" indent="-342900" algn="l" eaLnBrk="1" hangingPunct="1">
              <a:buFont typeface="Arial" panose="020B0604020202020204" pitchFamily="34" charset="0"/>
              <a:buChar char="•"/>
            </a:pPr>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reason mentioned above we decided to limit ourselves to four genres, that in our opinion have both similarities and differences with respect to one another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Jazz</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Metal</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Rap</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Classical</a:t>
            </a:r>
          </a:p>
        </p:txBody>
      </p:sp>
    </p:spTree>
    <p:extLst>
      <p:ext uri="{BB962C8B-B14F-4D97-AF65-F5344CB8AC3E}">
        <p14:creationId xmlns:p14="http://schemas.microsoft.com/office/powerpoint/2010/main" val="411040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defined the scope of the project we started gathering data. Our first idea was to use the </a:t>
            </a:r>
            <a:r>
              <a:rPr lang="en-GB" altLang="en-US" dirty="0">
                <a:latin typeface="Calibri" panose="020F0502020204030204" pitchFamily="34" charset="0"/>
                <a:hlinkClick r:id="rId2"/>
              </a:rPr>
              <a:t>Librosa</a:t>
            </a:r>
            <a:r>
              <a:rPr lang="en-GB" altLang="en-US" dirty="0">
                <a:latin typeface="Calibri" panose="020F0502020204030204" pitchFamily="34" charset="0"/>
              </a:rPr>
              <a:t> package in order to extract features from audio files. This proved to be unfeasible indeed given that downloading huge amount of audio-files, and label them, was an effort out of reach for us.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As an alternative we used the Spotify API, which provide among many things, precomputed features for each song, making the data gathering process faster. Of course we had accept a trade-off given the fact that the Librosa analysis is much more exhaustive than the features provided by Spotify.</a:t>
            </a:r>
          </a:p>
        </p:txBody>
      </p:sp>
    </p:spTree>
    <p:extLst>
      <p:ext uri="{BB962C8B-B14F-4D97-AF65-F5344CB8AC3E}">
        <p14:creationId xmlns:p14="http://schemas.microsoft.com/office/powerpoint/2010/main" val="266471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 top of being simpler to store and retrieve, the Spotify precomputed features are “human understandable” and a more detailed explanation is provided in the </a:t>
            </a:r>
            <a:r>
              <a:rPr lang="en-GB" altLang="en-US" dirty="0">
                <a:latin typeface="Calibri" panose="020F0502020204030204" pitchFamily="34" charset="0"/>
                <a:hlinkClick r:id="rId2"/>
              </a:rPr>
              <a:t>Spotify developer guide</a:t>
            </a:r>
            <a:r>
              <a:rPr lang="en-GB" altLang="en-US" dirty="0">
                <a:latin typeface="Calibri" panose="020F0502020204030204" pitchFamily="34" charset="0"/>
              </a:rPr>
              <a:t>.  The ones we considered were :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800100" lvl="1" indent="-342900" algn="l" eaLnBrk="1" hangingPunct="1">
              <a:buFont typeface="Arial" panose="020B0604020202020204" pitchFamily="34" charset="0"/>
              <a:buChar char="•"/>
            </a:pPr>
            <a:r>
              <a:rPr lang="en-GB" altLang="en-US" dirty="0">
                <a:latin typeface="Calibri" panose="020F0502020204030204" pitchFamily="34" charset="0"/>
              </a:rPr>
              <a:t>Mood related : </a:t>
            </a:r>
            <a:r>
              <a:rPr lang="en-US" dirty="0"/>
              <a:t>Danceability, Valence, Energy, Tempo</a:t>
            </a:r>
          </a:p>
          <a:p>
            <a:pPr marL="800100" lvl="1" indent="-342900" algn="l" eaLnBrk="1" hangingPunct="1">
              <a:buFont typeface="Arial" panose="020B0604020202020204" pitchFamily="34" charset="0"/>
              <a:buChar char="•"/>
            </a:pPr>
            <a:r>
              <a:rPr lang="en-US" dirty="0"/>
              <a:t>Loudness, </a:t>
            </a:r>
            <a:r>
              <a:rPr lang="en-US" dirty="0" err="1"/>
              <a:t>Speechiness</a:t>
            </a:r>
            <a:r>
              <a:rPr lang="en-US" dirty="0"/>
              <a:t>, </a:t>
            </a:r>
            <a:r>
              <a:rPr lang="en-US" dirty="0" err="1"/>
              <a:t>Instrumentalness</a:t>
            </a:r>
            <a:endParaRPr lang="en-US" dirty="0"/>
          </a:p>
          <a:p>
            <a:pPr marL="800100" lvl="1" indent="-342900" algn="l" eaLnBrk="1" hangingPunct="1">
              <a:buFont typeface="Arial" panose="020B0604020202020204" pitchFamily="34" charset="0"/>
              <a:buChar char="•"/>
            </a:pPr>
            <a:r>
              <a:rPr lang="en-US" dirty="0"/>
              <a:t>Context related: Liveness, </a:t>
            </a:r>
            <a:r>
              <a:rPr lang="en-US" dirty="0" err="1"/>
              <a:t>Acousticness</a:t>
            </a: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p:txBody>
      </p:sp>
    </p:spTree>
    <p:extLst>
      <p:ext uri="{BB962C8B-B14F-4D97-AF65-F5344CB8AC3E}">
        <p14:creationId xmlns:p14="http://schemas.microsoft.com/office/powerpoint/2010/main" val="47355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In order to build the dataset we downloaded the features appearing in the top Playlists for each one of the genres allowing us to quickly have labelled data.</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After grouping them and cleaning the data frames from missing values and duplicates, we found ourselves with around 1300 datapoints. Which we considered a size good enough to be able to process it with ease on our modest machines.</a:t>
            </a:r>
          </a:p>
        </p:txBody>
      </p:sp>
    </p:spTree>
    <p:extLst>
      <p:ext uri="{BB962C8B-B14F-4D97-AF65-F5344CB8AC3E}">
        <p14:creationId xmlns:p14="http://schemas.microsoft.com/office/powerpoint/2010/main" val="280373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979712" y="9427"/>
            <a:ext cx="7772400" cy="1470025"/>
          </a:xfrm>
        </p:spPr>
        <p:txBody>
          <a:bodyPr/>
          <a:lstStyle/>
          <a:p>
            <a:pPr eaLnBrk="1" hangingPunct="1"/>
            <a:r>
              <a:rPr lang="en-GB" altLang="en-US" sz="6600" dirty="0">
                <a:latin typeface="Calibri" panose="020F0502020204030204" pitchFamily="34" charset="0"/>
              </a:rPr>
              <a:t>Implementation</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data has been gathered we decided that it was going to be academically beneficial to code our own models from scratch, trying to avoid as much as possible to use pre-computed modules.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 To make it a fair mix of parametric vs non-parametric, classifications vs clustering algorithm we decided to implement the following.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Random forests</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K-means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MoG (EM)</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GNB</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Linear and logistic regression models.</a:t>
            </a:r>
          </a:p>
        </p:txBody>
      </p:sp>
    </p:spTree>
    <p:extLst>
      <p:ext uri="{BB962C8B-B14F-4D97-AF65-F5344CB8AC3E}">
        <p14:creationId xmlns:p14="http://schemas.microsoft.com/office/powerpoint/2010/main" val="143280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979712" y="9427"/>
            <a:ext cx="7772400" cy="1470025"/>
          </a:xfrm>
        </p:spPr>
        <p:txBody>
          <a:bodyPr/>
          <a:lstStyle/>
          <a:p>
            <a:pPr eaLnBrk="1" hangingPunct="1"/>
            <a:r>
              <a:rPr lang="en-GB" altLang="en-US" sz="6600" dirty="0">
                <a:latin typeface="Calibri" panose="020F0502020204030204" pitchFamily="34" charset="0"/>
              </a:rPr>
              <a:t>Implementation</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will not dive deep into the math of each model since this is presented both in the notebooks as well as in the report. </a:t>
            </a:r>
          </a:p>
          <a:p>
            <a:pPr algn="l" eaLnBrk="1" hangingPunct="1"/>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think that would be more interesting for the audience to look at the results instead and provide a comparison on the performance of the different models</a:t>
            </a:r>
          </a:p>
          <a:p>
            <a:pPr algn="l" eaLnBrk="1" hangingPunct="1"/>
            <a:endParaRPr lang="en-GB" altLang="en-US" dirty="0">
              <a:latin typeface="Calibri" panose="020F0502020204030204" pitchFamily="34" charset="0"/>
            </a:endParaRPr>
          </a:p>
        </p:txBody>
      </p:sp>
    </p:spTree>
    <p:extLst>
      <p:ext uri="{BB962C8B-B14F-4D97-AF65-F5344CB8AC3E}">
        <p14:creationId xmlns:p14="http://schemas.microsoft.com/office/powerpoint/2010/main" val="1586048933"/>
      </p:ext>
    </p:extLst>
  </p:cSld>
  <p:clrMapOvr>
    <a:masterClrMapping/>
  </p:clrMapOvr>
</p:sld>
</file>

<file path=ppt/theme/theme1.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753</Words>
  <Application>Microsoft Office PowerPoint</Application>
  <PresentationFormat>On-screen Show (4:3)</PresentationFormat>
  <Paragraphs>88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MS PGothic</vt:lpstr>
      <vt:lpstr>Calibri</vt:lpstr>
      <vt:lpstr>Default Theme</vt:lpstr>
      <vt:lpstr>SpotyPY</vt:lpstr>
      <vt:lpstr>Overview</vt:lpstr>
      <vt:lpstr>The process</vt:lpstr>
      <vt:lpstr>Data gathering</vt:lpstr>
      <vt:lpstr>Data gathering</vt:lpstr>
      <vt:lpstr>Data gathering</vt:lpstr>
      <vt:lpstr>Data gathering</vt:lpstr>
      <vt:lpstr>Implementation</vt:lpstr>
      <vt:lpstr>Implementation</vt:lpstr>
      <vt:lpstr>Implementation</vt:lpstr>
      <vt:lpstr>Implementation</vt:lpstr>
      <vt:lpstr>Scuola di Specializzazione in Malattie dell’Apparato Cardiovascolare Direttore Prof. Massimo Volpe Facoltà di Medicina e Psicologia, Università di Roma Sapienza Anno Accademico 2013-2014  Dr.ssa/Dr. Nome e Cognome</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Benjamin Barda</cp:lastModifiedBy>
  <cp:revision>40</cp:revision>
  <dcterms:created xsi:type="dcterms:W3CDTF">2006-11-20T16:13:10Z</dcterms:created>
  <dcterms:modified xsi:type="dcterms:W3CDTF">2022-07-22T14:50:29Z</dcterms:modified>
  <cp:category/>
</cp:coreProperties>
</file>