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29" r:id="rId2"/>
    <p:sldId id="330" r:id="rId3"/>
    <p:sldId id="267" r:id="rId4"/>
    <p:sldId id="268" r:id="rId5"/>
    <p:sldId id="269" r:id="rId6"/>
    <p:sldId id="270" r:id="rId7"/>
    <p:sldId id="271" r:id="rId8"/>
    <p:sldId id="272" r:id="rId9"/>
    <p:sldId id="273" r:id="rId10"/>
    <p:sldId id="328" r:id="rId11"/>
    <p:sldId id="274" r:id="rId12"/>
    <p:sldId id="310" r:id="rId13"/>
    <p:sldId id="311" r:id="rId14"/>
    <p:sldId id="312" r:id="rId15"/>
    <p:sldId id="313" r:id="rId16"/>
    <p:sldId id="314" r:id="rId17"/>
    <p:sldId id="278" r:id="rId18"/>
    <p:sldId id="327" r:id="rId19"/>
    <p:sldId id="331" r:id="rId20"/>
    <p:sldId id="302" r:id="rId21"/>
    <p:sldId id="326" r:id="rId22"/>
    <p:sldId id="315" r:id="rId23"/>
    <p:sldId id="316" r:id="rId24"/>
    <p:sldId id="317" r:id="rId25"/>
    <p:sldId id="318" r:id="rId26"/>
    <p:sldId id="319" r:id="rId27"/>
    <p:sldId id="320" r:id="rId28"/>
    <p:sldId id="332" r:id="rId29"/>
    <p:sldId id="321" r:id="rId30"/>
    <p:sldId id="322" r:id="rId31"/>
    <p:sldId id="290" r:id="rId32"/>
    <p:sldId id="333" r:id="rId33"/>
    <p:sldId id="309" r:id="rId34"/>
    <p:sldId id="334" r:id="rId35"/>
    <p:sldId id="335" r:id="rId36"/>
    <p:sldId id="336" r:id="rId37"/>
    <p:sldId id="337" r:id="rId38"/>
    <p:sldId id="338" r:id="rId39"/>
    <p:sldId id="324" r:id="rId40"/>
    <p:sldId id="325" r:id="rId41"/>
    <p:sldId id="300" r:id="rId42"/>
    <p:sldId id="292" r:id="rId43"/>
    <p:sldId id="293" r:id="rId44"/>
    <p:sldId id="294" r:id="rId45"/>
    <p:sldId id="303" r:id="rId46"/>
    <p:sldId id="304"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C9E41-B03B-424E-A55B-EF81A71B421A}" type="datetimeFigureOut">
              <a:rPr lang="es-BO" smtClean="0"/>
              <a:t>24/4/2025</a:t>
            </a:fld>
            <a:endParaRPr lang="es-B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B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B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B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497CD-C4D0-4B25-B700-B772E69A2824}" type="slidenum">
              <a:rPr lang="es-BO" smtClean="0"/>
              <a:t>‹Nº›</a:t>
            </a:fld>
            <a:endParaRPr lang="es-BO"/>
          </a:p>
        </p:txBody>
      </p:sp>
    </p:spTree>
    <p:extLst>
      <p:ext uri="{BB962C8B-B14F-4D97-AF65-F5344CB8AC3E}">
        <p14:creationId xmlns:p14="http://schemas.microsoft.com/office/powerpoint/2010/main" val="1284839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3" name="Google Shape;573;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195310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673364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65816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3282820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4882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4096721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930258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390531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2747925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E22C50D-7B25-46A8-84A6-572B834A8AF5}" type="datetimeFigureOut">
              <a:rPr lang="es-BO" smtClean="0"/>
              <a:t>24/4/2025</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68570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E22C50D-7B25-46A8-84A6-572B834A8AF5}" type="datetimeFigureOut">
              <a:rPr lang="es-BO" smtClean="0"/>
              <a:t>24/4/2025</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806922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E22C50D-7B25-46A8-84A6-572B834A8AF5}" type="datetimeFigureOut">
              <a:rPr lang="es-BO" smtClean="0"/>
              <a:t>24/4/2025</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249060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E22C50D-7B25-46A8-84A6-572B834A8AF5}" type="datetimeFigureOut">
              <a:rPr lang="es-BO" smtClean="0"/>
              <a:t>24/4/2025</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101256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2C50D-7B25-46A8-84A6-572B834A8AF5}" type="datetimeFigureOut">
              <a:rPr lang="es-BO" smtClean="0"/>
              <a:t>24/4/2025</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3499402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E22C50D-7B25-46A8-84A6-572B834A8AF5}" type="datetimeFigureOut">
              <a:rPr lang="es-BO" smtClean="0"/>
              <a:t>24/4/2025</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1743278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E22C50D-7B25-46A8-84A6-572B834A8AF5}" type="datetimeFigureOut">
              <a:rPr lang="es-BO" smtClean="0"/>
              <a:t>24/4/2025</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6776A5D9-0540-4F57-88C1-5BA9242238EF}" type="slidenum">
              <a:rPr lang="es-BO" smtClean="0"/>
              <a:t>‹Nº›</a:t>
            </a:fld>
            <a:endParaRPr lang="es-BO"/>
          </a:p>
        </p:txBody>
      </p:sp>
    </p:spTree>
    <p:extLst>
      <p:ext uri="{BB962C8B-B14F-4D97-AF65-F5344CB8AC3E}">
        <p14:creationId xmlns:p14="http://schemas.microsoft.com/office/powerpoint/2010/main" val="4022420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22C50D-7B25-46A8-84A6-572B834A8AF5}" type="datetimeFigureOut">
              <a:rPr lang="es-BO" smtClean="0"/>
              <a:t>24/4/2025</a:t>
            </a:fld>
            <a:endParaRPr lang="es-B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B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76A5D9-0540-4F57-88C1-5BA9242238EF}" type="slidenum">
              <a:rPr lang="es-BO" smtClean="0"/>
              <a:t>‹Nº›</a:t>
            </a:fld>
            <a:endParaRPr lang="es-BO"/>
          </a:p>
        </p:txBody>
      </p:sp>
    </p:spTree>
    <p:extLst>
      <p:ext uri="{BB962C8B-B14F-4D97-AF65-F5344CB8AC3E}">
        <p14:creationId xmlns:p14="http://schemas.microsoft.com/office/powerpoint/2010/main" val="1543218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ribunalandino.org.ec/index.php/jurisprudencia/proceso_judicial/accion_nulida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forms.gle/reGP5yMEh6HaE7oP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ribunalandino.org.ec/index.php/jurisprudencia/proceso_judicial/interpretaciones_prejudiciale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tribunalandino.org.ec/index.php/jurisprudencia/proceso_judicial/recurso_omision/"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1EDDB-1788-C700-0183-58F2FEC087E2}"/>
              </a:ext>
            </a:extLst>
          </p:cNvPr>
          <p:cNvSpPr>
            <a:spLocks noGrp="1"/>
          </p:cNvSpPr>
          <p:nvPr>
            <p:ph type="ctrTitle"/>
          </p:nvPr>
        </p:nvSpPr>
        <p:spPr/>
        <p:txBody>
          <a:bodyPr/>
          <a:lstStyle/>
          <a:p>
            <a:pPr algn="l"/>
            <a:r>
              <a:rPr lang="es-ES" sz="1800" dirty="0">
                <a:solidFill>
                  <a:srgbClr val="000000"/>
                </a:solidFill>
                <a:latin typeface="Calibri"/>
              </a:rPr>
              <a:t>TRIBUNAL ANDINO DE JUSTICIA</a:t>
            </a:r>
          </a:p>
        </p:txBody>
      </p:sp>
      <p:sp>
        <p:nvSpPr>
          <p:cNvPr id="3" name="Subtítulo 2">
            <a:extLst>
              <a:ext uri="{FF2B5EF4-FFF2-40B4-BE49-F238E27FC236}">
                <a16:creationId xmlns:a16="http://schemas.microsoft.com/office/drawing/2014/main" id="{567B62AF-3880-6A81-B1BB-F82C46B96197}"/>
              </a:ext>
            </a:extLst>
          </p:cNvPr>
          <p:cNvSpPr>
            <a:spLocks noGrp="1"/>
          </p:cNvSpPr>
          <p:nvPr>
            <p:ph type="subTitle" idx="1"/>
          </p:nvPr>
        </p:nvSpPr>
        <p:spPr/>
        <p:txBody>
          <a:bodyPr>
            <a:normAutofit/>
          </a:bodyPr>
          <a:lstStyle/>
          <a:p>
            <a:pPr algn="l"/>
            <a:endParaRPr lang="es-ES" sz="1200" dirty="0">
              <a:latin typeface="Courier New" panose="02070309020205020404" pitchFamily="49" charset="0"/>
              <a:cs typeface="Courier New" panose="02070309020205020404" pitchFamily="49" charset="0"/>
            </a:endParaRPr>
          </a:p>
        </p:txBody>
      </p:sp>
      <p:pic>
        <p:nvPicPr>
          <p:cNvPr id="4" name="Picture 2" descr="Tribunal de Justicia de la Comunidad Andina">
            <a:extLst>
              <a:ext uri="{FF2B5EF4-FFF2-40B4-BE49-F238E27FC236}">
                <a16:creationId xmlns:a16="http://schemas.microsoft.com/office/drawing/2014/main" id="{B2BA956C-0809-59C1-E26A-382C2A92F2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79;p35" descr="logo_horizontal">
            <a:extLst>
              <a:ext uri="{FF2B5EF4-FFF2-40B4-BE49-F238E27FC236}">
                <a16:creationId xmlns:a16="http://schemas.microsoft.com/office/drawing/2014/main" id="{772060A2-0D98-1FEF-409D-38F611475F32}"/>
              </a:ext>
            </a:extLst>
          </p:cNvPr>
          <p:cNvPicPr preferRelativeResize="0"/>
          <p:nvPr/>
        </p:nvPicPr>
        <p:blipFill rotWithShape="1">
          <a:blip r:embed="rId3">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3650103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FACB2-57F5-A39F-2D69-405F6FCC6AFF}"/>
              </a:ext>
            </a:extLst>
          </p:cNvPr>
          <p:cNvSpPr>
            <a:spLocks noGrp="1"/>
          </p:cNvSpPr>
          <p:nvPr>
            <p:ph type="title"/>
          </p:nvPr>
        </p:nvSpPr>
        <p:spPr/>
        <p:txBody>
          <a:bodyPr/>
          <a:lstStyle/>
          <a:p>
            <a:pPr algn="l"/>
            <a:r>
              <a:rPr lang="es-ES" sz="1800" dirty="0">
                <a:solidFill>
                  <a:srgbClr val="000000"/>
                </a:solidFill>
                <a:latin typeface="Calibri"/>
              </a:rPr>
              <a:t>ACCION DE NULIDAD</a:t>
            </a:r>
          </a:p>
        </p:txBody>
      </p:sp>
      <p:sp>
        <p:nvSpPr>
          <p:cNvPr id="3" name="Marcador de contenido 2">
            <a:extLst>
              <a:ext uri="{FF2B5EF4-FFF2-40B4-BE49-F238E27FC236}">
                <a16:creationId xmlns:a16="http://schemas.microsoft.com/office/drawing/2014/main" id="{2C2FC86B-F6E6-2D43-707A-F8D2CA6624EB}"/>
              </a:ext>
            </a:extLst>
          </p:cNvPr>
          <p:cNvSpPr>
            <a:spLocks noGrp="1"/>
          </p:cNvSpPr>
          <p:nvPr>
            <p:ph idx="1"/>
          </p:nvPr>
        </p:nvSpPr>
        <p:spPr>
          <a:xfrm>
            <a:off x="677334" y="1270000"/>
            <a:ext cx="8596668" cy="3880773"/>
          </a:xfrm>
        </p:spPr>
        <p:txBody>
          <a:bodyPr>
            <a:normAutofit/>
          </a:bodyPr>
          <a:lstStyle/>
          <a:p>
            <a:pPr marL="0" indent="0" algn="l">
              <a:buNone/>
            </a:pPr>
            <a:r>
              <a:rPr lang="es-ES" sz="1800" b="0" i="0" dirty="0">
                <a:solidFill>
                  <a:srgbClr val="000000"/>
                </a:solidFill>
                <a:effectLst/>
                <a:highlight>
                  <a:srgbClr val="FFFFFF"/>
                </a:highlight>
                <a:latin typeface="Calibri"/>
              </a:rPr>
              <a:t>El Artículo 17 del Tratado de Creación del Tribunal de Justicia de la Comunidad Andina establece que le corresponde a este declarar la nulidad de las Decisiones del Consejo Andino de Ministros de Relaciones Exteriores, de la Comisión de la Comunidad Andina, de las Resoluciones de la Secretaría General, dictados o acordados en contravención de las normas que conforman el ordenamiento jurídico comunitario andino, incluso por desviación de poder, cuando sean impugnados por algún país miembro, el Consejo Andino de Ministros de Relaciones Exteriores, la Comisión de la Comunidad Andina, la Secretaría General de la Comunidad Andina o las personas naturales o jurídicas en las condiciones señaladas en el Artículo 19 del Tratado de Creación.</a:t>
            </a:r>
            <a:endParaRPr lang="es-ES" sz="2400" dirty="0"/>
          </a:p>
        </p:txBody>
      </p:sp>
      <p:sp>
        <p:nvSpPr>
          <p:cNvPr id="5" name="CuadroTexto 4">
            <a:extLst>
              <a:ext uri="{FF2B5EF4-FFF2-40B4-BE49-F238E27FC236}">
                <a16:creationId xmlns:a16="http://schemas.microsoft.com/office/drawing/2014/main" id="{C69DC605-0A87-2442-118C-3AC85BFFBF88}"/>
              </a:ext>
            </a:extLst>
          </p:cNvPr>
          <p:cNvSpPr txBox="1"/>
          <p:nvPr/>
        </p:nvSpPr>
        <p:spPr>
          <a:xfrm>
            <a:off x="413374" y="6073841"/>
            <a:ext cx="9124588" cy="646331"/>
          </a:xfrm>
          <a:prstGeom prst="rect">
            <a:avLst/>
          </a:prstGeom>
          <a:noFill/>
        </p:spPr>
        <p:txBody>
          <a:bodyPr wrap="square">
            <a:spAutoFit/>
          </a:bodyPr>
          <a:lstStyle/>
          <a:p>
            <a:pPr algn="l"/>
            <a:r>
              <a:rPr lang="es-ES" sz="1800" b="0" i="0" dirty="0">
                <a:solidFill>
                  <a:srgbClr val="000000"/>
                </a:solidFill>
                <a:effectLst/>
                <a:latin typeface="Calibri"/>
              </a:rPr>
              <a:t> </a:t>
            </a:r>
            <a:r>
              <a:rPr lang="es-ES" sz="1800" b="1" dirty="0">
                <a:solidFill>
                  <a:srgbClr val="000000"/>
                </a:solidFill>
                <a:latin typeface="Calibri"/>
              </a:rPr>
              <a:t>DP: </a:t>
            </a:r>
            <a:r>
              <a:rPr lang="es-ES" sz="1800" b="1" i="0" dirty="0">
                <a:solidFill>
                  <a:srgbClr val="000000"/>
                </a:solidFill>
                <a:effectLst/>
                <a:latin typeface="Calibri"/>
              </a:rPr>
              <a:t>Práctica indebida</a:t>
            </a:r>
            <a:r>
              <a:rPr lang="es-ES" sz="1800" b="0" i="0" dirty="0">
                <a:solidFill>
                  <a:srgbClr val="000000"/>
                </a:solidFill>
                <a:effectLst/>
                <a:latin typeface="Calibri"/>
              </a:rPr>
              <a:t>, en la que un órgano utiliza sus facultades para fines distintos a los que justificaron su otorgamiento, aunque aparentemente cumpla con los requisitos legales.</a:t>
            </a:r>
            <a:endParaRPr lang="es-ES" dirty="0"/>
          </a:p>
        </p:txBody>
      </p:sp>
    </p:spTree>
    <p:extLst>
      <p:ext uri="{BB962C8B-B14F-4D97-AF65-F5344CB8AC3E}">
        <p14:creationId xmlns:p14="http://schemas.microsoft.com/office/powerpoint/2010/main" val="630455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9"/>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329" name="Google Shape;329;p19"/>
          <p:cNvSpPr txBox="1">
            <a:spLocks noGrp="1"/>
          </p:cNvSpPr>
          <p:nvPr>
            <p:ph type="title"/>
          </p:nvPr>
        </p:nvSpPr>
        <p:spPr>
          <a:xfrm>
            <a:off x="5029543" y="378031"/>
            <a:ext cx="5830134" cy="567912"/>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7"/>
              <a:buFont typeface="Trebuchet MS"/>
              <a:buNone/>
            </a:pPr>
            <a:r>
              <a:rPr lang="en-US" sz="1800" dirty="0" err="1">
                <a:solidFill>
                  <a:srgbClr val="000000"/>
                </a:solidFill>
                <a:latin typeface="Calibri"/>
              </a:rPr>
              <a:t>Acción</a:t>
            </a:r>
            <a:r>
              <a:rPr lang="en-US" sz="1800" dirty="0">
                <a:solidFill>
                  <a:srgbClr val="000000"/>
                </a:solidFill>
                <a:latin typeface="Calibri"/>
              </a:rPr>
              <a:t> de </a:t>
            </a:r>
            <a:r>
              <a:rPr lang="en-US" sz="1800" dirty="0" err="1">
                <a:solidFill>
                  <a:srgbClr val="000000"/>
                </a:solidFill>
                <a:latin typeface="Calibri"/>
              </a:rPr>
              <a:t>nulidad</a:t>
            </a:r>
            <a:endParaRPr sz="3607" dirty="0"/>
          </a:p>
        </p:txBody>
      </p:sp>
      <p:pic>
        <p:nvPicPr>
          <p:cNvPr id="331" name="Google Shape;331;p19" descr="logo_horizontal"/>
          <p:cNvPicPr preferRelativeResize="0"/>
          <p:nvPr/>
        </p:nvPicPr>
        <p:blipFill rotWithShape="1">
          <a:blip r:embed="rId4">
            <a:alphaModFix/>
          </a:blip>
          <a:srcRect/>
          <a:stretch/>
        </p:blipFill>
        <p:spPr>
          <a:xfrm>
            <a:off x="0" y="0"/>
            <a:ext cx="4657725" cy="1323975"/>
          </a:xfrm>
          <a:prstGeom prst="rect">
            <a:avLst/>
          </a:prstGeom>
          <a:noFill/>
          <a:ln>
            <a:noFill/>
          </a:ln>
        </p:spPr>
      </p:pic>
      <p:sp>
        <p:nvSpPr>
          <p:cNvPr id="3" name="CuadroTexto 2">
            <a:extLst>
              <a:ext uri="{FF2B5EF4-FFF2-40B4-BE49-F238E27FC236}">
                <a16:creationId xmlns:a16="http://schemas.microsoft.com/office/drawing/2014/main" id="{2E2FCF45-CFE4-F929-01E4-E141A038EDB8}"/>
              </a:ext>
            </a:extLst>
          </p:cNvPr>
          <p:cNvSpPr txBox="1"/>
          <p:nvPr/>
        </p:nvSpPr>
        <p:spPr>
          <a:xfrm>
            <a:off x="499621" y="1558075"/>
            <a:ext cx="8609027" cy="4154984"/>
          </a:xfrm>
          <a:prstGeom prst="rect">
            <a:avLst/>
          </a:prstGeom>
          <a:noFill/>
        </p:spPr>
        <p:txBody>
          <a:bodyPr wrap="square">
            <a:spAutoFit/>
          </a:bodyPr>
          <a:lstStyle/>
          <a:p>
            <a:pPr marL="285750" indent="-285750" algn="l">
              <a:buFont typeface="Arial" panose="020B0604020202020204" pitchFamily="34" charset="0"/>
              <a:buChar char="•"/>
            </a:pPr>
            <a:r>
              <a:rPr lang="es-ES" sz="1800" dirty="0">
                <a:solidFill>
                  <a:srgbClr val="000000"/>
                </a:solidFill>
                <a:latin typeface="Calibri"/>
              </a:rPr>
              <a:t>La acción de nulidad es el medio por el cual el Tribunal de Justicia controla que las </a:t>
            </a:r>
            <a:r>
              <a:rPr lang="es-ES" sz="1800" b="1" u="sng" dirty="0">
                <a:solidFill>
                  <a:srgbClr val="000000"/>
                </a:solidFill>
                <a:latin typeface="Calibri"/>
              </a:rPr>
              <a:t>Decisiones del Consejo Andino de Ministros de Relaciones Exteriores y de la Comisión de la Comunidad Andina, las Resoluciones de la Secretaría General</a:t>
            </a:r>
            <a:r>
              <a:rPr lang="es-ES" sz="1800" dirty="0">
                <a:solidFill>
                  <a:srgbClr val="000000"/>
                </a:solidFill>
                <a:latin typeface="Calibri"/>
              </a:rPr>
              <a:t> se adopten de conformidad con el Acuerdo de Cartagena y el Tratado del Tribunal. </a:t>
            </a:r>
          </a:p>
          <a:p>
            <a:pPr marL="285750" indent="-285750" algn="l">
              <a:buFont typeface="Arial" panose="020B0604020202020204" pitchFamily="34" charset="0"/>
              <a:buChar char="•"/>
            </a:pPr>
            <a:endParaRPr lang="es-ES" sz="2400" dirty="0"/>
          </a:p>
          <a:p>
            <a:pPr marL="285750" indent="-285750" algn="l">
              <a:buFont typeface="Arial" panose="020B0604020202020204" pitchFamily="34" charset="0"/>
              <a:buChar char="•"/>
            </a:pPr>
            <a:r>
              <a:rPr lang="es-ES" sz="1800" dirty="0">
                <a:solidFill>
                  <a:srgbClr val="000000"/>
                </a:solidFill>
                <a:latin typeface="Calibri"/>
              </a:rPr>
              <a:t>En caso de que una Decisión o Resolución infrinja una norma comunitaria superior o un principio de Derecho Comunitario Andino, </a:t>
            </a:r>
            <a:r>
              <a:rPr lang="es-ES" sz="1800" b="1" u="sng" dirty="0">
                <a:solidFill>
                  <a:srgbClr val="000000"/>
                </a:solidFill>
                <a:latin typeface="Calibri"/>
              </a:rPr>
              <a:t>el Tribunal de Justicia puede declarar su nulidad y dejarla sin efecto.</a:t>
            </a:r>
            <a:endParaRPr lang="es-BO" sz="2400" b="1" u="sng" dirty="0"/>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30697DB-63B7-BCC8-C9DC-845DED47EC11}"/>
              </a:ext>
            </a:extLst>
          </p:cNvPr>
          <p:cNvSpPr txBox="1"/>
          <p:nvPr/>
        </p:nvSpPr>
        <p:spPr>
          <a:xfrm>
            <a:off x="277906" y="1323975"/>
            <a:ext cx="9280874" cy="5509200"/>
          </a:xfrm>
          <a:prstGeom prst="rect">
            <a:avLst/>
          </a:prstGeom>
          <a:noFill/>
        </p:spPr>
        <p:txBody>
          <a:bodyPr wrap="square">
            <a:spAutoFit/>
          </a:bodyPr>
          <a:lstStyle/>
          <a:p>
            <a:pPr algn="l"/>
            <a:r>
              <a:rPr lang="es-ES" sz="1800" b="1" dirty="0">
                <a:solidFill>
                  <a:srgbClr val="000000"/>
                </a:solidFill>
                <a:latin typeface="Calibri"/>
              </a:rPr>
              <a:t>Causales de nulidad</a:t>
            </a:r>
            <a:r>
              <a:rPr lang="es-ES" sz="1800" dirty="0">
                <a:solidFill>
                  <a:srgbClr val="000000"/>
                </a:solidFill>
                <a:latin typeface="Calibri"/>
              </a:rPr>
              <a:t>: Con fundamento en lo establecido en el artículo 17 del Tratado del Tribunal y 101 del Estatuto, y de lo recogido de la jurisprudencia del Tribunal, las causales serían: </a:t>
            </a:r>
          </a:p>
          <a:p>
            <a:pPr marL="457200" indent="-457200" algn="l">
              <a:buFont typeface="Arial" panose="020B0604020202020204" pitchFamily="34" charset="0"/>
              <a:buChar char="•"/>
            </a:pPr>
            <a:r>
              <a:rPr lang="es-ES" sz="1800" dirty="0">
                <a:solidFill>
                  <a:srgbClr val="000000"/>
                </a:solidFill>
                <a:latin typeface="Calibri"/>
              </a:rPr>
              <a:t>la incompetencia</a:t>
            </a:r>
          </a:p>
          <a:p>
            <a:pPr marL="457200" indent="-457200" algn="l">
              <a:buFont typeface="Arial" panose="020B0604020202020204" pitchFamily="34" charset="0"/>
              <a:buChar char="•"/>
            </a:pPr>
            <a:r>
              <a:rPr lang="es-ES" sz="1800" dirty="0">
                <a:solidFill>
                  <a:srgbClr val="000000"/>
                </a:solidFill>
                <a:latin typeface="Calibri"/>
              </a:rPr>
              <a:t>el vicio de forma</a:t>
            </a:r>
          </a:p>
          <a:p>
            <a:pPr marL="457200" indent="-457200" algn="l">
              <a:buFont typeface="Arial" panose="020B0604020202020204" pitchFamily="34" charset="0"/>
              <a:buChar char="•"/>
            </a:pPr>
            <a:r>
              <a:rPr lang="es-ES" sz="1800" dirty="0">
                <a:solidFill>
                  <a:srgbClr val="000000"/>
                </a:solidFill>
                <a:latin typeface="Calibri"/>
              </a:rPr>
              <a:t>la desviación de poder</a:t>
            </a:r>
          </a:p>
          <a:p>
            <a:pPr marL="457200" indent="-457200" algn="l">
              <a:buFont typeface="Arial" panose="020B0604020202020204" pitchFamily="34" charset="0"/>
              <a:buChar char="•"/>
            </a:pPr>
            <a:r>
              <a:rPr lang="es-ES" sz="1800" dirty="0">
                <a:solidFill>
                  <a:srgbClr val="000000"/>
                </a:solidFill>
                <a:latin typeface="Calibri"/>
              </a:rPr>
              <a:t>el falso supuesto de hecho o de derecho</a:t>
            </a:r>
          </a:p>
          <a:p>
            <a:pPr marL="457200" indent="-457200" algn="l">
              <a:buFont typeface="Arial" panose="020B0604020202020204" pitchFamily="34" charset="0"/>
              <a:buChar char="•"/>
            </a:pPr>
            <a:r>
              <a:rPr lang="es-ES" sz="1800" dirty="0">
                <a:solidFill>
                  <a:srgbClr val="000000"/>
                </a:solidFill>
                <a:latin typeface="Calibri"/>
              </a:rPr>
              <a:t>La imposibilidad, ilicitud o indeterminación del contenido del acto.</a:t>
            </a:r>
            <a:endParaRPr lang="es-BO" sz="3200" dirty="0"/>
          </a:p>
        </p:txBody>
      </p:sp>
      <p:pic>
        <p:nvPicPr>
          <p:cNvPr id="6" name="Google Shape;331;p19" descr="logo_horizontal">
            <a:extLst>
              <a:ext uri="{FF2B5EF4-FFF2-40B4-BE49-F238E27FC236}">
                <a16:creationId xmlns:a16="http://schemas.microsoft.com/office/drawing/2014/main" id="{8114F6E5-C7F5-60BF-BB7D-4ED4147696B0}"/>
              </a:ext>
            </a:extLst>
          </p:cNvPr>
          <p:cNvPicPr preferRelativeResize="0"/>
          <p:nvPr/>
        </p:nvPicPr>
        <p:blipFill rotWithShape="1">
          <a:blip r:embed="rId2">
            <a:alphaModFix/>
          </a:blip>
          <a:srcRect/>
          <a:stretch/>
        </p:blipFill>
        <p:spPr>
          <a:xfrm>
            <a:off x="0" y="0"/>
            <a:ext cx="4657725" cy="1323975"/>
          </a:xfrm>
          <a:prstGeom prst="rect">
            <a:avLst/>
          </a:prstGeom>
          <a:noFill/>
          <a:ln>
            <a:noFill/>
          </a:ln>
        </p:spPr>
      </p:pic>
    </p:spTree>
    <p:extLst>
      <p:ext uri="{BB962C8B-B14F-4D97-AF65-F5344CB8AC3E}">
        <p14:creationId xmlns:p14="http://schemas.microsoft.com/office/powerpoint/2010/main" val="219071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E978D61-AC08-E6F7-D7B8-7FB5BB26F88D}"/>
              </a:ext>
            </a:extLst>
          </p:cNvPr>
          <p:cNvSpPr txBox="1"/>
          <p:nvPr/>
        </p:nvSpPr>
        <p:spPr>
          <a:xfrm>
            <a:off x="1373956" y="2130144"/>
            <a:ext cx="8288517" cy="4154984"/>
          </a:xfrm>
          <a:prstGeom prst="rect">
            <a:avLst/>
          </a:prstGeom>
          <a:noFill/>
        </p:spPr>
        <p:txBody>
          <a:bodyPr wrap="square">
            <a:spAutoFit/>
          </a:bodyPr>
          <a:lstStyle/>
          <a:p>
            <a:pPr algn="l"/>
            <a:r>
              <a:rPr lang="es-ES" sz="1800" dirty="0">
                <a:solidFill>
                  <a:srgbClr val="000000"/>
                </a:solidFill>
                <a:latin typeface="Calibri"/>
              </a:rPr>
              <a:t>Pueden interponer una acción de nulidad: </a:t>
            </a:r>
          </a:p>
          <a:p>
            <a:pPr algn="l"/>
            <a:endParaRPr lang="es-ES" sz="2400" dirty="0"/>
          </a:p>
          <a:p>
            <a:pPr marL="285750" indent="-285750" algn="l">
              <a:buFont typeface="Arial" panose="020B0604020202020204" pitchFamily="34" charset="0"/>
              <a:buChar char="•"/>
            </a:pPr>
            <a:r>
              <a:rPr lang="es-ES" sz="1800" dirty="0">
                <a:solidFill>
                  <a:srgbClr val="000000"/>
                </a:solidFill>
                <a:latin typeface="Calibri"/>
              </a:rPr>
              <a:t>El Consejo de Ministros de Relaciones Exteriores, </a:t>
            </a:r>
          </a:p>
          <a:p>
            <a:pPr marL="285750" indent="-285750" algn="l">
              <a:buFont typeface="Arial" panose="020B0604020202020204" pitchFamily="34" charset="0"/>
              <a:buChar char="•"/>
            </a:pPr>
            <a:r>
              <a:rPr lang="es-ES" sz="1800" dirty="0">
                <a:solidFill>
                  <a:srgbClr val="000000"/>
                </a:solidFill>
                <a:latin typeface="Calibri"/>
              </a:rPr>
              <a:t>La Comisión</a:t>
            </a:r>
          </a:p>
          <a:p>
            <a:pPr marL="285750" indent="-285750" algn="l">
              <a:buFont typeface="Arial" panose="020B0604020202020204" pitchFamily="34" charset="0"/>
              <a:buChar char="•"/>
            </a:pPr>
            <a:r>
              <a:rPr lang="es-ES" sz="1800" dirty="0">
                <a:solidFill>
                  <a:srgbClr val="000000"/>
                </a:solidFill>
                <a:latin typeface="Calibri"/>
              </a:rPr>
              <a:t>La Secretaría General.</a:t>
            </a:r>
          </a:p>
          <a:p>
            <a:pPr marL="285750" indent="-285750" algn="l">
              <a:buFont typeface="Arial" panose="020B0604020202020204" pitchFamily="34" charset="0"/>
              <a:buChar char="•"/>
            </a:pPr>
            <a:r>
              <a:rPr lang="es-ES" sz="1800" b="1" dirty="0">
                <a:solidFill>
                  <a:srgbClr val="000000"/>
                </a:solidFill>
                <a:latin typeface="Calibri"/>
              </a:rPr>
              <a:t>Los Países Miembros</a:t>
            </a:r>
            <a:r>
              <a:rPr lang="es-ES" sz="1800" dirty="0">
                <a:solidFill>
                  <a:srgbClr val="000000"/>
                </a:solidFill>
                <a:latin typeface="Calibri"/>
              </a:rPr>
              <a:t>: Sólo podrán intentar la acción de nulidad en relación con aquellas Decisiones o Convenios que no hubieren sido aprobados con su voto afirmativo.</a:t>
            </a:r>
          </a:p>
          <a:p>
            <a:pPr marL="285750" indent="-285750" algn="l">
              <a:buFont typeface="Arial" panose="020B0604020202020204" pitchFamily="34" charset="0"/>
              <a:buChar char="•"/>
            </a:pPr>
            <a:r>
              <a:rPr lang="es-ES" sz="1800" b="1" dirty="0">
                <a:solidFill>
                  <a:srgbClr val="000000"/>
                </a:solidFill>
                <a:latin typeface="Calibri"/>
              </a:rPr>
              <a:t>Las personas naturales y jurídicas:</a:t>
            </a:r>
            <a:r>
              <a:rPr lang="es-ES" sz="1800" dirty="0">
                <a:solidFill>
                  <a:srgbClr val="000000"/>
                </a:solidFill>
                <a:latin typeface="Calibri"/>
              </a:rPr>
              <a:t> cuyos derechos subjetivos o sus intereses legítimos hayan sido afectados. Esto último deberá ser demostrado.</a:t>
            </a:r>
            <a:endParaRPr lang="es-BO" sz="2400" dirty="0"/>
          </a:p>
        </p:txBody>
      </p:sp>
      <p:pic>
        <p:nvPicPr>
          <p:cNvPr id="6" name="Google Shape;331;p19" descr="logo_horizontal">
            <a:extLst>
              <a:ext uri="{FF2B5EF4-FFF2-40B4-BE49-F238E27FC236}">
                <a16:creationId xmlns:a16="http://schemas.microsoft.com/office/drawing/2014/main" id="{707E8937-6104-7F24-AE32-3EBF70788E2B}"/>
              </a:ext>
            </a:extLst>
          </p:cNvPr>
          <p:cNvPicPr preferRelativeResize="0"/>
          <p:nvPr/>
        </p:nvPicPr>
        <p:blipFill rotWithShape="1">
          <a:blip r:embed="rId2">
            <a:alphaModFix/>
          </a:blip>
          <a:srcRect/>
          <a:stretch/>
        </p:blipFill>
        <p:spPr>
          <a:xfrm>
            <a:off x="0" y="0"/>
            <a:ext cx="4657725" cy="1323975"/>
          </a:xfrm>
          <a:prstGeom prst="rect">
            <a:avLst/>
          </a:prstGeom>
          <a:noFill/>
          <a:ln>
            <a:noFill/>
          </a:ln>
        </p:spPr>
      </p:pic>
    </p:spTree>
    <p:extLst>
      <p:ext uri="{BB962C8B-B14F-4D97-AF65-F5344CB8AC3E}">
        <p14:creationId xmlns:p14="http://schemas.microsoft.com/office/powerpoint/2010/main" val="4083493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786C2336-1A9C-697D-77DB-A7318EBACB3E}"/>
              </a:ext>
            </a:extLst>
          </p:cNvPr>
          <p:cNvSpPr txBox="1"/>
          <p:nvPr/>
        </p:nvSpPr>
        <p:spPr>
          <a:xfrm>
            <a:off x="987457" y="1723418"/>
            <a:ext cx="8844699" cy="2308324"/>
          </a:xfrm>
          <a:prstGeom prst="rect">
            <a:avLst/>
          </a:prstGeom>
          <a:noFill/>
        </p:spPr>
        <p:txBody>
          <a:bodyPr wrap="square">
            <a:spAutoFit/>
          </a:bodyPr>
          <a:lstStyle/>
          <a:p>
            <a:pPr algn="l"/>
            <a:r>
              <a:rPr lang="es-ES" sz="1800" b="1" dirty="0">
                <a:solidFill>
                  <a:srgbClr val="000000"/>
                </a:solidFill>
                <a:latin typeface="Calibri"/>
              </a:rPr>
              <a:t>Prescripción</a:t>
            </a:r>
            <a:r>
              <a:rPr lang="es-ES" sz="1800" dirty="0">
                <a:solidFill>
                  <a:srgbClr val="000000"/>
                </a:solidFill>
                <a:latin typeface="Calibri"/>
              </a:rPr>
              <a:t> </a:t>
            </a:r>
          </a:p>
          <a:p>
            <a:pPr algn="l"/>
            <a:endParaRPr lang="es-ES" sz="2400" dirty="0"/>
          </a:p>
          <a:p>
            <a:pPr algn="l"/>
            <a:r>
              <a:rPr lang="es-ES" sz="1800" dirty="0">
                <a:solidFill>
                  <a:srgbClr val="000000"/>
                </a:solidFill>
                <a:latin typeface="Calibri"/>
              </a:rPr>
              <a:t>La acción de nulidad deberá ser intentada ante el Tribunal dentro de los dos años siguientes a la fecha de entrada en vigencia de la Decisión, Resolución o Convenio objeto de la demanda. </a:t>
            </a:r>
            <a:endParaRPr lang="es-BO" sz="2400" dirty="0"/>
          </a:p>
        </p:txBody>
      </p:sp>
      <p:pic>
        <p:nvPicPr>
          <p:cNvPr id="6" name="Google Shape;331;p19" descr="logo_horizontal">
            <a:extLst>
              <a:ext uri="{FF2B5EF4-FFF2-40B4-BE49-F238E27FC236}">
                <a16:creationId xmlns:a16="http://schemas.microsoft.com/office/drawing/2014/main" id="{4EB60354-CF5C-4950-241C-A0EE1CF43C29}"/>
              </a:ext>
            </a:extLst>
          </p:cNvPr>
          <p:cNvPicPr preferRelativeResize="0"/>
          <p:nvPr/>
        </p:nvPicPr>
        <p:blipFill rotWithShape="1">
          <a:blip r:embed="rId2">
            <a:alphaModFix/>
          </a:blip>
          <a:srcRect/>
          <a:stretch/>
        </p:blipFill>
        <p:spPr>
          <a:xfrm>
            <a:off x="0" y="0"/>
            <a:ext cx="4657725" cy="1323975"/>
          </a:xfrm>
          <a:prstGeom prst="rect">
            <a:avLst/>
          </a:prstGeom>
          <a:noFill/>
          <a:ln>
            <a:noFill/>
          </a:ln>
        </p:spPr>
      </p:pic>
    </p:spTree>
    <p:extLst>
      <p:ext uri="{BB962C8B-B14F-4D97-AF65-F5344CB8AC3E}">
        <p14:creationId xmlns:p14="http://schemas.microsoft.com/office/powerpoint/2010/main" val="223425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5D1E3AB-9E37-9501-09B1-33AF3112A177}"/>
              </a:ext>
            </a:extLst>
          </p:cNvPr>
          <p:cNvSpPr txBox="1"/>
          <p:nvPr/>
        </p:nvSpPr>
        <p:spPr>
          <a:xfrm>
            <a:off x="78059" y="1323975"/>
            <a:ext cx="9954705" cy="5262979"/>
          </a:xfrm>
          <a:prstGeom prst="rect">
            <a:avLst/>
          </a:prstGeom>
          <a:noFill/>
        </p:spPr>
        <p:txBody>
          <a:bodyPr wrap="square">
            <a:spAutoFit/>
          </a:bodyPr>
          <a:lstStyle/>
          <a:p>
            <a:pPr algn="l"/>
            <a:r>
              <a:rPr lang="es-ES" sz="1800" b="1" dirty="0">
                <a:solidFill>
                  <a:srgbClr val="000000"/>
                </a:solidFill>
                <a:latin typeface="Calibri"/>
              </a:rPr>
              <a:t>Requisitos: </a:t>
            </a:r>
          </a:p>
          <a:p>
            <a:pPr algn="l"/>
            <a:endParaRPr lang="es-ES" sz="2400" dirty="0"/>
          </a:p>
          <a:p>
            <a:pPr marL="342900" indent="-342900" algn="l">
              <a:buFont typeface="Arial" panose="020B0604020202020204" pitchFamily="34" charset="0"/>
              <a:buChar char="•"/>
            </a:pPr>
            <a:r>
              <a:rPr lang="es-ES" sz="1800" dirty="0">
                <a:solidFill>
                  <a:srgbClr val="000000"/>
                </a:solidFill>
                <a:latin typeface="Calibri"/>
              </a:rPr>
              <a:t>Si el actor es un País Miembro, la demostración de que la Decisión impugnada no fue aprobada con su voto afirmativo. </a:t>
            </a:r>
          </a:p>
          <a:p>
            <a:pPr marL="342900" indent="-342900" algn="l">
              <a:buFont typeface="Arial" panose="020B0604020202020204" pitchFamily="34" charset="0"/>
              <a:buChar char="•"/>
            </a:pPr>
            <a:r>
              <a:rPr lang="es-ES" sz="1800" dirty="0">
                <a:solidFill>
                  <a:srgbClr val="000000"/>
                </a:solidFill>
                <a:latin typeface="Calibri"/>
              </a:rPr>
              <a:t>Si el actor es una persona natural o jurídica, las pruebas que demuestren que la Decisión, la Resolución o el Convenio impugnado afecta sus derechos subjetivos o sus intereses legítimos. </a:t>
            </a:r>
          </a:p>
          <a:p>
            <a:pPr marL="342900" indent="-342900" algn="l">
              <a:buFont typeface="Arial" panose="020B0604020202020204" pitchFamily="34" charset="0"/>
              <a:buChar char="•"/>
            </a:pPr>
            <a:r>
              <a:rPr lang="es-ES" sz="1800" dirty="0">
                <a:solidFill>
                  <a:srgbClr val="000000"/>
                </a:solidFill>
                <a:latin typeface="Calibri"/>
              </a:rPr>
              <a:t>La copia de la Decisión, de la Resolución o del Convenio que se impugna. </a:t>
            </a:r>
          </a:p>
          <a:p>
            <a:pPr marL="342900" indent="-342900" algn="l">
              <a:buFont typeface="Arial" panose="020B0604020202020204" pitchFamily="34" charset="0"/>
              <a:buChar char="•"/>
            </a:pPr>
            <a:r>
              <a:rPr lang="es-ES" sz="1800" dirty="0">
                <a:solidFill>
                  <a:srgbClr val="000000"/>
                </a:solidFill>
                <a:latin typeface="Calibri"/>
              </a:rPr>
              <a:t>La indicación de las normas que se estimen violadas y las razones de la transgresión. </a:t>
            </a:r>
          </a:p>
          <a:p>
            <a:pPr marL="342900" indent="-342900" algn="l">
              <a:buFont typeface="Arial" panose="020B0604020202020204" pitchFamily="34" charset="0"/>
              <a:buChar char="•"/>
            </a:pPr>
            <a:r>
              <a:rPr lang="es-ES" sz="1800" dirty="0">
                <a:solidFill>
                  <a:srgbClr val="000000"/>
                </a:solidFill>
                <a:latin typeface="Calibri"/>
              </a:rPr>
              <a:t>Cuando la acción se interponga contra una Resolución de efectos particulares, la designación y lugar en el que se debe notificar a los destinatarios o beneficiarios del acto impugnado.</a:t>
            </a:r>
            <a:endParaRPr lang="es-BO" sz="2400" dirty="0"/>
          </a:p>
        </p:txBody>
      </p:sp>
      <p:pic>
        <p:nvPicPr>
          <p:cNvPr id="6" name="Google Shape;331;p19" descr="logo_horizontal">
            <a:extLst>
              <a:ext uri="{FF2B5EF4-FFF2-40B4-BE49-F238E27FC236}">
                <a16:creationId xmlns:a16="http://schemas.microsoft.com/office/drawing/2014/main" id="{83C545C6-6F37-D25D-569F-E4BE1148FBE8}"/>
              </a:ext>
            </a:extLst>
          </p:cNvPr>
          <p:cNvPicPr preferRelativeResize="0"/>
          <p:nvPr/>
        </p:nvPicPr>
        <p:blipFill rotWithShape="1">
          <a:blip r:embed="rId2">
            <a:alphaModFix/>
          </a:blip>
          <a:srcRect/>
          <a:stretch/>
        </p:blipFill>
        <p:spPr>
          <a:xfrm>
            <a:off x="0" y="0"/>
            <a:ext cx="4657725" cy="1323975"/>
          </a:xfrm>
          <a:prstGeom prst="rect">
            <a:avLst/>
          </a:prstGeom>
          <a:noFill/>
          <a:ln>
            <a:noFill/>
          </a:ln>
        </p:spPr>
      </p:pic>
    </p:spTree>
    <p:extLst>
      <p:ext uri="{BB962C8B-B14F-4D97-AF65-F5344CB8AC3E}">
        <p14:creationId xmlns:p14="http://schemas.microsoft.com/office/powerpoint/2010/main" val="278625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5761E68-5FE5-96B6-419A-D6776FA15822}"/>
              </a:ext>
            </a:extLst>
          </p:cNvPr>
          <p:cNvSpPr txBox="1"/>
          <p:nvPr/>
        </p:nvSpPr>
        <p:spPr>
          <a:xfrm>
            <a:off x="1243414" y="661987"/>
            <a:ext cx="8844697" cy="6217087"/>
          </a:xfrm>
          <a:prstGeom prst="rect">
            <a:avLst/>
          </a:prstGeom>
          <a:noFill/>
        </p:spPr>
        <p:txBody>
          <a:bodyPr wrap="square">
            <a:spAutoFit/>
          </a:bodyPr>
          <a:lstStyle/>
          <a:p>
            <a:pPr algn="l"/>
            <a:r>
              <a:rPr lang="es-ES" sz="1800" b="1" dirty="0">
                <a:solidFill>
                  <a:srgbClr val="000000"/>
                </a:solidFill>
                <a:latin typeface="Calibri"/>
              </a:rPr>
              <a:t>Medidas cautelares </a:t>
            </a:r>
          </a:p>
          <a:p>
            <a:pPr algn="l"/>
            <a:endParaRPr lang="es-ES" dirty="0"/>
          </a:p>
          <a:p>
            <a:pPr algn="l"/>
            <a:r>
              <a:rPr lang="es-ES" sz="1800" dirty="0">
                <a:solidFill>
                  <a:srgbClr val="000000"/>
                </a:solidFill>
                <a:latin typeface="Calibri"/>
              </a:rPr>
              <a:t>La interposición de la acción de nulidad no afectará la eficacia o vigencia de la norma o Convenio impugnados. </a:t>
            </a:r>
          </a:p>
          <a:p>
            <a:pPr algn="l"/>
            <a:endParaRPr lang="es-ES" dirty="0"/>
          </a:p>
          <a:p>
            <a:pPr algn="l"/>
            <a:r>
              <a:rPr lang="es-ES" sz="1800" dirty="0">
                <a:solidFill>
                  <a:srgbClr val="000000"/>
                </a:solidFill>
                <a:latin typeface="Calibri"/>
              </a:rPr>
              <a:t>El Tribunal, a petición de la parte demandante -previo afianzamiento si fuera necesario- podrá ordenar la suspensión provisional de la ejecución del instrumento impugnado u otras medidas cautelares, de conformidad con las siguientes reglas: </a:t>
            </a:r>
          </a:p>
          <a:p>
            <a:pPr algn="l"/>
            <a:endParaRPr lang="es-ES" dirty="0"/>
          </a:p>
          <a:p>
            <a:pPr marL="285750" indent="-285750" algn="l">
              <a:buFont typeface="Arial" panose="020B0604020202020204" pitchFamily="34" charset="0"/>
              <a:buChar char="•"/>
            </a:pPr>
            <a:r>
              <a:rPr lang="es-ES" sz="1800" dirty="0">
                <a:solidFill>
                  <a:srgbClr val="000000"/>
                </a:solidFill>
                <a:latin typeface="Calibri"/>
              </a:rPr>
              <a:t>Si la demanda de nulidad se dirige contra una disposición comunitaria de contenido general, basta que haya manifiesta violación de otra de superior categoría del mismo ordenamiento, que se pueda percibir mediante una elemental comparación entre ésta y aquella. </a:t>
            </a:r>
          </a:p>
          <a:p>
            <a:pPr marL="285750" indent="-285750" algn="l">
              <a:buFont typeface="Arial" panose="020B0604020202020204" pitchFamily="34" charset="0"/>
              <a:buChar char="•"/>
            </a:pPr>
            <a:r>
              <a:rPr lang="es-ES" sz="1800" dirty="0">
                <a:solidFill>
                  <a:srgbClr val="000000"/>
                </a:solidFill>
                <a:latin typeface="Calibri"/>
              </a:rPr>
              <a:t>Si el objeto de la acción de nulidad fuera una norma de contenido particular, deberán aparecer comprobados, además, los perjuicios irreparables o de difícil reparación que causa o pudiere causar al demandante, la ejecución de la norma demandada. </a:t>
            </a:r>
          </a:p>
          <a:p>
            <a:pPr marL="285750" indent="-285750" algn="l">
              <a:buFont typeface="Arial" panose="020B0604020202020204" pitchFamily="34" charset="0"/>
              <a:buChar char="•"/>
            </a:pPr>
            <a:r>
              <a:rPr lang="es-ES" sz="1800" dirty="0">
                <a:solidFill>
                  <a:srgbClr val="000000"/>
                </a:solidFill>
                <a:latin typeface="Calibri"/>
              </a:rPr>
              <a:t>El Tribunal podría exigirle al solicitante para que el decreto de suspensión se haga efectivo, constituir caución o fianza que asegure la reparación de los eventuales perjuicios que se generen por la suspensión. </a:t>
            </a:r>
          </a:p>
          <a:p>
            <a:pPr algn="l"/>
            <a:r>
              <a:rPr lang="es-ES" sz="1800" dirty="0">
                <a:solidFill>
                  <a:srgbClr val="000000"/>
                </a:solidFill>
                <a:latin typeface="Calibri"/>
              </a:rPr>
              <a:t>El afianzamiento podrá consistir en caución, garantía de compañía de seguros o aval bancario. También podrá decretar otras medidas cautelares.</a:t>
            </a:r>
            <a:endParaRPr lang="es-BO" sz="1400" dirty="0"/>
          </a:p>
        </p:txBody>
      </p:sp>
      <p:pic>
        <p:nvPicPr>
          <p:cNvPr id="6" name="Google Shape;331;p19" descr="logo_horizontal">
            <a:extLst>
              <a:ext uri="{FF2B5EF4-FFF2-40B4-BE49-F238E27FC236}">
                <a16:creationId xmlns:a16="http://schemas.microsoft.com/office/drawing/2014/main" id="{913AE64F-2322-3986-5701-6A7E6CBB7B71}"/>
              </a:ext>
            </a:extLst>
          </p:cNvPr>
          <p:cNvPicPr preferRelativeResize="0"/>
          <p:nvPr/>
        </p:nvPicPr>
        <p:blipFill rotWithShape="1">
          <a:blip r:embed="rId2">
            <a:alphaModFix/>
          </a:blip>
          <a:srcRect/>
          <a:stretch/>
        </p:blipFill>
        <p:spPr>
          <a:xfrm>
            <a:off x="0" y="0"/>
            <a:ext cx="4657725" cy="1323975"/>
          </a:xfrm>
          <a:prstGeom prst="rect">
            <a:avLst/>
          </a:prstGeom>
          <a:noFill/>
          <a:ln>
            <a:noFill/>
          </a:ln>
        </p:spPr>
      </p:pic>
    </p:spTree>
    <p:extLst>
      <p:ext uri="{BB962C8B-B14F-4D97-AF65-F5344CB8AC3E}">
        <p14:creationId xmlns:p14="http://schemas.microsoft.com/office/powerpoint/2010/main" val="2515486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3"/>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366" name="Google Shape;366;p23"/>
          <p:cNvSpPr txBox="1">
            <a:spLocks noGrp="1"/>
          </p:cNvSpPr>
          <p:nvPr>
            <p:ph type="title"/>
          </p:nvPr>
        </p:nvSpPr>
        <p:spPr>
          <a:xfrm>
            <a:off x="339365" y="1404637"/>
            <a:ext cx="6216343" cy="567912"/>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7"/>
              <a:buFont typeface="Trebuchet MS"/>
              <a:buNone/>
            </a:pPr>
            <a:r>
              <a:rPr lang="en-US" sz="1800" dirty="0" err="1">
                <a:solidFill>
                  <a:srgbClr val="000000"/>
                </a:solidFill>
                <a:latin typeface="Calibri"/>
              </a:rPr>
              <a:t>Acción</a:t>
            </a:r>
            <a:r>
              <a:rPr lang="en-US" sz="1800" dirty="0">
                <a:solidFill>
                  <a:srgbClr val="000000"/>
                </a:solidFill>
                <a:latin typeface="Calibri"/>
              </a:rPr>
              <a:t> de </a:t>
            </a:r>
            <a:r>
              <a:rPr lang="en-US" sz="1800" dirty="0" err="1">
                <a:solidFill>
                  <a:srgbClr val="000000"/>
                </a:solidFill>
                <a:latin typeface="Calibri"/>
              </a:rPr>
              <a:t>nulidad</a:t>
            </a:r>
            <a:endParaRPr sz="3607" dirty="0"/>
          </a:p>
        </p:txBody>
      </p:sp>
      <p:sp>
        <p:nvSpPr>
          <p:cNvPr id="367" name="Google Shape;367;p23"/>
          <p:cNvSpPr txBox="1"/>
          <p:nvPr/>
        </p:nvSpPr>
        <p:spPr>
          <a:xfrm>
            <a:off x="957589" y="2140192"/>
            <a:ext cx="7889881" cy="3439253"/>
          </a:xfrm>
          <a:prstGeom prst="rect">
            <a:avLst/>
          </a:prstGeom>
          <a:noFill/>
          <a:ln>
            <a:noFill/>
          </a:ln>
        </p:spPr>
        <p:txBody>
          <a:bodyPr spcFirstLastPara="1" wrap="square" lIns="0" tIns="61700" rIns="0" bIns="0" anchor="t" anchorCtr="0">
            <a:spAutoFit/>
          </a:bodyPr>
          <a:lstStyle/>
          <a:p>
            <a:pPr marL="355639" marR="0" lvl="0" indent="-343552" algn="l" rtl="0">
              <a:spcBef>
                <a:spcPts val="0"/>
              </a:spcBef>
              <a:spcAft>
                <a:spcPts val="0"/>
              </a:spcAft>
              <a:buClr>
                <a:srgbClr val="FFCC00"/>
              </a:buClr>
              <a:buSzPts val="1803"/>
              <a:buFont typeface="Noto Sans Symbols"/>
              <a:buChar char="■"/>
            </a:pPr>
            <a:r>
              <a:rPr lang="en-US" sz="1800" dirty="0" err="1">
                <a:solidFill>
                  <a:srgbClr val="000000"/>
                </a:solidFill>
                <a:latin typeface="Calibri"/>
                <a:ea typeface="Times New Roman"/>
                <a:cs typeface="Times New Roman"/>
                <a:sym typeface="Times New Roman"/>
              </a:rPr>
              <a:t>Sentencia</a:t>
            </a:r>
            <a:endParaRPr sz="2605" dirty="0">
              <a:solidFill>
                <a:schemeClr val="dk1"/>
              </a:solidFill>
              <a:latin typeface="Times New Roman"/>
              <a:ea typeface="Times New Roman"/>
              <a:cs typeface="Times New Roman"/>
              <a:sym typeface="Times New Roman"/>
            </a:endParaRPr>
          </a:p>
          <a:p>
            <a:pPr marL="356276" marR="0" lvl="0" indent="0" algn="l" rtl="0">
              <a:spcBef>
                <a:spcPts val="381"/>
              </a:spcBef>
              <a:spcAft>
                <a:spcPts val="0"/>
              </a:spcAft>
              <a:buNone/>
            </a:pPr>
            <a:r>
              <a:rPr lang="en-US" sz="1800" dirty="0">
                <a:solidFill>
                  <a:srgbClr val="000000"/>
                </a:solidFill>
                <a:latin typeface="Calibri"/>
                <a:ea typeface="Times New Roman"/>
                <a:cs typeface="Times New Roman"/>
                <a:sym typeface="Times New Roman"/>
              </a:rPr>
              <a:t>Se </a:t>
            </a:r>
            <a:r>
              <a:rPr lang="en-US" sz="1800" dirty="0" err="1">
                <a:solidFill>
                  <a:srgbClr val="000000"/>
                </a:solidFill>
                <a:latin typeface="Calibri"/>
                <a:ea typeface="Times New Roman"/>
                <a:cs typeface="Times New Roman"/>
                <a:sym typeface="Times New Roman"/>
              </a:rPr>
              <a:t>pronuncia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sobre</a:t>
            </a:r>
            <a:r>
              <a:rPr lang="en-US" sz="1800" dirty="0">
                <a:solidFill>
                  <a:srgbClr val="000000"/>
                </a:solidFill>
                <a:latin typeface="Calibri"/>
                <a:ea typeface="Times New Roman"/>
                <a:cs typeface="Times New Roman"/>
                <a:sym typeface="Times New Roman"/>
              </a:rPr>
              <a:t> la </a:t>
            </a:r>
            <a:r>
              <a:rPr lang="en-US" sz="1800" dirty="0" err="1">
                <a:solidFill>
                  <a:srgbClr val="000000"/>
                </a:solidFill>
                <a:latin typeface="Calibri"/>
                <a:ea typeface="Times New Roman"/>
                <a:cs typeface="Times New Roman"/>
                <a:sym typeface="Times New Roman"/>
              </a:rPr>
              <a:t>legalidad</a:t>
            </a:r>
            <a:r>
              <a:rPr lang="en-US" sz="1800" dirty="0">
                <a:solidFill>
                  <a:srgbClr val="000000"/>
                </a:solidFill>
                <a:latin typeface="Calibri"/>
                <a:ea typeface="Times New Roman"/>
                <a:cs typeface="Times New Roman"/>
                <a:sym typeface="Times New Roman"/>
              </a:rPr>
              <a:t> del </a:t>
            </a:r>
            <a:r>
              <a:rPr lang="en-US" sz="1800" dirty="0" err="1">
                <a:solidFill>
                  <a:srgbClr val="000000"/>
                </a:solidFill>
                <a:latin typeface="Calibri"/>
                <a:ea typeface="Times New Roman"/>
                <a:cs typeface="Times New Roman"/>
                <a:sym typeface="Times New Roman"/>
              </a:rPr>
              <a:t>acto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impugnado</a:t>
            </a:r>
            <a:r>
              <a:rPr lang="en-US" sz="1800" dirty="0">
                <a:solidFill>
                  <a:srgbClr val="000000"/>
                </a:solidFill>
                <a:latin typeface="Calibri"/>
                <a:ea typeface="Times New Roman"/>
                <a:cs typeface="Times New Roman"/>
                <a:sym typeface="Times New Roman"/>
              </a:rPr>
              <a:t>:</a:t>
            </a:r>
            <a:endParaRPr sz="2605" dirty="0">
              <a:solidFill>
                <a:schemeClr val="dk1"/>
              </a:solidFill>
              <a:latin typeface="Times New Roman"/>
              <a:ea typeface="Times New Roman"/>
              <a:cs typeface="Times New Roman"/>
              <a:sym typeface="Times New Roman"/>
            </a:endParaRPr>
          </a:p>
          <a:p>
            <a:pPr marL="928861" marR="495605" lvl="1" indent="-572586" algn="l" rtl="0">
              <a:lnSpc>
                <a:spcPct val="80000"/>
              </a:lnSpc>
              <a:spcBef>
                <a:spcPts val="1012"/>
              </a:spcBef>
              <a:spcAft>
                <a:spcPts val="0"/>
              </a:spcAft>
              <a:buClr>
                <a:schemeClr val="dk1"/>
              </a:buClr>
              <a:buSzPts val="2605"/>
              <a:buFont typeface="Times New Roman"/>
              <a:buAutoNum type="arabicParenR"/>
            </a:pPr>
            <a:r>
              <a:rPr lang="en-US" sz="1800" b="0" i="0" u="none" strike="noStrike" cap="none" dirty="0" err="1">
                <a:solidFill>
                  <a:srgbClr val="000000"/>
                </a:solidFill>
                <a:latin typeface="Calibri"/>
                <a:ea typeface="Times New Roman"/>
                <a:cs typeface="Times New Roman"/>
                <a:sym typeface="Times New Roman"/>
              </a:rPr>
              <a:t>Desestimando</a:t>
            </a:r>
            <a:r>
              <a:rPr lang="en-US" sz="1800" b="0" i="0" u="none" strike="noStrike" cap="none" dirty="0">
                <a:solidFill>
                  <a:srgbClr val="000000"/>
                </a:solidFill>
                <a:latin typeface="Calibri"/>
                <a:ea typeface="Times New Roman"/>
                <a:cs typeface="Times New Roman"/>
                <a:sym typeface="Times New Roman"/>
              </a:rPr>
              <a:t> la </a:t>
            </a:r>
            <a:r>
              <a:rPr lang="en-US" sz="1800" b="0" i="0" u="none" strike="noStrike" cap="none" dirty="0" err="1">
                <a:solidFill>
                  <a:srgbClr val="000000"/>
                </a:solidFill>
                <a:latin typeface="Calibri"/>
                <a:ea typeface="Times New Roman"/>
                <a:cs typeface="Times New Roman"/>
                <a:sym typeface="Times New Roman"/>
              </a:rPr>
              <a:t>impugnación</a:t>
            </a:r>
            <a:r>
              <a:rPr lang="en-US" sz="1800" b="0" i="0" u="none" strike="noStrike" cap="none" dirty="0">
                <a:solidFill>
                  <a:srgbClr val="000000"/>
                </a:solidFill>
                <a:latin typeface="Calibri"/>
                <a:ea typeface="Times New Roman"/>
                <a:cs typeface="Times New Roman"/>
                <a:sym typeface="Times New Roman"/>
              </a:rPr>
              <a:t>,	</a:t>
            </a:r>
            <a:r>
              <a:rPr lang="en-US" sz="1800" b="0" i="0" u="none" strike="noStrike" cap="none" dirty="0" err="1">
                <a:solidFill>
                  <a:srgbClr val="000000"/>
                </a:solidFill>
                <a:latin typeface="Calibri"/>
                <a:ea typeface="Times New Roman"/>
                <a:cs typeface="Times New Roman"/>
                <a:sym typeface="Times New Roman"/>
              </a:rPr>
              <a:t>cuando</a:t>
            </a:r>
            <a:r>
              <a:rPr lang="en-US" sz="1800" b="0" i="0" u="none" strike="noStrike" cap="none" dirty="0">
                <a:solidFill>
                  <a:srgbClr val="000000"/>
                </a:solidFill>
                <a:latin typeface="Calibri"/>
                <a:ea typeface="Times New Roman"/>
                <a:cs typeface="Times New Roman"/>
                <a:sym typeface="Times New Roman"/>
              </a:rPr>
              <a:t> no se ha  </a:t>
            </a:r>
            <a:r>
              <a:rPr lang="en-US" sz="1800" b="0" i="0" u="none" strike="noStrike" cap="none" dirty="0" err="1">
                <a:solidFill>
                  <a:srgbClr val="000000"/>
                </a:solidFill>
                <a:latin typeface="Calibri"/>
                <a:ea typeface="Times New Roman"/>
                <a:cs typeface="Times New Roman"/>
                <a:sym typeface="Times New Roman"/>
              </a:rPr>
              <a:t>demostrado</a:t>
            </a:r>
            <a:r>
              <a:rPr lang="en-US" sz="1800" b="0" i="0" u="none" strike="noStrike" cap="none" dirty="0">
                <a:solidFill>
                  <a:srgbClr val="000000"/>
                </a:solidFill>
                <a:latin typeface="Calibri"/>
                <a:ea typeface="Times New Roman"/>
                <a:cs typeface="Times New Roman"/>
                <a:sym typeface="Times New Roman"/>
              </a:rPr>
              <a:t> </a:t>
            </a:r>
            <a:r>
              <a:rPr lang="en-US" sz="1800" b="0" i="0" u="none" strike="noStrike" cap="none" dirty="0" err="1">
                <a:solidFill>
                  <a:srgbClr val="000000"/>
                </a:solidFill>
                <a:latin typeface="Calibri"/>
                <a:ea typeface="Times New Roman"/>
                <a:cs typeface="Times New Roman"/>
                <a:sym typeface="Times New Roman"/>
              </a:rPr>
              <a:t>suficientemente</a:t>
            </a:r>
            <a:r>
              <a:rPr lang="en-US" sz="1800" b="0" i="0" u="none" strike="noStrike" cap="none" dirty="0">
                <a:solidFill>
                  <a:srgbClr val="000000"/>
                </a:solidFill>
                <a:latin typeface="Calibri"/>
                <a:ea typeface="Times New Roman"/>
                <a:cs typeface="Times New Roman"/>
                <a:sym typeface="Times New Roman"/>
              </a:rPr>
              <a:t> la </a:t>
            </a:r>
            <a:r>
              <a:rPr lang="en-US" sz="1800" b="0" i="0" u="none" strike="noStrike" cap="none" dirty="0" err="1">
                <a:solidFill>
                  <a:srgbClr val="000000"/>
                </a:solidFill>
                <a:latin typeface="Calibri"/>
                <a:ea typeface="Times New Roman"/>
                <a:cs typeface="Times New Roman"/>
                <a:sym typeface="Times New Roman"/>
              </a:rPr>
              <a:t>nulidad</a:t>
            </a:r>
            <a:r>
              <a:rPr lang="en-US" sz="1800" b="0" i="0" u="none" strike="noStrike" cap="none" dirty="0">
                <a:solidFill>
                  <a:srgbClr val="000000"/>
                </a:solidFill>
                <a:latin typeface="Calibri"/>
                <a:ea typeface="Times New Roman"/>
                <a:cs typeface="Times New Roman"/>
                <a:sym typeface="Times New Roman"/>
              </a:rPr>
              <a:t> del </a:t>
            </a:r>
            <a:r>
              <a:rPr lang="en-US" sz="1800" b="0" i="0" u="none" strike="noStrike" cap="none" dirty="0" err="1">
                <a:solidFill>
                  <a:srgbClr val="000000"/>
                </a:solidFill>
                <a:latin typeface="Calibri"/>
                <a:ea typeface="Times New Roman"/>
                <a:cs typeface="Times New Roman"/>
                <a:sym typeface="Times New Roman"/>
              </a:rPr>
              <a:t>acto</a:t>
            </a:r>
            <a:r>
              <a:rPr lang="en-US" sz="1800" b="0" i="0" u="none" strike="noStrike" cap="none" dirty="0">
                <a:solidFill>
                  <a:srgbClr val="000000"/>
                </a:solidFill>
                <a:latin typeface="Calibri"/>
                <a:ea typeface="Times New Roman"/>
                <a:cs typeface="Times New Roman"/>
                <a:sym typeface="Times New Roman"/>
              </a:rPr>
              <a:t>;</a:t>
            </a:r>
            <a:endParaRPr sz="2605" b="0" i="0" u="none" strike="noStrike" cap="none" dirty="0">
              <a:solidFill>
                <a:schemeClr val="dk1"/>
              </a:solidFill>
              <a:latin typeface="Times New Roman"/>
              <a:ea typeface="Times New Roman"/>
              <a:cs typeface="Times New Roman"/>
              <a:sym typeface="Times New Roman"/>
            </a:endParaRPr>
          </a:p>
          <a:p>
            <a:pPr marL="928861" marR="0" lvl="1" indent="-573222" algn="l" rtl="0">
              <a:spcBef>
                <a:spcPts val="376"/>
              </a:spcBef>
              <a:spcAft>
                <a:spcPts val="0"/>
              </a:spcAft>
              <a:buClr>
                <a:schemeClr val="dk1"/>
              </a:buClr>
              <a:buSzPts val="2605"/>
              <a:buFont typeface="Times New Roman"/>
              <a:buAutoNum type="arabicParenR"/>
            </a:pPr>
            <a:r>
              <a:rPr lang="en-US" sz="1800" b="0" i="0" u="none" strike="noStrike" cap="none" dirty="0" err="1">
                <a:solidFill>
                  <a:srgbClr val="000000"/>
                </a:solidFill>
                <a:latin typeface="Calibri"/>
                <a:ea typeface="Times New Roman"/>
                <a:cs typeface="Times New Roman"/>
                <a:sym typeface="Times New Roman"/>
              </a:rPr>
              <a:t>Declarando</a:t>
            </a:r>
            <a:r>
              <a:rPr lang="en-US" sz="1800" b="0" i="0" u="none" strike="noStrike" cap="none" dirty="0">
                <a:solidFill>
                  <a:srgbClr val="000000"/>
                </a:solidFill>
                <a:latin typeface="Calibri"/>
                <a:ea typeface="Times New Roman"/>
                <a:cs typeface="Times New Roman"/>
                <a:sym typeface="Times New Roman"/>
              </a:rPr>
              <a:t> la </a:t>
            </a:r>
            <a:r>
              <a:rPr lang="en-US" sz="1800" b="0" i="0" u="none" strike="noStrike" cap="none" dirty="0" err="1">
                <a:solidFill>
                  <a:srgbClr val="000000"/>
                </a:solidFill>
                <a:latin typeface="Calibri"/>
                <a:ea typeface="Times New Roman"/>
                <a:cs typeface="Times New Roman"/>
                <a:sym typeface="Times New Roman"/>
              </a:rPr>
              <a:t>legalidad</a:t>
            </a:r>
            <a:r>
              <a:rPr lang="en-US" sz="1800" b="0" i="0" u="none" strike="noStrike" cap="none" dirty="0">
                <a:solidFill>
                  <a:srgbClr val="000000"/>
                </a:solidFill>
                <a:latin typeface="Calibri"/>
                <a:ea typeface="Times New Roman"/>
                <a:cs typeface="Times New Roman"/>
                <a:sym typeface="Times New Roman"/>
              </a:rPr>
              <a:t> del </a:t>
            </a:r>
            <a:r>
              <a:rPr lang="en-US" sz="1800" b="0" i="0" u="none" strike="noStrike" cap="none" dirty="0" err="1">
                <a:solidFill>
                  <a:srgbClr val="000000"/>
                </a:solidFill>
                <a:latin typeface="Calibri"/>
                <a:ea typeface="Times New Roman"/>
                <a:cs typeface="Times New Roman"/>
                <a:sym typeface="Times New Roman"/>
              </a:rPr>
              <a:t>acto</a:t>
            </a:r>
            <a:r>
              <a:rPr lang="en-US" sz="1800" b="0" i="0" u="none" strike="noStrike" cap="none" dirty="0">
                <a:solidFill>
                  <a:srgbClr val="000000"/>
                </a:solidFill>
                <a:latin typeface="Calibri"/>
                <a:ea typeface="Times New Roman"/>
                <a:cs typeface="Times New Roman"/>
                <a:sym typeface="Times New Roman"/>
              </a:rPr>
              <a:t>;</a:t>
            </a:r>
            <a:endParaRPr lang="en-US" sz="2605" dirty="0">
              <a:solidFill>
                <a:schemeClr val="dk1"/>
              </a:solidFill>
              <a:latin typeface="Times New Roman"/>
              <a:ea typeface="Times New Roman"/>
              <a:cs typeface="Times New Roman"/>
              <a:sym typeface="Times New Roman"/>
            </a:endParaRPr>
          </a:p>
          <a:p>
            <a:pPr marL="928861" marR="0" lvl="1" indent="-573222" algn="l" rtl="0">
              <a:spcBef>
                <a:spcPts val="376"/>
              </a:spcBef>
              <a:spcAft>
                <a:spcPts val="0"/>
              </a:spcAft>
              <a:buClr>
                <a:schemeClr val="dk1"/>
              </a:buClr>
              <a:buSzPts val="2605"/>
              <a:buFont typeface="Times New Roman"/>
              <a:buAutoNum type="arabicParenR"/>
            </a:pPr>
            <a:r>
              <a:rPr lang="en-US" sz="1800" b="0" i="0" u="none" strike="noStrike" cap="none" dirty="0" err="1">
                <a:solidFill>
                  <a:srgbClr val="000000"/>
                </a:solidFill>
                <a:latin typeface="Calibri"/>
                <a:ea typeface="Times New Roman"/>
                <a:cs typeface="Times New Roman"/>
                <a:sym typeface="Times New Roman"/>
              </a:rPr>
              <a:t>Declarando</a:t>
            </a:r>
            <a:r>
              <a:rPr lang="en-US" sz="1800" b="0" i="0" u="none" strike="noStrike" cap="none" dirty="0">
                <a:solidFill>
                  <a:srgbClr val="000000"/>
                </a:solidFill>
                <a:latin typeface="Calibri"/>
                <a:ea typeface="Times New Roman"/>
                <a:cs typeface="Times New Roman"/>
                <a:sym typeface="Times New Roman"/>
              </a:rPr>
              <a:t> la </a:t>
            </a:r>
            <a:r>
              <a:rPr lang="en-US" sz="1800" b="0" i="0" u="none" strike="noStrike" cap="none" dirty="0" err="1">
                <a:solidFill>
                  <a:srgbClr val="000000"/>
                </a:solidFill>
                <a:latin typeface="Calibri"/>
                <a:ea typeface="Times New Roman"/>
                <a:cs typeface="Times New Roman"/>
                <a:sym typeface="Times New Roman"/>
              </a:rPr>
              <a:t>nulidad</a:t>
            </a:r>
            <a:r>
              <a:rPr lang="en-US" sz="1800" b="0" i="0" u="none" strike="noStrike" cap="none" dirty="0">
                <a:solidFill>
                  <a:srgbClr val="000000"/>
                </a:solidFill>
                <a:latin typeface="Calibri"/>
                <a:ea typeface="Times New Roman"/>
                <a:cs typeface="Times New Roman"/>
                <a:sym typeface="Times New Roman"/>
              </a:rPr>
              <a:t>, </a:t>
            </a:r>
            <a:r>
              <a:rPr lang="en-US" sz="1800" b="0" i="0" u="none" strike="noStrike" cap="none" dirty="0" err="1">
                <a:solidFill>
                  <a:srgbClr val="000000"/>
                </a:solidFill>
                <a:latin typeface="Calibri"/>
                <a:ea typeface="Times New Roman"/>
                <a:cs typeface="Times New Roman"/>
                <a:sym typeface="Times New Roman"/>
              </a:rPr>
              <a:t>en</a:t>
            </a:r>
            <a:r>
              <a:rPr lang="en-US" sz="1800" b="0" i="0" u="none" strike="noStrike" cap="none" dirty="0">
                <a:solidFill>
                  <a:srgbClr val="000000"/>
                </a:solidFill>
                <a:latin typeface="Calibri"/>
                <a:ea typeface="Times New Roman"/>
                <a:cs typeface="Times New Roman"/>
                <a:sym typeface="Times New Roman"/>
              </a:rPr>
              <a:t> </a:t>
            </a:r>
            <a:r>
              <a:rPr lang="en-US" sz="1800" b="0" i="0" u="none" strike="noStrike" cap="none" dirty="0" err="1">
                <a:solidFill>
                  <a:srgbClr val="000000"/>
                </a:solidFill>
                <a:latin typeface="Calibri"/>
                <a:ea typeface="Times New Roman"/>
                <a:cs typeface="Times New Roman"/>
                <a:sym typeface="Times New Roman"/>
              </a:rPr>
              <a:t>cuyo</a:t>
            </a:r>
            <a:r>
              <a:rPr lang="en-US" sz="1800" b="0" i="0" u="none" strike="noStrike" cap="none" dirty="0">
                <a:solidFill>
                  <a:srgbClr val="000000"/>
                </a:solidFill>
                <a:latin typeface="Calibri"/>
                <a:ea typeface="Times New Roman"/>
                <a:cs typeface="Times New Roman"/>
                <a:sym typeface="Times New Roman"/>
              </a:rPr>
              <a:t> </a:t>
            </a:r>
            <a:r>
              <a:rPr lang="en-US" sz="1800" b="0" i="0" u="none" strike="noStrike" cap="none" dirty="0" err="1">
                <a:solidFill>
                  <a:srgbClr val="000000"/>
                </a:solidFill>
                <a:latin typeface="Calibri"/>
                <a:ea typeface="Times New Roman"/>
                <a:cs typeface="Times New Roman"/>
                <a:sym typeface="Times New Roman"/>
              </a:rPr>
              <a:t>caso</a:t>
            </a:r>
            <a:r>
              <a:rPr lang="en-US" sz="1800" b="0" i="0" u="none" strike="noStrike" cap="none" dirty="0">
                <a:solidFill>
                  <a:srgbClr val="000000"/>
                </a:solidFill>
                <a:latin typeface="Calibri"/>
                <a:ea typeface="Times New Roman"/>
                <a:cs typeface="Times New Roman"/>
                <a:sym typeface="Times New Roman"/>
              </a:rPr>
              <a:t> </a:t>
            </a:r>
            <a:r>
              <a:rPr lang="en-US" sz="1800" b="0" i="0" u="none" strike="noStrike" cap="none" dirty="0" err="1">
                <a:solidFill>
                  <a:srgbClr val="000000"/>
                </a:solidFill>
                <a:latin typeface="Calibri"/>
                <a:ea typeface="Times New Roman"/>
                <a:cs typeface="Times New Roman"/>
                <a:sym typeface="Times New Roman"/>
              </a:rPr>
              <a:t>el</a:t>
            </a:r>
            <a:r>
              <a:rPr lang="en-US" sz="1800" b="0" i="0" u="none" strike="noStrike" cap="none" dirty="0">
                <a:solidFill>
                  <a:srgbClr val="000000"/>
                </a:solidFill>
                <a:latin typeface="Calibri"/>
                <a:ea typeface="Times New Roman"/>
                <a:cs typeface="Times New Roman"/>
                <a:sym typeface="Times New Roman"/>
              </a:rPr>
              <a:t> Tribunal se  </a:t>
            </a:r>
            <a:r>
              <a:rPr lang="en-US" sz="1800" b="0" i="0" u="none" strike="noStrike" cap="none" dirty="0" err="1">
                <a:solidFill>
                  <a:srgbClr val="000000"/>
                </a:solidFill>
                <a:latin typeface="Calibri"/>
                <a:ea typeface="Times New Roman"/>
                <a:cs typeface="Times New Roman"/>
                <a:sym typeface="Times New Roman"/>
              </a:rPr>
              <a:t>pronuncia</a:t>
            </a:r>
            <a:r>
              <a:rPr lang="en-US" sz="1800" b="0" i="0" u="none" strike="noStrike" cap="none" dirty="0">
                <a:solidFill>
                  <a:srgbClr val="000000"/>
                </a:solidFill>
                <a:latin typeface="Calibri"/>
                <a:ea typeface="Times New Roman"/>
                <a:cs typeface="Times New Roman"/>
                <a:sym typeface="Times New Roman"/>
              </a:rPr>
              <a:t> </a:t>
            </a:r>
            <a:r>
              <a:rPr lang="en-US" sz="1800" b="0" i="0" u="none" strike="noStrike" cap="none" dirty="0" err="1">
                <a:solidFill>
                  <a:srgbClr val="000000"/>
                </a:solidFill>
                <a:latin typeface="Calibri"/>
                <a:ea typeface="Times New Roman"/>
                <a:cs typeface="Times New Roman"/>
                <a:sym typeface="Times New Roman"/>
              </a:rPr>
              <a:t>sobre</a:t>
            </a:r>
            <a:r>
              <a:rPr lang="en-US" sz="1800" b="0" i="0" u="none" strike="noStrike" cap="none" dirty="0">
                <a:solidFill>
                  <a:srgbClr val="000000"/>
                </a:solidFill>
                <a:latin typeface="Calibri"/>
                <a:ea typeface="Times New Roman"/>
                <a:cs typeface="Times New Roman"/>
                <a:sym typeface="Times New Roman"/>
              </a:rPr>
              <a:t> </a:t>
            </a:r>
            <a:r>
              <a:rPr lang="en-US" sz="1800" b="0" i="0" u="none" strike="noStrike" cap="none" dirty="0" err="1">
                <a:solidFill>
                  <a:srgbClr val="000000"/>
                </a:solidFill>
                <a:latin typeface="Calibri"/>
                <a:ea typeface="Times New Roman"/>
                <a:cs typeface="Times New Roman"/>
                <a:sym typeface="Times New Roman"/>
              </a:rPr>
              <a:t>los</a:t>
            </a:r>
            <a:r>
              <a:rPr lang="en-US" sz="1800" b="0" i="0" u="none" strike="noStrike" cap="none" dirty="0">
                <a:solidFill>
                  <a:srgbClr val="000000"/>
                </a:solidFill>
                <a:latin typeface="Calibri"/>
                <a:ea typeface="Times New Roman"/>
                <a:cs typeface="Times New Roman"/>
                <a:sym typeface="Times New Roman"/>
              </a:rPr>
              <a:t> </a:t>
            </a:r>
            <a:r>
              <a:rPr lang="en-US" sz="1800" b="0" i="0" u="none" strike="noStrike" cap="none" dirty="0" err="1">
                <a:solidFill>
                  <a:srgbClr val="000000"/>
                </a:solidFill>
                <a:latin typeface="Calibri"/>
                <a:ea typeface="Times New Roman"/>
                <a:cs typeface="Times New Roman"/>
                <a:sym typeface="Times New Roman"/>
              </a:rPr>
              <a:t>efectos</a:t>
            </a:r>
            <a:r>
              <a:rPr lang="en-US" sz="1800" b="0" i="0" u="none" strike="noStrike" cap="none" dirty="0">
                <a:solidFill>
                  <a:srgbClr val="000000"/>
                </a:solidFill>
                <a:latin typeface="Calibri"/>
                <a:ea typeface="Times New Roman"/>
                <a:cs typeface="Times New Roman"/>
                <a:sym typeface="Times New Roman"/>
              </a:rPr>
              <a:t> de la </a:t>
            </a:r>
            <a:r>
              <a:rPr lang="en-US" sz="1800" b="0" i="0" u="none" strike="noStrike" cap="none" dirty="0" err="1">
                <a:solidFill>
                  <a:srgbClr val="000000"/>
                </a:solidFill>
                <a:latin typeface="Calibri"/>
                <a:ea typeface="Times New Roman"/>
                <a:cs typeface="Times New Roman"/>
                <a:sym typeface="Times New Roman"/>
              </a:rPr>
              <a:t>nulidad</a:t>
            </a:r>
            <a:r>
              <a:rPr lang="en-US" sz="1800" b="0" i="0" u="none" strike="noStrike" cap="none" dirty="0">
                <a:solidFill>
                  <a:srgbClr val="000000"/>
                </a:solidFill>
                <a:latin typeface="Calibri"/>
                <a:ea typeface="Times New Roman"/>
                <a:cs typeface="Times New Roman"/>
                <a:sym typeface="Times New Roman"/>
              </a:rPr>
              <a:t>.</a:t>
            </a:r>
          </a:p>
          <a:p>
            <a:pPr marL="190222" marR="243031" lvl="1" algn="l" rtl="0">
              <a:lnSpc>
                <a:spcPct val="80100"/>
              </a:lnSpc>
              <a:spcBef>
                <a:spcPts val="1007"/>
              </a:spcBef>
              <a:spcAft>
                <a:spcPts val="0"/>
              </a:spcAft>
              <a:buClr>
                <a:schemeClr val="dk1"/>
              </a:buClr>
              <a:buSzPts val="2605"/>
            </a:pPr>
            <a:endParaRPr sz="2605" b="0" i="0" u="none" strike="noStrike" cap="none" dirty="0">
              <a:solidFill>
                <a:schemeClr val="dk1"/>
              </a:solidFill>
              <a:latin typeface="Times New Roman"/>
              <a:ea typeface="Times New Roman"/>
              <a:cs typeface="Times New Roman"/>
              <a:sym typeface="Times New Roman"/>
            </a:endParaRPr>
          </a:p>
        </p:txBody>
      </p:sp>
      <p:pic>
        <p:nvPicPr>
          <p:cNvPr id="368" name="Google Shape;368;p23" descr="logo_horizontal"/>
          <p:cNvPicPr preferRelativeResize="0"/>
          <p:nvPr/>
        </p:nvPicPr>
        <p:blipFill rotWithShape="1">
          <a:blip r:embed="rId4">
            <a:alphaModFix/>
          </a:blip>
          <a:srcRect/>
          <a:stretch/>
        </p:blipFill>
        <p:spPr>
          <a:xfrm>
            <a:off x="0" y="-8965"/>
            <a:ext cx="4657725" cy="1323975"/>
          </a:xfrm>
          <a:prstGeom prst="rect">
            <a:avLst/>
          </a:prstGeom>
          <a:noFill/>
          <a:ln>
            <a:noFill/>
          </a:ln>
        </p:spPr>
      </p:pic>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8716D0-509C-5192-4ADC-AD4D7E94B090}"/>
              </a:ext>
            </a:extLst>
          </p:cNvPr>
          <p:cNvSpPr>
            <a:spLocks noGrp="1"/>
          </p:cNvSpPr>
          <p:nvPr>
            <p:ph type="title"/>
          </p:nvPr>
        </p:nvSpPr>
        <p:spPr/>
        <p:txBody>
          <a:bodyPr/>
          <a:lstStyle/>
          <a:p>
            <a:pPr algn="l"/>
            <a:endParaRPr lang="es-ES"/>
          </a:p>
        </p:txBody>
      </p:sp>
      <p:sp>
        <p:nvSpPr>
          <p:cNvPr id="3" name="Marcador de contenido 2">
            <a:extLst>
              <a:ext uri="{FF2B5EF4-FFF2-40B4-BE49-F238E27FC236}">
                <a16:creationId xmlns:a16="http://schemas.microsoft.com/office/drawing/2014/main" id="{75A192A9-6727-D53A-01A7-EF9461DEF389}"/>
              </a:ext>
            </a:extLst>
          </p:cNvPr>
          <p:cNvSpPr>
            <a:spLocks noGrp="1"/>
          </p:cNvSpPr>
          <p:nvPr>
            <p:ph idx="1"/>
          </p:nvPr>
        </p:nvSpPr>
        <p:spPr/>
        <p:txBody>
          <a:bodyPr/>
          <a:lstStyle/>
          <a:p>
            <a:pPr algn="l"/>
            <a:endParaRPr lang="es-ES"/>
          </a:p>
        </p:txBody>
      </p:sp>
      <p:pic>
        <p:nvPicPr>
          <p:cNvPr id="5" name="Imagen 4">
            <a:extLst>
              <a:ext uri="{FF2B5EF4-FFF2-40B4-BE49-F238E27FC236}">
                <a16:creationId xmlns:a16="http://schemas.microsoft.com/office/drawing/2014/main" id="{2CEFFD4D-2A2F-5C24-199A-A2F411DC700D}"/>
              </a:ext>
            </a:extLst>
          </p:cNvPr>
          <p:cNvPicPr>
            <a:picLocks noChangeAspect="1"/>
          </p:cNvPicPr>
          <p:nvPr/>
        </p:nvPicPr>
        <p:blipFill>
          <a:blip r:embed="rId2"/>
          <a:stretch>
            <a:fillRect/>
          </a:stretch>
        </p:blipFill>
        <p:spPr>
          <a:xfrm>
            <a:off x="344642" y="816638"/>
            <a:ext cx="8848725" cy="5476875"/>
          </a:xfrm>
          <a:prstGeom prst="rect">
            <a:avLst/>
          </a:prstGeom>
        </p:spPr>
      </p:pic>
    </p:spTree>
    <p:extLst>
      <p:ext uri="{BB962C8B-B14F-4D97-AF65-F5344CB8AC3E}">
        <p14:creationId xmlns:p14="http://schemas.microsoft.com/office/powerpoint/2010/main" val="3943202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914400" y="914400"/>
            <a:ext cx="7315200" cy="4572000"/>
          </a:xfrm>
          <a:prstGeom prst="rect">
            <a:avLst/>
          </a:prstGeom>
          <a:noFill/>
        </p:spPr>
        <p:txBody>
          <a:bodyPr wrap="none">
            <a:spAutoFit/>
          </a:bodyPr>
          <a:lstStyle/>
          <a:p>
            <a:r>
              <a:t>Régimen de Solución de Controversias del TJCA</a:t>
            </a:r>
          </a:p>
          <a:p>
            <a:r>
              <a:t>🔹 Permanente: No ad-hoc como en MERCOSUR.</a:t>
            </a:r>
          </a:p>
          <a:p>
            <a:r>
              <a:t>🔹 Vinculante: Cosa juzgada y aplicación directa.</a:t>
            </a:r>
          </a:p>
          <a:p>
            <a:r>
              <a:t>🔹 Exclusivo: No se puede acudir a otro tribunal.</a:t>
            </a:r>
          </a:p>
          <a:p>
            <a:r>
              <a:t>🔹 Jurisdicción supranacional en todo territorio andino.</a:t>
            </a:r>
          </a:p>
          <a:p>
            <a:r>
              <a:t>🔹 Acciones: nulidad, incumplimiento, interpretación, omisión, arbitraje, laboral.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B9777-5888-5EED-C361-1B873FB6C923}"/>
              </a:ext>
            </a:extLst>
          </p:cNvPr>
          <p:cNvSpPr>
            <a:spLocks noGrp="1"/>
          </p:cNvSpPr>
          <p:nvPr>
            <p:ph type="title"/>
          </p:nvPr>
        </p:nvSpPr>
        <p:spPr>
          <a:xfrm>
            <a:off x="3431167" y="1784046"/>
            <a:ext cx="8596668" cy="1320800"/>
          </a:xfrm>
        </p:spPr>
        <p:txBody>
          <a:bodyPr/>
          <a:lstStyle/>
          <a:p>
            <a:pPr algn="l"/>
            <a:r>
              <a:rPr lang="es-ES" sz="1800" dirty="0">
                <a:solidFill>
                  <a:srgbClr val="000000"/>
                </a:solidFill>
                <a:latin typeface="Calibri"/>
              </a:rPr>
              <a:t>TRIBUNAL ANDINO DE JUSTICIA</a:t>
            </a:r>
          </a:p>
        </p:txBody>
      </p:sp>
      <p:sp>
        <p:nvSpPr>
          <p:cNvPr id="3" name="Marcador de contenido 2">
            <a:extLst>
              <a:ext uri="{FF2B5EF4-FFF2-40B4-BE49-F238E27FC236}">
                <a16:creationId xmlns:a16="http://schemas.microsoft.com/office/drawing/2014/main" id="{E322E176-4497-0352-177E-2AA2122D196A}"/>
              </a:ext>
            </a:extLst>
          </p:cNvPr>
          <p:cNvSpPr>
            <a:spLocks noGrp="1"/>
          </p:cNvSpPr>
          <p:nvPr>
            <p:ph idx="1"/>
          </p:nvPr>
        </p:nvSpPr>
        <p:spPr>
          <a:xfrm>
            <a:off x="677334" y="2160589"/>
            <a:ext cx="8596668" cy="4485538"/>
          </a:xfrm>
        </p:spPr>
        <p:txBody>
          <a:bodyPr>
            <a:normAutofit/>
          </a:bodyPr>
          <a:lstStyle/>
          <a:p>
            <a:pPr marL="0" indent="0" algn="l">
              <a:buNone/>
            </a:pPr>
            <a:r>
              <a:rPr lang="es-ES" sz="1800" b="0" i="0" dirty="0">
                <a:solidFill>
                  <a:srgbClr val="000000"/>
                </a:solidFill>
                <a:effectLst/>
                <a:highlight>
                  <a:srgbClr val="FFFFFF"/>
                </a:highlight>
                <a:latin typeface="Calibri" panose="02070309020205020404" pitchFamily="49" charset="0"/>
                <a:cs typeface="Courier New" panose="02070309020205020404" pitchFamily="49" charset="0"/>
              </a:rPr>
              <a:t>Órgano jurisdiccional comunitario del más alto nivel fue creado con el objeto de salvaguardar la vigencia del Acuerdo de Cartagena y de los derechos y obligaciones que de él se derivan. </a:t>
            </a:r>
          </a:p>
          <a:p>
            <a:pPr marL="0" indent="0" algn="l">
              <a:buNone/>
            </a:pPr>
            <a:r>
              <a:rPr lang="es-ES" sz="1800" b="0" i="0" dirty="0">
                <a:solidFill>
                  <a:srgbClr val="000000"/>
                </a:solidFill>
                <a:effectLst/>
                <a:highlight>
                  <a:srgbClr val="FFFFFF"/>
                </a:highlight>
                <a:latin typeface="Calibri" panose="02070309020205020404" pitchFamily="49" charset="0"/>
                <a:cs typeface="Courier New" panose="02070309020205020404" pitchFamily="49" charset="0"/>
              </a:rPr>
              <a:t>Se determinó </a:t>
            </a:r>
            <a:r>
              <a:rPr lang="es-ES" sz="1800" b="1" i="0" dirty="0">
                <a:solidFill>
                  <a:srgbClr val="000000"/>
                </a:solidFill>
                <a:effectLst/>
                <a:highlight>
                  <a:srgbClr val="FFFFFF"/>
                </a:highlight>
                <a:latin typeface="Calibri" panose="02070309020205020404" pitchFamily="49" charset="0"/>
                <a:cs typeface="Courier New" panose="02070309020205020404" pitchFamily="49" charset="0"/>
              </a:rPr>
              <a:t>que fuera independiente de los gobiernos de los países miembros y de los demás órganos e instituciones comunitarios</a:t>
            </a:r>
            <a:r>
              <a:rPr lang="es-ES" sz="1800" b="0" i="0" dirty="0">
                <a:solidFill>
                  <a:srgbClr val="000000"/>
                </a:solidFill>
                <a:effectLst/>
                <a:highlight>
                  <a:srgbClr val="FFFFFF"/>
                </a:highlight>
                <a:latin typeface="Calibri" panose="02070309020205020404" pitchFamily="49" charset="0"/>
                <a:cs typeface="Courier New" panose="02070309020205020404" pitchFamily="49" charset="0"/>
              </a:rPr>
              <a:t>, y que tuviera capacidad de declarar el derecho comunitario andino, de dirimir las controversias que surjan de su aplicación y de interpretarlo de manera uniforme.</a:t>
            </a:r>
            <a:endParaRPr lang="es-ES" sz="2200" dirty="0">
              <a:latin typeface="Courier New" panose="02070309020205020404" pitchFamily="49" charset="0"/>
              <a:cs typeface="Courier New" panose="02070309020205020404" pitchFamily="49" charset="0"/>
            </a:endParaRPr>
          </a:p>
          <a:p>
            <a:pPr algn="l"/>
            <a:endParaRPr lang="es-ES" dirty="0"/>
          </a:p>
        </p:txBody>
      </p:sp>
      <p:pic>
        <p:nvPicPr>
          <p:cNvPr id="4" name="Picture 2" descr="Tribunal de Justicia de la Comunidad Andina">
            <a:extLst>
              <a:ext uri="{FF2B5EF4-FFF2-40B4-BE49-F238E27FC236}">
                <a16:creationId xmlns:a16="http://schemas.microsoft.com/office/drawing/2014/main" id="{41795DC2-5DC7-1857-BA43-F20B83E89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79;p35" descr="logo_horizontal">
            <a:extLst>
              <a:ext uri="{FF2B5EF4-FFF2-40B4-BE49-F238E27FC236}">
                <a16:creationId xmlns:a16="http://schemas.microsoft.com/office/drawing/2014/main" id="{FA51133D-CA65-EC82-82CF-BFF200F834B0}"/>
              </a:ext>
            </a:extLst>
          </p:cNvPr>
          <p:cNvPicPr preferRelativeResize="0"/>
          <p:nvPr/>
        </p:nvPicPr>
        <p:blipFill rotWithShape="1">
          <a:blip r:embed="rId3">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2716153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0C856715-60AC-9573-AF8F-87DB6505DB41}"/>
              </a:ext>
            </a:extLst>
          </p:cNvPr>
          <p:cNvSpPr>
            <a:spLocks noGrp="1"/>
          </p:cNvSpPr>
          <p:nvPr>
            <p:ph idx="1"/>
          </p:nvPr>
        </p:nvSpPr>
        <p:spPr/>
        <p:txBody>
          <a:bodyPr/>
          <a:lstStyle/>
          <a:p>
            <a:pPr algn="l"/>
            <a:r>
              <a:rPr lang="es-BO" sz="1800" dirty="0">
                <a:solidFill>
                  <a:srgbClr val="000000"/>
                </a:solidFill>
                <a:latin typeface="Calibri"/>
                <a:hlinkClick r:id="rId2"/>
              </a:rPr>
              <a:t>https://www.tribunalandino.org.ec/index.php/jurisprudencia/proceso_judicial/accion_nulidad/</a:t>
            </a:r>
            <a:endParaRPr lang="es-BO" dirty="0"/>
          </a:p>
          <a:p>
            <a:pPr marL="137160" indent="0" algn="l">
              <a:buNone/>
            </a:pPr>
            <a:endParaRPr lang="es-BO" dirty="0"/>
          </a:p>
        </p:txBody>
      </p:sp>
      <p:pic>
        <p:nvPicPr>
          <p:cNvPr id="4" name="Google Shape;368;p23" descr="logo_horizontal">
            <a:extLst>
              <a:ext uri="{FF2B5EF4-FFF2-40B4-BE49-F238E27FC236}">
                <a16:creationId xmlns:a16="http://schemas.microsoft.com/office/drawing/2014/main" id="{38BA567F-D854-054E-C563-A8946A8317DE}"/>
              </a:ext>
            </a:extLst>
          </p:cNvPr>
          <p:cNvPicPr preferRelativeResize="0"/>
          <p:nvPr/>
        </p:nvPicPr>
        <p:blipFill rotWithShape="1">
          <a:blip r:embed="rId3">
            <a:alphaModFix/>
          </a:blip>
          <a:srcRect/>
          <a:stretch/>
        </p:blipFill>
        <p:spPr>
          <a:xfrm>
            <a:off x="0" y="-8965"/>
            <a:ext cx="4657725" cy="1323975"/>
          </a:xfrm>
          <a:prstGeom prst="rect">
            <a:avLst/>
          </a:prstGeom>
          <a:noFill/>
          <a:ln>
            <a:noFill/>
          </a:ln>
        </p:spPr>
      </p:pic>
    </p:spTree>
    <p:extLst>
      <p:ext uri="{BB962C8B-B14F-4D97-AF65-F5344CB8AC3E}">
        <p14:creationId xmlns:p14="http://schemas.microsoft.com/office/powerpoint/2010/main" val="3996179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ADEC0-B200-9CDB-630B-EF351AA105AB}"/>
              </a:ext>
            </a:extLst>
          </p:cNvPr>
          <p:cNvSpPr>
            <a:spLocks noGrp="1"/>
          </p:cNvSpPr>
          <p:nvPr>
            <p:ph type="title"/>
          </p:nvPr>
        </p:nvSpPr>
        <p:spPr>
          <a:xfrm>
            <a:off x="677334" y="1219200"/>
            <a:ext cx="8596668" cy="711200"/>
          </a:xfrm>
        </p:spPr>
        <p:txBody>
          <a:bodyPr/>
          <a:lstStyle/>
          <a:p>
            <a:pPr algn="l"/>
            <a:r>
              <a:rPr lang="es-BO" sz="1800" dirty="0">
                <a:solidFill>
                  <a:srgbClr val="000000"/>
                </a:solidFill>
                <a:latin typeface="Calibri"/>
              </a:rPr>
              <a:t>Cuestionario</a:t>
            </a:r>
          </a:p>
        </p:txBody>
      </p:sp>
      <p:sp>
        <p:nvSpPr>
          <p:cNvPr id="3" name="Marcador de contenido 2">
            <a:extLst>
              <a:ext uri="{FF2B5EF4-FFF2-40B4-BE49-F238E27FC236}">
                <a16:creationId xmlns:a16="http://schemas.microsoft.com/office/drawing/2014/main" id="{B411C8F3-5EFB-F0BE-444E-F376FE5FC293}"/>
              </a:ext>
            </a:extLst>
          </p:cNvPr>
          <p:cNvSpPr>
            <a:spLocks noGrp="1"/>
          </p:cNvSpPr>
          <p:nvPr>
            <p:ph idx="1"/>
          </p:nvPr>
        </p:nvSpPr>
        <p:spPr/>
        <p:txBody>
          <a:bodyPr/>
          <a:lstStyle/>
          <a:p>
            <a:pPr algn="l"/>
            <a:r>
              <a:rPr lang="es-BO" sz="1800" dirty="0">
                <a:solidFill>
                  <a:srgbClr val="000000"/>
                </a:solidFill>
                <a:latin typeface="Calibri"/>
                <a:hlinkClick r:id="rId2"/>
              </a:rPr>
              <a:t>https://forms.gle/reGP5yMEh6HaE7oPA</a:t>
            </a:r>
            <a:endParaRPr lang="es-BO" dirty="0"/>
          </a:p>
        </p:txBody>
      </p:sp>
      <p:pic>
        <p:nvPicPr>
          <p:cNvPr id="4" name="Google Shape;368;p23" descr="logo_horizontal">
            <a:extLst>
              <a:ext uri="{FF2B5EF4-FFF2-40B4-BE49-F238E27FC236}">
                <a16:creationId xmlns:a16="http://schemas.microsoft.com/office/drawing/2014/main" id="{CA25D8B2-3977-1193-4E1E-FE27D5C1987F}"/>
              </a:ext>
            </a:extLst>
          </p:cNvPr>
          <p:cNvPicPr preferRelativeResize="0"/>
          <p:nvPr/>
        </p:nvPicPr>
        <p:blipFill rotWithShape="1">
          <a:blip r:embed="rId3">
            <a:alphaModFix/>
          </a:blip>
          <a:srcRect/>
          <a:stretch/>
        </p:blipFill>
        <p:spPr>
          <a:xfrm>
            <a:off x="0" y="-8965"/>
            <a:ext cx="4657725" cy="1323975"/>
          </a:xfrm>
          <a:prstGeom prst="rect">
            <a:avLst/>
          </a:prstGeom>
          <a:noFill/>
          <a:ln>
            <a:noFill/>
          </a:ln>
        </p:spPr>
      </p:pic>
    </p:spTree>
    <p:extLst>
      <p:ext uri="{BB962C8B-B14F-4D97-AF65-F5344CB8AC3E}">
        <p14:creationId xmlns:p14="http://schemas.microsoft.com/office/powerpoint/2010/main" val="213002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522109B-DAB4-5B5E-FB99-2B441EB11FEB}"/>
              </a:ext>
            </a:extLst>
          </p:cNvPr>
          <p:cNvSpPr txBox="1"/>
          <p:nvPr/>
        </p:nvSpPr>
        <p:spPr>
          <a:xfrm>
            <a:off x="537327" y="1553827"/>
            <a:ext cx="8307370" cy="4678204"/>
          </a:xfrm>
          <a:prstGeom prst="rect">
            <a:avLst/>
          </a:prstGeom>
          <a:noFill/>
        </p:spPr>
        <p:txBody>
          <a:bodyPr wrap="square">
            <a:spAutoFit/>
          </a:bodyPr>
          <a:lstStyle/>
          <a:p>
            <a:pPr algn="l"/>
            <a:r>
              <a:rPr lang="es-ES" sz="1800" dirty="0">
                <a:solidFill>
                  <a:srgbClr val="000000"/>
                </a:solidFill>
                <a:latin typeface="Calibri"/>
              </a:rPr>
              <a:t>En virtud de la aplicabilidad inmediata y directa de las normas comunitarias en el territorio de los Países Miembros, </a:t>
            </a:r>
            <a:r>
              <a:rPr lang="es-ES" sz="1800" b="1" u="sng" dirty="0">
                <a:solidFill>
                  <a:srgbClr val="000000"/>
                </a:solidFill>
                <a:latin typeface="Calibri"/>
              </a:rPr>
              <a:t>los particulares pueden invocarlas ante sus jueces nacionales</a:t>
            </a:r>
            <a:r>
              <a:rPr lang="es-ES" sz="1800" dirty="0">
                <a:solidFill>
                  <a:srgbClr val="000000"/>
                </a:solidFill>
                <a:latin typeface="Calibri"/>
              </a:rPr>
              <a:t>. </a:t>
            </a:r>
          </a:p>
          <a:p>
            <a:pPr algn="l"/>
            <a:endParaRPr lang="es-ES" sz="2000" dirty="0"/>
          </a:p>
          <a:p>
            <a:pPr algn="l"/>
            <a:r>
              <a:rPr lang="es-ES" sz="1800" dirty="0">
                <a:solidFill>
                  <a:srgbClr val="000000"/>
                </a:solidFill>
                <a:latin typeface="Calibri"/>
              </a:rPr>
              <a:t>Surge la necesidad de contar con un mecanismo que garantice que la aplicación e Interpretación del Derecho andino por parte de los distintos jueces nacionales se realice de manera uniforme en los Países Miembros.</a:t>
            </a:r>
          </a:p>
          <a:p>
            <a:pPr algn="l"/>
            <a:endParaRPr lang="es-ES" sz="2000" dirty="0"/>
          </a:p>
          <a:p>
            <a:pPr algn="l"/>
            <a:r>
              <a:rPr lang="es-ES" sz="1800" dirty="0">
                <a:solidFill>
                  <a:srgbClr val="000000"/>
                </a:solidFill>
                <a:latin typeface="Calibri"/>
              </a:rPr>
              <a:t>El sistema jurisdiccional de la Comunidad Andina asegura la aplicación uniforme de la normativa comunitaria, </a:t>
            </a:r>
            <a:r>
              <a:rPr lang="es-ES" sz="1800" b="1" u="sng" dirty="0">
                <a:solidFill>
                  <a:srgbClr val="000000"/>
                </a:solidFill>
                <a:latin typeface="Calibri"/>
              </a:rPr>
              <a:t>convirtiendo automáticamente en jueces comunitarios a los jueces nacionales de los Países Miembros.</a:t>
            </a:r>
          </a:p>
          <a:p>
            <a:pPr algn="l"/>
            <a:endParaRPr lang="es-ES" sz="2000" dirty="0"/>
          </a:p>
          <a:p>
            <a:pPr algn="l"/>
            <a:endParaRPr lang="es-BO" dirty="0"/>
          </a:p>
        </p:txBody>
      </p:sp>
      <p:sp>
        <p:nvSpPr>
          <p:cNvPr id="6" name="Google Shape;577;p35">
            <a:extLst>
              <a:ext uri="{FF2B5EF4-FFF2-40B4-BE49-F238E27FC236}">
                <a16:creationId xmlns:a16="http://schemas.microsoft.com/office/drawing/2014/main" id="{67D124F8-F9D0-EC11-1085-4037C1A92966}"/>
              </a:ext>
            </a:extLst>
          </p:cNvPr>
          <p:cNvSpPr txBox="1">
            <a:spLocks noGrp="1"/>
          </p:cNvSpPr>
          <p:nvPr>
            <p:ph type="title"/>
          </p:nvPr>
        </p:nvSpPr>
        <p:spPr>
          <a:xfrm>
            <a:off x="397753" y="678669"/>
            <a:ext cx="7520762" cy="289823"/>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n-US" sz="1800" b="1" dirty="0" err="1">
                <a:solidFill>
                  <a:srgbClr val="000000"/>
                </a:solidFill>
                <a:latin typeface="Calibri"/>
              </a:rPr>
              <a:t>Interpretación</a:t>
            </a:r>
            <a:r>
              <a:rPr lang="en-US" sz="1800" b="1" dirty="0">
                <a:solidFill>
                  <a:srgbClr val="000000"/>
                </a:solidFill>
                <a:latin typeface="Calibri"/>
              </a:rPr>
              <a:t> prejudicial</a:t>
            </a:r>
            <a:endParaRPr b="1" dirty="0"/>
          </a:p>
        </p:txBody>
      </p:sp>
    </p:spTree>
    <p:extLst>
      <p:ext uri="{BB962C8B-B14F-4D97-AF65-F5344CB8AC3E}">
        <p14:creationId xmlns:p14="http://schemas.microsoft.com/office/powerpoint/2010/main" val="1781318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AD978A5-7B68-8E14-EF7B-4F09F371CF34}"/>
              </a:ext>
            </a:extLst>
          </p:cNvPr>
          <p:cNvSpPr txBox="1"/>
          <p:nvPr/>
        </p:nvSpPr>
        <p:spPr>
          <a:xfrm>
            <a:off x="509047" y="1862167"/>
            <a:ext cx="9083187" cy="3108543"/>
          </a:xfrm>
          <a:prstGeom prst="rect">
            <a:avLst/>
          </a:prstGeom>
          <a:noFill/>
        </p:spPr>
        <p:txBody>
          <a:bodyPr wrap="square">
            <a:spAutoFit/>
          </a:bodyPr>
          <a:lstStyle/>
          <a:p>
            <a:pPr algn="l"/>
            <a:r>
              <a:rPr lang="es-ES" sz="1800" dirty="0">
                <a:solidFill>
                  <a:srgbClr val="000000"/>
                </a:solidFill>
                <a:latin typeface="Calibri"/>
              </a:rPr>
              <a:t>La Interpretación Prejudicial es una atribución </a:t>
            </a:r>
            <a:r>
              <a:rPr lang="es-ES" sz="1800" b="1" u="sng" dirty="0">
                <a:solidFill>
                  <a:srgbClr val="000000"/>
                </a:solidFill>
                <a:latin typeface="Calibri"/>
              </a:rPr>
              <a:t>privativa</a:t>
            </a:r>
            <a:r>
              <a:rPr lang="es-ES" sz="1800" dirty="0">
                <a:solidFill>
                  <a:srgbClr val="000000"/>
                </a:solidFill>
                <a:latin typeface="Calibri"/>
              </a:rPr>
              <a:t> del Tribunal Andino. </a:t>
            </a:r>
          </a:p>
          <a:p>
            <a:pPr algn="l"/>
            <a:endParaRPr lang="es-ES" sz="2800" dirty="0"/>
          </a:p>
          <a:p>
            <a:pPr algn="l"/>
            <a:r>
              <a:rPr lang="es-ES" sz="1800" dirty="0">
                <a:solidFill>
                  <a:srgbClr val="000000"/>
                </a:solidFill>
                <a:latin typeface="Calibri"/>
              </a:rPr>
              <a:t>Le corresponde al Tribunal Comunitario interpretar en forma objetiva la norma comunitaria y al juez nacional aplicarla al caso concreto que se ventila en el orden interno.</a:t>
            </a:r>
            <a:endParaRPr lang="es-BO" sz="2800" dirty="0"/>
          </a:p>
        </p:txBody>
      </p:sp>
      <p:sp>
        <p:nvSpPr>
          <p:cNvPr id="6" name="Google Shape;577;p35">
            <a:extLst>
              <a:ext uri="{FF2B5EF4-FFF2-40B4-BE49-F238E27FC236}">
                <a16:creationId xmlns:a16="http://schemas.microsoft.com/office/drawing/2014/main" id="{3DB2A054-61D5-E50D-96EE-3220A67B665D}"/>
              </a:ext>
            </a:extLst>
          </p:cNvPr>
          <p:cNvSpPr txBox="1">
            <a:spLocks noGrp="1"/>
          </p:cNvSpPr>
          <p:nvPr>
            <p:ph type="title"/>
          </p:nvPr>
        </p:nvSpPr>
        <p:spPr>
          <a:xfrm>
            <a:off x="397753" y="678669"/>
            <a:ext cx="7520762" cy="289823"/>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n-US" sz="1800" b="1" dirty="0" err="1">
                <a:solidFill>
                  <a:srgbClr val="000000"/>
                </a:solidFill>
                <a:latin typeface="Calibri"/>
              </a:rPr>
              <a:t>Interpretación</a:t>
            </a:r>
            <a:r>
              <a:rPr lang="en-US" sz="1800" b="1" dirty="0">
                <a:solidFill>
                  <a:srgbClr val="000000"/>
                </a:solidFill>
                <a:latin typeface="Calibri"/>
              </a:rPr>
              <a:t> prejudicial</a:t>
            </a:r>
            <a:endParaRPr b="1" dirty="0"/>
          </a:p>
        </p:txBody>
      </p:sp>
    </p:spTree>
    <p:extLst>
      <p:ext uri="{BB962C8B-B14F-4D97-AF65-F5344CB8AC3E}">
        <p14:creationId xmlns:p14="http://schemas.microsoft.com/office/powerpoint/2010/main" val="2402657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A529DB0-B3D5-AE0B-510A-756F782D43DE}"/>
              </a:ext>
            </a:extLst>
          </p:cNvPr>
          <p:cNvSpPr txBox="1"/>
          <p:nvPr/>
        </p:nvSpPr>
        <p:spPr>
          <a:xfrm>
            <a:off x="471340" y="1320811"/>
            <a:ext cx="8345077" cy="5262979"/>
          </a:xfrm>
          <a:prstGeom prst="rect">
            <a:avLst/>
          </a:prstGeom>
          <a:noFill/>
        </p:spPr>
        <p:txBody>
          <a:bodyPr wrap="square">
            <a:spAutoFit/>
          </a:bodyPr>
          <a:lstStyle/>
          <a:p>
            <a:pPr algn="l"/>
            <a:r>
              <a:rPr lang="es-ES" sz="1800" dirty="0">
                <a:solidFill>
                  <a:srgbClr val="000000"/>
                </a:solidFill>
                <a:latin typeface="Calibri"/>
              </a:rPr>
              <a:t>Señala el Tratado de Creación del Tribunal que, en su Interpretación:</a:t>
            </a:r>
          </a:p>
          <a:p>
            <a:pPr algn="l"/>
            <a:endParaRPr lang="es-ES" sz="2800" dirty="0"/>
          </a:p>
          <a:p>
            <a:pPr algn="l"/>
            <a:r>
              <a:rPr lang="es-ES" sz="1800" dirty="0">
                <a:solidFill>
                  <a:srgbClr val="000000"/>
                </a:solidFill>
                <a:latin typeface="Calibri"/>
              </a:rPr>
              <a:t>“el órgano jurisdiccional supranacional deberá </a:t>
            </a:r>
            <a:r>
              <a:rPr lang="es-ES" sz="1800" b="1" u="sng" dirty="0">
                <a:solidFill>
                  <a:srgbClr val="000000"/>
                </a:solidFill>
                <a:latin typeface="Calibri"/>
              </a:rPr>
              <a:t>limitarse a precisar el contenido y alcance de las normas que conforman el ordenamiento jurídico de la Comunidad Andina</a:t>
            </a:r>
            <a:r>
              <a:rPr lang="es-ES" sz="1800" dirty="0">
                <a:solidFill>
                  <a:srgbClr val="000000"/>
                </a:solidFill>
                <a:latin typeface="Calibri"/>
              </a:rPr>
              <a:t>; no pudiendo interpretar el contenido y alcance del derecho nacional ni calificar los hechos materia del proceso, no obstante lo cual podrá referirse a éstos cuando ello sea indispensable a los efectos de la Interpretación solicitada.”</a:t>
            </a:r>
            <a:endParaRPr lang="es-BO" sz="2400" dirty="0"/>
          </a:p>
        </p:txBody>
      </p:sp>
      <p:sp>
        <p:nvSpPr>
          <p:cNvPr id="6" name="Google Shape;577;p35">
            <a:extLst>
              <a:ext uri="{FF2B5EF4-FFF2-40B4-BE49-F238E27FC236}">
                <a16:creationId xmlns:a16="http://schemas.microsoft.com/office/drawing/2014/main" id="{27FF8F74-40A8-E68D-B008-B8E541B1D2E0}"/>
              </a:ext>
            </a:extLst>
          </p:cNvPr>
          <p:cNvSpPr txBox="1">
            <a:spLocks noGrp="1"/>
          </p:cNvSpPr>
          <p:nvPr>
            <p:ph type="title"/>
          </p:nvPr>
        </p:nvSpPr>
        <p:spPr>
          <a:xfrm>
            <a:off x="397753" y="678669"/>
            <a:ext cx="7520762" cy="289823"/>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n-US" sz="1800" b="1" dirty="0" err="1">
                <a:solidFill>
                  <a:srgbClr val="000000"/>
                </a:solidFill>
                <a:latin typeface="Calibri"/>
              </a:rPr>
              <a:t>Interpretación</a:t>
            </a:r>
            <a:r>
              <a:rPr lang="en-US" sz="1800" b="1" dirty="0">
                <a:solidFill>
                  <a:srgbClr val="000000"/>
                </a:solidFill>
                <a:latin typeface="Calibri"/>
              </a:rPr>
              <a:t> prejudicial</a:t>
            </a:r>
            <a:endParaRPr b="1" dirty="0"/>
          </a:p>
        </p:txBody>
      </p:sp>
    </p:spTree>
    <p:extLst>
      <p:ext uri="{BB962C8B-B14F-4D97-AF65-F5344CB8AC3E}">
        <p14:creationId xmlns:p14="http://schemas.microsoft.com/office/powerpoint/2010/main" val="1490114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81C94AC-3A54-D43D-C4C6-B03843F0EAC2}"/>
              </a:ext>
            </a:extLst>
          </p:cNvPr>
          <p:cNvSpPr txBox="1"/>
          <p:nvPr/>
        </p:nvSpPr>
        <p:spPr>
          <a:xfrm>
            <a:off x="205034" y="1358519"/>
            <a:ext cx="8292195" cy="2554545"/>
          </a:xfrm>
          <a:prstGeom prst="rect">
            <a:avLst/>
          </a:prstGeom>
          <a:noFill/>
        </p:spPr>
        <p:txBody>
          <a:bodyPr wrap="square">
            <a:spAutoFit/>
          </a:bodyPr>
          <a:lstStyle/>
          <a:p>
            <a:pPr algn="l"/>
            <a:r>
              <a:rPr lang="es-ES" sz="1800" dirty="0">
                <a:solidFill>
                  <a:srgbClr val="000000"/>
                </a:solidFill>
                <a:latin typeface="Calibri"/>
              </a:rPr>
              <a:t>La consulta será </a:t>
            </a:r>
            <a:r>
              <a:rPr lang="es-ES" sz="1800" b="1" u="sng" dirty="0">
                <a:solidFill>
                  <a:srgbClr val="000000"/>
                </a:solidFill>
                <a:latin typeface="Calibri"/>
              </a:rPr>
              <a:t>facultativa</a:t>
            </a:r>
            <a:r>
              <a:rPr lang="es-ES" sz="1800" dirty="0">
                <a:solidFill>
                  <a:srgbClr val="000000"/>
                </a:solidFill>
                <a:latin typeface="Calibri"/>
              </a:rPr>
              <a:t> siempre que la sentencia del tribunal nacional sea susceptible de </a:t>
            </a:r>
            <a:r>
              <a:rPr lang="es-ES" sz="1800" b="1" u="sng" dirty="0">
                <a:solidFill>
                  <a:srgbClr val="000000"/>
                </a:solidFill>
                <a:latin typeface="Calibri"/>
              </a:rPr>
              <a:t>recursos en derecho interno</a:t>
            </a:r>
            <a:r>
              <a:rPr lang="es-ES" sz="1800" dirty="0">
                <a:solidFill>
                  <a:srgbClr val="000000"/>
                </a:solidFill>
                <a:latin typeface="Calibri"/>
              </a:rPr>
              <a:t>. Los jueces nacionales que conozcan de un proceso en el que deba aplicarse o se controvierta alguna de las normas que conforman el ordenamiento jurídico de la Comunidad Andina, podrán solicitar, directamente y mediante simple oficio, la Interpretación del Tribunal acerca de dichas normas, siempre que la sentencia de dicho Tribunal sea objeto recurso posterior</a:t>
            </a:r>
            <a:endParaRPr lang="es-BO" sz="2000" dirty="0"/>
          </a:p>
        </p:txBody>
      </p:sp>
      <p:sp>
        <p:nvSpPr>
          <p:cNvPr id="8" name="Google Shape;577;p35">
            <a:extLst>
              <a:ext uri="{FF2B5EF4-FFF2-40B4-BE49-F238E27FC236}">
                <a16:creationId xmlns:a16="http://schemas.microsoft.com/office/drawing/2014/main" id="{CA0140C4-C325-DC26-1316-9AD555553883}"/>
              </a:ext>
            </a:extLst>
          </p:cNvPr>
          <p:cNvSpPr txBox="1">
            <a:spLocks noGrp="1"/>
          </p:cNvSpPr>
          <p:nvPr>
            <p:ph type="title"/>
          </p:nvPr>
        </p:nvSpPr>
        <p:spPr>
          <a:xfrm>
            <a:off x="397753" y="678669"/>
            <a:ext cx="7520762" cy="289823"/>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n-US" sz="1800" b="1" dirty="0" err="1">
                <a:solidFill>
                  <a:srgbClr val="000000"/>
                </a:solidFill>
                <a:latin typeface="Calibri"/>
              </a:rPr>
              <a:t>Interpretación</a:t>
            </a:r>
            <a:r>
              <a:rPr lang="en-US" sz="1800" b="1" dirty="0">
                <a:solidFill>
                  <a:srgbClr val="000000"/>
                </a:solidFill>
                <a:latin typeface="Calibri"/>
              </a:rPr>
              <a:t> prejudicial</a:t>
            </a:r>
            <a:endParaRPr b="1" dirty="0"/>
          </a:p>
        </p:txBody>
      </p:sp>
      <p:pic>
        <p:nvPicPr>
          <p:cNvPr id="6" name="Imagen 5">
            <a:extLst>
              <a:ext uri="{FF2B5EF4-FFF2-40B4-BE49-F238E27FC236}">
                <a16:creationId xmlns:a16="http://schemas.microsoft.com/office/drawing/2014/main" id="{6C396A14-9C67-68D9-4844-D5FC857B9354}"/>
              </a:ext>
            </a:extLst>
          </p:cNvPr>
          <p:cNvPicPr>
            <a:picLocks noChangeAspect="1"/>
          </p:cNvPicPr>
          <p:nvPr/>
        </p:nvPicPr>
        <p:blipFill>
          <a:blip r:embed="rId2"/>
          <a:stretch>
            <a:fillRect/>
          </a:stretch>
        </p:blipFill>
        <p:spPr>
          <a:xfrm>
            <a:off x="1628100" y="3663176"/>
            <a:ext cx="7741095" cy="2980098"/>
          </a:xfrm>
          <a:prstGeom prst="rect">
            <a:avLst/>
          </a:prstGeom>
        </p:spPr>
      </p:pic>
    </p:spTree>
    <p:extLst>
      <p:ext uri="{BB962C8B-B14F-4D97-AF65-F5344CB8AC3E}">
        <p14:creationId xmlns:p14="http://schemas.microsoft.com/office/powerpoint/2010/main" val="2444262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B452913-85EC-9AFC-0158-4B8DCB1EE0C8}"/>
              </a:ext>
            </a:extLst>
          </p:cNvPr>
          <p:cNvSpPr txBox="1"/>
          <p:nvPr/>
        </p:nvSpPr>
        <p:spPr>
          <a:xfrm>
            <a:off x="1053444" y="2008968"/>
            <a:ext cx="7883165" cy="3416320"/>
          </a:xfrm>
          <a:prstGeom prst="rect">
            <a:avLst/>
          </a:prstGeom>
          <a:noFill/>
        </p:spPr>
        <p:txBody>
          <a:bodyPr wrap="square">
            <a:spAutoFit/>
          </a:bodyPr>
          <a:lstStyle/>
          <a:p>
            <a:pPr algn="l"/>
            <a:r>
              <a:rPr lang="es-ES" sz="1800" dirty="0">
                <a:solidFill>
                  <a:srgbClr val="000000"/>
                </a:solidFill>
                <a:latin typeface="Calibri"/>
              </a:rPr>
              <a:t>El juez nacional que conozca de un proceso </a:t>
            </a:r>
            <a:r>
              <a:rPr lang="es-ES" sz="1800" b="1" u="sng" dirty="0">
                <a:solidFill>
                  <a:srgbClr val="000000"/>
                </a:solidFill>
                <a:latin typeface="Calibri"/>
              </a:rPr>
              <a:t>en el cual la sentencia fuera de única o última instancia</a:t>
            </a:r>
            <a:r>
              <a:rPr lang="es-ES" sz="1800" dirty="0">
                <a:solidFill>
                  <a:srgbClr val="000000"/>
                </a:solidFill>
                <a:latin typeface="Calibri"/>
              </a:rPr>
              <a:t>, que no fuere susceptible de recursos en derecho interno, en el que deba aplicarse o se controvierta alguna de las normas que conforman el ordenamiento jurídico de la Comunidad Andina -de oficio o a petición de parte- </a:t>
            </a:r>
            <a:r>
              <a:rPr lang="es-ES" sz="1800" b="1" u="sng" dirty="0">
                <a:solidFill>
                  <a:srgbClr val="000000"/>
                </a:solidFill>
                <a:latin typeface="Calibri"/>
              </a:rPr>
              <a:t>deberá suspender el procedimiento y solicitar directamente y mediante simple oficio, la Interpretación del Tribunal comunitario.</a:t>
            </a:r>
            <a:endParaRPr lang="es-BO" sz="2400" b="1" u="sng" dirty="0"/>
          </a:p>
        </p:txBody>
      </p:sp>
      <p:sp>
        <p:nvSpPr>
          <p:cNvPr id="6" name="Google Shape;577;p35">
            <a:extLst>
              <a:ext uri="{FF2B5EF4-FFF2-40B4-BE49-F238E27FC236}">
                <a16:creationId xmlns:a16="http://schemas.microsoft.com/office/drawing/2014/main" id="{339FB2FB-B264-9418-E633-15322D7A6992}"/>
              </a:ext>
            </a:extLst>
          </p:cNvPr>
          <p:cNvSpPr txBox="1">
            <a:spLocks noGrp="1"/>
          </p:cNvSpPr>
          <p:nvPr>
            <p:ph type="title"/>
          </p:nvPr>
        </p:nvSpPr>
        <p:spPr>
          <a:xfrm>
            <a:off x="397753" y="678669"/>
            <a:ext cx="7520762" cy="289823"/>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s-BO" sz="1800" b="1" dirty="0">
                <a:solidFill>
                  <a:srgbClr val="000000"/>
                </a:solidFill>
                <a:latin typeface="Calibri"/>
              </a:rPr>
              <a:t>Interpretación</a:t>
            </a:r>
            <a:r>
              <a:rPr lang="en-US" sz="1800" dirty="0">
                <a:solidFill>
                  <a:srgbClr val="000000"/>
                </a:solidFill>
                <a:latin typeface="Calibri"/>
              </a:rPr>
              <a:t> </a:t>
            </a:r>
            <a:r>
              <a:rPr lang="en-US" sz="1800" b="1" dirty="0">
                <a:solidFill>
                  <a:srgbClr val="000000"/>
                </a:solidFill>
                <a:latin typeface="Calibri"/>
              </a:rPr>
              <a:t>prejudicial</a:t>
            </a:r>
            <a:endParaRPr b="1" dirty="0"/>
          </a:p>
        </p:txBody>
      </p:sp>
    </p:spTree>
    <p:extLst>
      <p:ext uri="{BB962C8B-B14F-4D97-AF65-F5344CB8AC3E}">
        <p14:creationId xmlns:p14="http://schemas.microsoft.com/office/powerpoint/2010/main" val="2691347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ADBDD0E-E9C1-D235-7CE5-760E02F381BF}"/>
              </a:ext>
            </a:extLst>
          </p:cNvPr>
          <p:cNvSpPr txBox="1"/>
          <p:nvPr/>
        </p:nvSpPr>
        <p:spPr>
          <a:xfrm>
            <a:off x="257251" y="1586756"/>
            <a:ext cx="9630820" cy="2585323"/>
          </a:xfrm>
          <a:prstGeom prst="rect">
            <a:avLst/>
          </a:prstGeom>
          <a:noFill/>
        </p:spPr>
        <p:txBody>
          <a:bodyPr wrap="square">
            <a:spAutoFit/>
          </a:bodyPr>
          <a:lstStyle/>
          <a:p>
            <a:pPr algn="l"/>
            <a:r>
              <a:rPr lang="es-ES" sz="1800" dirty="0">
                <a:solidFill>
                  <a:srgbClr val="000000"/>
                </a:solidFill>
                <a:latin typeface="Calibri"/>
              </a:rPr>
              <a:t>La Interpretación prejudicial sólo se puede realizar sobre las normas que conforman el ordenamiento jurídico comunitario, el Tribunal Andino no tiene la facultad para interpretar normas de derecho interno o internacional. </a:t>
            </a:r>
          </a:p>
          <a:p>
            <a:pPr algn="l"/>
            <a:endParaRPr lang="es-ES" dirty="0"/>
          </a:p>
          <a:p>
            <a:pPr algn="l"/>
            <a:r>
              <a:rPr lang="es-ES" sz="1800" dirty="0">
                <a:solidFill>
                  <a:srgbClr val="000000"/>
                </a:solidFill>
                <a:latin typeface="Calibri"/>
              </a:rPr>
              <a:t>La Interpretación prejudicial únicamente puede ser solicitada por los jueces nacionales de los Países Miembros, en el marco de una controversia en la que se involucre una normativa comunitaria.</a:t>
            </a:r>
          </a:p>
          <a:p>
            <a:pPr algn="l"/>
            <a:endParaRPr lang="es-ES" dirty="0"/>
          </a:p>
          <a:p>
            <a:pPr algn="l"/>
            <a:endParaRPr lang="es-BO" dirty="0"/>
          </a:p>
        </p:txBody>
      </p:sp>
      <p:sp>
        <p:nvSpPr>
          <p:cNvPr id="6" name="Google Shape;577;p35">
            <a:extLst>
              <a:ext uri="{FF2B5EF4-FFF2-40B4-BE49-F238E27FC236}">
                <a16:creationId xmlns:a16="http://schemas.microsoft.com/office/drawing/2014/main" id="{F8D5A843-3631-F7FC-464D-E7F94F478C9A}"/>
              </a:ext>
            </a:extLst>
          </p:cNvPr>
          <p:cNvSpPr txBox="1">
            <a:spLocks noGrp="1"/>
          </p:cNvSpPr>
          <p:nvPr>
            <p:ph type="title"/>
          </p:nvPr>
        </p:nvSpPr>
        <p:spPr>
          <a:xfrm>
            <a:off x="397753" y="678669"/>
            <a:ext cx="7520762" cy="628377"/>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s-BO" sz="1800" dirty="0">
                <a:solidFill>
                  <a:srgbClr val="000000"/>
                </a:solidFill>
                <a:latin typeface="Calibri"/>
              </a:rPr>
              <a:t>Interpretación</a:t>
            </a:r>
            <a:r>
              <a:rPr lang="en-US" sz="1800" dirty="0">
                <a:solidFill>
                  <a:srgbClr val="000000"/>
                </a:solidFill>
                <a:latin typeface="Calibri"/>
              </a:rPr>
              <a:t> prejudicial</a:t>
            </a:r>
            <a:endParaRPr dirty="0"/>
          </a:p>
        </p:txBody>
      </p:sp>
    </p:spTree>
    <p:extLst>
      <p:ext uri="{BB962C8B-B14F-4D97-AF65-F5344CB8AC3E}">
        <p14:creationId xmlns:p14="http://schemas.microsoft.com/office/powerpoint/2010/main" val="3528584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A1E276B-0E71-5CD9-C58A-41AD8EA8874D}"/>
              </a:ext>
            </a:extLst>
          </p:cNvPr>
          <p:cNvPicPr>
            <a:picLocks noChangeAspect="1"/>
          </p:cNvPicPr>
          <p:nvPr/>
        </p:nvPicPr>
        <p:blipFill>
          <a:blip r:embed="rId2"/>
          <a:stretch>
            <a:fillRect/>
          </a:stretch>
        </p:blipFill>
        <p:spPr>
          <a:xfrm>
            <a:off x="1130209" y="695009"/>
            <a:ext cx="9681882" cy="6751723"/>
          </a:xfrm>
          <a:prstGeom prst="rect">
            <a:avLst/>
          </a:prstGeom>
        </p:spPr>
      </p:pic>
    </p:spTree>
    <p:extLst>
      <p:ext uri="{BB962C8B-B14F-4D97-AF65-F5344CB8AC3E}">
        <p14:creationId xmlns:p14="http://schemas.microsoft.com/office/powerpoint/2010/main" val="3952711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B2F79D9-AD14-DE2B-D794-8B4BB4807848}"/>
              </a:ext>
            </a:extLst>
          </p:cNvPr>
          <p:cNvSpPr txBox="1"/>
          <p:nvPr/>
        </p:nvSpPr>
        <p:spPr>
          <a:xfrm>
            <a:off x="735291" y="1304888"/>
            <a:ext cx="8382784" cy="4524315"/>
          </a:xfrm>
          <a:prstGeom prst="rect">
            <a:avLst/>
          </a:prstGeom>
          <a:noFill/>
        </p:spPr>
        <p:txBody>
          <a:bodyPr wrap="square">
            <a:spAutoFit/>
          </a:bodyPr>
          <a:lstStyle/>
          <a:p>
            <a:pPr marL="285750" indent="-285750" algn="l">
              <a:buFont typeface="Arial" panose="020B0604020202020204" pitchFamily="34" charset="0"/>
              <a:buChar char="•"/>
            </a:pPr>
            <a:r>
              <a:rPr lang="es-ES" sz="1800" dirty="0">
                <a:solidFill>
                  <a:srgbClr val="000000"/>
                </a:solidFill>
                <a:latin typeface="Calibri"/>
              </a:rPr>
              <a:t>La sentencia que dicte el </a:t>
            </a:r>
            <a:r>
              <a:rPr lang="es-ES" sz="1800" b="1" u="sng" dirty="0">
                <a:solidFill>
                  <a:srgbClr val="000000"/>
                </a:solidFill>
                <a:latin typeface="Calibri"/>
              </a:rPr>
              <a:t>Tribunal tiene carácter obligatorio</a:t>
            </a:r>
          </a:p>
          <a:p>
            <a:pPr marL="285750" indent="-285750" algn="l">
              <a:buFont typeface="Arial" panose="020B0604020202020204" pitchFamily="34" charset="0"/>
              <a:buChar char="•"/>
            </a:pPr>
            <a:r>
              <a:rPr lang="es-ES" sz="1800" dirty="0">
                <a:solidFill>
                  <a:srgbClr val="000000"/>
                </a:solidFill>
                <a:latin typeface="Calibri"/>
              </a:rPr>
              <a:t>El juez que conozca del proceso interno en que se formuló la consulta, </a:t>
            </a:r>
            <a:r>
              <a:rPr lang="es-ES" sz="1800" b="1" u="sng" dirty="0">
                <a:solidFill>
                  <a:srgbClr val="000000"/>
                </a:solidFill>
                <a:latin typeface="Calibri"/>
              </a:rPr>
              <a:t>deberá adoptar en su sentencia la Interpretación del Tribunal</a:t>
            </a:r>
            <a:r>
              <a:rPr lang="es-ES" sz="1800" dirty="0">
                <a:solidFill>
                  <a:srgbClr val="000000"/>
                </a:solidFill>
                <a:latin typeface="Calibri"/>
              </a:rPr>
              <a:t>.</a:t>
            </a:r>
          </a:p>
          <a:p>
            <a:pPr marL="285750" indent="-285750" algn="l">
              <a:buFont typeface="Arial" panose="020B0604020202020204" pitchFamily="34" charset="0"/>
              <a:buChar char="•"/>
            </a:pPr>
            <a:r>
              <a:rPr lang="es-ES" sz="1800" dirty="0">
                <a:solidFill>
                  <a:srgbClr val="000000"/>
                </a:solidFill>
                <a:latin typeface="Calibri"/>
              </a:rPr>
              <a:t>La sentencia que contiene la Interpretación, resuelve la cuestión referente al Derecho Comunitario, correspondiendo al juez nacional la responsabilidad de dictar el fallo final apreciando los hechos con relación a dicha Interpretación, es decir, que da una respuesta definitiva y obligatoria a la cuestión que le ha sido planteada.</a:t>
            </a:r>
          </a:p>
          <a:p>
            <a:pPr marL="285750" indent="-285750" algn="l">
              <a:buFont typeface="Arial" panose="020B0604020202020204" pitchFamily="34" charset="0"/>
              <a:buChar char="•"/>
            </a:pPr>
            <a:r>
              <a:rPr lang="es-ES" sz="1800" b="1" u="sng" dirty="0">
                <a:solidFill>
                  <a:srgbClr val="000000"/>
                </a:solidFill>
                <a:latin typeface="Calibri"/>
              </a:rPr>
              <a:t>La Interpretación del juez comunitario es absolutamente vinculante para el juez nacional</a:t>
            </a:r>
          </a:p>
          <a:p>
            <a:pPr marL="285750" indent="-285750" algn="l">
              <a:buFont typeface="Arial" panose="020B0604020202020204" pitchFamily="34" charset="0"/>
              <a:buChar char="•"/>
            </a:pPr>
            <a:r>
              <a:rPr lang="es-ES" sz="1800" dirty="0">
                <a:solidFill>
                  <a:srgbClr val="000000"/>
                </a:solidFill>
                <a:latin typeface="Calibri"/>
              </a:rPr>
              <a:t>La sentencia v</a:t>
            </a:r>
            <a:r>
              <a:rPr lang="es-ES" sz="1800" b="1" u="sng" dirty="0">
                <a:solidFill>
                  <a:srgbClr val="000000"/>
                </a:solidFill>
                <a:latin typeface="Calibri"/>
              </a:rPr>
              <a:t>incula al juez nacional que solicitó la Interpretación y a los demás jueces que conozcan del proceso por cualquiera de los recursos que llegue a su conocimiento y decisión.</a:t>
            </a:r>
            <a:r>
              <a:rPr lang="es-ES" sz="1800" dirty="0">
                <a:solidFill>
                  <a:srgbClr val="000000"/>
                </a:solidFill>
                <a:latin typeface="Calibri"/>
              </a:rPr>
              <a:t> </a:t>
            </a:r>
          </a:p>
          <a:p>
            <a:pPr marL="285750" indent="-285750" algn="l">
              <a:buFont typeface="Arial" panose="020B0604020202020204" pitchFamily="34" charset="0"/>
              <a:buChar char="•"/>
            </a:pPr>
            <a:r>
              <a:rPr lang="es-ES" sz="1800" dirty="0">
                <a:solidFill>
                  <a:srgbClr val="000000"/>
                </a:solidFill>
                <a:latin typeface="Calibri"/>
              </a:rPr>
              <a:t>Los jueces nacionales deberán enviar al Tribunal las sentencias dictadas en los casos objeto de Interpretación prejudicial. </a:t>
            </a:r>
          </a:p>
          <a:p>
            <a:pPr algn="l"/>
            <a:endParaRPr lang="es-ES" sz="1800" dirty="0"/>
          </a:p>
        </p:txBody>
      </p:sp>
      <p:sp>
        <p:nvSpPr>
          <p:cNvPr id="6" name="Google Shape;577;p35">
            <a:extLst>
              <a:ext uri="{FF2B5EF4-FFF2-40B4-BE49-F238E27FC236}">
                <a16:creationId xmlns:a16="http://schemas.microsoft.com/office/drawing/2014/main" id="{7C02B551-4785-E9CC-1CD3-F2DE90573EA1}"/>
              </a:ext>
            </a:extLst>
          </p:cNvPr>
          <p:cNvSpPr txBox="1">
            <a:spLocks noGrp="1"/>
          </p:cNvSpPr>
          <p:nvPr>
            <p:ph type="title"/>
          </p:nvPr>
        </p:nvSpPr>
        <p:spPr>
          <a:xfrm>
            <a:off x="397753" y="678669"/>
            <a:ext cx="7520762" cy="628377"/>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s-BO" sz="1800" dirty="0">
                <a:solidFill>
                  <a:srgbClr val="000000"/>
                </a:solidFill>
                <a:latin typeface="Calibri"/>
              </a:rPr>
              <a:t>Interpretación</a:t>
            </a:r>
            <a:r>
              <a:rPr lang="en-US" sz="1800" dirty="0">
                <a:solidFill>
                  <a:srgbClr val="000000"/>
                </a:solidFill>
                <a:latin typeface="Calibri"/>
              </a:rPr>
              <a:t> prejudicial</a:t>
            </a:r>
            <a:endParaRPr dirty="0"/>
          </a:p>
        </p:txBody>
      </p:sp>
    </p:spTree>
    <p:extLst>
      <p:ext uri="{BB962C8B-B14F-4D97-AF65-F5344CB8AC3E}">
        <p14:creationId xmlns:p14="http://schemas.microsoft.com/office/powerpoint/2010/main" val="68396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2"/>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270" name="Google Shape;270;p12"/>
          <p:cNvSpPr txBox="1">
            <a:spLocks noGrp="1"/>
          </p:cNvSpPr>
          <p:nvPr>
            <p:ph type="title"/>
          </p:nvPr>
        </p:nvSpPr>
        <p:spPr>
          <a:xfrm>
            <a:off x="650212" y="1823600"/>
            <a:ext cx="9904576" cy="1183936"/>
          </a:xfrm>
          <a:prstGeom prst="rect">
            <a:avLst/>
          </a:prstGeom>
          <a:noFill/>
          <a:ln>
            <a:noFill/>
          </a:ln>
        </p:spPr>
        <p:txBody>
          <a:bodyPr spcFirstLastPara="1" wrap="square" lIns="0" tIns="12075" rIns="0" bIns="0" anchor="t" anchorCtr="0">
            <a:spAutoFit/>
          </a:bodyPr>
          <a:lstStyle/>
          <a:p>
            <a:pPr marL="1392020" marR="1383113" lvl="0" indent="-636" algn="l" rtl="0">
              <a:spcBef>
                <a:spcPts val="0"/>
              </a:spcBef>
              <a:spcAft>
                <a:spcPts val="0"/>
              </a:spcAft>
              <a:buClr>
                <a:schemeClr val="accent1"/>
              </a:buClr>
              <a:buSzPts val="3807"/>
              <a:buFont typeface="Trebuchet MS"/>
              <a:buNone/>
            </a:pPr>
            <a:r>
              <a:rPr lang="en-US" sz="1800">
                <a:solidFill>
                  <a:srgbClr val="000000"/>
                </a:solidFill>
                <a:latin typeface="Calibri"/>
              </a:rPr>
              <a:t>SOLUCIÓN DE  CONTROVERSIAS</a:t>
            </a:r>
            <a:endParaRPr sz="3807"/>
          </a:p>
          <a:p>
            <a:pPr marL="0" lvl="0" indent="0" algn="l" rtl="0">
              <a:spcBef>
                <a:spcPts val="10"/>
              </a:spcBef>
              <a:spcAft>
                <a:spcPts val="0"/>
              </a:spcAft>
              <a:buClr>
                <a:schemeClr val="accent1"/>
              </a:buClr>
              <a:buSzPts val="3807"/>
              <a:buFont typeface="Trebuchet MS"/>
              <a:buNone/>
            </a:pPr>
            <a:r>
              <a:rPr lang="en-US" sz="1800">
                <a:solidFill>
                  <a:srgbClr val="000000"/>
                </a:solidFill>
                <a:latin typeface="Calibri"/>
              </a:rPr>
              <a:t>EL TRATADO DEL TRIBUNAL</a:t>
            </a:r>
            <a:endParaRPr sz="3807"/>
          </a:p>
        </p:txBody>
      </p:sp>
      <p:sp>
        <p:nvSpPr>
          <p:cNvPr id="271" name="Google Shape;271;p12"/>
          <p:cNvSpPr txBox="1"/>
          <p:nvPr/>
        </p:nvSpPr>
        <p:spPr>
          <a:xfrm>
            <a:off x="1021207" y="2856970"/>
            <a:ext cx="7826263" cy="2966132"/>
          </a:xfrm>
          <a:prstGeom prst="rect">
            <a:avLst/>
          </a:prstGeom>
          <a:noFill/>
          <a:ln>
            <a:noFill/>
          </a:ln>
        </p:spPr>
        <p:txBody>
          <a:bodyPr spcFirstLastPara="1" wrap="square" lIns="0" tIns="68050" rIns="0" bIns="0" anchor="t" anchorCtr="0">
            <a:spAutoFit/>
          </a:bodyPr>
          <a:lstStyle/>
          <a:p>
            <a:pPr marL="356276" marR="785079" lvl="0" indent="-344188" algn="l" rtl="0">
              <a:lnSpc>
                <a:spcPct val="172850"/>
              </a:lnSpc>
              <a:spcBef>
                <a:spcPts val="0"/>
              </a:spcBef>
              <a:spcAft>
                <a:spcPts val="0"/>
              </a:spcAft>
              <a:buClr>
                <a:srgbClr val="FFCC00"/>
              </a:buClr>
              <a:buSzPts val="1375"/>
              <a:buFont typeface="Noto Sans Symbols"/>
              <a:buChar char="■"/>
            </a:pPr>
            <a:r>
              <a:rPr lang="en-US" sz="1800">
                <a:solidFill>
                  <a:srgbClr val="000000"/>
                </a:solidFill>
                <a:latin typeface="Calibri"/>
                <a:ea typeface="Times New Roman"/>
                <a:cs typeface="Times New Roman"/>
                <a:sym typeface="Times New Roman"/>
              </a:rPr>
              <a:t>Determina la naturaleza del esquema de  integración andino en sus artículos 2 y 3.  (primacía, aplicación directa y efecto  inmediato)</a:t>
            </a:r>
            <a:endParaRPr sz="2000">
              <a:solidFill>
                <a:schemeClr val="dk1"/>
              </a:solidFill>
              <a:latin typeface="Times New Roman"/>
              <a:ea typeface="Times New Roman"/>
              <a:cs typeface="Times New Roman"/>
              <a:sym typeface="Times New Roman"/>
            </a:endParaRPr>
          </a:p>
          <a:p>
            <a:pPr marL="356276" marR="477790" lvl="0" indent="-344188" algn="l" rtl="0">
              <a:lnSpc>
                <a:spcPct val="172850"/>
              </a:lnSpc>
              <a:spcBef>
                <a:spcPts val="1007"/>
              </a:spcBef>
              <a:spcAft>
                <a:spcPts val="0"/>
              </a:spcAft>
              <a:buClr>
                <a:srgbClr val="FFCC00"/>
              </a:buClr>
              <a:buSzPts val="1375"/>
              <a:buFont typeface="Noto Sans Symbols"/>
              <a:buChar char="■"/>
            </a:pPr>
            <a:r>
              <a:rPr lang="en-US" sz="1800">
                <a:solidFill>
                  <a:srgbClr val="000000"/>
                </a:solidFill>
                <a:latin typeface="Calibri"/>
                <a:ea typeface="Times New Roman"/>
                <a:cs typeface="Times New Roman"/>
                <a:sym typeface="Times New Roman"/>
              </a:rPr>
              <a:t>Define las disposiciones que se encuentran  comprendidas en el ordenamiento jurídico  comunitario (art. 1)</a:t>
            </a:r>
            <a:endParaRPr sz="2000">
              <a:solidFill>
                <a:schemeClr val="dk1"/>
              </a:solidFill>
              <a:latin typeface="Times New Roman"/>
              <a:ea typeface="Times New Roman"/>
              <a:cs typeface="Times New Roman"/>
              <a:sym typeface="Times New Roman"/>
            </a:endParaRPr>
          </a:p>
          <a:p>
            <a:pPr marL="356276" marR="5090" lvl="0" indent="-344188" algn="l" rtl="0">
              <a:lnSpc>
                <a:spcPct val="172850"/>
              </a:lnSpc>
              <a:spcBef>
                <a:spcPts val="996"/>
              </a:spcBef>
              <a:spcAft>
                <a:spcPts val="0"/>
              </a:spcAft>
              <a:buClr>
                <a:srgbClr val="FFCC00"/>
              </a:buClr>
              <a:buSzPts val="1375"/>
              <a:buFont typeface="Noto Sans Symbols"/>
              <a:buChar char="■"/>
            </a:pPr>
            <a:r>
              <a:rPr lang="en-US" sz="1800">
                <a:solidFill>
                  <a:srgbClr val="000000"/>
                </a:solidFill>
                <a:latin typeface="Calibri"/>
                <a:ea typeface="Times New Roman"/>
                <a:cs typeface="Times New Roman"/>
                <a:sym typeface="Times New Roman"/>
              </a:rPr>
              <a:t>Crea el Tribunal y establece la composición y  competencias éste.</a:t>
            </a:r>
            <a:endParaRPr sz="2000">
              <a:solidFill>
                <a:schemeClr val="dk1"/>
              </a:solidFill>
              <a:latin typeface="Times New Roman"/>
              <a:ea typeface="Times New Roman"/>
              <a:cs typeface="Times New Roman"/>
              <a:sym typeface="Times New Roman"/>
            </a:endParaRPr>
          </a:p>
        </p:txBody>
      </p:sp>
      <p:pic>
        <p:nvPicPr>
          <p:cNvPr id="272" name="Google Shape;272;p12" descr="logo_horizontal"/>
          <p:cNvPicPr preferRelativeResize="0"/>
          <p:nvPr/>
        </p:nvPicPr>
        <p:blipFill rotWithShape="1">
          <a:blip r:embed="rId4">
            <a:alphaModFix/>
          </a:blip>
          <a:srcRect/>
          <a:stretch/>
        </p:blipFill>
        <p:spPr>
          <a:xfrm>
            <a:off x="0" y="0"/>
            <a:ext cx="4657725" cy="13239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70FC79A-5E4B-751F-3F42-62AF6C69EF3F}"/>
              </a:ext>
            </a:extLst>
          </p:cNvPr>
          <p:cNvSpPr txBox="1"/>
          <p:nvPr/>
        </p:nvSpPr>
        <p:spPr>
          <a:xfrm>
            <a:off x="763571" y="2415694"/>
            <a:ext cx="8392211" cy="2862322"/>
          </a:xfrm>
          <a:prstGeom prst="rect">
            <a:avLst/>
          </a:prstGeom>
          <a:noFill/>
        </p:spPr>
        <p:txBody>
          <a:bodyPr wrap="square">
            <a:spAutoFit/>
          </a:bodyPr>
          <a:lstStyle/>
          <a:p>
            <a:pPr algn="l"/>
            <a:r>
              <a:rPr lang="es-ES" sz="1800" dirty="0">
                <a:solidFill>
                  <a:srgbClr val="000000"/>
                </a:solidFill>
                <a:latin typeface="Calibri"/>
              </a:rPr>
              <a:t>De acuerdo a lo establecido en el artículo 128 del Estatuto, los Países Miembros y la Secretaría General velarán por el cumplimiento y la observancia por parte de los jueces nacionales de lo establecido respecto a la Interpretación prejudicial. </a:t>
            </a:r>
          </a:p>
          <a:p>
            <a:pPr algn="l"/>
            <a:endParaRPr lang="es-ES" sz="2000" dirty="0"/>
          </a:p>
          <a:p>
            <a:pPr algn="l"/>
            <a:r>
              <a:rPr lang="es-ES" sz="1800" b="1" u="sng" dirty="0">
                <a:solidFill>
                  <a:srgbClr val="000000"/>
                </a:solidFill>
                <a:latin typeface="Calibri"/>
              </a:rPr>
              <a:t>Los Países Miembros y los particulares tendrán derecho a acudir ante el Tribunal en ejercicio de la acción de incumplimiento, cuando el juez nacional obligado a realizar la consulta se abstenga de hacerlo, o cuando efectuada ésta, no la incorpore en su sentencia.</a:t>
            </a:r>
            <a:endParaRPr lang="es-BO" sz="2000" b="1" u="sng" dirty="0"/>
          </a:p>
        </p:txBody>
      </p:sp>
      <p:sp>
        <p:nvSpPr>
          <p:cNvPr id="6" name="Google Shape;577;p35">
            <a:extLst>
              <a:ext uri="{FF2B5EF4-FFF2-40B4-BE49-F238E27FC236}">
                <a16:creationId xmlns:a16="http://schemas.microsoft.com/office/drawing/2014/main" id="{0F761655-2825-6AF3-DC04-ED7D5880B40B}"/>
              </a:ext>
            </a:extLst>
          </p:cNvPr>
          <p:cNvSpPr txBox="1">
            <a:spLocks noGrp="1"/>
          </p:cNvSpPr>
          <p:nvPr>
            <p:ph type="title"/>
          </p:nvPr>
        </p:nvSpPr>
        <p:spPr>
          <a:xfrm>
            <a:off x="397753" y="678669"/>
            <a:ext cx="7520762" cy="628377"/>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s-BO" sz="1800" dirty="0">
                <a:solidFill>
                  <a:srgbClr val="000000"/>
                </a:solidFill>
                <a:latin typeface="Calibri"/>
              </a:rPr>
              <a:t>Interpretación</a:t>
            </a:r>
            <a:r>
              <a:rPr lang="en-US" sz="1800" dirty="0">
                <a:solidFill>
                  <a:srgbClr val="000000"/>
                </a:solidFill>
                <a:latin typeface="Calibri"/>
              </a:rPr>
              <a:t> prejudicial</a:t>
            </a:r>
            <a:endParaRPr dirty="0"/>
          </a:p>
        </p:txBody>
      </p:sp>
    </p:spTree>
    <p:extLst>
      <p:ext uri="{BB962C8B-B14F-4D97-AF65-F5344CB8AC3E}">
        <p14:creationId xmlns:p14="http://schemas.microsoft.com/office/powerpoint/2010/main" val="3516911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577" name="Google Shape;577;p35"/>
          <p:cNvSpPr txBox="1">
            <a:spLocks noGrp="1"/>
          </p:cNvSpPr>
          <p:nvPr>
            <p:ph type="title"/>
          </p:nvPr>
        </p:nvSpPr>
        <p:spPr>
          <a:xfrm>
            <a:off x="2747237" y="1659057"/>
            <a:ext cx="5698247" cy="567874"/>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n-US" sz="1800" dirty="0" err="1">
                <a:solidFill>
                  <a:srgbClr val="000000"/>
                </a:solidFill>
                <a:latin typeface="Calibri"/>
              </a:rPr>
              <a:t>Interpretación</a:t>
            </a:r>
            <a:r>
              <a:rPr lang="en-US" sz="1800" dirty="0">
                <a:solidFill>
                  <a:srgbClr val="000000"/>
                </a:solidFill>
                <a:latin typeface="Calibri"/>
              </a:rPr>
              <a:t> prejudicial</a:t>
            </a:r>
            <a:endParaRPr dirty="0"/>
          </a:p>
        </p:txBody>
      </p:sp>
      <p:sp>
        <p:nvSpPr>
          <p:cNvPr id="578" name="Google Shape;578;p35"/>
          <p:cNvSpPr txBox="1"/>
          <p:nvPr/>
        </p:nvSpPr>
        <p:spPr>
          <a:xfrm>
            <a:off x="489442" y="2329817"/>
            <a:ext cx="7956042" cy="2423121"/>
          </a:xfrm>
          <a:prstGeom prst="rect">
            <a:avLst/>
          </a:prstGeom>
          <a:noFill/>
          <a:ln>
            <a:noFill/>
          </a:ln>
        </p:spPr>
        <p:txBody>
          <a:bodyPr spcFirstLastPara="1" wrap="square" lIns="0" tIns="12075" rIns="0" bIns="0" anchor="t" anchorCtr="0">
            <a:spAutoFit/>
          </a:bodyPr>
          <a:lstStyle/>
          <a:p>
            <a:pPr marL="356276" marR="77617" lvl="0" indent="-344188" algn="l" rtl="0">
              <a:spcBef>
                <a:spcPts val="0"/>
              </a:spcBef>
              <a:spcAft>
                <a:spcPts val="0"/>
              </a:spcAft>
              <a:buClr>
                <a:srgbClr val="FFCC00"/>
              </a:buClr>
              <a:buSzPts val="1375"/>
              <a:buFont typeface="Noto Sans Symbols"/>
              <a:buChar char="■"/>
            </a:pPr>
            <a:r>
              <a:rPr lang="en-US" sz="1800" dirty="0" err="1">
                <a:solidFill>
                  <a:srgbClr val="000000"/>
                </a:solidFill>
                <a:latin typeface="Calibri"/>
                <a:ea typeface="Times New Roman"/>
                <a:cs typeface="Times New Roman"/>
                <a:sym typeface="Times New Roman"/>
              </a:rPr>
              <a:t>Presupone</a:t>
            </a:r>
            <a:r>
              <a:rPr lang="en-US" sz="1800" dirty="0">
                <a:solidFill>
                  <a:srgbClr val="000000"/>
                </a:solidFill>
                <a:latin typeface="Calibri"/>
                <a:ea typeface="Times New Roman"/>
                <a:cs typeface="Times New Roman"/>
                <a:sym typeface="Times New Roman"/>
              </a:rPr>
              <a:t> la </a:t>
            </a:r>
            <a:r>
              <a:rPr lang="en-US" sz="1800" dirty="0" err="1">
                <a:solidFill>
                  <a:srgbClr val="000000"/>
                </a:solidFill>
                <a:latin typeface="Calibri"/>
                <a:ea typeface="Times New Roman"/>
                <a:cs typeface="Times New Roman"/>
                <a:sym typeface="Times New Roman"/>
              </a:rPr>
              <a:t>existencia</a:t>
            </a:r>
            <a:r>
              <a:rPr lang="en-US" sz="1800" dirty="0">
                <a:solidFill>
                  <a:srgbClr val="000000"/>
                </a:solidFill>
                <a:latin typeface="Calibri"/>
                <a:ea typeface="Times New Roman"/>
                <a:cs typeface="Times New Roman"/>
                <a:sym typeface="Times New Roman"/>
              </a:rPr>
              <a:t> de un </a:t>
            </a:r>
            <a:r>
              <a:rPr lang="en-US" sz="1800" dirty="0" err="1">
                <a:solidFill>
                  <a:srgbClr val="000000"/>
                </a:solidFill>
                <a:latin typeface="Calibri"/>
                <a:ea typeface="Times New Roman"/>
                <a:cs typeface="Times New Roman"/>
                <a:sym typeface="Times New Roman"/>
              </a:rPr>
              <a:t>proceso</a:t>
            </a:r>
            <a:r>
              <a:rPr lang="en-US" sz="1800" dirty="0">
                <a:solidFill>
                  <a:srgbClr val="000000"/>
                </a:solidFill>
                <a:latin typeface="Calibri"/>
                <a:ea typeface="Times New Roman"/>
                <a:cs typeface="Times New Roman"/>
                <a:sym typeface="Times New Roman"/>
              </a:rPr>
              <a:t> judicial  </a:t>
            </a:r>
            <a:r>
              <a:rPr lang="en-US" sz="1800" dirty="0" err="1">
                <a:solidFill>
                  <a:srgbClr val="000000"/>
                </a:solidFill>
                <a:latin typeface="Calibri"/>
                <a:ea typeface="Times New Roman"/>
                <a:cs typeface="Times New Roman"/>
                <a:sym typeface="Times New Roman"/>
              </a:rPr>
              <a:t>interno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cual</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deba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aplicarse</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una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norma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comunitaria</a:t>
            </a:r>
            <a:r>
              <a:rPr lang="en-US" sz="1800" dirty="0">
                <a:solidFill>
                  <a:srgbClr val="000000"/>
                </a:solidFill>
                <a:latin typeface="Calibri"/>
                <a:ea typeface="Times New Roman"/>
                <a:cs typeface="Times New Roman"/>
                <a:sym typeface="Times New Roman"/>
              </a:rPr>
              <a:t> y </a:t>
            </a:r>
            <a:r>
              <a:rPr lang="en-US" sz="1800" dirty="0" err="1">
                <a:solidFill>
                  <a:srgbClr val="000000"/>
                </a:solidFill>
                <a:latin typeface="Calibri"/>
                <a:ea typeface="Times New Roman"/>
                <a:cs typeface="Times New Roman"/>
                <a:sym typeface="Times New Roman"/>
              </a:rPr>
              <a:t>surjan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dudas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acerca</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su</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Interpretación</a:t>
            </a:r>
            <a:endParaRPr sz="2000" dirty="0">
              <a:solidFill>
                <a:schemeClr val="dk1"/>
              </a:solidFill>
              <a:latin typeface="Times New Roman"/>
              <a:ea typeface="Times New Roman"/>
              <a:cs typeface="Times New Roman"/>
              <a:sym typeface="Times New Roman"/>
            </a:endParaRPr>
          </a:p>
          <a:p>
            <a:pPr marL="356276" marR="263389" lvl="0" indent="-344188" algn="l" rtl="0">
              <a:spcBef>
                <a:spcPts val="992"/>
              </a:spcBef>
              <a:spcAft>
                <a:spcPts val="0"/>
              </a:spcAft>
              <a:buClr>
                <a:srgbClr val="FFCC00"/>
              </a:buClr>
              <a:buSzPts val="1375"/>
              <a:buFont typeface="Noto Sans Symbols"/>
              <a:buChar char="■"/>
            </a:pPr>
            <a:r>
              <a:rPr lang="en-US" sz="1800" dirty="0">
                <a:solidFill>
                  <a:srgbClr val="000000"/>
                </a:solidFill>
                <a:latin typeface="Calibri"/>
                <a:ea typeface="Times New Roman"/>
                <a:cs typeface="Times New Roman"/>
                <a:sym typeface="Times New Roman"/>
              </a:rPr>
              <a:t>Es </a:t>
            </a:r>
            <a:r>
              <a:rPr lang="en-US" sz="1800" dirty="0" err="1">
                <a:solidFill>
                  <a:srgbClr val="000000"/>
                </a:solidFill>
                <a:latin typeface="Calibri"/>
                <a:ea typeface="Times New Roman"/>
                <a:cs typeface="Times New Roman"/>
                <a:sym typeface="Times New Roman"/>
              </a:rPr>
              <a:t>obligatoria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cuando</a:t>
            </a:r>
            <a:r>
              <a:rPr lang="en-US" sz="1800" dirty="0">
                <a:solidFill>
                  <a:srgbClr val="000000"/>
                </a:solidFill>
                <a:latin typeface="Calibri"/>
                <a:ea typeface="Times New Roman"/>
                <a:cs typeface="Times New Roman"/>
                <a:sym typeface="Times New Roman"/>
              </a:rPr>
              <a:t> no </a:t>
            </a:r>
            <a:r>
              <a:rPr lang="en-US" sz="1800" dirty="0" err="1">
                <a:solidFill>
                  <a:srgbClr val="000000"/>
                </a:solidFill>
                <a:latin typeface="Calibri"/>
                <a:ea typeface="Times New Roman"/>
                <a:cs typeface="Times New Roman"/>
                <a:sym typeface="Times New Roman"/>
              </a:rPr>
              <a:t>haya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posibilidad</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recurso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derecho </a:t>
            </a:r>
            <a:r>
              <a:rPr lang="en-US" sz="1800" dirty="0" err="1">
                <a:solidFill>
                  <a:srgbClr val="000000"/>
                </a:solidFill>
                <a:latin typeface="Calibri"/>
                <a:ea typeface="Times New Roman"/>
                <a:cs typeface="Times New Roman"/>
                <a:sym typeface="Times New Roman"/>
              </a:rPr>
              <a:t>interno</a:t>
            </a:r>
            <a:endParaRPr sz="2000" dirty="0">
              <a:solidFill>
                <a:schemeClr val="dk1"/>
              </a:solidFill>
              <a:latin typeface="Times New Roman"/>
              <a:ea typeface="Times New Roman"/>
              <a:cs typeface="Times New Roman"/>
              <a:sym typeface="Times New Roman"/>
            </a:endParaRPr>
          </a:p>
          <a:p>
            <a:pPr marL="356276" marR="5090" lvl="0" indent="-344188" algn="l" rtl="0">
              <a:spcBef>
                <a:spcPts val="996"/>
              </a:spcBef>
              <a:spcAft>
                <a:spcPts val="0"/>
              </a:spcAft>
              <a:buClr>
                <a:srgbClr val="FFCC00"/>
              </a:buClr>
              <a:buSzPts val="1375"/>
              <a:buFont typeface="Noto Sans Symbols"/>
              <a:buChar char="■"/>
            </a:pPr>
            <a:r>
              <a:rPr lang="en-US" sz="1800" dirty="0">
                <a:solidFill>
                  <a:srgbClr val="000000"/>
                </a:solidFill>
                <a:latin typeface="Calibri"/>
                <a:ea typeface="Times New Roman"/>
                <a:cs typeface="Times New Roman"/>
                <a:sym typeface="Times New Roman"/>
              </a:rPr>
              <a:t>Es </a:t>
            </a:r>
            <a:r>
              <a:rPr lang="en-US" sz="1800" dirty="0" err="1">
                <a:solidFill>
                  <a:srgbClr val="000000"/>
                </a:solidFill>
                <a:latin typeface="Calibri"/>
                <a:ea typeface="Times New Roman"/>
                <a:cs typeface="Times New Roman"/>
                <a:sym typeface="Times New Roman"/>
              </a:rPr>
              <a:t>voluntaria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si</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existe</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posibilidad</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recurrir</a:t>
            </a:r>
            <a:r>
              <a:rPr lang="en-US" sz="1800" dirty="0">
                <a:solidFill>
                  <a:srgbClr val="000000"/>
                </a:solidFill>
                <a:latin typeface="Calibri"/>
                <a:ea typeface="Times New Roman"/>
                <a:cs typeface="Times New Roman"/>
                <a:sym typeface="Times New Roman"/>
              </a:rPr>
              <a:t> a  </a:t>
            </a:r>
            <a:r>
              <a:rPr lang="en-US" sz="1800" dirty="0" err="1">
                <a:solidFill>
                  <a:srgbClr val="000000"/>
                </a:solidFill>
                <a:latin typeface="Calibri"/>
                <a:ea typeface="Times New Roman"/>
                <a:cs typeface="Times New Roman"/>
                <a:sym typeface="Times New Roman"/>
              </a:rPr>
              <a:t>otra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instancia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derecho </a:t>
            </a:r>
            <a:r>
              <a:rPr lang="en-US" sz="1800" dirty="0" err="1">
                <a:solidFill>
                  <a:srgbClr val="000000"/>
                </a:solidFill>
                <a:latin typeface="Calibri"/>
                <a:ea typeface="Times New Roman"/>
                <a:cs typeface="Times New Roman"/>
                <a:sym typeface="Times New Roman"/>
              </a:rPr>
              <a:t>interno</a:t>
            </a:r>
            <a:endParaRPr sz="2000" dirty="0">
              <a:solidFill>
                <a:schemeClr val="dk1"/>
              </a:solidFill>
              <a:latin typeface="Times New Roman"/>
              <a:ea typeface="Times New Roman"/>
              <a:cs typeface="Times New Roman"/>
              <a:sym typeface="Times New Roman"/>
            </a:endParaRPr>
          </a:p>
        </p:txBody>
      </p:sp>
      <p:pic>
        <p:nvPicPr>
          <p:cNvPr id="579" name="Google Shape;579;p35" descr="logo_horizontal"/>
          <p:cNvPicPr preferRelativeResize="0"/>
          <p:nvPr/>
        </p:nvPicPr>
        <p:blipFill rotWithShape="1">
          <a:blip r:embed="rId4">
            <a:alphaModFix/>
          </a:blip>
          <a:srcRect/>
          <a:stretch/>
        </p:blipFill>
        <p:spPr>
          <a:xfrm>
            <a:off x="-4763" y="232197"/>
            <a:ext cx="4657725" cy="1323975"/>
          </a:xfrm>
          <a:prstGeom prst="rect">
            <a:avLst/>
          </a:prstGeom>
          <a:noFill/>
          <a:ln>
            <a:noFill/>
          </a:ln>
        </p:spPr>
      </p:pic>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B754834-1F3D-5609-1B1B-0E8A67DAA373}"/>
              </a:ext>
            </a:extLst>
          </p:cNvPr>
          <p:cNvPicPr>
            <a:picLocks noChangeAspect="1"/>
          </p:cNvPicPr>
          <p:nvPr/>
        </p:nvPicPr>
        <p:blipFill>
          <a:blip r:embed="rId2"/>
          <a:stretch>
            <a:fillRect/>
          </a:stretch>
        </p:blipFill>
        <p:spPr>
          <a:xfrm>
            <a:off x="1099806" y="1581384"/>
            <a:ext cx="8848725" cy="5476875"/>
          </a:xfrm>
          <a:prstGeom prst="rect">
            <a:avLst/>
          </a:prstGeom>
        </p:spPr>
      </p:pic>
      <p:pic>
        <p:nvPicPr>
          <p:cNvPr id="2" name="Picture 2" descr="Tribunal de Justicia de la Comunidad Andina">
            <a:extLst>
              <a:ext uri="{FF2B5EF4-FFF2-40B4-BE49-F238E27FC236}">
                <a16:creationId xmlns:a16="http://schemas.microsoft.com/office/drawing/2014/main" id="{95887AEE-87A0-8EAE-F674-99851A311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579;p35" descr="logo_horizontal">
            <a:extLst>
              <a:ext uri="{FF2B5EF4-FFF2-40B4-BE49-F238E27FC236}">
                <a16:creationId xmlns:a16="http://schemas.microsoft.com/office/drawing/2014/main" id="{F2F8022E-4352-C91F-82EF-BBC69F05DABB}"/>
              </a:ext>
            </a:extLst>
          </p:cNvPr>
          <p:cNvPicPr preferRelativeResize="0"/>
          <p:nvPr/>
        </p:nvPicPr>
        <p:blipFill rotWithShape="1">
          <a:blip r:embed="rId4">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19059549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C6AA0C-21EB-3C86-87BA-1E1482839851}"/>
              </a:ext>
            </a:extLst>
          </p:cNvPr>
          <p:cNvSpPr>
            <a:spLocks noGrp="1"/>
          </p:cNvSpPr>
          <p:nvPr>
            <p:ph type="title"/>
          </p:nvPr>
        </p:nvSpPr>
        <p:spPr>
          <a:xfrm>
            <a:off x="2917998" y="1375144"/>
            <a:ext cx="8596668" cy="1320800"/>
          </a:xfrm>
        </p:spPr>
        <p:txBody>
          <a:bodyPr/>
          <a:lstStyle/>
          <a:p>
            <a:pPr algn="l"/>
            <a:r>
              <a:rPr lang="es-BO" sz="1800" b="1" dirty="0">
                <a:solidFill>
                  <a:srgbClr val="000000"/>
                </a:solidFill>
                <a:latin typeface="Calibri"/>
              </a:rPr>
              <a:t>Acto Aclarado</a:t>
            </a:r>
          </a:p>
        </p:txBody>
      </p:sp>
      <p:sp>
        <p:nvSpPr>
          <p:cNvPr id="3" name="Marcador de texto 2">
            <a:extLst>
              <a:ext uri="{FF2B5EF4-FFF2-40B4-BE49-F238E27FC236}">
                <a16:creationId xmlns:a16="http://schemas.microsoft.com/office/drawing/2014/main" id="{EA9AFE1C-557C-7474-EB7D-3F7CE8C32E25}"/>
              </a:ext>
            </a:extLst>
          </p:cNvPr>
          <p:cNvSpPr>
            <a:spLocks noGrp="1"/>
          </p:cNvSpPr>
          <p:nvPr>
            <p:ph idx="1"/>
          </p:nvPr>
        </p:nvSpPr>
        <p:spPr/>
        <p:txBody>
          <a:bodyPr/>
          <a:lstStyle/>
          <a:p>
            <a:pPr algn="l"/>
            <a:r>
              <a:rPr lang="es-ES" sz="1800" b="1" i="0" dirty="0">
                <a:solidFill>
                  <a:srgbClr val="000000"/>
                </a:solidFill>
                <a:effectLst/>
                <a:latin typeface="Calibri"/>
              </a:rPr>
              <a:t>El Tribunal de Justicia de la Comunidad Andina (TJCA) establece que la doctrina del acto aclarado es aplicable a la Interpretación prejudicial del derecho andino.</a:t>
            </a:r>
            <a:br>
              <a:rPr lang="es-ES" b="1" i="0" dirty="0">
                <a:solidFill>
                  <a:srgbClr val="000000"/>
                </a:solidFill>
                <a:effectLst/>
                <a:latin typeface="EBGaramond08"/>
              </a:rPr>
            </a:br>
            <a:br>
              <a:rPr lang="es-ES" b="1" i="0" dirty="0">
                <a:solidFill>
                  <a:srgbClr val="000000"/>
                </a:solidFill>
                <a:effectLst/>
                <a:latin typeface="EBGaramond08"/>
              </a:rPr>
            </a:br>
            <a:r>
              <a:rPr lang="es-ES" sz="1800" i="0" dirty="0">
                <a:solidFill>
                  <a:srgbClr val="000000"/>
                </a:solidFill>
                <a:effectLst/>
                <a:latin typeface="Calibri"/>
              </a:rPr>
              <a:t>Los jueces nacionales de única o última instancia que tienen que resolver una controversia aplicando una norma andina ya no estarán obligados a formular consulta prejudicial al TJCA cuando este ya ha interpretado dicha norma con anterioridad.</a:t>
            </a:r>
          </a:p>
          <a:p>
            <a:pPr algn="l"/>
            <a:endParaRPr lang="es-BO" dirty="0"/>
          </a:p>
        </p:txBody>
      </p:sp>
      <p:pic>
        <p:nvPicPr>
          <p:cNvPr id="4" name="Picture 2" descr="Tribunal de Justicia de la Comunidad Andina">
            <a:extLst>
              <a:ext uri="{FF2B5EF4-FFF2-40B4-BE49-F238E27FC236}">
                <a16:creationId xmlns:a16="http://schemas.microsoft.com/office/drawing/2014/main" id="{F6D894D5-7AB3-EE60-2F18-33D39526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79;p35" descr="logo_horizontal">
            <a:extLst>
              <a:ext uri="{FF2B5EF4-FFF2-40B4-BE49-F238E27FC236}">
                <a16:creationId xmlns:a16="http://schemas.microsoft.com/office/drawing/2014/main" id="{16FFE03D-6568-8315-71E6-9E9B8E488462}"/>
              </a:ext>
            </a:extLst>
          </p:cNvPr>
          <p:cNvPicPr preferRelativeResize="0"/>
          <p:nvPr/>
        </p:nvPicPr>
        <p:blipFill rotWithShape="1">
          <a:blip r:embed="rId3">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382229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49FC0D28-4A93-9738-9E61-CCEF6C1FE695}"/>
              </a:ext>
            </a:extLst>
          </p:cNvPr>
          <p:cNvSpPr txBox="1"/>
          <p:nvPr/>
        </p:nvSpPr>
        <p:spPr>
          <a:xfrm>
            <a:off x="836938" y="1818811"/>
            <a:ext cx="8355050" cy="4339650"/>
          </a:xfrm>
          <a:prstGeom prst="rect">
            <a:avLst/>
          </a:prstGeom>
          <a:noFill/>
        </p:spPr>
        <p:txBody>
          <a:bodyPr wrap="square">
            <a:spAutoFit/>
          </a:bodyPr>
          <a:lstStyle/>
          <a:p>
            <a:pPr algn="l"/>
            <a:r>
              <a:rPr lang="es-ES" sz="1800" b="1" dirty="0">
                <a:solidFill>
                  <a:srgbClr val="000000"/>
                </a:solidFill>
                <a:latin typeface="Calibri"/>
              </a:rPr>
              <a:t>Cambio en la Obligación</a:t>
            </a:r>
          </a:p>
          <a:p>
            <a:pPr algn="l"/>
            <a:endParaRPr lang="es-ES" b="1" dirty="0"/>
          </a:p>
          <a:p>
            <a:pPr algn="l"/>
            <a:endParaRPr lang="es-ES" b="1" dirty="0"/>
          </a:p>
          <a:p>
            <a:pPr algn="l"/>
            <a:r>
              <a:rPr lang="es-ES" sz="1800" b="1" dirty="0">
                <a:solidFill>
                  <a:srgbClr val="000000"/>
                </a:solidFill>
                <a:latin typeface="Calibri"/>
              </a:rPr>
              <a:t>Nueva Directriz:</a:t>
            </a:r>
            <a:r>
              <a:rPr lang="es-ES" sz="1800" dirty="0">
                <a:solidFill>
                  <a:srgbClr val="000000"/>
                </a:solidFill>
                <a:latin typeface="Calibri"/>
              </a:rPr>
              <a:t> Los jueces nacionales de única o primera instancia no estarán obligados a solicitar la interpretación prejudicial si el TJCA ya ha emitido un pronunciamiento sobre la norma en cuestión.</a:t>
            </a:r>
          </a:p>
          <a:p>
            <a:pPr algn="l">
              <a:buFont typeface="Arial" panose="020B0604020202020204" pitchFamily="34" charset="0"/>
              <a:buChar char="•"/>
            </a:pPr>
            <a:endParaRPr lang="es-ES" b="1" dirty="0"/>
          </a:p>
          <a:p>
            <a:pPr algn="l"/>
            <a:endParaRPr lang="es-ES" b="1" dirty="0"/>
          </a:p>
          <a:p>
            <a:pPr algn="l"/>
            <a:r>
              <a:rPr lang="es-ES" sz="1800" b="1" dirty="0">
                <a:solidFill>
                  <a:srgbClr val="000000"/>
                </a:solidFill>
                <a:latin typeface="Calibri"/>
              </a:rPr>
              <a:t>Condiciones para mantener la obligación:</a:t>
            </a:r>
          </a:p>
          <a:p>
            <a:pPr algn="l">
              <a:buFont typeface="Arial" panose="020B0604020202020204" pitchFamily="34" charset="0"/>
              <a:buChar char="•"/>
            </a:pPr>
            <a:endParaRPr lang="es-ES" dirty="0"/>
          </a:p>
          <a:p>
            <a:pPr marL="742950" lvl="1" indent="-285750" algn="l">
              <a:buFont typeface="Arial" panose="020B0604020202020204" pitchFamily="34" charset="0"/>
              <a:buChar char="•"/>
            </a:pPr>
            <a:r>
              <a:rPr lang="es-ES" sz="1800" dirty="0">
                <a:solidFill>
                  <a:srgbClr val="000000"/>
                </a:solidFill>
                <a:latin typeface="Calibri"/>
              </a:rPr>
              <a:t>No existe una interpretación previa del TJCA sobre la norma específica.</a:t>
            </a:r>
          </a:p>
          <a:p>
            <a:pPr marL="742950" lvl="1" indent="-285750" algn="l">
              <a:buFont typeface="Arial" panose="020B0604020202020204" pitchFamily="34" charset="0"/>
              <a:buChar char="•"/>
            </a:pPr>
            <a:r>
              <a:rPr lang="es-ES" sz="1800" dirty="0">
                <a:solidFill>
                  <a:srgbClr val="000000"/>
                </a:solidFill>
                <a:latin typeface="Calibri"/>
              </a:rPr>
              <a:t>El juez tiene preguntas sobre situaciones hipotéticas relacionadas con la norma andina.</a:t>
            </a:r>
          </a:p>
          <a:p>
            <a:pPr marL="742950" lvl="1" indent="-285750" algn="l">
              <a:buFont typeface="Arial" panose="020B0604020202020204" pitchFamily="34" charset="0"/>
              <a:buChar char="•"/>
            </a:pPr>
            <a:r>
              <a:rPr lang="es-ES" sz="1800" dirty="0">
                <a:solidFill>
                  <a:srgbClr val="000000"/>
                </a:solidFill>
                <a:latin typeface="Calibri"/>
              </a:rPr>
              <a:t>El juez requiere que el Tribunal precise, amplíe o modifique su criterio previo.</a:t>
            </a:r>
          </a:p>
        </p:txBody>
      </p:sp>
      <p:pic>
        <p:nvPicPr>
          <p:cNvPr id="2" name="Picture 2" descr="Tribunal de Justicia de la Comunidad Andina">
            <a:extLst>
              <a:ext uri="{FF2B5EF4-FFF2-40B4-BE49-F238E27FC236}">
                <a16:creationId xmlns:a16="http://schemas.microsoft.com/office/drawing/2014/main" id="{D131B493-D053-2577-F011-B366251C5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579;p35" descr="logo_horizontal">
            <a:extLst>
              <a:ext uri="{FF2B5EF4-FFF2-40B4-BE49-F238E27FC236}">
                <a16:creationId xmlns:a16="http://schemas.microsoft.com/office/drawing/2014/main" id="{BFDF76CB-015C-7FC8-B15E-FA24B6E27FF0}"/>
              </a:ext>
            </a:extLst>
          </p:cNvPr>
          <p:cNvPicPr preferRelativeResize="0"/>
          <p:nvPr/>
        </p:nvPicPr>
        <p:blipFill rotWithShape="1">
          <a:blip r:embed="rId3">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38801702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4BE93D6-5F5C-5CDD-AE3C-B56A0BA4D39A}"/>
              </a:ext>
            </a:extLst>
          </p:cNvPr>
          <p:cNvSpPr>
            <a:spLocks noChangeArrowheads="1"/>
          </p:cNvSpPr>
          <p:nvPr/>
        </p:nvSpPr>
        <p:spPr bwMode="auto">
          <a:xfrm flipH="1">
            <a:off x="698897" y="776240"/>
            <a:ext cx="822216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rgbClr val="000000"/>
                </a:solidFill>
                <a:effectLst/>
                <a:latin typeface="Calibri" panose="020B0604020202020204" pitchFamily="34" charset="0"/>
              </a:rPr>
              <a:t>Doctrina del Acto Aclarado:</a:t>
            </a:r>
            <a:r>
              <a:rPr kumimoji="0" lang="es-ES" altLang="es-ES" sz="1800" b="0" i="0" u="none" strike="noStrike" cap="none" normalizeH="0" baseline="0" dirty="0">
                <a:ln>
                  <a:noFill/>
                </a:ln>
                <a:solidFill>
                  <a:srgbClr val="000000"/>
                </a:solidFill>
                <a:effectLst/>
                <a:latin typeface="Calibri" panose="020B0604020202020204" pitchFamily="34" charset="0"/>
              </a:rPr>
              <a:t> Desarrollada por el Tribunal de Justicia de la Unión Europea, establece que la consulta prejudicial es innecesaria si la cuestión planteada ya ha sido resuelta en una decisión previa.</a:t>
            </a:r>
          </a:p>
          <a:p>
            <a:pPr marL="0" marR="0" lvl="0" indent="0" algn="l" defTabSz="914400" rtl="0" eaLnBrk="0" fontAlgn="base" latinLnBrk="0" hangingPunct="0">
              <a:lnSpc>
                <a:spcPct val="100000"/>
              </a:lnSpc>
              <a:spcBef>
                <a:spcPct val="0"/>
              </a:spcBef>
              <a:spcAft>
                <a:spcPct val="0"/>
              </a:spcAft>
              <a:buClrTx/>
              <a:buSzTx/>
              <a:tabLst/>
            </a:pPr>
            <a:endParaRPr kumimoji="0" lang="es-ES" altLang="es-E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ES" altLang="es-ES" sz="1800" b="1" i="0" u="none" strike="noStrike" cap="none" normalizeH="0" baseline="0" dirty="0">
                <a:ln>
                  <a:noFill/>
                </a:ln>
                <a:solidFill>
                  <a:srgbClr val="000000"/>
                </a:solidFill>
                <a:effectLst/>
                <a:latin typeface="Calibri" panose="020B0604020202020204" pitchFamily="34" charset="0"/>
              </a:rPr>
              <a:t>Principio de Economía Procesal:</a:t>
            </a:r>
            <a:r>
              <a:rPr kumimoji="0" lang="es-ES" altLang="es-ES" sz="1800" b="0" i="0" u="none" strike="noStrike" cap="none" normalizeH="0" baseline="0" dirty="0">
                <a:ln>
                  <a:noFill/>
                </a:ln>
                <a:solidFill>
                  <a:srgbClr val="000000"/>
                </a:solidFill>
                <a:effectLst/>
                <a:latin typeface="Calibri" panose="020B0604020202020204" pitchFamily="34" charset="0"/>
              </a:rPr>
              <a:t> Evitar congestión y paralización de procesos jurisdiccionales nacionales. </a:t>
            </a:r>
          </a:p>
        </p:txBody>
      </p:sp>
      <p:pic>
        <p:nvPicPr>
          <p:cNvPr id="2" name="Picture 2" descr="Tribunal de Justicia de la Comunidad Andina">
            <a:extLst>
              <a:ext uri="{FF2B5EF4-FFF2-40B4-BE49-F238E27FC236}">
                <a16:creationId xmlns:a16="http://schemas.microsoft.com/office/drawing/2014/main" id="{4C0E2140-3856-8A95-60BA-E99A04696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579;p35" descr="logo_horizontal">
            <a:extLst>
              <a:ext uri="{FF2B5EF4-FFF2-40B4-BE49-F238E27FC236}">
                <a16:creationId xmlns:a16="http://schemas.microsoft.com/office/drawing/2014/main" id="{4C951466-ED21-3EF7-65E4-D7F898AFE9E0}"/>
              </a:ext>
            </a:extLst>
          </p:cNvPr>
          <p:cNvPicPr preferRelativeResize="0"/>
          <p:nvPr/>
        </p:nvPicPr>
        <p:blipFill rotWithShape="1">
          <a:blip r:embed="rId3">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233851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A2955772-F5DF-8553-533C-BEFC043B5939}"/>
              </a:ext>
            </a:extLst>
          </p:cNvPr>
          <p:cNvSpPr txBox="1"/>
          <p:nvPr/>
        </p:nvSpPr>
        <p:spPr>
          <a:xfrm>
            <a:off x="999719" y="1867722"/>
            <a:ext cx="8611528" cy="4524315"/>
          </a:xfrm>
          <a:prstGeom prst="rect">
            <a:avLst/>
          </a:prstGeom>
          <a:noFill/>
        </p:spPr>
        <p:txBody>
          <a:bodyPr wrap="square">
            <a:spAutoFit/>
          </a:bodyPr>
          <a:lstStyle/>
          <a:p>
            <a:pPr algn="l"/>
            <a:r>
              <a:rPr lang="es-ES" sz="1800" b="1" dirty="0">
                <a:solidFill>
                  <a:srgbClr val="000000"/>
                </a:solidFill>
                <a:latin typeface="Calibri"/>
              </a:rPr>
              <a:t>Riesgos Potenciales:</a:t>
            </a:r>
          </a:p>
          <a:p>
            <a:pPr algn="l"/>
            <a:endParaRPr lang="es-ES" sz="3600" b="1" dirty="0"/>
          </a:p>
          <a:p>
            <a:pPr algn="l">
              <a:buFont typeface="Arial" panose="020B0604020202020204" pitchFamily="34" charset="0"/>
              <a:buChar char="•"/>
            </a:pPr>
            <a:r>
              <a:rPr lang="es-ES" sz="1800" dirty="0">
                <a:solidFill>
                  <a:srgbClr val="000000"/>
                </a:solidFill>
                <a:latin typeface="Calibri"/>
              </a:rPr>
              <a:t>Incertidumbre e inseguridad jurídica.</a:t>
            </a:r>
          </a:p>
          <a:p>
            <a:pPr algn="l">
              <a:buFont typeface="Arial" panose="020B0604020202020204" pitchFamily="34" charset="0"/>
              <a:buChar char="•"/>
            </a:pPr>
            <a:r>
              <a:rPr lang="es-ES" sz="1800" dirty="0">
                <a:solidFill>
                  <a:srgbClr val="000000"/>
                </a:solidFill>
                <a:latin typeface="Calibri"/>
              </a:rPr>
              <a:t>Riesgo de nulidades o nuevos litigios por omisión de la consulta.</a:t>
            </a:r>
          </a:p>
          <a:p>
            <a:pPr algn="l">
              <a:buFont typeface="Arial" panose="020B0604020202020204" pitchFamily="34" charset="0"/>
              <a:buChar char="•"/>
            </a:pPr>
            <a:r>
              <a:rPr lang="es-ES" sz="1800" dirty="0">
                <a:solidFill>
                  <a:srgbClr val="000000"/>
                </a:solidFill>
                <a:latin typeface="Calibri"/>
              </a:rPr>
              <a:t>Posibilidad de demandas de incumplimiento contra el país de origen del juez que omitió la consulta.</a:t>
            </a:r>
          </a:p>
        </p:txBody>
      </p:sp>
      <p:pic>
        <p:nvPicPr>
          <p:cNvPr id="2" name="Picture 2" descr="Tribunal de Justicia de la Comunidad Andina">
            <a:extLst>
              <a:ext uri="{FF2B5EF4-FFF2-40B4-BE49-F238E27FC236}">
                <a16:creationId xmlns:a16="http://schemas.microsoft.com/office/drawing/2014/main" id="{6655E024-8A5E-7ADD-C473-A41AC055CC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579;p35" descr="logo_horizontal">
            <a:extLst>
              <a:ext uri="{FF2B5EF4-FFF2-40B4-BE49-F238E27FC236}">
                <a16:creationId xmlns:a16="http://schemas.microsoft.com/office/drawing/2014/main" id="{B6E448BE-7369-5FD7-CC35-C7016D1C0E3A}"/>
              </a:ext>
            </a:extLst>
          </p:cNvPr>
          <p:cNvPicPr preferRelativeResize="0"/>
          <p:nvPr/>
        </p:nvPicPr>
        <p:blipFill rotWithShape="1">
          <a:blip r:embed="rId3">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1232996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282AF6-BEFB-CC4E-6676-8AAA237B1571}"/>
              </a:ext>
            </a:extLst>
          </p:cNvPr>
          <p:cNvSpPr>
            <a:spLocks noGrp="1"/>
          </p:cNvSpPr>
          <p:nvPr>
            <p:ph type="title"/>
          </p:nvPr>
        </p:nvSpPr>
        <p:spPr>
          <a:xfrm>
            <a:off x="3197250" y="1683489"/>
            <a:ext cx="8596668" cy="1320800"/>
          </a:xfrm>
        </p:spPr>
        <p:txBody>
          <a:bodyPr/>
          <a:lstStyle/>
          <a:p>
            <a:pPr algn="l"/>
            <a:r>
              <a:rPr lang="es-BO" sz="1800" b="1" dirty="0">
                <a:solidFill>
                  <a:srgbClr val="000000"/>
                </a:solidFill>
                <a:latin typeface="Calibri"/>
              </a:rPr>
              <a:t>Interpretación</a:t>
            </a:r>
            <a:r>
              <a:rPr lang="en-US" sz="1800" b="1" dirty="0">
                <a:solidFill>
                  <a:srgbClr val="000000"/>
                </a:solidFill>
                <a:latin typeface="Calibri"/>
              </a:rPr>
              <a:t> prejudicial</a:t>
            </a:r>
            <a:endParaRPr lang="es-ES" b="1" dirty="0"/>
          </a:p>
        </p:txBody>
      </p:sp>
      <p:sp>
        <p:nvSpPr>
          <p:cNvPr id="3" name="Marcador de contenido 2">
            <a:extLst>
              <a:ext uri="{FF2B5EF4-FFF2-40B4-BE49-F238E27FC236}">
                <a16:creationId xmlns:a16="http://schemas.microsoft.com/office/drawing/2014/main" id="{2449993E-0A6E-E2C4-1A4C-39E9D48FBA30}"/>
              </a:ext>
            </a:extLst>
          </p:cNvPr>
          <p:cNvSpPr>
            <a:spLocks noGrp="1"/>
          </p:cNvSpPr>
          <p:nvPr>
            <p:ph idx="1"/>
          </p:nvPr>
        </p:nvSpPr>
        <p:spPr/>
        <p:txBody>
          <a:bodyPr>
            <a:normAutofit/>
          </a:bodyPr>
          <a:lstStyle/>
          <a:p>
            <a:pPr marL="0" indent="0" algn="l">
              <a:buNone/>
            </a:pPr>
            <a:r>
              <a:rPr lang="es-ES" sz="1800" b="1" dirty="0">
                <a:solidFill>
                  <a:srgbClr val="000000"/>
                </a:solidFill>
                <a:latin typeface="Calibri"/>
              </a:rPr>
              <a:t>Implementación del Acto Aclarado</a:t>
            </a:r>
          </a:p>
          <a:p>
            <a:pPr marL="0" indent="0" algn="l">
              <a:buNone/>
            </a:pPr>
            <a:r>
              <a:rPr lang="es-ES" sz="1800" dirty="0">
                <a:solidFill>
                  <a:srgbClr val="000000"/>
                </a:solidFill>
                <a:latin typeface="Calibri"/>
              </a:rPr>
              <a:t>Desde su implementación, el TJCA ha registrado resultados positivos:</a:t>
            </a:r>
          </a:p>
          <a:p>
            <a:pPr algn="l">
              <a:buFont typeface="Arial" panose="020B0604020202020204" pitchFamily="34" charset="0"/>
              <a:buChar char="•"/>
            </a:pPr>
            <a:r>
              <a:rPr lang="es-ES" sz="1800" b="1" dirty="0">
                <a:solidFill>
                  <a:srgbClr val="000000"/>
                </a:solidFill>
                <a:latin typeface="Calibri"/>
              </a:rPr>
              <a:t>Disminución de Solicitudes</a:t>
            </a:r>
            <a:r>
              <a:rPr lang="es-ES" sz="1800" dirty="0">
                <a:solidFill>
                  <a:srgbClr val="000000"/>
                </a:solidFill>
                <a:latin typeface="Calibri"/>
              </a:rPr>
              <a:t>: De 768 solicitudes previstas para 2023, se recibieron solo 236.</a:t>
            </a:r>
          </a:p>
          <a:p>
            <a:pPr algn="l">
              <a:buFont typeface="Arial" panose="020B0604020202020204" pitchFamily="34" charset="0"/>
              <a:buChar char="•"/>
            </a:pPr>
            <a:r>
              <a:rPr lang="es-ES" sz="1800" b="1" dirty="0">
                <a:solidFill>
                  <a:srgbClr val="000000"/>
                </a:solidFill>
                <a:latin typeface="Calibri"/>
              </a:rPr>
              <a:t>Aumento de Resoluciones</a:t>
            </a:r>
            <a:r>
              <a:rPr lang="es-ES" sz="1800" dirty="0">
                <a:solidFill>
                  <a:srgbClr val="000000"/>
                </a:solidFill>
                <a:latin typeface="Calibri"/>
              </a:rPr>
              <a:t>: En 2023 se resolvieron 398 interpretaciones prejudiciales, resultando en un saldo positivo de 162 interpretaciones.</a:t>
            </a:r>
          </a:p>
          <a:p>
            <a:pPr algn="l">
              <a:buFont typeface="Arial" panose="020B0604020202020204" pitchFamily="34" charset="0"/>
              <a:buChar char="•"/>
            </a:pPr>
            <a:r>
              <a:rPr lang="es-ES" sz="1800" b="1" dirty="0">
                <a:solidFill>
                  <a:srgbClr val="000000"/>
                </a:solidFill>
                <a:latin typeface="Calibri"/>
              </a:rPr>
              <a:t>Reducción de Pendientes</a:t>
            </a:r>
            <a:r>
              <a:rPr lang="es-ES" sz="1800" dirty="0">
                <a:solidFill>
                  <a:srgbClr val="000000"/>
                </a:solidFill>
                <a:latin typeface="Calibri"/>
              </a:rPr>
              <a:t>: Las interpretaciones pendientes disminuyeron de 629 en 2022 a 469 en 2023.</a:t>
            </a:r>
          </a:p>
          <a:p>
            <a:pPr marL="0" indent="0" algn="l">
              <a:buNone/>
            </a:pPr>
            <a:endParaRPr lang="es-ES" dirty="0"/>
          </a:p>
        </p:txBody>
      </p:sp>
      <p:pic>
        <p:nvPicPr>
          <p:cNvPr id="4" name="Picture 2" descr="Tribunal de Justicia de la Comunidad Andina">
            <a:extLst>
              <a:ext uri="{FF2B5EF4-FFF2-40B4-BE49-F238E27FC236}">
                <a16:creationId xmlns:a16="http://schemas.microsoft.com/office/drawing/2014/main" id="{23C87A32-2D58-319B-E998-A8702FE0D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79;p35" descr="logo_horizontal">
            <a:extLst>
              <a:ext uri="{FF2B5EF4-FFF2-40B4-BE49-F238E27FC236}">
                <a16:creationId xmlns:a16="http://schemas.microsoft.com/office/drawing/2014/main" id="{995B8CA9-AC67-89CC-D73C-E4A487B1AB3E}"/>
              </a:ext>
            </a:extLst>
          </p:cNvPr>
          <p:cNvPicPr preferRelativeResize="0"/>
          <p:nvPr/>
        </p:nvPicPr>
        <p:blipFill rotWithShape="1">
          <a:blip r:embed="rId3">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1141390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1F9FE8-3297-50FD-9F06-F151DE652D38}"/>
              </a:ext>
            </a:extLst>
          </p:cNvPr>
          <p:cNvSpPr>
            <a:spLocks noGrp="1"/>
          </p:cNvSpPr>
          <p:nvPr>
            <p:ph type="title"/>
          </p:nvPr>
        </p:nvSpPr>
        <p:spPr>
          <a:xfrm>
            <a:off x="3314208" y="1818811"/>
            <a:ext cx="8596668" cy="1320800"/>
          </a:xfrm>
        </p:spPr>
        <p:txBody>
          <a:bodyPr>
            <a:normAutofit/>
          </a:bodyPr>
          <a:lstStyle/>
          <a:p>
            <a:pPr algn="l"/>
            <a:r>
              <a:rPr lang="es-BO" sz="2000" b="1" dirty="0">
                <a:solidFill>
                  <a:srgbClr val="000000"/>
                </a:solidFill>
                <a:latin typeface="Calibri"/>
              </a:rPr>
              <a:t>Interpretación</a:t>
            </a:r>
            <a:r>
              <a:rPr lang="en-US" sz="2000" b="1" dirty="0">
                <a:solidFill>
                  <a:srgbClr val="000000"/>
                </a:solidFill>
                <a:latin typeface="Calibri"/>
              </a:rPr>
              <a:t> prejudicial</a:t>
            </a:r>
            <a:endParaRPr lang="es-ES" sz="4000" b="1" dirty="0"/>
          </a:p>
        </p:txBody>
      </p:sp>
      <p:sp>
        <p:nvSpPr>
          <p:cNvPr id="3" name="Marcador de contenido 2">
            <a:extLst>
              <a:ext uri="{FF2B5EF4-FFF2-40B4-BE49-F238E27FC236}">
                <a16:creationId xmlns:a16="http://schemas.microsoft.com/office/drawing/2014/main" id="{4E1E482A-218F-BF81-F949-AB0C6F6D7B7B}"/>
              </a:ext>
            </a:extLst>
          </p:cNvPr>
          <p:cNvSpPr>
            <a:spLocks noGrp="1"/>
          </p:cNvSpPr>
          <p:nvPr>
            <p:ph idx="1"/>
          </p:nvPr>
        </p:nvSpPr>
        <p:spPr/>
        <p:txBody>
          <a:bodyPr/>
          <a:lstStyle/>
          <a:p>
            <a:pPr algn="l"/>
            <a:r>
              <a:rPr lang="es-ES" sz="1800" b="1" dirty="0">
                <a:solidFill>
                  <a:srgbClr val="000000"/>
                </a:solidFill>
                <a:latin typeface="Calibri"/>
              </a:rPr>
              <a:t>Beneficios del Acto Aclarado</a:t>
            </a:r>
          </a:p>
          <a:p>
            <a:pPr algn="l"/>
            <a:r>
              <a:rPr lang="es-ES" sz="1800" dirty="0">
                <a:solidFill>
                  <a:srgbClr val="000000"/>
                </a:solidFill>
                <a:latin typeface="Calibri"/>
              </a:rPr>
              <a:t>La menor carga procesal ha permitido al TJCA resolver más rápidamente tanto las interpretaciones prejudiciales como los procesos judiciales contenciosos. En 2023, se resolvieron 398 interpretaciones prejudiciales.</a:t>
            </a:r>
          </a:p>
          <a:p>
            <a:pPr algn="l"/>
            <a:endParaRPr lang="es-ES" dirty="0"/>
          </a:p>
        </p:txBody>
      </p:sp>
      <p:pic>
        <p:nvPicPr>
          <p:cNvPr id="4" name="Picture 2" descr="Tribunal de Justicia de la Comunidad Andina">
            <a:extLst>
              <a:ext uri="{FF2B5EF4-FFF2-40B4-BE49-F238E27FC236}">
                <a16:creationId xmlns:a16="http://schemas.microsoft.com/office/drawing/2014/main" id="{D1C73481-05BD-4AD8-785A-B4F05C1DE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79;p35" descr="logo_horizontal">
            <a:extLst>
              <a:ext uri="{FF2B5EF4-FFF2-40B4-BE49-F238E27FC236}">
                <a16:creationId xmlns:a16="http://schemas.microsoft.com/office/drawing/2014/main" id="{8F8F66E8-AE2B-FE61-5137-E3BF46FA4149}"/>
              </a:ext>
            </a:extLst>
          </p:cNvPr>
          <p:cNvPicPr preferRelativeResize="0"/>
          <p:nvPr/>
        </p:nvPicPr>
        <p:blipFill rotWithShape="1">
          <a:blip r:embed="rId3">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4159264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9E7ECC71-E211-C68F-7A27-D08A09A77DE9}"/>
              </a:ext>
            </a:extLst>
          </p:cNvPr>
          <p:cNvPicPr>
            <a:picLocks noChangeAspect="1"/>
          </p:cNvPicPr>
          <p:nvPr/>
        </p:nvPicPr>
        <p:blipFill>
          <a:blip r:embed="rId2"/>
          <a:stretch>
            <a:fillRect/>
          </a:stretch>
        </p:blipFill>
        <p:spPr>
          <a:xfrm>
            <a:off x="739848" y="1576610"/>
            <a:ext cx="8051959" cy="4654508"/>
          </a:xfrm>
          <a:prstGeom prst="rect">
            <a:avLst/>
          </a:prstGeom>
        </p:spPr>
      </p:pic>
      <p:pic>
        <p:nvPicPr>
          <p:cNvPr id="2" name="Picture 2" descr="Tribunal de Justicia de la Comunidad Andina">
            <a:extLst>
              <a:ext uri="{FF2B5EF4-FFF2-40B4-BE49-F238E27FC236}">
                <a16:creationId xmlns:a16="http://schemas.microsoft.com/office/drawing/2014/main" id="{1213DBF3-6580-C5E8-D66E-B397C939B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579;p35" descr="logo_horizontal">
            <a:extLst>
              <a:ext uri="{FF2B5EF4-FFF2-40B4-BE49-F238E27FC236}">
                <a16:creationId xmlns:a16="http://schemas.microsoft.com/office/drawing/2014/main" id="{E7CF0347-A9EE-1CC4-0BFA-A288C067B486}"/>
              </a:ext>
            </a:extLst>
          </p:cNvPr>
          <p:cNvPicPr preferRelativeResize="0"/>
          <p:nvPr/>
        </p:nvPicPr>
        <p:blipFill rotWithShape="1">
          <a:blip r:embed="rId4">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164490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13"/>
          <p:cNvSpPr txBox="1">
            <a:spLocks noGrp="1"/>
          </p:cNvSpPr>
          <p:nvPr>
            <p:ph type="title"/>
          </p:nvPr>
        </p:nvSpPr>
        <p:spPr>
          <a:xfrm>
            <a:off x="371422" y="1118205"/>
            <a:ext cx="9904576" cy="1183936"/>
          </a:xfrm>
          <a:prstGeom prst="rect">
            <a:avLst/>
          </a:prstGeom>
          <a:noFill/>
          <a:ln>
            <a:noFill/>
          </a:ln>
        </p:spPr>
        <p:txBody>
          <a:bodyPr spcFirstLastPara="1" wrap="square" lIns="0" tIns="12075" rIns="0" bIns="0" anchor="t" anchorCtr="0">
            <a:spAutoFit/>
          </a:bodyPr>
          <a:lstStyle/>
          <a:p>
            <a:pPr marL="1392020" marR="1383113" lvl="0" indent="-636" algn="l" rtl="0">
              <a:spcBef>
                <a:spcPts val="0"/>
              </a:spcBef>
              <a:spcAft>
                <a:spcPts val="0"/>
              </a:spcAft>
              <a:buClr>
                <a:schemeClr val="accent1"/>
              </a:buClr>
              <a:buSzPts val="3807"/>
              <a:buFont typeface="Trebuchet MS"/>
              <a:buNone/>
            </a:pPr>
            <a:r>
              <a:rPr lang="en-US" sz="1800" dirty="0">
                <a:solidFill>
                  <a:srgbClr val="000000"/>
                </a:solidFill>
                <a:latin typeface="Calibri"/>
              </a:rPr>
              <a:t>SOLUCIÓN DE  CONTROVERSIAS</a:t>
            </a:r>
            <a:endParaRPr sz="3807" dirty="0"/>
          </a:p>
          <a:p>
            <a:pPr marL="0" lvl="0" indent="0" algn="l" rtl="0">
              <a:spcBef>
                <a:spcPts val="10"/>
              </a:spcBef>
              <a:spcAft>
                <a:spcPts val="0"/>
              </a:spcAft>
              <a:buClr>
                <a:schemeClr val="accent1"/>
              </a:buClr>
              <a:buSzPts val="3807"/>
              <a:buFont typeface="Trebuchet MS"/>
              <a:buNone/>
            </a:pPr>
            <a:r>
              <a:rPr lang="en-US" sz="1800" dirty="0">
                <a:solidFill>
                  <a:srgbClr val="000000"/>
                </a:solidFill>
                <a:latin typeface="Calibri"/>
              </a:rPr>
              <a:t>EL TRATADO DEL TRIBUNAL</a:t>
            </a:r>
            <a:endParaRPr sz="3807" dirty="0"/>
          </a:p>
        </p:txBody>
      </p:sp>
      <p:sp>
        <p:nvSpPr>
          <p:cNvPr id="278" name="Google Shape;278;p13"/>
          <p:cNvSpPr txBox="1">
            <a:spLocks noGrp="1"/>
          </p:cNvSpPr>
          <p:nvPr>
            <p:ph idx="1"/>
          </p:nvPr>
        </p:nvSpPr>
        <p:spPr>
          <a:xfrm>
            <a:off x="1121201" y="1471721"/>
            <a:ext cx="7476365" cy="888041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endParaRPr dirty="0"/>
          </a:p>
          <a:p>
            <a:pPr marL="0" lvl="0" indent="0" algn="l" rtl="0">
              <a:spcBef>
                <a:spcPts val="1000"/>
              </a:spcBef>
              <a:spcAft>
                <a:spcPts val="0"/>
              </a:spcAft>
              <a:buSzPts val="1440"/>
              <a:buNone/>
            </a:pPr>
            <a:endParaRPr dirty="0"/>
          </a:p>
          <a:p>
            <a:pPr marL="0" lvl="0" indent="0" algn="l" rtl="0">
              <a:spcBef>
                <a:spcPts val="1000"/>
              </a:spcBef>
              <a:spcAft>
                <a:spcPts val="0"/>
              </a:spcAft>
              <a:buSzPts val="1440"/>
              <a:buNone/>
            </a:pPr>
            <a:endParaRPr lang="en-US" dirty="0"/>
          </a:p>
          <a:p>
            <a:pPr marL="342900" lvl="0" indent="-342900" algn="l" rtl="0">
              <a:spcBef>
                <a:spcPts val="1000"/>
              </a:spcBef>
              <a:spcAft>
                <a:spcPts val="0"/>
              </a:spcAft>
              <a:buSzPts val="1440"/>
              <a:buChar char="►"/>
            </a:pPr>
            <a:r>
              <a:rPr lang="en-US" sz="1800" dirty="0">
                <a:solidFill>
                  <a:srgbClr val="000000"/>
                </a:solidFill>
                <a:latin typeface="Calibri"/>
              </a:rPr>
              <a:t>Tribunal de Justicia de la </a:t>
            </a:r>
            <a:r>
              <a:rPr lang="en-US" sz="1800" dirty="0" err="1">
                <a:solidFill>
                  <a:srgbClr val="000000"/>
                </a:solidFill>
                <a:latin typeface="Calibri"/>
              </a:rPr>
              <a:t>Comunidad</a:t>
            </a:r>
            <a:r>
              <a:rPr lang="en-US" sz="1800" dirty="0">
                <a:solidFill>
                  <a:srgbClr val="000000"/>
                </a:solidFill>
                <a:latin typeface="Calibri"/>
              </a:rPr>
              <a:t> Andina: </a:t>
            </a:r>
            <a:r>
              <a:rPr lang="en-US" sz="1800" dirty="0" err="1">
                <a:solidFill>
                  <a:srgbClr val="000000"/>
                </a:solidFill>
                <a:latin typeface="Calibri"/>
              </a:rPr>
              <a:t>Órgano</a:t>
            </a:r>
            <a:r>
              <a:rPr lang="en-US" sz="1800" dirty="0">
                <a:solidFill>
                  <a:srgbClr val="000000"/>
                </a:solidFill>
                <a:latin typeface="Calibri"/>
              </a:rPr>
              <a:t> </a:t>
            </a:r>
            <a:r>
              <a:rPr lang="en-US" sz="1800" dirty="0" err="1">
                <a:solidFill>
                  <a:srgbClr val="000000"/>
                </a:solidFill>
                <a:latin typeface="Calibri"/>
              </a:rPr>
              <a:t>jurisdiccional</a:t>
            </a:r>
            <a:r>
              <a:rPr lang="en-US" sz="1800" dirty="0">
                <a:solidFill>
                  <a:srgbClr val="000000"/>
                </a:solidFill>
                <a:latin typeface="Calibri"/>
              </a:rPr>
              <a:t> </a:t>
            </a:r>
            <a:r>
              <a:rPr lang="en-US" sz="1800" dirty="0" err="1">
                <a:solidFill>
                  <a:srgbClr val="000000"/>
                </a:solidFill>
                <a:latin typeface="Calibri"/>
              </a:rPr>
              <a:t>comunitario</a:t>
            </a:r>
            <a:r>
              <a:rPr lang="en-US" sz="1800" dirty="0">
                <a:solidFill>
                  <a:srgbClr val="000000"/>
                </a:solidFill>
                <a:latin typeface="Calibri"/>
              </a:rPr>
              <a:t> y </a:t>
            </a:r>
            <a:r>
              <a:rPr lang="en-US" sz="1800" dirty="0" err="1">
                <a:solidFill>
                  <a:srgbClr val="000000"/>
                </a:solidFill>
                <a:latin typeface="Calibri"/>
              </a:rPr>
              <a:t>supranacional</a:t>
            </a:r>
            <a:r>
              <a:rPr lang="en-US" sz="1800" dirty="0">
                <a:solidFill>
                  <a:srgbClr val="000000"/>
                </a:solidFill>
                <a:latin typeface="Calibri"/>
              </a:rPr>
              <a:t>. </a:t>
            </a:r>
            <a:endParaRPr dirty="0"/>
          </a:p>
          <a:p>
            <a:pPr marL="342900" lvl="0" indent="-342900" algn="l" rtl="0">
              <a:spcBef>
                <a:spcPts val="1000"/>
              </a:spcBef>
              <a:spcAft>
                <a:spcPts val="0"/>
              </a:spcAft>
              <a:buSzPts val="1440"/>
              <a:buChar char="►"/>
            </a:pPr>
            <a:r>
              <a:rPr lang="en-US" sz="1800" dirty="0" err="1">
                <a:solidFill>
                  <a:srgbClr val="000000"/>
                </a:solidFill>
                <a:latin typeface="Calibri"/>
              </a:rPr>
              <a:t>Jurisdiccional</a:t>
            </a:r>
            <a:r>
              <a:rPr lang="en-US" sz="1800" dirty="0">
                <a:solidFill>
                  <a:srgbClr val="000000"/>
                </a:solidFill>
                <a:latin typeface="Calibri"/>
              </a:rPr>
              <a:t>: </a:t>
            </a:r>
            <a:r>
              <a:rPr lang="en-US" sz="1800" dirty="0" err="1">
                <a:solidFill>
                  <a:srgbClr val="000000"/>
                </a:solidFill>
                <a:latin typeface="Calibri"/>
              </a:rPr>
              <a:t>porque</a:t>
            </a:r>
            <a:r>
              <a:rPr lang="en-US" sz="1800" dirty="0">
                <a:solidFill>
                  <a:srgbClr val="000000"/>
                </a:solidFill>
                <a:latin typeface="Calibri"/>
              </a:rPr>
              <a:t> dicta </a:t>
            </a:r>
            <a:r>
              <a:rPr lang="en-US" sz="1800" dirty="0" err="1">
                <a:solidFill>
                  <a:srgbClr val="000000"/>
                </a:solidFill>
                <a:latin typeface="Calibri"/>
              </a:rPr>
              <a:t>sentencias</a:t>
            </a:r>
            <a:r>
              <a:rPr lang="en-US" sz="1800" dirty="0">
                <a:solidFill>
                  <a:srgbClr val="000000"/>
                </a:solidFill>
                <a:latin typeface="Calibri"/>
              </a:rPr>
              <a:t> que </a:t>
            </a:r>
            <a:r>
              <a:rPr lang="en-US" sz="1800" dirty="0" err="1">
                <a:solidFill>
                  <a:srgbClr val="000000"/>
                </a:solidFill>
                <a:latin typeface="Calibri"/>
              </a:rPr>
              <a:t>hacen</a:t>
            </a:r>
            <a:r>
              <a:rPr lang="en-US" sz="1800" dirty="0">
                <a:solidFill>
                  <a:srgbClr val="000000"/>
                </a:solidFill>
                <a:latin typeface="Calibri"/>
              </a:rPr>
              <a:t> </a:t>
            </a:r>
            <a:r>
              <a:rPr lang="en-US" sz="1800" dirty="0" err="1">
                <a:solidFill>
                  <a:srgbClr val="000000"/>
                </a:solidFill>
                <a:latin typeface="Calibri"/>
              </a:rPr>
              <a:t>tránsito</a:t>
            </a:r>
            <a:r>
              <a:rPr lang="en-US" sz="1800" dirty="0">
                <a:solidFill>
                  <a:srgbClr val="000000"/>
                </a:solidFill>
                <a:latin typeface="Calibri"/>
              </a:rPr>
              <a:t> a </a:t>
            </a:r>
            <a:r>
              <a:rPr lang="en-US" sz="1800" dirty="0" err="1">
                <a:solidFill>
                  <a:srgbClr val="000000"/>
                </a:solidFill>
                <a:latin typeface="Calibri"/>
              </a:rPr>
              <a:t>cosa</a:t>
            </a:r>
            <a:r>
              <a:rPr lang="en-US" sz="1800" dirty="0">
                <a:solidFill>
                  <a:srgbClr val="000000"/>
                </a:solidFill>
                <a:latin typeface="Calibri"/>
              </a:rPr>
              <a:t> </a:t>
            </a:r>
            <a:r>
              <a:rPr lang="en-US" sz="1800" dirty="0" err="1">
                <a:solidFill>
                  <a:srgbClr val="000000"/>
                </a:solidFill>
                <a:latin typeface="Calibri"/>
              </a:rPr>
              <a:t>juzgada</a:t>
            </a:r>
            <a:r>
              <a:rPr lang="en-US" sz="1800" dirty="0">
                <a:solidFill>
                  <a:srgbClr val="000000"/>
                </a:solidFill>
                <a:latin typeface="Calibri"/>
              </a:rPr>
              <a:t>, son </a:t>
            </a:r>
            <a:r>
              <a:rPr lang="en-US" sz="1800" dirty="0" err="1">
                <a:solidFill>
                  <a:srgbClr val="000000"/>
                </a:solidFill>
                <a:latin typeface="Calibri"/>
              </a:rPr>
              <a:t>irrevocables</a:t>
            </a:r>
            <a:r>
              <a:rPr lang="en-US" sz="1800" dirty="0">
                <a:solidFill>
                  <a:srgbClr val="000000"/>
                </a:solidFill>
                <a:latin typeface="Calibri"/>
              </a:rPr>
              <a:t> y </a:t>
            </a:r>
            <a:r>
              <a:rPr lang="en-US" sz="1800" dirty="0" err="1">
                <a:solidFill>
                  <a:srgbClr val="000000"/>
                </a:solidFill>
                <a:latin typeface="Calibri"/>
              </a:rPr>
              <a:t>definitivas</a:t>
            </a:r>
            <a:r>
              <a:rPr lang="en-US" sz="1800" dirty="0">
                <a:solidFill>
                  <a:srgbClr val="000000"/>
                </a:solidFill>
                <a:latin typeface="Calibri"/>
              </a:rPr>
              <a:t>. </a:t>
            </a:r>
            <a:endParaRPr dirty="0"/>
          </a:p>
          <a:p>
            <a:pPr marL="342900" lvl="0" indent="-342900" algn="l" rtl="0">
              <a:spcBef>
                <a:spcPts val="1000"/>
              </a:spcBef>
              <a:spcAft>
                <a:spcPts val="0"/>
              </a:spcAft>
              <a:buSzPts val="1440"/>
              <a:buChar char="►"/>
            </a:pPr>
            <a:r>
              <a:rPr lang="en-US" sz="1800" dirty="0" err="1">
                <a:solidFill>
                  <a:srgbClr val="000000"/>
                </a:solidFill>
                <a:latin typeface="Calibri"/>
              </a:rPr>
              <a:t>Comunitario</a:t>
            </a:r>
            <a:r>
              <a:rPr lang="en-US" sz="1800" dirty="0">
                <a:solidFill>
                  <a:srgbClr val="000000"/>
                </a:solidFill>
                <a:latin typeface="Calibri"/>
              </a:rPr>
              <a:t> </a:t>
            </a:r>
            <a:r>
              <a:rPr lang="en-US" sz="1800" dirty="0" err="1">
                <a:solidFill>
                  <a:srgbClr val="000000"/>
                </a:solidFill>
                <a:latin typeface="Calibri"/>
              </a:rPr>
              <a:t>porque</a:t>
            </a:r>
            <a:r>
              <a:rPr lang="en-US" sz="1800" dirty="0">
                <a:solidFill>
                  <a:srgbClr val="000000"/>
                </a:solidFill>
                <a:latin typeface="Calibri"/>
              </a:rPr>
              <a:t> </a:t>
            </a:r>
            <a:r>
              <a:rPr lang="en-US" sz="1800" dirty="0" err="1">
                <a:solidFill>
                  <a:srgbClr val="000000"/>
                </a:solidFill>
                <a:latin typeface="Calibri"/>
              </a:rPr>
              <a:t>tiene</a:t>
            </a:r>
            <a:r>
              <a:rPr lang="en-US" sz="1800" dirty="0">
                <a:solidFill>
                  <a:srgbClr val="000000"/>
                </a:solidFill>
                <a:latin typeface="Calibri"/>
              </a:rPr>
              <a:t> </a:t>
            </a:r>
            <a:r>
              <a:rPr lang="en-US" sz="1800" dirty="0" err="1">
                <a:solidFill>
                  <a:srgbClr val="000000"/>
                </a:solidFill>
                <a:latin typeface="Calibri"/>
              </a:rPr>
              <a:t>jurisdicción</a:t>
            </a:r>
            <a:r>
              <a:rPr lang="en-US" sz="1800" dirty="0">
                <a:solidFill>
                  <a:srgbClr val="000000"/>
                </a:solidFill>
                <a:latin typeface="Calibri"/>
              </a:rPr>
              <a:t> </a:t>
            </a:r>
            <a:r>
              <a:rPr lang="en-US" sz="1800" dirty="0" err="1">
                <a:solidFill>
                  <a:srgbClr val="000000"/>
                </a:solidFill>
                <a:latin typeface="Calibri"/>
              </a:rPr>
              <a:t>en</a:t>
            </a:r>
            <a:r>
              <a:rPr lang="en-US" sz="1800" dirty="0">
                <a:solidFill>
                  <a:srgbClr val="000000"/>
                </a:solidFill>
                <a:latin typeface="Calibri"/>
              </a:rPr>
              <a:t> </a:t>
            </a:r>
            <a:r>
              <a:rPr lang="en-US" sz="1800" dirty="0" err="1">
                <a:solidFill>
                  <a:srgbClr val="000000"/>
                </a:solidFill>
                <a:latin typeface="Calibri"/>
              </a:rPr>
              <a:t>todo</a:t>
            </a:r>
            <a:r>
              <a:rPr lang="en-US" sz="1800" dirty="0">
                <a:solidFill>
                  <a:srgbClr val="000000"/>
                </a:solidFill>
                <a:latin typeface="Calibri"/>
              </a:rPr>
              <a:t> </a:t>
            </a:r>
            <a:r>
              <a:rPr lang="en-US" sz="1800" dirty="0" err="1">
                <a:solidFill>
                  <a:srgbClr val="000000"/>
                </a:solidFill>
                <a:latin typeface="Calibri"/>
              </a:rPr>
              <a:t>el</a:t>
            </a:r>
            <a:r>
              <a:rPr lang="en-US" sz="1800" dirty="0">
                <a:solidFill>
                  <a:srgbClr val="000000"/>
                </a:solidFill>
                <a:latin typeface="Calibri"/>
              </a:rPr>
              <a:t> </a:t>
            </a:r>
            <a:r>
              <a:rPr lang="en-US" sz="1800" dirty="0" err="1">
                <a:solidFill>
                  <a:srgbClr val="000000"/>
                </a:solidFill>
                <a:latin typeface="Calibri"/>
              </a:rPr>
              <a:t>territorio</a:t>
            </a:r>
            <a:r>
              <a:rPr lang="en-US" sz="1800" dirty="0">
                <a:solidFill>
                  <a:srgbClr val="000000"/>
                </a:solidFill>
                <a:latin typeface="Calibri"/>
              </a:rPr>
              <a:t> </a:t>
            </a:r>
            <a:r>
              <a:rPr lang="en-US" sz="1800" dirty="0" err="1">
                <a:solidFill>
                  <a:srgbClr val="000000"/>
                </a:solidFill>
                <a:latin typeface="Calibri"/>
              </a:rPr>
              <a:t>andino</a:t>
            </a:r>
            <a:r>
              <a:rPr lang="en-US" sz="1800" dirty="0">
                <a:solidFill>
                  <a:srgbClr val="000000"/>
                </a:solidFill>
                <a:latin typeface="Calibri"/>
              </a:rPr>
              <a:t>. </a:t>
            </a:r>
            <a:endParaRPr dirty="0"/>
          </a:p>
          <a:p>
            <a:pPr marL="342900" lvl="0" indent="-342900" algn="l" rtl="0">
              <a:spcBef>
                <a:spcPts val="1000"/>
              </a:spcBef>
              <a:spcAft>
                <a:spcPts val="0"/>
              </a:spcAft>
              <a:buSzPts val="1440"/>
              <a:buChar char="►"/>
            </a:pPr>
            <a:r>
              <a:rPr lang="en-US" sz="1800" dirty="0" err="1">
                <a:solidFill>
                  <a:srgbClr val="000000"/>
                </a:solidFill>
                <a:latin typeface="Calibri"/>
              </a:rPr>
              <a:t>Supranacional</a:t>
            </a:r>
            <a:r>
              <a:rPr lang="en-US" sz="1800" dirty="0">
                <a:solidFill>
                  <a:srgbClr val="000000"/>
                </a:solidFill>
                <a:latin typeface="Calibri"/>
              </a:rPr>
              <a:t> </a:t>
            </a:r>
            <a:r>
              <a:rPr lang="en-US" sz="1800" dirty="0" err="1">
                <a:solidFill>
                  <a:srgbClr val="000000"/>
                </a:solidFill>
                <a:latin typeface="Calibri"/>
              </a:rPr>
              <a:t>por</a:t>
            </a:r>
            <a:r>
              <a:rPr lang="en-US" sz="1800" dirty="0">
                <a:solidFill>
                  <a:srgbClr val="000000"/>
                </a:solidFill>
                <a:latin typeface="Calibri"/>
              </a:rPr>
              <a:t> </a:t>
            </a:r>
            <a:r>
              <a:rPr lang="en-US" sz="1800" dirty="0" err="1">
                <a:solidFill>
                  <a:srgbClr val="000000"/>
                </a:solidFill>
                <a:latin typeface="Calibri"/>
              </a:rPr>
              <a:t>cuanto</a:t>
            </a:r>
            <a:r>
              <a:rPr lang="en-US" sz="1800" dirty="0">
                <a:solidFill>
                  <a:srgbClr val="000000"/>
                </a:solidFill>
                <a:latin typeface="Calibri"/>
              </a:rPr>
              <a:t> </a:t>
            </a:r>
            <a:r>
              <a:rPr lang="en-US" sz="1800" dirty="0" err="1">
                <a:solidFill>
                  <a:srgbClr val="000000"/>
                </a:solidFill>
                <a:latin typeface="Calibri"/>
              </a:rPr>
              <a:t>implica</a:t>
            </a:r>
            <a:r>
              <a:rPr lang="en-US" sz="1800" dirty="0">
                <a:solidFill>
                  <a:srgbClr val="000000"/>
                </a:solidFill>
                <a:latin typeface="Calibri"/>
              </a:rPr>
              <a:t> </a:t>
            </a:r>
            <a:r>
              <a:rPr lang="en-US" sz="1800" dirty="0" err="1">
                <a:solidFill>
                  <a:srgbClr val="000000"/>
                </a:solidFill>
                <a:latin typeface="Calibri"/>
              </a:rPr>
              <a:t>una</a:t>
            </a:r>
            <a:r>
              <a:rPr lang="en-US" sz="1800" dirty="0">
                <a:solidFill>
                  <a:srgbClr val="000000"/>
                </a:solidFill>
                <a:latin typeface="Calibri"/>
              </a:rPr>
              <a:t> </a:t>
            </a:r>
            <a:r>
              <a:rPr lang="en-US" sz="1800" dirty="0" err="1">
                <a:solidFill>
                  <a:srgbClr val="000000"/>
                </a:solidFill>
                <a:latin typeface="Calibri"/>
              </a:rPr>
              <a:t>cesión</a:t>
            </a:r>
            <a:r>
              <a:rPr lang="en-US" sz="1800" dirty="0">
                <a:solidFill>
                  <a:srgbClr val="000000"/>
                </a:solidFill>
                <a:latin typeface="Calibri"/>
              </a:rPr>
              <a:t> </a:t>
            </a:r>
            <a:r>
              <a:rPr lang="en-US" sz="1800" dirty="0" err="1">
                <a:solidFill>
                  <a:srgbClr val="000000"/>
                </a:solidFill>
                <a:latin typeface="Calibri"/>
              </a:rPr>
              <a:t>parcial</a:t>
            </a:r>
            <a:r>
              <a:rPr lang="en-US" sz="1800" dirty="0">
                <a:solidFill>
                  <a:srgbClr val="000000"/>
                </a:solidFill>
                <a:latin typeface="Calibri"/>
              </a:rPr>
              <a:t> de las </a:t>
            </a:r>
            <a:r>
              <a:rPr lang="en-US" sz="1800" dirty="0" err="1">
                <a:solidFill>
                  <a:srgbClr val="000000"/>
                </a:solidFill>
                <a:latin typeface="Calibri"/>
              </a:rPr>
              <a:t>competencias</a:t>
            </a:r>
            <a:r>
              <a:rPr lang="en-US" sz="1800" dirty="0">
                <a:solidFill>
                  <a:srgbClr val="000000"/>
                </a:solidFill>
                <a:latin typeface="Calibri"/>
              </a:rPr>
              <a:t> de </a:t>
            </a:r>
            <a:r>
              <a:rPr lang="en-US" sz="1800" dirty="0" err="1">
                <a:solidFill>
                  <a:srgbClr val="000000"/>
                </a:solidFill>
                <a:latin typeface="Calibri"/>
              </a:rPr>
              <a:t>los</a:t>
            </a:r>
            <a:r>
              <a:rPr lang="en-US" sz="1800" dirty="0">
                <a:solidFill>
                  <a:srgbClr val="000000"/>
                </a:solidFill>
                <a:latin typeface="Calibri"/>
              </a:rPr>
              <a:t> </a:t>
            </a:r>
            <a:r>
              <a:rPr lang="en-US" sz="1800" dirty="0" err="1">
                <a:solidFill>
                  <a:srgbClr val="000000"/>
                </a:solidFill>
                <a:latin typeface="Calibri"/>
              </a:rPr>
              <a:t>países</a:t>
            </a:r>
            <a:r>
              <a:rPr lang="en-US" sz="1800" dirty="0">
                <a:solidFill>
                  <a:srgbClr val="000000"/>
                </a:solidFill>
                <a:latin typeface="Calibri"/>
              </a:rPr>
              <a:t> que le </a:t>
            </a:r>
            <a:r>
              <a:rPr lang="en-US" sz="1800" dirty="0" err="1">
                <a:solidFill>
                  <a:srgbClr val="000000"/>
                </a:solidFill>
                <a:latin typeface="Calibri"/>
              </a:rPr>
              <a:t>dieron</a:t>
            </a:r>
            <a:r>
              <a:rPr lang="en-US" sz="1800" dirty="0">
                <a:solidFill>
                  <a:srgbClr val="000000"/>
                </a:solidFill>
                <a:latin typeface="Calibri"/>
              </a:rPr>
              <a:t> </a:t>
            </a:r>
            <a:r>
              <a:rPr lang="en-US" sz="1800" dirty="0" err="1">
                <a:solidFill>
                  <a:srgbClr val="000000"/>
                </a:solidFill>
                <a:latin typeface="Calibri"/>
              </a:rPr>
              <a:t>vida</a:t>
            </a:r>
            <a:r>
              <a:rPr lang="en-US" sz="1800" dirty="0">
                <a:solidFill>
                  <a:srgbClr val="000000"/>
                </a:solidFill>
                <a:latin typeface="Calibri"/>
              </a:rPr>
              <a:t>.</a:t>
            </a:r>
            <a:endParaRPr dirty="0"/>
          </a:p>
        </p:txBody>
      </p:sp>
      <p:pic>
        <p:nvPicPr>
          <p:cNvPr id="280" name="Google Shape;280;p13" descr="logo_horizontal"/>
          <p:cNvPicPr preferRelativeResize="0"/>
          <p:nvPr/>
        </p:nvPicPr>
        <p:blipFill rotWithShape="1">
          <a:blip r:embed="rId3">
            <a:alphaModFix/>
          </a:blip>
          <a:srcRect/>
          <a:stretch/>
        </p:blipFill>
        <p:spPr>
          <a:xfrm>
            <a:off x="0" y="0"/>
            <a:ext cx="4657725" cy="13239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6FA23EE-1937-CE03-37BB-37EA09CA516F}"/>
              </a:ext>
            </a:extLst>
          </p:cNvPr>
          <p:cNvPicPr>
            <a:picLocks noChangeAspect="1"/>
          </p:cNvPicPr>
          <p:nvPr/>
        </p:nvPicPr>
        <p:blipFill>
          <a:blip r:embed="rId2"/>
          <a:stretch>
            <a:fillRect/>
          </a:stretch>
        </p:blipFill>
        <p:spPr>
          <a:xfrm>
            <a:off x="0" y="1254590"/>
            <a:ext cx="10105664" cy="2933555"/>
          </a:xfrm>
          <a:prstGeom prst="rect">
            <a:avLst/>
          </a:prstGeom>
        </p:spPr>
      </p:pic>
      <p:pic>
        <p:nvPicPr>
          <p:cNvPr id="2" name="Picture 2" descr="Tribunal de Justicia de la Comunidad Andina">
            <a:extLst>
              <a:ext uri="{FF2B5EF4-FFF2-40B4-BE49-F238E27FC236}">
                <a16:creationId xmlns:a16="http://schemas.microsoft.com/office/drawing/2014/main" id="{CA62E277-2A28-843C-A9A1-F4BD6D5BC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3" name="Google Shape;579;p35" descr="logo_horizontal">
            <a:extLst>
              <a:ext uri="{FF2B5EF4-FFF2-40B4-BE49-F238E27FC236}">
                <a16:creationId xmlns:a16="http://schemas.microsoft.com/office/drawing/2014/main" id="{49D38268-3E14-D169-9B1E-55D6BA288840}"/>
              </a:ext>
            </a:extLst>
          </p:cNvPr>
          <p:cNvPicPr preferRelativeResize="0"/>
          <p:nvPr/>
        </p:nvPicPr>
        <p:blipFill rotWithShape="1">
          <a:blip r:embed="rId4">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306652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DD37AE-E870-F90C-49D9-C12886790C98}"/>
              </a:ext>
            </a:extLst>
          </p:cNvPr>
          <p:cNvSpPr>
            <a:spLocks noGrp="1"/>
          </p:cNvSpPr>
          <p:nvPr>
            <p:ph type="title"/>
          </p:nvPr>
        </p:nvSpPr>
        <p:spPr/>
        <p:txBody>
          <a:bodyPr/>
          <a:lstStyle/>
          <a:p>
            <a:pPr algn="l"/>
            <a:endParaRPr lang="es-BO"/>
          </a:p>
        </p:txBody>
      </p:sp>
      <p:sp>
        <p:nvSpPr>
          <p:cNvPr id="3" name="Marcador de texto 2">
            <a:extLst>
              <a:ext uri="{FF2B5EF4-FFF2-40B4-BE49-F238E27FC236}">
                <a16:creationId xmlns:a16="http://schemas.microsoft.com/office/drawing/2014/main" id="{FF4D5867-C04C-B989-594A-75B3F30BA269}"/>
              </a:ext>
            </a:extLst>
          </p:cNvPr>
          <p:cNvSpPr>
            <a:spLocks noGrp="1"/>
          </p:cNvSpPr>
          <p:nvPr>
            <p:ph idx="1"/>
          </p:nvPr>
        </p:nvSpPr>
        <p:spPr/>
        <p:txBody>
          <a:bodyPr/>
          <a:lstStyle/>
          <a:p>
            <a:pPr algn="l"/>
            <a:r>
              <a:rPr lang="es-BO" sz="1800" dirty="0">
                <a:solidFill>
                  <a:srgbClr val="000000"/>
                </a:solidFill>
                <a:latin typeface="Calibri"/>
                <a:hlinkClick r:id="rId2"/>
              </a:rPr>
              <a:t>https://www.tribunalandino.org.ec/index.php/jurisprudencia/</a:t>
            </a:r>
            <a:r>
              <a:rPr lang="es-BO" sz="1800" dirty="0" err="1">
                <a:solidFill>
                  <a:srgbClr val="000000"/>
                </a:solidFill>
                <a:latin typeface="Calibri"/>
                <a:hlinkClick r:id="rId2"/>
              </a:rPr>
              <a:t>proceso_judicial</a:t>
            </a:r>
            <a:r>
              <a:rPr lang="es-BO" sz="1800" dirty="0">
                <a:solidFill>
                  <a:srgbClr val="000000"/>
                </a:solidFill>
                <a:latin typeface="Calibri"/>
                <a:hlinkClick r:id="rId2"/>
              </a:rPr>
              <a:t>/</a:t>
            </a:r>
            <a:r>
              <a:rPr lang="es-BO" sz="1800" dirty="0" err="1">
                <a:solidFill>
                  <a:srgbClr val="000000"/>
                </a:solidFill>
                <a:latin typeface="Calibri"/>
                <a:hlinkClick r:id="rId2"/>
              </a:rPr>
              <a:t>Interpretaciónes_prejudiciales</a:t>
            </a:r>
            <a:r>
              <a:rPr lang="es-BO" sz="1800" dirty="0">
                <a:solidFill>
                  <a:srgbClr val="000000"/>
                </a:solidFill>
                <a:latin typeface="Calibri"/>
                <a:hlinkClick r:id="rId2"/>
              </a:rPr>
              <a:t>/</a:t>
            </a:r>
            <a:endParaRPr lang="es-BO" dirty="0"/>
          </a:p>
          <a:p>
            <a:pPr marL="137160" indent="0" algn="l">
              <a:buNone/>
            </a:pPr>
            <a:endParaRPr lang="es-BO" dirty="0"/>
          </a:p>
        </p:txBody>
      </p:sp>
      <p:pic>
        <p:nvPicPr>
          <p:cNvPr id="4" name="Picture 2" descr="Tribunal de Justicia de la Comunidad Andina">
            <a:extLst>
              <a:ext uri="{FF2B5EF4-FFF2-40B4-BE49-F238E27FC236}">
                <a16:creationId xmlns:a16="http://schemas.microsoft.com/office/drawing/2014/main" id="{61685D65-A3D5-88BA-323D-9CA48DC104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79;p35" descr="logo_horizontal">
            <a:extLst>
              <a:ext uri="{FF2B5EF4-FFF2-40B4-BE49-F238E27FC236}">
                <a16:creationId xmlns:a16="http://schemas.microsoft.com/office/drawing/2014/main" id="{7EC2E82C-DC89-11E2-8C84-A19C2EADC3EB}"/>
              </a:ext>
            </a:extLst>
          </p:cNvPr>
          <p:cNvPicPr preferRelativeResize="0"/>
          <p:nvPr/>
        </p:nvPicPr>
        <p:blipFill rotWithShape="1">
          <a:blip r:embed="rId4">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2436301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37"/>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597" name="Google Shape;597;p37"/>
          <p:cNvSpPr txBox="1">
            <a:spLocks noGrp="1"/>
          </p:cNvSpPr>
          <p:nvPr>
            <p:ph type="title"/>
          </p:nvPr>
        </p:nvSpPr>
        <p:spPr>
          <a:xfrm>
            <a:off x="3197005" y="1449466"/>
            <a:ext cx="6717405" cy="1125083"/>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7"/>
              <a:buFont typeface="Trebuchet MS"/>
              <a:buNone/>
            </a:pPr>
            <a:r>
              <a:rPr lang="en-US" sz="1800" dirty="0" err="1">
                <a:solidFill>
                  <a:srgbClr val="000000"/>
                </a:solidFill>
                <a:latin typeface="Calibri"/>
              </a:rPr>
              <a:t>Recurso</a:t>
            </a:r>
            <a:r>
              <a:rPr lang="en-US" sz="1800" dirty="0">
                <a:solidFill>
                  <a:srgbClr val="000000"/>
                </a:solidFill>
                <a:latin typeface="Calibri"/>
              </a:rPr>
              <a:t> </a:t>
            </a:r>
            <a:r>
              <a:rPr lang="en-US" sz="1800" dirty="0" err="1">
                <a:solidFill>
                  <a:srgbClr val="000000"/>
                </a:solidFill>
                <a:latin typeface="Calibri"/>
              </a:rPr>
              <a:t>por</a:t>
            </a:r>
            <a:r>
              <a:rPr lang="en-US" sz="1800" dirty="0">
                <a:solidFill>
                  <a:srgbClr val="000000"/>
                </a:solidFill>
                <a:latin typeface="Calibri"/>
              </a:rPr>
              <a:t> </a:t>
            </a:r>
            <a:r>
              <a:rPr lang="en-US" sz="1800" dirty="0" err="1">
                <a:solidFill>
                  <a:srgbClr val="000000"/>
                </a:solidFill>
                <a:latin typeface="Calibri"/>
              </a:rPr>
              <a:t>omisión</a:t>
            </a:r>
            <a:r>
              <a:rPr lang="en-US" sz="1800" dirty="0">
                <a:solidFill>
                  <a:srgbClr val="000000"/>
                </a:solidFill>
                <a:latin typeface="Calibri"/>
              </a:rPr>
              <a:t> o </a:t>
            </a:r>
            <a:r>
              <a:rPr lang="en-US" sz="1800" dirty="0" err="1">
                <a:solidFill>
                  <a:srgbClr val="000000"/>
                </a:solidFill>
                <a:latin typeface="Calibri"/>
              </a:rPr>
              <a:t>inactividad</a:t>
            </a:r>
            <a:endParaRPr dirty="0"/>
          </a:p>
        </p:txBody>
      </p:sp>
      <p:sp>
        <p:nvSpPr>
          <p:cNvPr id="598" name="Google Shape;598;p37"/>
          <p:cNvSpPr txBox="1"/>
          <p:nvPr/>
        </p:nvSpPr>
        <p:spPr>
          <a:xfrm>
            <a:off x="851529" y="2075915"/>
            <a:ext cx="7800816" cy="2706169"/>
          </a:xfrm>
          <a:prstGeom prst="rect">
            <a:avLst/>
          </a:prstGeom>
          <a:noFill/>
          <a:ln>
            <a:noFill/>
          </a:ln>
        </p:spPr>
        <p:txBody>
          <a:bodyPr spcFirstLastPara="1" wrap="square" lIns="0" tIns="160300" rIns="0" bIns="0" anchor="t" anchorCtr="0">
            <a:spAutoFit/>
          </a:bodyPr>
          <a:lstStyle/>
          <a:p>
            <a:pPr marL="356276" marR="0" lvl="0" indent="-344188" algn="l" rtl="0">
              <a:spcBef>
                <a:spcPts val="0"/>
              </a:spcBef>
              <a:spcAft>
                <a:spcPts val="0"/>
              </a:spcAft>
              <a:buClr>
                <a:srgbClr val="FFCC00"/>
              </a:buClr>
              <a:buSzPts val="1650"/>
              <a:buFont typeface="Noto Sans Symbols"/>
              <a:buChar char="■"/>
            </a:pPr>
            <a:r>
              <a:rPr lang="en-US" sz="1800">
                <a:solidFill>
                  <a:srgbClr val="000000"/>
                </a:solidFill>
                <a:latin typeface="Calibri"/>
                <a:ea typeface="Times New Roman"/>
                <a:cs typeface="Times New Roman"/>
                <a:sym typeface="Times New Roman"/>
              </a:rPr>
              <a:t>Cuando:</a:t>
            </a:r>
            <a:endParaRPr sz="2400">
              <a:solidFill>
                <a:schemeClr val="dk1"/>
              </a:solidFill>
              <a:latin typeface="Times New Roman"/>
              <a:ea typeface="Times New Roman"/>
              <a:cs typeface="Times New Roman"/>
              <a:sym typeface="Times New Roman"/>
            </a:endParaRPr>
          </a:p>
          <a:p>
            <a:pPr marL="756450" marR="760903" lvl="1" indent="-286293" algn="l" rtl="0">
              <a:spcBef>
                <a:spcPts val="1027"/>
              </a:spcBef>
              <a:spcAft>
                <a:spcPts val="0"/>
              </a:spcAft>
              <a:buClr>
                <a:srgbClr val="A886E0"/>
              </a:buClr>
              <a:buSzPts val="1429"/>
              <a:buFont typeface="Noto Sans Symbols"/>
              <a:buChar char="■"/>
            </a:pPr>
            <a:r>
              <a:rPr lang="en-US" sz="1800" b="0" i="0" u="none" strike="noStrike" cap="none">
                <a:solidFill>
                  <a:srgbClr val="000000"/>
                </a:solidFill>
                <a:latin typeface="Calibri"/>
                <a:ea typeface="Times New Roman"/>
                <a:cs typeface="Times New Roman"/>
                <a:sym typeface="Times New Roman"/>
              </a:rPr>
              <a:t>Consejo Andino de Ministros de Relaciones  Exteriores</a:t>
            </a:r>
            <a:endParaRPr sz="2000" b="0" i="0" u="none" strike="noStrike" cap="none">
              <a:solidFill>
                <a:schemeClr val="dk1"/>
              </a:solidFill>
              <a:latin typeface="Times New Roman"/>
              <a:ea typeface="Times New Roman"/>
              <a:cs typeface="Times New Roman"/>
              <a:sym typeface="Times New Roman"/>
            </a:endParaRPr>
          </a:p>
          <a:p>
            <a:pPr marL="756450" marR="0" lvl="1" indent="-286293" algn="l" rtl="0">
              <a:spcBef>
                <a:spcPts val="1007"/>
              </a:spcBef>
              <a:spcAft>
                <a:spcPts val="0"/>
              </a:spcAft>
              <a:buClr>
                <a:srgbClr val="A886E0"/>
              </a:buClr>
              <a:buSzPts val="1429"/>
              <a:buFont typeface="Noto Sans Symbols"/>
              <a:buChar char="■"/>
            </a:pPr>
            <a:r>
              <a:rPr lang="en-US" sz="1800" b="0" i="0" u="none" strike="noStrike" cap="none">
                <a:solidFill>
                  <a:srgbClr val="000000"/>
                </a:solidFill>
                <a:latin typeface="Calibri"/>
                <a:ea typeface="Times New Roman"/>
                <a:cs typeface="Times New Roman"/>
                <a:sym typeface="Times New Roman"/>
              </a:rPr>
              <a:t>Comisión de la Comunidad Andina</a:t>
            </a:r>
            <a:endParaRPr sz="2000" b="0" i="0" u="none" strike="noStrike" cap="none">
              <a:solidFill>
                <a:schemeClr val="dk1"/>
              </a:solidFill>
              <a:latin typeface="Times New Roman"/>
              <a:ea typeface="Times New Roman"/>
              <a:cs typeface="Times New Roman"/>
              <a:sym typeface="Times New Roman"/>
            </a:endParaRPr>
          </a:p>
          <a:p>
            <a:pPr marL="756450" marR="0" lvl="1" indent="-286293" algn="l" rtl="0">
              <a:spcBef>
                <a:spcPts val="1002"/>
              </a:spcBef>
              <a:spcAft>
                <a:spcPts val="0"/>
              </a:spcAft>
              <a:buClr>
                <a:srgbClr val="A886E0"/>
              </a:buClr>
              <a:buSzPts val="1429"/>
              <a:buFont typeface="Noto Sans Symbols"/>
              <a:buChar char="■"/>
            </a:pPr>
            <a:r>
              <a:rPr lang="en-US" sz="1800" b="0" i="0" u="none" strike="noStrike" cap="none">
                <a:solidFill>
                  <a:srgbClr val="000000"/>
                </a:solidFill>
                <a:latin typeface="Calibri"/>
                <a:ea typeface="Times New Roman"/>
                <a:cs typeface="Times New Roman"/>
                <a:sym typeface="Times New Roman"/>
              </a:rPr>
              <a:t>Secretaría General</a:t>
            </a:r>
            <a:endParaRPr sz="2000" b="0" i="0" u="none" strike="noStrike" cap="none">
              <a:solidFill>
                <a:schemeClr val="dk1"/>
              </a:solidFill>
              <a:latin typeface="Times New Roman"/>
              <a:ea typeface="Times New Roman"/>
              <a:cs typeface="Times New Roman"/>
              <a:sym typeface="Times New Roman"/>
            </a:endParaRPr>
          </a:p>
          <a:p>
            <a:pPr marL="356276" marR="5090" lvl="0" indent="0" algn="l" rtl="0">
              <a:spcBef>
                <a:spcPts val="982"/>
              </a:spcBef>
              <a:spcAft>
                <a:spcPts val="0"/>
              </a:spcAft>
              <a:buNone/>
            </a:pPr>
            <a:r>
              <a:rPr lang="en-US" sz="1800">
                <a:solidFill>
                  <a:srgbClr val="000000"/>
                </a:solidFill>
                <a:latin typeface="Calibri"/>
                <a:ea typeface="Times New Roman"/>
                <a:cs typeface="Times New Roman"/>
                <a:sym typeface="Times New Roman"/>
              </a:rPr>
              <a:t>se abstuvieren de cumplir una actividad a la  que estuvieren obligados expresamente por el  ordenamiento jurídico andino</a:t>
            </a:r>
            <a:endParaRPr sz="2400">
              <a:solidFill>
                <a:schemeClr val="dk1"/>
              </a:solidFill>
              <a:latin typeface="Times New Roman"/>
              <a:ea typeface="Times New Roman"/>
              <a:cs typeface="Times New Roman"/>
              <a:sym typeface="Times New Roman"/>
            </a:endParaRPr>
          </a:p>
        </p:txBody>
      </p:sp>
      <p:pic>
        <p:nvPicPr>
          <p:cNvPr id="599" name="Google Shape;599;p37" descr="logo_horizontal"/>
          <p:cNvPicPr preferRelativeResize="0"/>
          <p:nvPr/>
        </p:nvPicPr>
        <p:blipFill rotWithShape="1">
          <a:blip r:embed="rId4">
            <a:alphaModFix/>
          </a:blip>
          <a:srcRect/>
          <a:stretch/>
        </p:blipFill>
        <p:spPr>
          <a:xfrm>
            <a:off x="-4763" y="232197"/>
            <a:ext cx="4657725" cy="1323975"/>
          </a:xfrm>
          <a:prstGeom prst="rect">
            <a:avLst/>
          </a:prstGeom>
          <a:noFill/>
          <a:ln>
            <a:noFill/>
          </a:ln>
        </p:spPr>
      </p:pic>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38"/>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607" name="Google Shape;607;p38"/>
          <p:cNvSpPr txBox="1">
            <a:spLocks noGrp="1"/>
          </p:cNvSpPr>
          <p:nvPr>
            <p:ph type="title"/>
          </p:nvPr>
        </p:nvSpPr>
        <p:spPr>
          <a:xfrm>
            <a:off x="1616413" y="1562007"/>
            <a:ext cx="8178301" cy="567937"/>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7"/>
              <a:buFont typeface="Trebuchet MS"/>
              <a:buNone/>
            </a:pPr>
            <a:r>
              <a:rPr lang="en-US" sz="1800">
                <a:solidFill>
                  <a:srgbClr val="000000"/>
                </a:solidFill>
                <a:latin typeface="Calibri"/>
              </a:rPr>
              <a:t>Recurso por omisión o inactividad</a:t>
            </a:r>
            <a:endParaRPr/>
          </a:p>
        </p:txBody>
      </p:sp>
      <p:sp>
        <p:nvSpPr>
          <p:cNvPr id="608" name="Google Shape;608;p38"/>
          <p:cNvSpPr txBox="1"/>
          <p:nvPr/>
        </p:nvSpPr>
        <p:spPr>
          <a:xfrm>
            <a:off x="741747" y="2261489"/>
            <a:ext cx="7044400" cy="2495213"/>
          </a:xfrm>
          <a:prstGeom prst="rect">
            <a:avLst/>
          </a:prstGeom>
          <a:noFill/>
          <a:ln>
            <a:noFill/>
          </a:ln>
        </p:spPr>
        <p:txBody>
          <a:bodyPr spcFirstLastPara="1" wrap="square" lIns="0" tIns="159675" rIns="0" bIns="0" anchor="t" anchorCtr="0">
            <a:spAutoFit/>
          </a:bodyPr>
          <a:lstStyle/>
          <a:p>
            <a:pPr marL="356276" marR="0" lvl="0" indent="-344188" algn="l" rtl="0">
              <a:spcBef>
                <a:spcPts val="0"/>
              </a:spcBef>
              <a:spcAft>
                <a:spcPts val="0"/>
              </a:spcAft>
              <a:buClr>
                <a:srgbClr val="FFCC00"/>
              </a:buClr>
              <a:buSzPts val="1375"/>
              <a:buFont typeface="Noto Sans Symbols"/>
              <a:buChar char="■"/>
            </a:pPr>
            <a:r>
              <a:rPr lang="en-US" sz="1800">
                <a:solidFill>
                  <a:srgbClr val="000000"/>
                </a:solidFill>
                <a:latin typeface="Calibri"/>
                <a:ea typeface="Times New Roman"/>
                <a:cs typeface="Times New Roman"/>
                <a:sym typeface="Times New Roman"/>
              </a:rPr>
              <a:t>Quiénes pueden interponer:</a:t>
            </a:r>
            <a:endParaRPr sz="2000">
              <a:solidFill>
                <a:schemeClr val="dk1"/>
              </a:solidFill>
              <a:latin typeface="Times New Roman"/>
              <a:ea typeface="Times New Roman"/>
              <a:cs typeface="Times New Roman"/>
              <a:sym typeface="Times New Roman"/>
            </a:endParaRPr>
          </a:p>
          <a:p>
            <a:pPr marL="756450" marR="0" lvl="1" indent="-286293" algn="l" rtl="0">
              <a:spcBef>
                <a:spcPts val="1022"/>
              </a:spcBef>
              <a:spcAft>
                <a:spcPts val="0"/>
              </a:spcAft>
              <a:buClr>
                <a:srgbClr val="A886E0"/>
              </a:buClr>
              <a:buSzPts val="1286"/>
              <a:buFont typeface="Noto Sans Symbols"/>
              <a:buChar char="■"/>
            </a:pPr>
            <a:r>
              <a:rPr lang="en-US" sz="1800" b="0" i="0" u="none" strike="noStrike" cap="none">
                <a:solidFill>
                  <a:srgbClr val="000000"/>
                </a:solidFill>
                <a:latin typeface="Calibri"/>
                <a:ea typeface="Times New Roman"/>
                <a:cs typeface="Times New Roman"/>
                <a:sym typeface="Times New Roman"/>
              </a:rPr>
              <a:t>Países Miembros</a:t>
            </a:r>
            <a:endParaRPr sz="1800" b="0" i="0" u="none" strike="noStrike" cap="none">
              <a:solidFill>
                <a:schemeClr val="dk1"/>
              </a:solidFill>
              <a:latin typeface="Times New Roman"/>
              <a:ea typeface="Times New Roman"/>
              <a:cs typeface="Times New Roman"/>
              <a:sym typeface="Times New Roman"/>
            </a:endParaRPr>
          </a:p>
          <a:p>
            <a:pPr marL="756450" marR="5090" lvl="1" indent="-286293" algn="l" rtl="0">
              <a:spcBef>
                <a:spcPts val="1007"/>
              </a:spcBef>
              <a:spcAft>
                <a:spcPts val="0"/>
              </a:spcAft>
              <a:buClr>
                <a:srgbClr val="A886E0"/>
              </a:buClr>
              <a:buSzPts val="1286"/>
              <a:buFont typeface="Noto Sans Symbols"/>
              <a:buChar char="■"/>
            </a:pPr>
            <a:r>
              <a:rPr lang="en-US" sz="1800" b="0" i="0" u="none" strike="noStrike" cap="none">
                <a:solidFill>
                  <a:srgbClr val="000000"/>
                </a:solidFill>
                <a:latin typeface="Calibri"/>
                <a:ea typeface="Times New Roman"/>
                <a:cs typeface="Times New Roman"/>
                <a:sym typeface="Times New Roman"/>
              </a:rPr>
              <a:t>Consejo Andino de Ministros de Relaciones  Exteriores</a:t>
            </a:r>
            <a:endParaRPr sz="1800" b="0" i="0" u="none" strike="noStrike" cap="none">
              <a:solidFill>
                <a:schemeClr val="dk1"/>
              </a:solidFill>
              <a:latin typeface="Times New Roman"/>
              <a:ea typeface="Times New Roman"/>
              <a:cs typeface="Times New Roman"/>
              <a:sym typeface="Times New Roman"/>
            </a:endParaRPr>
          </a:p>
          <a:p>
            <a:pPr marL="756450" marR="0" lvl="1" indent="-286293" algn="l" rtl="0">
              <a:spcBef>
                <a:spcPts val="1007"/>
              </a:spcBef>
              <a:spcAft>
                <a:spcPts val="0"/>
              </a:spcAft>
              <a:buClr>
                <a:srgbClr val="A886E0"/>
              </a:buClr>
              <a:buSzPts val="1286"/>
              <a:buFont typeface="Noto Sans Symbols"/>
              <a:buChar char="■"/>
            </a:pPr>
            <a:r>
              <a:rPr lang="en-US" sz="1800" b="0" i="0" u="none" strike="noStrike" cap="none">
                <a:solidFill>
                  <a:srgbClr val="000000"/>
                </a:solidFill>
                <a:latin typeface="Calibri"/>
                <a:ea typeface="Times New Roman"/>
                <a:cs typeface="Times New Roman"/>
                <a:sym typeface="Times New Roman"/>
              </a:rPr>
              <a:t>Comisión de la Comunidad Andina</a:t>
            </a:r>
            <a:endParaRPr sz="1800" b="0" i="0" u="none" strike="noStrike" cap="none">
              <a:solidFill>
                <a:schemeClr val="dk1"/>
              </a:solidFill>
              <a:latin typeface="Times New Roman"/>
              <a:ea typeface="Times New Roman"/>
              <a:cs typeface="Times New Roman"/>
              <a:sym typeface="Times New Roman"/>
            </a:endParaRPr>
          </a:p>
          <a:p>
            <a:pPr marL="756450" marR="0" lvl="1" indent="-286293" algn="l" rtl="0">
              <a:spcBef>
                <a:spcPts val="1002"/>
              </a:spcBef>
              <a:spcAft>
                <a:spcPts val="0"/>
              </a:spcAft>
              <a:buClr>
                <a:srgbClr val="A886E0"/>
              </a:buClr>
              <a:buSzPts val="1286"/>
              <a:buFont typeface="Noto Sans Symbols"/>
              <a:buChar char="■"/>
            </a:pPr>
            <a:r>
              <a:rPr lang="en-US" sz="1800" b="0" i="0" u="none" strike="noStrike" cap="none">
                <a:solidFill>
                  <a:srgbClr val="000000"/>
                </a:solidFill>
                <a:latin typeface="Calibri"/>
                <a:ea typeface="Times New Roman"/>
                <a:cs typeface="Times New Roman"/>
                <a:sym typeface="Times New Roman"/>
              </a:rPr>
              <a:t>Secretaría General</a:t>
            </a:r>
            <a:endParaRPr sz="1800" b="0" i="0" u="none" strike="noStrike" cap="none">
              <a:solidFill>
                <a:schemeClr val="dk1"/>
              </a:solidFill>
              <a:latin typeface="Times New Roman"/>
              <a:ea typeface="Times New Roman"/>
              <a:cs typeface="Times New Roman"/>
              <a:sym typeface="Times New Roman"/>
            </a:endParaRPr>
          </a:p>
          <a:p>
            <a:pPr marL="756450" marR="0" lvl="1" indent="-286293" algn="l" rtl="0">
              <a:spcBef>
                <a:spcPts val="1002"/>
              </a:spcBef>
              <a:spcAft>
                <a:spcPts val="0"/>
              </a:spcAft>
              <a:buClr>
                <a:srgbClr val="A886E0"/>
              </a:buClr>
              <a:buSzPts val="1286"/>
              <a:buFont typeface="Noto Sans Symbols"/>
              <a:buChar char="■"/>
            </a:pPr>
            <a:r>
              <a:rPr lang="en-US" sz="1800" b="0" i="0" u="none" strike="noStrike" cap="none">
                <a:solidFill>
                  <a:srgbClr val="000000"/>
                </a:solidFill>
                <a:latin typeface="Calibri"/>
                <a:ea typeface="Times New Roman"/>
                <a:cs typeface="Times New Roman"/>
                <a:sym typeface="Times New Roman"/>
              </a:rPr>
              <a:t>Personas naturales y jurídicas</a:t>
            </a:r>
            <a:endParaRPr sz="1800" b="0" i="0" u="none" strike="noStrike" cap="none">
              <a:solidFill>
                <a:schemeClr val="dk1"/>
              </a:solidFill>
              <a:latin typeface="Times New Roman"/>
              <a:ea typeface="Times New Roman"/>
              <a:cs typeface="Times New Roman"/>
              <a:sym typeface="Times New Roman"/>
            </a:endParaRPr>
          </a:p>
        </p:txBody>
      </p:sp>
      <p:pic>
        <p:nvPicPr>
          <p:cNvPr id="609" name="Google Shape;609;p38" descr="logo_horizontal"/>
          <p:cNvPicPr preferRelativeResize="0"/>
          <p:nvPr/>
        </p:nvPicPr>
        <p:blipFill rotWithShape="1">
          <a:blip r:embed="rId4">
            <a:alphaModFix/>
          </a:blip>
          <a:srcRect/>
          <a:stretch/>
        </p:blipFill>
        <p:spPr>
          <a:xfrm>
            <a:off x="182880" y="40053"/>
            <a:ext cx="4657725" cy="1323975"/>
          </a:xfrm>
          <a:prstGeom prst="rect">
            <a:avLst/>
          </a:prstGeom>
          <a:noFill/>
          <a:ln>
            <a:noFill/>
          </a:ln>
        </p:spPr>
      </p:pic>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9"/>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616" name="Google Shape;616;p39"/>
          <p:cNvSpPr txBox="1">
            <a:spLocks noGrp="1"/>
          </p:cNvSpPr>
          <p:nvPr>
            <p:ph type="title"/>
          </p:nvPr>
        </p:nvSpPr>
        <p:spPr>
          <a:xfrm>
            <a:off x="973495" y="1559766"/>
            <a:ext cx="8310796" cy="567937"/>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7"/>
              <a:buFont typeface="Trebuchet MS"/>
              <a:buNone/>
            </a:pPr>
            <a:r>
              <a:rPr lang="en-US" sz="1800">
                <a:solidFill>
                  <a:srgbClr val="000000"/>
                </a:solidFill>
                <a:latin typeface="Calibri"/>
              </a:rPr>
              <a:t>Recurso por omisión o inactividad</a:t>
            </a:r>
            <a:endParaRPr/>
          </a:p>
        </p:txBody>
      </p:sp>
      <p:sp>
        <p:nvSpPr>
          <p:cNvPr id="617" name="Google Shape;617;p39"/>
          <p:cNvSpPr txBox="1"/>
          <p:nvPr/>
        </p:nvSpPr>
        <p:spPr>
          <a:xfrm>
            <a:off x="973494" y="2296515"/>
            <a:ext cx="8024751" cy="3188975"/>
          </a:xfrm>
          <a:prstGeom prst="rect">
            <a:avLst/>
          </a:prstGeom>
          <a:noFill/>
          <a:ln>
            <a:noFill/>
          </a:ln>
        </p:spPr>
        <p:txBody>
          <a:bodyPr spcFirstLastPara="1" wrap="square" lIns="0" tIns="150750" rIns="0" bIns="0" anchor="t" anchorCtr="0">
            <a:spAutoFit/>
          </a:bodyPr>
          <a:lstStyle/>
          <a:p>
            <a:pPr marL="355639" marR="0" lvl="0" indent="-343552" algn="l" rtl="0">
              <a:spcBef>
                <a:spcPts val="0"/>
              </a:spcBef>
              <a:spcAft>
                <a:spcPts val="0"/>
              </a:spcAft>
              <a:buClr>
                <a:srgbClr val="FFCC00"/>
              </a:buClr>
              <a:buSzPts val="1714"/>
              <a:buFont typeface="Noto Sans Symbols"/>
              <a:buChar char="■"/>
            </a:pPr>
            <a:r>
              <a:rPr lang="en-US" sz="1800">
                <a:solidFill>
                  <a:srgbClr val="000000"/>
                </a:solidFill>
                <a:latin typeface="Calibri"/>
                <a:ea typeface="Times New Roman"/>
                <a:cs typeface="Times New Roman"/>
                <a:sym typeface="Times New Roman"/>
              </a:rPr>
              <a:t>Trámite:</a:t>
            </a:r>
            <a:endParaRPr sz="2400">
              <a:solidFill>
                <a:schemeClr val="dk1"/>
              </a:solidFill>
              <a:latin typeface="Times New Roman"/>
              <a:ea typeface="Times New Roman"/>
              <a:cs typeface="Times New Roman"/>
              <a:sym typeface="Times New Roman"/>
            </a:endParaRPr>
          </a:p>
          <a:p>
            <a:pPr marL="756450" marR="5090" lvl="1" indent="-286293" algn="l" rtl="0">
              <a:spcBef>
                <a:spcPts val="1007"/>
              </a:spcBef>
              <a:spcAft>
                <a:spcPts val="0"/>
              </a:spcAft>
              <a:buClr>
                <a:srgbClr val="A886E0"/>
              </a:buClr>
              <a:buSzPts val="1385"/>
              <a:buFont typeface="Noto Sans Symbols"/>
              <a:buChar char="■"/>
            </a:pPr>
            <a:r>
              <a:rPr lang="en-US" sz="1800" b="0" i="0" u="none" strike="noStrike" cap="none">
                <a:solidFill>
                  <a:srgbClr val="000000"/>
                </a:solidFill>
                <a:latin typeface="Calibri"/>
                <a:ea typeface="Times New Roman"/>
                <a:cs typeface="Times New Roman"/>
                <a:sym typeface="Times New Roman"/>
              </a:rPr>
              <a:t>Requerir al órgano remiso que cumpla con la actividad  ordenada</a:t>
            </a:r>
            <a:endParaRPr sz="2000" b="0" i="0" u="none" strike="noStrike" cap="none">
              <a:solidFill>
                <a:schemeClr val="dk1"/>
              </a:solidFill>
              <a:latin typeface="Times New Roman"/>
              <a:ea typeface="Times New Roman"/>
              <a:cs typeface="Times New Roman"/>
              <a:sym typeface="Times New Roman"/>
            </a:endParaRPr>
          </a:p>
          <a:p>
            <a:pPr marL="756450" marR="1843090" lvl="1" indent="-286293" algn="l" rtl="0">
              <a:spcBef>
                <a:spcPts val="1017"/>
              </a:spcBef>
              <a:spcAft>
                <a:spcPts val="0"/>
              </a:spcAft>
              <a:buClr>
                <a:srgbClr val="A886E0"/>
              </a:buClr>
              <a:buSzPts val="1385"/>
              <a:buFont typeface="Noto Sans Symbols"/>
              <a:buChar char="■"/>
            </a:pPr>
            <a:r>
              <a:rPr lang="en-US" sz="1800" b="0" i="0" u="none" strike="noStrike" cap="none">
                <a:solidFill>
                  <a:srgbClr val="000000"/>
                </a:solidFill>
                <a:latin typeface="Calibri"/>
                <a:ea typeface="Times New Roman"/>
                <a:cs typeface="Times New Roman"/>
                <a:sym typeface="Times New Roman"/>
              </a:rPr>
              <a:t>30 días para que el órgano cumpla con el  requerimiento</a:t>
            </a:r>
            <a:endParaRPr sz="2000" b="0" i="0" u="none" strike="noStrike" cap="none">
              <a:solidFill>
                <a:schemeClr val="dk1"/>
              </a:solidFill>
              <a:latin typeface="Times New Roman"/>
              <a:ea typeface="Times New Roman"/>
              <a:cs typeface="Times New Roman"/>
              <a:sym typeface="Times New Roman"/>
            </a:endParaRPr>
          </a:p>
          <a:p>
            <a:pPr marL="756450" marR="503238" lvl="1" indent="-286293" algn="l" rtl="0">
              <a:spcBef>
                <a:spcPts val="1007"/>
              </a:spcBef>
              <a:spcAft>
                <a:spcPts val="0"/>
              </a:spcAft>
              <a:buClr>
                <a:srgbClr val="A886E0"/>
              </a:buClr>
              <a:buSzPts val="1385"/>
              <a:buFont typeface="Noto Sans Symbols"/>
              <a:buChar char="■"/>
            </a:pPr>
            <a:r>
              <a:rPr lang="en-US" sz="1800" b="0" i="0" u="none" strike="noStrike" cap="none">
                <a:solidFill>
                  <a:srgbClr val="000000"/>
                </a:solidFill>
                <a:latin typeface="Calibri"/>
                <a:ea typeface="Times New Roman"/>
                <a:cs typeface="Times New Roman"/>
                <a:sym typeface="Times New Roman"/>
              </a:rPr>
              <a:t>Vencido el plazo sin que el órgano se pronuncie, el  solicitante podrá acudir al Tribunal</a:t>
            </a:r>
            <a:endParaRPr sz="2000" b="0" i="0" u="none" strike="noStrike" cap="none">
              <a:solidFill>
                <a:schemeClr val="dk1"/>
              </a:solidFill>
              <a:latin typeface="Times New Roman"/>
              <a:ea typeface="Times New Roman"/>
              <a:cs typeface="Times New Roman"/>
              <a:sym typeface="Times New Roman"/>
            </a:endParaRPr>
          </a:p>
          <a:p>
            <a:pPr marL="756450" marR="865877" lvl="1" indent="-286293" algn="l" rtl="0">
              <a:spcBef>
                <a:spcPts val="1012"/>
              </a:spcBef>
              <a:spcAft>
                <a:spcPts val="0"/>
              </a:spcAft>
              <a:buClr>
                <a:srgbClr val="A886E0"/>
              </a:buClr>
              <a:buSzPts val="1385"/>
              <a:buFont typeface="Noto Sans Symbols"/>
              <a:buChar char="■"/>
            </a:pPr>
            <a:r>
              <a:rPr lang="en-US" sz="1800" b="0" i="0" u="none" strike="noStrike" cap="none">
                <a:solidFill>
                  <a:srgbClr val="000000"/>
                </a:solidFill>
                <a:latin typeface="Calibri"/>
                <a:ea typeface="Times New Roman"/>
                <a:cs typeface="Times New Roman"/>
                <a:sym typeface="Times New Roman"/>
              </a:rPr>
              <a:t>El Tribunal, dentro de los 30 días de admitido el  recurso, emitirá su pronunciamiento</a:t>
            </a:r>
            <a:endParaRPr sz="2000" b="0" i="0" u="none" strike="noStrike" cap="none">
              <a:solidFill>
                <a:schemeClr val="dk1"/>
              </a:solidFill>
              <a:latin typeface="Times New Roman"/>
              <a:ea typeface="Times New Roman"/>
              <a:cs typeface="Times New Roman"/>
              <a:sym typeface="Times New Roman"/>
            </a:endParaRPr>
          </a:p>
        </p:txBody>
      </p:sp>
      <p:pic>
        <p:nvPicPr>
          <p:cNvPr id="618" name="Google Shape;618;p39" descr="logo_horizontal"/>
          <p:cNvPicPr preferRelativeResize="0"/>
          <p:nvPr/>
        </p:nvPicPr>
        <p:blipFill rotWithShape="1">
          <a:blip r:embed="rId4">
            <a:alphaModFix/>
          </a:blip>
          <a:srcRect/>
          <a:stretch/>
        </p:blipFill>
        <p:spPr>
          <a:xfrm>
            <a:off x="0" y="0"/>
            <a:ext cx="4657725" cy="1323975"/>
          </a:xfrm>
          <a:prstGeom prst="rect">
            <a:avLst/>
          </a:prstGeom>
          <a:noFill/>
          <a:ln>
            <a:noFill/>
          </a:ln>
        </p:spPr>
      </p:pic>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185D08-2EF7-5633-21C9-29E3D21541AB}"/>
              </a:ext>
            </a:extLst>
          </p:cNvPr>
          <p:cNvSpPr>
            <a:spLocks noGrp="1"/>
          </p:cNvSpPr>
          <p:nvPr>
            <p:ph type="title"/>
          </p:nvPr>
        </p:nvSpPr>
        <p:spPr/>
        <p:txBody>
          <a:bodyPr/>
          <a:lstStyle/>
          <a:p>
            <a:pPr algn="l"/>
            <a:endParaRPr lang="es-BO"/>
          </a:p>
        </p:txBody>
      </p:sp>
      <p:sp>
        <p:nvSpPr>
          <p:cNvPr id="3" name="Marcador de texto 2">
            <a:extLst>
              <a:ext uri="{FF2B5EF4-FFF2-40B4-BE49-F238E27FC236}">
                <a16:creationId xmlns:a16="http://schemas.microsoft.com/office/drawing/2014/main" id="{85B61096-FA5D-476F-E498-8E02ABEBD299}"/>
              </a:ext>
            </a:extLst>
          </p:cNvPr>
          <p:cNvSpPr>
            <a:spLocks noGrp="1"/>
          </p:cNvSpPr>
          <p:nvPr>
            <p:ph type="body" idx="1"/>
          </p:nvPr>
        </p:nvSpPr>
        <p:spPr/>
        <p:txBody>
          <a:bodyPr/>
          <a:lstStyle/>
          <a:p>
            <a:pPr algn="l"/>
            <a:r>
              <a:rPr lang="es-BO" sz="1800" dirty="0">
                <a:solidFill>
                  <a:srgbClr val="000000"/>
                </a:solidFill>
                <a:latin typeface="Calibri"/>
                <a:hlinkClick r:id="rId2"/>
              </a:rPr>
              <a:t>https://www.tribunalandino.org.ec/index.php/jurisprudencia/proceso_judicial/recurso_omision/</a:t>
            </a:r>
            <a:endParaRPr lang="es-BO" dirty="0"/>
          </a:p>
          <a:p>
            <a:pPr marL="137160" indent="0" algn="l">
              <a:buNone/>
            </a:pPr>
            <a:endParaRPr lang="es-BO" dirty="0"/>
          </a:p>
        </p:txBody>
      </p:sp>
      <p:pic>
        <p:nvPicPr>
          <p:cNvPr id="4" name="Picture 2" descr="Tribunal de Justicia de la Comunidad Andina">
            <a:extLst>
              <a:ext uri="{FF2B5EF4-FFF2-40B4-BE49-F238E27FC236}">
                <a16:creationId xmlns:a16="http://schemas.microsoft.com/office/drawing/2014/main" id="{70A3D196-1078-A0E9-37F9-EB6F28242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79;p35" descr="logo_horizontal">
            <a:extLst>
              <a:ext uri="{FF2B5EF4-FFF2-40B4-BE49-F238E27FC236}">
                <a16:creationId xmlns:a16="http://schemas.microsoft.com/office/drawing/2014/main" id="{7C0A3D79-0B2E-7152-5484-F90B9B94E86C}"/>
              </a:ext>
            </a:extLst>
          </p:cNvPr>
          <p:cNvPicPr preferRelativeResize="0"/>
          <p:nvPr/>
        </p:nvPicPr>
        <p:blipFill rotWithShape="1">
          <a:blip r:embed="rId4">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2081080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50C2E-B04D-3F21-8E80-D990C17F517B}"/>
              </a:ext>
            </a:extLst>
          </p:cNvPr>
          <p:cNvSpPr>
            <a:spLocks noGrp="1"/>
          </p:cNvSpPr>
          <p:nvPr>
            <p:ph type="title"/>
          </p:nvPr>
        </p:nvSpPr>
        <p:spPr/>
        <p:txBody>
          <a:bodyPr/>
          <a:lstStyle/>
          <a:p>
            <a:pPr algn="l"/>
            <a:endParaRPr lang="es-BO"/>
          </a:p>
        </p:txBody>
      </p:sp>
      <p:sp>
        <p:nvSpPr>
          <p:cNvPr id="3" name="Marcador de texto 2">
            <a:extLst>
              <a:ext uri="{FF2B5EF4-FFF2-40B4-BE49-F238E27FC236}">
                <a16:creationId xmlns:a16="http://schemas.microsoft.com/office/drawing/2014/main" id="{D52A247C-7FD4-3357-399C-DEA2476B7B9C}"/>
              </a:ext>
            </a:extLst>
          </p:cNvPr>
          <p:cNvSpPr>
            <a:spLocks noGrp="1"/>
          </p:cNvSpPr>
          <p:nvPr>
            <p:ph type="body" idx="1"/>
          </p:nvPr>
        </p:nvSpPr>
        <p:spPr/>
        <p:txBody>
          <a:bodyPr/>
          <a:lstStyle/>
          <a:p>
            <a:pPr algn="l"/>
            <a:r>
              <a:rPr lang="es-BO" sz="1800" dirty="0">
                <a:solidFill>
                  <a:srgbClr val="000000"/>
                </a:solidFill>
                <a:latin typeface="Calibri"/>
              </a:rPr>
              <a:t>https://forms.gle/K8n2cie5oAxGxJ3i9</a:t>
            </a:r>
          </a:p>
        </p:txBody>
      </p:sp>
      <p:pic>
        <p:nvPicPr>
          <p:cNvPr id="4" name="Picture 2" descr="Tribunal de Justicia de la Comunidad Andina">
            <a:extLst>
              <a:ext uri="{FF2B5EF4-FFF2-40B4-BE49-F238E27FC236}">
                <a16:creationId xmlns:a16="http://schemas.microsoft.com/office/drawing/2014/main" id="{0ACF06C0-A883-48AF-DC87-BBC5DA0FE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77" y="19981"/>
            <a:ext cx="1798830" cy="1798830"/>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579;p35" descr="logo_horizontal">
            <a:extLst>
              <a:ext uri="{FF2B5EF4-FFF2-40B4-BE49-F238E27FC236}">
                <a16:creationId xmlns:a16="http://schemas.microsoft.com/office/drawing/2014/main" id="{28CCA49C-F7D9-5080-406B-099C19E70CEF}"/>
              </a:ext>
            </a:extLst>
          </p:cNvPr>
          <p:cNvPicPr preferRelativeResize="0"/>
          <p:nvPr/>
        </p:nvPicPr>
        <p:blipFill rotWithShape="1">
          <a:blip r:embed="rId3">
            <a:alphaModFix/>
          </a:blip>
          <a:srcRect/>
          <a:stretch/>
        </p:blipFill>
        <p:spPr>
          <a:xfrm>
            <a:off x="7534275" y="257409"/>
            <a:ext cx="4657725" cy="1323975"/>
          </a:xfrm>
          <a:prstGeom prst="rect">
            <a:avLst/>
          </a:prstGeom>
          <a:noFill/>
          <a:ln>
            <a:noFill/>
          </a:ln>
        </p:spPr>
      </p:pic>
    </p:spTree>
    <p:extLst>
      <p:ext uri="{BB962C8B-B14F-4D97-AF65-F5344CB8AC3E}">
        <p14:creationId xmlns:p14="http://schemas.microsoft.com/office/powerpoint/2010/main" val="3420849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4"/>
          <p:cNvSpPr txBox="1">
            <a:spLocks noGrp="1"/>
          </p:cNvSpPr>
          <p:nvPr>
            <p:ph type="title"/>
          </p:nvPr>
        </p:nvSpPr>
        <p:spPr>
          <a:xfrm>
            <a:off x="2400759" y="1507318"/>
            <a:ext cx="7390481" cy="605642"/>
          </a:xfrm>
          <a:prstGeom prst="rect">
            <a:avLst/>
          </a:prstGeom>
          <a:noFill/>
          <a:ln>
            <a:noFill/>
          </a:ln>
        </p:spPr>
        <p:txBody>
          <a:bodyPr spcFirstLastPara="1" wrap="square" lIns="0" tIns="12075" rIns="0" bIns="0" anchor="t" anchorCtr="0">
            <a:spAutoFit/>
          </a:bodyPr>
          <a:lstStyle/>
          <a:p>
            <a:pPr marL="12723" lvl="0" indent="0" algn="l" rtl="0">
              <a:spcBef>
                <a:spcPts val="0"/>
              </a:spcBef>
              <a:spcAft>
                <a:spcPts val="0"/>
              </a:spcAft>
              <a:buClr>
                <a:schemeClr val="accent1"/>
              </a:buClr>
              <a:buSzPts val="3807"/>
              <a:buFont typeface="Trebuchet MS"/>
              <a:buNone/>
            </a:pPr>
            <a:r>
              <a:rPr lang="en-US" sz="1800">
                <a:solidFill>
                  <a:srgbClr val="000000"/>
                </a:solidFill>
                <a:latin typeface="Calibri"/>
              </a:rPr>
              <a:t>COMPOSICIÓN DEL TRIBUNAL</a:t>
            </a:r>
            <a:endParaRPr sz="3807"/>
          </a:p>
        </p:txBody>
      </p:sp>
      <p:sp>
        <p:nvSpPr>
          <p:cNvPr id="287" name="Google Shape;287;p14"/>
          <p:cNvSpPr txBox="1"/>
          <p:nvPr/>
        </p:nvSpPr>
        <p:spPr>
          <a:xfrm>
            <a:off x="779583" y="2112960"/>
            <a:ext cx="7756283" cy="3993080"/>
          </a:xfrm>
          <a:prstGeom prst="rect">
            <a:avLst/>
          </a:prstGeom>
          <a:noFill/>
          <a:ln>
            <a:noFill/>
          </a:ln>
        </p:spPr>
        <p:txBody>
          <a:bodyPr spcFirstLastPara="1" wrap="square" lIns="0" tIns="68050" rIns="0" bIns="0" anchor="t" anchorCtr="0">
            <a:spAutoFit/>
          </a:bodyPr>
          <a:lstStyle/>
          <a:p>
            <a:pPr marL="356276" marR="5090" lvl="0" indent="-344188" algn="l" rtl="0">
              <a:lnSpc>
                <a:spcPct val="123464"/>
              </a:lnSpc>
              <a:spcBef>
                <a:spcPts val="0"/>
              </a:spcBef>
              <a:spcAft>
                <a:spcPts val="0"/>
              </a:spcAft>
              <a:buClr>
                <a:srgbClr val="FFCC00"/>
              </a:buClr>
              <a:buSzPts val="1925"/>
              <a:buFont typeface="Noto Sans Symbols"/>
              <a:buChar char="■"/>
            </a:pPr>
            <a:r>
              <a:rPr lang="en-US" sz="1800" dirty="0">
                <a:solidFill>
                  <a:srgbClr val="000000"/>
                </a:solidFill>
                <a:latin typeface="Calibri"/>
                <a:ea typeface="Times New Roman"/>
                <a:cs typeface="Times New Roman"/>
                <a:sym typeface="Times New Roman"/>
              </a:rPr>
              <a:t>De </a:t>
            </a:r>
            <a:r>
              <a:rPr lang="en-US" sz="1800" dirty="0" err="1">
                <a:solidFill>
                  <a:srgbClr val="000000"/>
                </a:solidFill>
                <a:latin typeface="Calibri"/>
                <a:ea typeface="Times New Roman"/>
                <a:cs typeface="Times New Roman"/>
                <a:sym typeface="Times New Roman"/>
              </a:rPr>
              <a:t>acuerdo</a:t>
            </a:r>
            <a:r>
              <a:rPr lang="en-US" sz="1800" dirty="0">
                <a:solidFill>
                  <a:srgbClr val="000000"/>
                </a:solidFill>
                <a:latin typeface="Calibri"/>
                <a:ea typeface="Times New Roman"/>
                <a:cs typeface="Times New Roman"/>
                <a:sym typeface="Times New Roman"/>
              </a:rPr>
              <a:t> con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artículo</a:t>
            </a:r>
            <a:r>
              <a:rPr lang="en-US" sz="1800" dirty="0">
                <a:solidFill>
                  <a:srgbClr val="000000"/>
                </a:solidFill>
                <a:latin typeface="Calibri"/>
                <a:ea typeface="Times New Roman"/>
                <a:cs typeface="Times New Roman"/>
                <a:sym typeface="Times New Roman"/>
              </a:rPr>
              <a:t> 6 del </a:t>
            </a:r>
            <a:r>
              <a:rPr lang="en-US" sz="1800" dirty="0" err="1">
                <a:solidFill>
                  <a:srgbClr val="000000"/>
                </a:solidFill>
                <a:latin typeface="Calibri"/>
                <a:ea typeface="Times New Roman"/>
                <a:cs typeface="Times New Roman"/>
                <a:sym typeface="Times New Roman"/>
              </a:rPr>
              <a:t>Tratado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Tribunal se integra </a:t>
            </a:r>
            <a:r>
              <a:rPr lang="en-US" sz="1800" dirty="0" err="1">
                <a:solidFill>
                  <a:srgbClr val="000000"/>
                </a:solidFill>
                <a:latin typeface="Calibri"/>
                <a:ea typeface="Times New Roman"/>
                <a:cs typeface="Times New Roman"/>
                <a:sym typeface="Times New Roman"/>
              </a:rPr>
              <a:t>por</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cinco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magistrados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pudiendo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modificarse</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esa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composición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por</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Consejo</a:t>
            </a:r>
            <a:r>
              <a:rPr lang="en-US" sz="1800" dirty="0">
                <a:solidFill>
                  <a:srgbClr val="000000"/>
                </a:solidFill>
                <a:latin typeface="Calibri"/>
                <a:ea typeface="Times New Roman"/>
                <a:cs typeface="Times New Roman"/>
                <a:sym typeface="Times New Roman"/>
              </a:rPr>
              <a:t>.</a:t>
            </a:r>
            <a:endParaRPr sz="2800" dirty="0">
              <a:solidFill>
                <a:schemeClr val="dk1"/>
              </a:solidFill>
              <a:latin typeface="Times New Roman"/>
              <a:ea typeface="Times New Roman"/>
              <a:cs typeface="Times New Roman"/>
              <a:sym typeface="Times New Roman"/>
            </a:endParaRPr>
          </a:p>
          <a:p>
            <a:pPr marL="356276" marR="1009659" lvl="0" indent="-344188" algn="l" rtl="0">
              <a:lnSpc>
                <a:spcPct val="123464"/>
              </a:lnSpc>
              <a:spcBef>
                <a:spcPts val="1007"/>
              </a:spcBef>
              <a:spcAft>
                <a:spcPts val="0"/>
              </a:spcAft>
              <a:buClr>
                <a:srgbClr val="FFCC00"/>
              </a:buClr>
              <a:buSzPts val="1925"/>
              <a:buFont typeface="Noto Sans Symbols"/>
              <a:buChar char="■"/>
            </a:pPr>
            <a:r>
              <a:rPr lang="en-US" sz="1800" dirty="0">
                <a:solidFill>
                  <a:srgbClr val="000000"/>
                </a:solidFill>
                <a:latin typeface="Calibri"/>
                <a:ea typeface="Times New Roman"/>
                <a:cs typeface="Times New Roman"/>
                <a:sym typeface="Times New Roman"/>
              </a:rPr>
              <a:t>Mediante </a:t>
            </a:r>
            <a:r>
              <a:rPr lang="en-US" sz="1800" dirty="0" err="1">
                <a:solidFill>
                  <a:srgbClr val="000000"/>
                </a:solidFill>
                <a:latin typeface="Calibri"/>
                <a:ea typeface="Times New Roman"/>
                <a:cs typeface="Times New Roman"/>
                <a:sym typeface="Times New Roman"/>
              </a:rPr>
              <a:t>Decisión</a:t>
            </a:r>
            <a:r>
              <a:rPr lang="en-US" sz="1800" dirty="0">
                <a:solidFill>
                  <a:srgbClr val="000000"/>
                </a:solidFill>
                <a:latin typeface="Calibri"/>
                <a:ea typeface="Times New Roman"/>
                <a:cs typeface="Times New Roman"/>
                <a:sym typeface="Times New Roman"/>
              </a:rPr>
              <a:t> 633 del </a:t>
            </a:r>
            <a:r>
              <a:rPr lang="en-US" sz="1800" dirty="0" err="1">
                <a:solidFill>
                  <a:srgbClr val="000000"/>
                </a:solidFill>
                <a:latin typeface="Calibri"/>
                <a:ea typeface="Times New Roman"/>
                <a:cs typeface="Times New Roman"/>
                <a:sym typeface="Times New Roman"/>
              </a:rPr>
              <a:t>Consejo</a:t>
            </a:r>
            <a:r>
              <a:rPr lang="en-US" sz="1800" dirty="0">
                <a:solidFill>
                  <a:srgbClr val="000000"/>
                </a:solidFill>
                <a:latin typeface="Calibri"/>
                <a:ea typeface="Times New Roman"/>
                <a:cs typeface="Times New Roman"/>
                <a:sym typeface="Times New Roman"/>
              </a:rPr>
              <a:t>, se  </a:t>
            </a:r>
            <a:r>
              <a:rPr lang="en-US" sz="1800" dirty="0" err="1">
                <a:solidFill>
                  <a:srgbClr val="000000"/>
                </a:solidFill>
                <a:latin typeface="Calibri"/>
                <a:ea typeface="Times New Roman"/>
                <a:cs typeface="Times New Roman"/>
                <a:sym typeface="Times New Roman"/>
              </a:rPr>
              <a:t>determinó</a:t>
            </a:r>
            <a:endParaRPr sz="2800" dirty="0">
              <a:solidFill>
                <a:schemeClr val="dk1"/>
              </a:solidFill>
              <a:latin typeface="Times New Roman"/>
              <a:ea typeface="Times New Roman"/>
              <a:cs typeface="Times New Roman"/>
              <a:sym typeface="Times New Roman"/>
            </a:endParaRPr>
          </a:p>
          <a:p>
            <a:pPr marL="356276" marR="348005" lvl="0" indent="0" algn="l" rtl="0">
              <a:lnSpc>
                <a:spcPct val="90100"/>
              </a:lnSpc>
              <a:spcBef>
                <a:spcPts val="827"/>
              </a:spcBef>
              <a:spcAft>
                <a:spcPts val="0"/>
              </a:spcAft>
              <a:buNone/>
            </a:pPr>
            <a:r>
              <a:rPr lang="en-US" sz="1800" b="1" dirty="0">
                <a:solidFill>
                  <a:srgbClr val="000000"/>
                </a:solidFill>
                <a:latin typeface="Calibri"/>
                <a:ea typeface="Garamond"/>
                <a:cs typeface="Garamond"/>
                <a:sym typeface="Garamond"/>
              </a:rPr>
              <a:t>¨</a:t>
            </a:r>
            <a:r>
              <a:rPr lang="en-US" sz="1800" b="1" dirty="0" err="1">
                <a:solidFill>
                  <a:srgbClr val="000000"/>
                </a:solidFill>
                <a:latin typeface="Calibri"/>
                <a:ea typeface="Garamond"/>
                <a:cs typeface="Garamond"/>
                <a:sym typeface="Garamond"/>
              </a:rPr>
              <a:t>Artículo</a:t>
            </a:r>
            <a:r>
              <a:rPr lang="en-US" sz="1800" b="1" dirty="0">
                <a:solidFill>
                  <a:srgbClr val="000000"/>
                </a:solidFill>
                <a:latin typeface="Calibri"/>
                <a:ea typeface="Garamond"/>
                <a:cs typeface="Garamond"/>
                <a:sym typeface="Garamond"/>
              </a:rPr>
              <a:t> 1.- </a:t>
            </a:r>
            <a:r>
              <a:rPr lang="en-US" sz="1800" i="1" dirty="0">
                <a:solidFill>
                  <a:srgbClr val="000000"/>
                </a:solidFill>
                <a:latin typeface="Calibri"/>
                <a:ea typeface="Garamond"/>
                <a:cs typeface="Garamond"/>
                <a:sym typeface="Garamond"/>
              </a:rPr>
              <a:t>El </a:t>
            </a:r>
            <a:r>
              <a:rPr lang="en-US" sz="1800" i="1" dirty="0" err="1">
                <a:solidFill>
                  <a:srgbClr val="000000"/>
                </a:solidFill>
                <a:latin typeface="Calibri"/>
                <a:ea typeface="Garamond"/>
                <a:cs typeface="Garamond"/>
                <a:sym typeface="Garamond"/>
              </a:rPr>
              <a:t>número</a:t>
            </a:r>
            <a:r>
              <a:rPr lang="en-US" sz="1800" i="1" dirty="0">
                <a:solidFill>
                  <a:srgbClr val="000000"/>
                </a:solidFill>
                <a:latin typeface="Calibri"/>
                <a:ea typeface="Garamond"/>
                <a:cs typeface="Garamond"/>
                <a:sym typeface="Garamond"/>
              </a:rPr>
              <a:t> de </a:t>
            </a:r>
            <a:r>
              <a:rPr lang="en-US" sz="1800" i="1" dirty="0" err="1">
                <a:solidFill>
                  <a:srgbClr val="000000"/>
                </a:solidFill>
                <a:latin typeface="Calibri"/>
                <a:ea typeface="Garamond"/>
                <a:cs typeface="Garamond"/>
                <a:sym typeface="Garamond"/>
              </a:rPr>
              <a:t>Magistrados</a:t>
            </a:r>
            <a:r>
              <a:rPr lang="en-US" sz="1800" i="1" dirty="0">
                <a:solidFill>
                  <a:srgbClr val="000000"/>
                </a:solidFill>
                <a:latin typeface="Calibri"/>
                <a:ea typeface="Garamond"/>
                <a:cs typeface="Garamond"/>
                <a:sym typeface="Garamond"/>
              </a:rPr>
              <a:t> que </a:t>
            </a:r>
            <a:r>
              <a:rPr lang="en-US" sz="1800" i="1" dirty="0" err="1">
                <a:solidFill>
                  <a:srgbClr val="000000"/>
                </a:solidFill>
                <a:latin typeface="Calibri"/>
                <a:ea typeface="Garamond"/>
                <a:cs typeface="Garamond"/>
                <a:sym typeface="Garamond"/>
              </a:rPr>
              <a:t>integren</a:t>
            </a:r>
            <a:r>
              <a:rPr lang="en-US" sz="1800" i="1" dirty="0">
                <a:solidFill>
                  <a:srgbClr val="000000"/>
                </a:solidFill>
                <a:latin typeface="Calibri"/>
                <a:ea typeface="Garamond"/>
                <a:cs typeface="Garamond"/>
                <a:sym typeface="Garamond"/>
              </a:rPr>
              <a:t> </a:t>
            </a:r>
            <a:r>
              <a:rPr lang="en-US" sz="1800" i="1" dirty="0" err="1">
                <a:solidFill>
                  <a:srgbClr val="000000"/>
                </a:solidFill>
                <a:latin typeface="Calibri"/>
                <a:ea typeface="Garamond"/>
                <a:cs typeface="Garamond"/>
                <a:sym typeface="Garamond"/>
              </a:rPr>
              <a:t>el</a:t>
            </a:r>
            <a:r>
              <a:rPr lang="en-US" sz="1800" i="1" dirty="0">
                <a:solidFill>
                  <a:srgbClr val="000000"/>
                </a:solidFill>
                <a:latin typeface="Calibri"/>
                <a:ea typeface="Garamond"/>
                <a:cs typeface="Garamond"/>
                <a:sym typeface="Garamond"/>
              </a:rPr>
              <a:t>  Tribunal de Justicia de la </a:t>
            </a:r>
            <a:r>
              <a:rPr lang="en-US" sz="1800" i="1" dirty="0" err="1">
                <a:solidFill>
                  <a:srgbClr val="000000"/>
                </a:solidFill>
                <a:latin typeface="Calibri"/>
                <a:ea typeface="Garamond"/>
                <a:cs typeface="Garamond"/>
                <a:sym typeface="Garamond"/>
              </a:rPr>
              <a:t>Comunidad</a:t>
            </a:r>
            <a:r>
              <a:rPr lang="en-US" sz="1800" i="1" dirty="0">
                <a:solidFill>
                  <a:srgbClr val="000000"/>
                </a:solidFill>
                <a:latin typeface="Calibri"/>
                <a:ea typeface="Garamond"/>
                <a:cs typeface="Garamond"/>
                <a:sym typeface="Garamond"/>
              </a:rPr>
              <a:t> Andina </a:t>
            </a:r>
            <a:r>
              <a:rPr lang="en-US" sz="1800" i="1" dirty="0" err="1">
                <a:solidFill>
                  <a:srgbClr val="000000"/>
                </a:solidFill>
                <a:latin typeface="Calibri"/>
                <a:ea typeface="Garamond"/>
                <a:cs typeface="Garamond"/>
                <a:sym typeface="Garamond"/>
              </a:rPr>
              <a:t>será</a:t>
            </a:r>
            <a:r>
              <a:rPr lang="en-US" sz="1800" i="1" dirty="0">
                <a:solidFill>
                  <a:srgbClr val="000000"/>
                </a:solidFill>
                <a:latin typeface="Calibri"/>
                <a:ea typeface="Garamond"/>
                <a:cs typeface="Garamond"/>
                <a:sym typeface="Garamond"/>
              </a:rPr>
              <a:t> </a:t>
            </a:r>
            <a:r>
              <a:rPr lang="en-US" sz="1800" i="1" dirty="0" err="1">
                <a:solidFill>
                  <a:srgbClr val="000000"/>
                </a:solidFill>
                <a:latin typeface="Calibri"/>
                <a:ea typeface="Garamond"/>
                <a:cs typeface="Garamond"/>
                <a:sym typeface="Garamond"/>
              </a:rPr>
              <a:t>igual</a:t>
            </a:r>
            <a:r>
              <a:rPr lang="en-US" sz="1800" i="1" dirty="0">
                <a:solidFill>
                  <a:srgbClr val="000000"/>
                </a:solidFill>
                <a:latin typeface="Calibri"/>
                <a:ea typeface="Garamond"/>
                <a:cs typeface="Garamond"/>
                <a:sym typeface="Garamond"/>
              </a:rPr>
              <a:t> al  </a:t>
            </a:r>
            <a:r>
              <a:rPr lang="en-US" sz="1800" i="1" dirty="0" err="1">
                <a:solidFill>
                  <a:srgbClr val="000000"/>
                </a:solidFill>
                <a:latin typeface="Calibri"/>
                <a:ea typeface="Garamond"/>
                <a:cs typeface="Garamond"/>
                <a:sym typeface="Garamond"/>
              </a:rPr>
              <a:t>número</a:t>
            </a:r>
            <a:r>
              <a:rPr lang="en-US" sz="1800" i="1" dirty="0">
                <a:solidFill>
                  <a:srgbClr val="000000"/>
                </a:solidFill>
                <a:latin typeface="Calibri"/>
                <a:ea typeface="Garamond"/>
                <a:cs typeface="Garamond"/>
                <a:sym typeface="Garamond"/>
              </a:rPr>
              <a:t> de </a:t>
            </a:r>
            <a:r>
              <a:rPr lang="en-US" sz="1800" i="1" dirty="0" err="1">
                <a:solidFill>
                  <a:srgbClr val="000000"/>
                </a:solidFill>
                <a:latin typeface="Calibri"/>
                <a:ea typeface="Garamond"/>
                <a:cs typeface="Garamond"/>
                <a:sym typeface="Garamond"/>
              </a:rPr>
              <a:t>Países</a:t>
            </a:r>
            <a:r>
              <a:rPr lang="en-US" sz="1800" i="1" dirty="0">
                <a:solidFill>
                  <a:srgbClr val="000000"/>
                </a:solidFill>
                <a:latin typeface="Calibri"/>
                <a:ea typeface="Garamond"/>
                <a:cs typeface="Garamond"/>
                <a:sym typeface="Garamond"/>
              </a:rPr>
              <a:t> </a:t>
            </a:r>
            <a:r>
              <a:rPr lang="en-US" sz="1800" i="1" dirty="0" err="1">
                <a:solidFill>
                  <a:srgbClr val="000000"/>
                </a:solidFill>
                <a:latin typeface="Calibri"/>
                <a:ea typeface="Garamond"/>
                <a:cs typeface="Garamond"/>
                <a:sym typeface="Garamond"/>
              </a:rPr>
              <a:t>Miembros</a:t>
            </a:r>
            <a:r>
              <a:rPr lang="en-US" sz="1800" i="1" dirty="0">
                <a:solidFill>
                  <a:srgbClr val="000000"/>
                </a:solidFill>
                <a:latin typeface="Calibri"/>
                <a:ea typeface="Garamond"/>
                <a:cs typeface="Garamond"/>
                <a:sym typeface="Garamond"/>
              </a:rPr>
              <a:t> de la </a:t>
            </a:r>
            <a:r>
              <a:rPr lang="en-US" sz="1800" i="1" dirty="0" err="1">
                <a:solidFill>
                  <a:srgbClr val="000000"/>
                </a:solidFill>
                <a:latin typeface="Calibri"/>
                <a:ea typeface="Garamond"/>
                <a:cs typeface="Garamond"/>
                <a:sym typeface="Garamond"/>
              </a:rPr>
              <a:t>Comunidad</a:t>
            </a:r>
            <a:r>
              <a:rPr lang="en-US" sz="1800" i="1" dirty="0">
                <a:solidFill>
                  <a:srgbClr val="000000"/>
                </a:solidFill>
                <a:latin typeface="Calibri"/>
                <a:ea typeface="Garamond"/>
                <a:cs typeface="Garamond"/>
                <a:sym typeface="Garamond"/>
              </a:rPr>
              <a:t> Andina.¨</a:t>
            </a:r>
            <a:endParaRPr sz="2400" dirty="0">
              <a:solidFill>
                <a:schemeClr val="dk1"/>
              </a:solidFill>
              <a:latin typeface="Garamond"/>
              <a:ea typeface="Garamond"/>
              <a:cs typeface="Garamond"/>
              <a:sym typeface="Garamond"/>
            </a:endParaRPr>
          </a:p>
        </p:txBody>
      </p:sp>
      <p:pic>
        <p:nvPicPr>
          <p:cNvPr id="288" name="Google Shape;288;p14" descr="logo_horizontal"/>
          <p:cNvPicPr preferRelativeResize="0"/>
          <p:nvPr/>
        </p:nvPicPr>
        <p:blipFill rotWithShape="1">
          <a:blip r:embed="rId3">
            <a:alphaModFix/>
          </a:blip>
          <a:srcRect/>
          <a:stretch/>
        </p:blipFill>
        <p:spPr>
          <a:xfrm>
            <a:off x="0" y="0"/>
            <a:ext cx="4657725" cy="132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5"/>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295" name="Google Shape;295;p15"/>
          <p:cNvSpPr txBox="1">
            <a:spLocks noGrp="1"/>
          </p:cNvSpPr>
          <p:nvPr>
            <p:ph type="title"/>
          </p:nvPr>
        </p:nvSpPr>
        <p:spPr>
          <a:xfrm>
            <a:off x="541577" y="1171235"/>
            <a:ext cx="5948433" cy="1183924"/>
          </a:xfrm>
          <a:prstGeom prst="rect">
            <a:avLst/>
          </a:prstGeom>
          <a:noFill/>
          <a:ln>
            <a:noFill/>
          </a:ln>
        </p:spPr>
        <p:txBody>
          <a:bodyPr spcFirstLastPara="1" wrap="square" lIns="0" tIns="12075" rIns="0" bIns="0" anchor="t" anchorCtr="0">
            <a:spAutoFit/>
          </a:bodyPr>
          <a:lstStyle/>
          <a:p>
            <a:pPr marL="1636323" marR="5090" lvl="0" indent="-1624235" algn="l" rtl="0">
              <a:spcBef>
                <a:spcPts val="0"/>
              </a:spcBef>
              <a:spcAft>
                <a:spcPts val="0"/>
              </a:spcAft>
              <a:buClr>
                <a:schemeClr val="accent1"/>
              </a:buClr>
              <a:buSzPts val="3807"/>
              <a:buFont typeface="Trebuchet MS"/>
              <a:buNone/>
            </a:pPr>
            <a:r>
              <a:rPr lang="en-US" sz="1800" dirty="0">
                <a:solidFill>
                  <a:srgbClr val="000000"/>
                </a:solidFill>
                <a:latin typeface="Calibri"/>
              </a:rPr>
              <a:t>COMPOSICIÓN DEL TRIBUNAL</a:t>
            </a:r>
            <a:endParaRPr dirty="0"/>
          </a:p>
        </p:txBody>
      </p:sp>
      <p:sp>
        <p:nvSpPr>
          <p:cNvPr id="296" name="Google Shape;296;p15"/>
          <p:cNvSpPr txBox="1"/>
          <p:nvPr/>
        </p:nvSpPr>
        <p:spPr>
          <a:xfrm>
            <a:off x="0" y="2719917"/>
            <a:ext cx="6265835" cy="3459290"/>
          </a:xfrm>
          <a:prstGeom prst="rect">
            <a:avLst/>
          </a:prstGeom>
          <a:noFill/>
          <a:ln>
            <a:noFill/>
          </a:ln>
        </p:spPr>
        <p:txBody>
          <a:bodyPr spcFirstLastPara="1" wrap="square" lIns="0" tIns="12075" rIns="0" bIns="0" anchor="t" anchorCtr="0">
            <a:spAutoFit/>
          </a:bodyPr>
          <a:lstStyle/>
          <a:p>
            <a:pPr marL="356276" marR="5090" lvl="0" indent="-344188" algn="l" rtl="0">
              <a:spcBef>
                <a:spcPts val="0"/>
              </a:spcBef>
              <a:spcAft>
                <a:spcPts val="0"/>
              </a:spcAft>
              <a:buClr>
                <a:srgbClr val="FFCC00"/>
              </a:buClr>
              <a:buSzPts val="2204"/>
              <a:buFont typeface="Noto Sans Symbols"/>
              <a:buChar char="■"/>
            </a:pPr>
            <a:r>
              <a:rPr lang="en-US" sz="1800" dirty="0">
                <a:solidFill>
                  <a:srgbClr val="000000"/>
                </a:solidFill>
                <a:latin typeface="Calibri"/>
                <a:ea typeface="Times New Roman"/>
                <a:cs typeface="Times New Roman"/>
                <a:sym typeface="Times New Roman"/>
              </a:rPr>
              <a:t>Los </a:t>
            </a:r>
            <a:r>
              <a:rPr lang="en-US" sz="1800" dirty="0" err="1">
                <a:solidFill>
                  <a:srgbClr val="000000"/>
                </a:solidFill>
                <a:latin typeface="Calibri"/>
                <a:ea typeface="Times New Roman"/>
                <a:cs typeface="Times New Roman"/>
                <a:sym typeface="Times New Roman"/>
              </a:rPr>
              <a:t>magistrados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deberán</a:t>
            </a:r>
            <a:r>
              <a:rPr lang="en-US" sz="1800" dirty="0">
                <a:solidFill>
                  <a:srgbClr val="000000"/>
                </a:solidFill>
                <a:latin typeface="Calibri"/>
                <a:ea typeface="Times New Roman"/>
                <a:cs typeface="Times New Roman"/>
                <a:sym typeface="Times New Roman"/>
              </a:rPr>
              <a:t> ser </a:t>
            </a:r>
            <a:r>
              <a:rPr lang="en-US" sz="1800" dirty="0" err="1">
                <a:solidFill>
                  <a:srgbClr val="000000"/>
                </a:solidFill>
                <a:latin typeface="Calibri"/>
                <a:ea typeface="Times New Roman"/>
                <a:cs typeface="Times New Roman"/>
                <a:sym typeface="Times New Roman"/>
              </a:rPr>
              <a:t>nacionales</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origen</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los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Países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Miembros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gozar</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alta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consideración</a:t>
            </a:r>
            <a:r>
              <a:rPr lang="en-US" sz="1800" dirty="0">
                <a:solidFill>
                  <a:srgbClr val="000000"/>
                </a:solidFill>
                <a:latin typeface="Calibri"/>
                <a:ea typeface="Times New Roman"/>
                <a:cs typeface="Times New Roman"/>
                <a:sym typeface="Times New Roman"/>
              </a:rPr>
              <a:t> moral y </a:t>
            </a:r>
            <a:r>
              <a:rPr lang="en-US" sz="1800" dirty="0" err="1">
                <a:solidFill>
                  <a:srgbClr val="000000"/>
                </a:solidFill>
                <a:latin typeface="Calibri"/>
                <a:ea typeface="Times New Roman"/>
                <a:cs typeface="Times New Roman"/>
                <a:sym typeface="Times New Roman"/>
              </a:rPr>
              <a:t>reunir</a:t>
            </a:r>
            <a:r>
              <a:rPr lang="en-US" sz="1800" dirty="0">
                <a:solidFill>
                  <a:srgbClr val="000000"/>
                </a:solidFill>
                <a:latin typeface="Calibri"/>
                <a:ea typeface="Times New Roman"/>
                <a:cs typeface="Times New Roman"/>
                <a:sym typeface="Times New Roman"/>
              </a:rPr>
              <a:t> las </a:t>
            </a:r>
            <a:r>
              <a:rPr lang="en-US" sz="1800" dirty="0" err="1">
                <a:solidFill>
                  <a:srgbClr val="000000"/>
                </a:solidFill>
                <a:latin typeface="Calibri"/>
                <a:ea typeface="Times New Roman"/>
                <a:cs typeface="Times New Roman"/>
                <a:sym typeface="Times New Roman"/>
              </a:rPr>
              <a:t>condiciones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requeridas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su</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país</a:t>
            </a:r>
            <a:r>
              <a:rPr lang="en-US" sz="1800" dirty="0">
                <a:solidFill>
                  <a:srgbClr val="000000"/>
                </a:solidFill>
                <a:latin typeface="Calibri"/>
                <a:ea typeface="Times New Roman"/>
                <a:cs typeface="Times New Roman"/>
                <a:sym typeface="Times New Roman"/>
              </a:rPr>
              <a:t> para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ejercicio</a:t>
            </a:r>
            <a:r>
              <a:rPr lang="en-US" sz="1800" dirty="0">
                <a:solidFill>
                  <a:srgbClr val="000000"/>
                </a:solidFill>
                <a:latin typeface="Calibri"/>
                <a:ea typeface="Times New Roman"/>
                <a:cs typeface="Times New Roman"/>
                <a:sym typeface="Times New Roman"/>
              </a:rPr>
              <a:t> de las  </a:t>
            </a:r>
            <a:r>
              <a:rPr lang="en-US" sz="1800" dirty="0" err="1">
                <a:solidFill>
                  <a:srgbClr val="000000"/>
                </a:solidFill>
                <a:latin typeface="Calibri"/>
                <a:ea typeface="Times New Roman"/>
                <a:cs typeface="Times New Roman"/>
                <a:sym typeface="Times New Roman"/>
              </a:rPr>
              <a:t>más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altas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funciones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judiciales</a:t>
            </a:r>
            <a:r>
              <a:rPr lang="en-US" sz="1800" dirty="0">
                <a:solidFill>
                  <a:srgbClr val="000000"/>
                </a:solidFill>
                <a:latin typeface="Calibri"/>
                <a:ea typeface="Times New Roman"/>
                <a:cs typeface="Times New Roman"/>
                <a:sym typeface="Times New Roman"/>
              </a:rPr>
              <a:t> o ser  </a:t>
            </a:r>
            <a:r>
              <a:rPr lang="en-US" sz="1800" dirty="0" err="1">
                <a:solidFill>
                  <a:srgbClr val="000000"/>
                </a:solidFill>
                <a:latin typeface="Calibri"/>
                <a:ea typeface="Times New Roman"/>
                <a:cs typeface="Times New Roman"/>
                <a:sym typeface="Times New Roman"/>
              </a:rPr>
              <a:t>jurisconsultos</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notoria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competencia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Artículo</a:t>
            </a:r>
            <a:r>
              <a:rPr lang="en-US" sz="1800" dirty="0">
                <a:solidFill>
                  <a:srgbClr val="000000"/>
                </a:solidFill>
                <a:latin typeface="Calibri"/>
                <a:ea typeface="Times New Roman"/>
                <a:cs typeface="Times New Roman"/>
                <a:sym typeface="Times New Roman"/>
              </a:rPr>
              <a:t> 6 del </a:t>
            </a:r>
            <a:r>
              <a:rPr lang="en-US" sz="1800" dirty="0" err="1">
                <a:solidFill>
                  <a:srgbClr val="000000"/>
                </a:solidFill>
                <a:latin typeface="Calibri"/>
                <a:ea typeface="Times New Roman"/>
                <a:cs typeface="Times New Roman"/>
                <a:sym typeface="Times New Roman"/>
              </a:rPr>
              <a:t>Tratado</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Creación</a:t>
            </a:r>
            <a:r>
              <a:rPr lang="en-US" sz="1800" dirty="0">
                <a:solidFill>
                  <a:srgbClr val="000000"/>
                </a:solidFill>
                <a:latin typeface="Calibri"/>
                <a:ea typeface="Times New Roman"/>
                <a:cs typeface="Times New Roman"/>
                <a:sym typeface="Times New Roman"/>
              </a:rPr>
              <a:t> del  Tribunal de Justicia)</a:t>
            </a:r>
            <a:endParaRPr sz="2800" dirty="0">
              <a:solidFill>
                <a:schemeClr val="dk1"/>
              </a:solidFill>
              <a:latin typeface="Times New Roman"/>
              <a:ea typeface="Times New Roman"/>
              <a:cs typeface="Times New Roman"/>
              <a:sym typeface="Times New Roman"/>
            </a:endParaRPr>
          </a:p>
        </p:txBody>
      </p:sp>
      <p:pic>
        <p:nvPicPr>
          <p:cNvPr id="297" name="Google Shape;297;p15" descr="logo_horizontal"/>
          <p:cNvPicPr preferRelativeResize="0"/>
          <p:nvPr/>
        </p:nvPicPr>
        <p:blipFill rotWithShape="1">
          <a:blip r:embed="rId4">
            <a:alphaModFix/>
          </a:blip>
          <a:srcRect/>
          <a:stretch/>
        </p:blipFill>
        <p:spPr>
          <a:xfrm>
            <a:off x="0" y="0"/>
            <a:ext cx="4657725" cy="1323975"/>
          </a:xfrm>
          <a:prstGeom prst="rect">
            <a:avLst/>
          </a:prstGeom>
          <a:noFill/>
          <a:ln>
            <a:noFill/>
          </a:ln>
        </p:spPr>
      </p:pic>
      <p:pic>
        <p:nvPicPr>
          <p:cNvPr id="3" name="Imagen 2">
            <a:extLst>
              <a:ext uri="{FF2B5EF4-FFF2-40B4-BE49-F238E27FC236}">
                <a16:creationId xmlns:a16="http://schemas.microsoft.com/office/drawing/2014/main" id="{C731979F-2F1D-B53C-4E45-9BA9B19C2831}"/>
              </a:ext>
            </a:extLst>
          </p:cNvPr>
          <p:cNvPicPr>
            <a:picLocks noChangeAspect="1"/>
          </p:cNvPicPr>
          <p:nvPr/>
        </p:nvPicPr>
        <p:blipFill>
          <a:blip r:embed="rId5"/>
          <a:stretch>
            <a:fillRect/>
          </a:stretch>
        </p:blipFill>
        <p:spPr>
          <a:xfrm>
            <a:off x="6391983" y="-1528"/>
            <a:ext cx="5800017"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6"/>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304" name="Google Shape;304;p16"/>
          <p:cNvSpPr txBox="1">
            <a:spLocks noGrp="1"/>
          </p:cNvSpPr>
          <p:nvPr>
            <p:ph type="title"/>
          </p:nvPr>
        </p:nvSpPr>
        <p:spPr>
          <a:xfrm>
            <a:off x="182853" y="1471781"/>
            <a:ext cx="6474385" cy="1122899"/>
          </a:xfrm>
          <a:prstGeom prst="rect">
            <a:avLst/>
          </a:prstGeom>
          <a:noFill/>
          <a:ln>
            <a:noFill/>
          </a:ln>
        </p:spPr>
        <p:txBody>
          <a:bodyPr spcFirstLastPara="1" wrap="square" lIns="0" tIns="12700" rIns="0" bIns="0" anchor="t" anchorCtr="0">
            <a:spAutoFit/>
          </a:bodyPr>
          <a:lstStyle/>
          <a:p>
            <a:pPr marL="75072" marR="5090" lvl="0" indent="-62984" algn="l" rtl="0">
              <a:spcBef>
                <a:spcPts val="0"/>
              </a:spcBef>
              <a:spcAft>
                <a:spcPts val="0"/>
              </a:spcAft>
              <a:buClr>
                <a:schemeClr val="accent1"/>
              </a:buClr>
              <a:buSzPts val="3600"/>
              <a:buFont typeface="Trebuchet MS"/>
              <a:buNone/>
            </a:pPr>
            <a:r>
              <a:rPr lang="en-US" sz="1800" dirty="0" err="1">
                <a:solidFill>
                  <a:srgbClr val="000000"/>
                </a:solidFill>
                <a:latin typeface="Calibri"/>
              </a:rPr>
              <a:t>Particularidades</a:t>
            </a:r>
            <a:r>
              <a:rPr lang="en-US" sz="1800" dirty="0">
                <a:solidFill>
                  <a:srgbClr val="000000"/>
                </a:solidFill>
                <a:latin typeface="Calibri"/>
              </a:rPr>
              <a:t> del </a:t>
            </a:r>
            <a:r>
              <a:rPr lang="en-US" sz="1800" dirty="0" err="1">
                <a:solidFill>
                  <a:srgbClr val="000000"/>
                </a:solidFill>
                <a:latin typeface="Calibri"/>
              </a:rPr>
              <a:t>Régimen</a:t>
            </a:r>
            <a:r>
              <a:rPr lang="en-US" sz="1800" dirty="0">
                <a:solidFill>
                  <a:srgbClr val="000000"/>
                </a:solidFill>
                <a:latin typeface="Calibri"/>
              </a:rPr>
              <a:t>  de </a:t>
            </a:r>
            <a:r>
              <a:rPr lang="en-US" sz="1800" dirty="0" err="1">
                <a:solidFill>
                  <a:srgbClr val="000000"/>
                </a:solidFill>
                <a:latin typeface="Calibri"/>
              </a:rPr>
              <a:t>Solución</a:t>
            </a:r>
            <a:r>
              <a:rPr lang="en-US" sz="1800" dirty="0">
                <a:solidFill>
                  <a:srgbClr val="000000"/>
                </a:solidFill>
                <a:latin typeface="Calibri"/>
              </a:rPr>
              <a:t> de </a:t>
            </a:r>
            <a:r>
              <a:rPr lang="en-US" sz="1800" dirty="0" err="1">
                <a:solidFill>
                  <a:srgbClr val="000000"/>
                </a:solidFill>
                <a:latin typeface="Calibri"/>
              </a:rPr>
              <a:t>Controversias</a:t>
            </a:r>
            <a:endParaRPr dirty="0"/>
          </a:p>
        </p:txBody>
      </p:sp>
      <p:sp>
        <p:nvSpPr>
          <p:cNvPr id="305" name="Google Shape;305;p16"/>
          <p:cNvSpPr txBox="1"/>
          <p:nvPr/>
        </p:nvSpPr>
        <p:spPr>
          <a:xfrm>
            <a:off x="454513" y="2659735"/>
            <a:ext cx="7618868" cy="3828519"/>
          </a:xfrm>
          <a:prstGeom prst="rect">
            <a:avLst/>
          </a:prstGeom>
          <a:noFill/>
          <a:ln>
            <a:noFill/>
          </a:ln>
        </p:spPr>
        <p:txBody>
          <a:bodyPr spcFirstLastPara="1" wrap="square" lIns="0" tIns="103675" rIns="0" bIns="0" anchor="t" anchorCtr="0">
            <a:spAutoFit/>
          </a:bodyPr>
          <a:lstStyle/>
          <a:p>
            <a:pPr marL="356276" marR="0" lvl="0" indent="-344188" algn="l" rtl="0">
              <a:spcBef>
                <a:spcPts val="0"/>
              </a:spcBef>
              <a:spcAft>
                <a:spcPts val="0"/>
              </a:spcAft>
              <a:buClr>
                <a:srgbClr val="FFCC00"/>
              </a:buClr>
              <a:buSzPts val="1704"/>
              <a:buFont typeface="Noto Sans Symbols"/>
              <a:buChar char="■"/>
            </a:pPr>
            <a:r>
              <a:rPr lang="en-US" sz="1800" dirty="0">
                <a:solidFill>
                  <a:srgbClr val="000000"/>
                </a:solidFill>
                <a:latin typeface="Calibri"/>
                <a:ea typeface="Times New Roman"/>
                <a:cs typeface="Times New Roman"/>
                <a:sym typeface="Times New Roman"/>
              </a:rPr>
              <a:t>Permanente</a:t>
            </a:r>
            <a:endParaRPr sz="2405" dirty="0">
              <a:solidFill>
                <a:schemeClr val="dk1"/>
              </a:solidFill>
              <a:latin typeface="Times New Roman"/>
              <a:ea typeface="Times New Roman"/>
              <a:cs typeface="Times New Roman"/>
              <a:sym typeface="Times New Roman"/>
            </a:endParaRPr>
          </a:p>
          <a:p>
            <a:pPr marL="356276" marR="638115" lvl="0" indent="0" algn="l" rtl="0">
              <a:lnSpc>
                <a:spcPct val="89700"/>
              </a:lnSpc>
              <a:spcBef>
                <a:spcPts val="1012"/>
              </a:spcBef>
              <a:spcAft>
                <a:spcPts val="0"/>
              </a:spcAft>
              <a:buNone/>
            </a:pPr>
            <a:r>
              <a:rPr lang="en-US" sz="1800" dirty="0">
                <a:solidFill>
                  <a:srgbClr val="000000"/>
                </a:solidFill>
                <a:latin typeface="Calibri"/>
                <a:ea typeface="Times New Roman"/>
                <a:cs typeface="Times New Roman"/>
                <a:sym typeface="Times New Roman"/>
              </a:rPr>
              <a:t>A </a:t>
            </a:r>
            <a:r>
              <a:rPr lang="en-US" sz="1800" dirty="0" err="1">
                <a:solidFill>
                  <a:srgbClr val="000000"/>
                </a:solidFill>
                <a:latin typeface="Calibri"/>
                <a:ea typeface="Times New Roman"/>
                <a:cs typeface="Times New Roman"/>
                <a:sym typeface="Times New Roman"/>
              </a:rPr>
              <a:t>diferencia</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otros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esquemas</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integración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los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cuales</a:t>
            </a:r>
            <a:r>
              <a:rPr lang="en-US" sz="1800" dirty="0">
                <a:solidFill>
                  <a:srgbClr val="000000"/>
                </a:solidFill>
                <a:latin typeface="Calibri"/>
                <a:ea typeface="Times New Roman"/>
                <a:cs typeface="Times New Roman"/>
                <a:sym typeface="Times New Roman"/>
              </a:rPr>
              <a:t> se </a:t>
            </a:r>
            <a:r>
              <a:rPr lang="en-US" sz="1800" dirty="0" err="1">
                <a:solidFill>
                  <a:srgbClr val="000000"/>
                </a:solidFill>
                <a:latin typeface="Calibri"/>
                <a:ea typeface="Times New Roman"/>
                <a:cs typeface="Times New Roman"/>
                <a:sym typeface="Times New Roman"/>
              </a:rPr>
              <a:t>establecen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árbitros</a:t>
            </a:r>
            <a:r>
              <a:rPr lang="en-US" sz="1800" dirty="0">
                <a:solidFill>
                  <a:srgbClr val="000000"/>
                </a:solidFill>
                <a:latin typeface="Calibri"/>
                <a:ea typeface="Times New Roman"/>
                <a:cs typeface="Times New Roman"/>
                <a:sym typeface="Times New Roman"/>
              </a:rPr>
              <a:t> o </a:t>
            </a:r>
            <a:r>
              <a:rPr lang="en-US" sz="1800" dirty="0" err="1">
                <a:solidFill>
                  <a:srgbClr val="000000"/>
                </a:solidFill>
                <a:latin typeface="Calibri"/>
                <a:ea typeface="Times New Roman"/>
                <a:cs typeface="Times New Roman"/>
                <a:sym typeface="Times New Roman"/>
              </a:rPr>
              <a:t>tribunales</a:t>
            </a:r>
            <a:r>
              <a:rPr lang="en-US" sz="1800" dirty="0">
                <a:solidFill>
                  <a:srgbClr val="000000"/>
                </a:solidFill>
                <a:latin typeface="Calibri"/>
                <a:ea typeface="Times New Roman"/>
                <a:cs typeface="Times New Roman"/>
                <a:sym typeface="Times New Roman"/>
              </a:rPr>
              <a:t> ad – hoc (i.e.  MERCOSUR, OMC) para </a:t>
            </a:r>
            <a:r>
              <a:rPr lang="en-US" sz="1800" dirty="0" err="1">
                <a:solidFill>
                  <a:srgbClr val="000000"/>
                </a:solidFill>
                <a:latin typeface="Calibri"/>
                <a:ea typeface="Times New Roman"/>
                <a:cs typeface="Times New Roman"/>
                <a:sym typeface="Times New Roman"/>
              </a:rPr>
              <a:t>cada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caso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en</a:t>
            </a:r>
            <a:r>
              <a:rPr lang="en-US" sz="1800" dirty="0">
                <a:solidFill>
                  <a:srgbClr val="000000"/>
                </a:solidFill>
                <a:latin typeface="Calibri"/>
                <a:ea typeface="Times New Roman"/>
                <a:cs typeface="Times New Roman"/>
                <a:sym typeface="Times New Roman"/>
              </a:rPr>
              <a:t> particular.</a:t>
            </a:r>
            <a:endParaRPr sz="2405" dirty="0">
              <a:solidFill>
                <a:schemeClr val="dk1"/>
              </a:solidFill>
              <a:latin typeface="Times New Roman"/>
              <a:ea typeface="Times New Roman"/>
              <a:cs typeface="Times New Roman"/>
              <a:sym typeface="Times New Roman"/>
            </a:endParaRPr>
          </a:p>
          <a:p>
            <a:pPr marL="356276" marR="0" lvl="0" indent="-344188" algn="l" rtl="0">
              <a:spcBef>
                <a:spcPts val="706"/>
              </a:spcBef>
              <a:spcAft>
                <a:spcPts val="0"/>
              </a:spcAft>
              <a:buClr>
                <a:srgbClr val="FFCC00"/>
              </a:buClr>
              <a:buSzPts val="1704"/>
              <a:buFont typeface="Noto Sans Symbols"/>
              <a:buChar char="■"/>
            </a:pPr>
            <a:r>
              <a:rPr lang="en-US" sz="1800" dirty="0" err="1">
                <a:solidFill>
                  <a:srgbClr val="000000"/>
                </a:solidFill>
                <a:latin typeface="Calibri"/>
                <a:ea typeface="Times New Roman"/>
                <a:cs typeface="Times New Roman"/>
                <a:sym typeface="Times New Roman"/>
              </a:rPr>
              <a:t>Vinculante</a:t>
            </a:r>
            <a:endParaRPr sz="2405" dirty="0">
              <a:solidFill>
                <a:schemeClr val="dk1"/>
              </a:solidFill>
              <a:latin typeface="Times New Roman"/>
              <a:ea typeface="Times New Roman"/>
              <a:cs typeface="Times New Roman"/>
              <a:sym typeface="Times New Roman"/>
            </a:endParaRPr>
          </a:p>
          <a:p>
            <a:pPr marL="356276" marR="5090" lvl="0" indent="0" algn="l" rtl="0">
              <a:lnSpc>
                <a:spcPct val="89800"/>
              </a:lnSpc>
              <a:spcBef>
                <a:spcPts val="1012"/>
              </a:spcBef>
              <a:spcAft>
                <a:spcPts val="0"/>
              </a:spcAft>
              <a:buNone/>
            </a:pPr>
            <a:r>
              <a:rPr lang="en-US" sz="1800" dirty="0">
                <a:solidFill>
                  <a:srgbClr val="000000"/>
                </a:solidFill>
                <a:latin typeface="Calibri"/>
                <a:ea typeface="Times New Roman"/>
                <a:cs typeface="Times New Roman"/>
                <a:sym typeface="Times New Roman"/>
              </a:rPr>
              <a:t>Las </a:t>
            </a:r>
            <a:r>
              <a:rPr lang="en-US" sz="1800" dirty="0" err="1">
                <a:solidFill>
                  <a:srgbClr val="000000"/>
                </a:solidFill>
                <a:latin typeface="Calibri"/>
                <a:ea typeface="Times New Roman"/>
                <a:cs typeface="Times New Roman"/>
                <a:sym typeface="Times New Roman"/>
              </a:rPr>
              <a:t>sentencias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tendrán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fuerza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obligatoria</a:t>
            </a:r>
            <a:r>
              <a:rPr lang="en-US" sz="1800" dirty="0">
                <a:solidFill>
                  <a:srgbClr val="000000"/>
                </a:solidFill>
                <a:latin typeface="Calibri"/>
                <a:ea typeface="Times New Roman"/>
                <a:cs typeface="Times New Roman"/>
                <a:sym typeface="Times New Roman"/>
              </a:rPr>
              <a:t> y </a:t>
            </a:r>
            <a:r>
              <a:rPr lang="en-US" sz="1800" dirty="0" err="1">
                <a:solidFill>
                  <a:srgbClr val="000000"/>
                </a:solidFill>
                <a:latin typeface="Calibri"/>
                <a:ea typeface="Times New Roman"/>
                <a:cs typeface="Times New Roman"/>
                <a:sym typeface="Times New Roman"/>
              </a:rPr>
              <a:t>carácter</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cosa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juzgada</a:t>
            </a:r>
            <a:r>
              <a:rPr lang="en-US" sz="1800" dirty="0">
                <a:solidFill>
                  <a:srgbClr val="000000"/>
                </a:solidFill>
                <a:latin typeface="Calibri"/>
                <a:ea typeface="Times New Roman"/>
                <a:cs typeface="Times New Roman"/>
                <a:sym typeface="Times New Roman"/>
              </a:rPr>
              <a:t> a </a:t>
            </a:r>
            <a:r>
              <a:rPr lang="en-US" sz="1800" dirty="0" err="1">
                <a:solidFill>
                  <a:srgbClr val="000000"/>
                </a:solidFill>
                <a:latin typeface="Calibri"/>
                <a:ea typeface="Times New Roman"/>
                <a:cs typeface="Times New Roman"/>
                <a:sym typeface="Times New Roman"/>
              </a:rPr>
              <a:t>partir</a:t>
            </a:r>
            <a:r>
              <a:rPr lang="en-US" sz="1800" dirty="0">
                <a:solidFill>
                  <a:srgbClr val="000000"/>
                </a:solidFill>
                <a:latin typeface="Calibri"/>
                <a:ea typeface="Times New Roman"/>
                <a:cs typeface="Times New Roman"/>
                <a:sym typeface="Times New Roman"/>
              </a:rPr>
              <a:t> del día </a:t>
            </a:r>
            <a:r>
              <a:rPr lang="en-US" sz="1800" dirty="0" err="1">
                <a:solidFill>
                  <a:srgbClr val="000000"/>
                </a:solidFill>
                <a:latin typeface="Calibri"/>
                <a:ea typeface="Times New Roman"/>
                <a:cs typeface="Times New Roman"/>
                <a:sym typeface="Times New Roman"/>
              </a:rPr>
              <a:t>siguiente</a:t>
            </a:r>
            <a:r>
              <a:rPr lang="en-US" sz="1800" dirty="0">
                <a:solidFill>
                  <a:srgbClr val="000000"/>
                </a:solidFill>
                <a:latin typeface="Calibri"/>
                <a:ea typeface="Times New Roman"/>
                <a:cs typeface="Times New Roman"/>
                <a:sym typeface="Times New Roman"/>
              </a:rPr>
              <a:t> al de la </a:t>
            </a:r>
            <a:r>
              <a:rPr lang="en-US" sz="1800" dirty="0" err="1">
                <a:solidFill>
                  <a:srgbClr val="000000"/>
                </a:solidFill>
                <a:latin typeface="Calibri"/>
                <a:ea typeface="Times New Roman"/>
                <a:cs typeface="Times New Roman"/>
                <a:sym typeface="Times New Roman"/>
              </a:rPr>
              <a:t>notificación</a:t>
            </a:r>
            <a:r>
              <a:rPr lang="en-US" sz="1800" dirty="0">
                <a:solidFill>
                  <a:srgbClr val="000000"/>
                </a:solidFill>
                <a:latin typeface="Calibri"/>
                <a:ea typeface="Times New Roman"/>
                <a:cs typeface="Times New Roman"/>
                <a:sym typeface="Times New Roman"/>
              </a:rPr>
              <a:t> y es  </a:t>
            </a:r>
            <a:r>
              <a:rPr lang="en-US" sz="1800" dirty="0" err="1">
                <a:solidFill>
                  <a:srgbClr val="000000"/>
                </a:solidFill>
                <a:latin typeface="Calibri"/>
                <a:ea typeface="Times New Roman"/>
                <a:cs typeface="Times New Roman"/>
                <a:sym typeface="Times New Roman"/>
              </a:rPr>
              <a:t>aplicable</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territorio</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los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Países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Miembros</a:t>
            </a:r>
            <a:r>
              <a:rPr lang="en-US" sz="1800" dirty="0">
                <a:solidFill>
                  <a:srgbClr val="000000"/>
                </a:solidFill>
                <a:latin typeface="Calibri"/>
                <a:ea typeface="Times New Roman"/>
                <a:cs typeface="Times New Roman"/>
                <a:sym typeface="Times New Roman"/>
              </a:rPr>
              <a:t> sin  </a:t>
            </a:r>
            <a:r>
              <a:rPr lang="en-US" sz="1800" dirty="0" err="1">
                <a:solidFill>
                  <a:srgbClr val="000000"/>
                </a:solidFill>
                <a:latin typeface="Calibri"/>
                <a:ea typeface="Times New Roman"/>
                <a:cs typeface="Times New Roman"/>
                <a:sym typeface="Times New Roman"/>
              </a:rPr>
              <a:t>necesidad</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homologación</a:t>
            </a:r>
            <a:r>
              <a:rPr lang="en-US" sz="1800" dirty="0">
                <a:solidFill>
                  <a:srgbClr val="000000"/>
                </a:solidFill>
                <a:latin typeface="Calibri"/>
                <a:ea typeface="Times New Roman"/>
                <a:cs typeface="Times New Roman"/>
                <a:sym typeface="Times New Roman"/>
              </a:rPr>
              <a:t> o </a:t>
            </a:r>
            <a:r>
              <a:rPr lang="en-US" sz="1800" dirty="0" err="1">
                <a:solidFill>
                  <a:srgbClr val="000000"/>
                </a:solidFill>
                <a:latin typeface="Calibri"/>
                <a:ea typeface="Times New Roman"/>
                <a:cs typeface="Times New Roman"/>
                <a:sym typeface="Times New Roman"/>
              </a:rPr>
              <a:t>exequátur</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artículos</a:t>
            </a:r>
            <a:r>
              <a:rPr lang="en-US" sz="1800" dirty="0">
                <a:solidFill>
                  <a:srgbClr val="000000"/>
                </a:solidFill>
                <a:latin typeface="Calibri"/>
                <a:ea typeface="Times New Roman"/>
                <a:cs typeface="Times New Roman"/>
                <a:sym typeface="Times New Roman"/>
              </a:rPr>
              <a:t> 41 del  </a:t>
            </a:r>
            <a:r>
              <a:rPr lang="en-US" sz="1800" dirty="0" err="1">
                <a:solidFill>
                  <a:srgbClr val="000000"/>
                </a:solidFill>
                <a:latin typeface="Calibri"/>
                <a:ea typeface="Times New Roman"/>
                <a:cs typeface="Times New Roman"/>
                <a:sym typeface="Times New Roman"/>
              </a:rPr>
              <a:t>Tratado</a:t>
            </a:r>
            <a:r>
              <a:rPr lang="en-US" sz="1800" dirty="0">
                <a:solidFill>
                  <a:srgbClr val="000000"/>
                </a:solidFill>
                <a:latin typeface="Calibri"/>
                <a:ea typeface="Times New Roman"/>
                <a:cs typeface="Times New Roman"/>
                <a:sym typeface="Times New Roman"/>
              </a:rPr>
              <a:t> y 91 del </a:t>
            </a:r>
            <a:r>
              <a:rPr lang="en-US" sz="1800" dirty="0" err="1">
                <a:solidFill>
                  <a:srgbClr val="000000"/>
                </a:solidFill>
                <a:latin typeface="Calibri"/>
                <a:ea typeface="Times New Roman"/>
                <a:cs typeface="Times New Roman"/>
                <a:sym typeface="Times New Roman"/>
              </a:rPr>
              <a:t>Estatuto</a:t>
            </a:r>
            <a:r>
              <a:rPr lang="en-US" sz="1800" dirty="0">
                <a:solidFill>
                  <a:srgbClr val="000000"/>
                </a:solidFill>
                <a:latin typeface="Calibri"/>
                <a:ea typeface="Times New Roman"/>
                <a:cs typeface="Times New Roman"/>
                <a:sym typeface="Times New Roman"/>
              </a:rPr>
              <a:t>)</a:t>
            </a:r>
            <a:endParaRPr sz="2405" dirty="0">
              <a:solidFill>
                <a:schemeClr val="dk1"/>
              </a:solidFill>
              <a:latin typeface="Times New Roman"/>
              <a:ea typeface="Times New Roman"/>
              <a:cs typeface="Times New Roman"/>
              <a:sym typeface="Times New Roman"/>
            </a:endParaRPr>
          </a:p>
        </p:txBody>
      </p:sp>
      <p:pic>
        <p:nvPicPr>
          <p:cNvPr id="306" name="Google Shape;306;p16" descr="logo_horizontal"/>
          <p:cNvPicPr preferRelativeResize="0"/>
          <p:nvPr/>
        </p:nvPicPr>
        <p:blipFill rotWithShape="1">
          <a:blip r:embed="rId4">
            <a:alphaModFix/>
          </a:blip>
          <a:srcRect/>
          <a:stretch/>
        </p:blipFill>
        <p:spPr>
          <a:xfrm>
            <a:off x="0" y="0"/>
            <a:ext cx="4657725" cy="1323975"/>
          </a:xfrm>
          <a:prstGeom prst="rect">
            <a:avLst/>
          </a:prstGeom>
          <a:noFill/>
          <a:ln>
            <a:noFill/>
          </a:ln>
        </p:spPr>
      </p:pic>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p:nvPr/>
        </p:nvSpPr>
        <p:spPr>
          <a:xfrm>
            <a:off x="4263947" y="4198265"/>
            <a:ext cx="4583523" cy="2658207"/>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3">
              <a:solidFill>
                <a:schemeClr val="dk1"/>
              </a:solidFill>
              <a:latin typeface="Trebuchet MS"/>
              <a:ea typeface="Trebuchet MS"/>
              <a:cs typeface="Trebuchet MS"/>
              <a:sym typeface="Trebuchet MS"/>
            </a:endParaRPr>
          </a:p>
        </p:txBody>
      </p:sp>
      <p:sp>
        <p:nvSpPr>
          <p:cNvPr id="313" name="Google Shape;313;p17"/>
          <p:cNvSpPr txBox="1">
            <a:spLocks noGrp="1"/>
          </p:cNvSpPr>
          <p:nvPr>
            <p:ph type="title"/>
          </p:nvPr>
        </p:nvSpPr>
        <p:spPr>
          <a:xfrm>
            <a:off x="184073" y="1305121"/>
            <a:ext cx="10546937" cy="1122899"/>
          </a:xfrm>
          <a:prstGeom prst="rect">
            <a:avLst/>
          </a:prstGeom>
          <a:noFill/>
          <a:ln>
            <a:noFill/>
          </a:ln>
        </p:spPr>
        <p:txBody>
          <a:bodyPr spcFirstLastPara="1" wrap="square" lIns="0" tIns="12700" rIns="0" bIns="0" anchor="t" anchorCtr="0">
            <a:spAutoFit/>
          </a:bodyPr>
          <a:lstStyle/>
          <a:p>
            <a:pPr marL="75072" marR="5090" lvl="0" indent="-62984" algn="l" rtl="0">
              <a:spcBef>
                <a:spcPts val="0"/>
              </a:spcBef>
              <a:spcAft>
                <a:spcPts val="0"/>
              </a:spcAft>
              <a:buClr>
                <a:schemeClr val="accent1"/>
              </a:buClr>
              <a:buSzPts val="3600"/>
              <a:buFont typeface="Trebuchet MS"/>
              <a:buNone/>
            </a:pPr>
            <a:r>
              <a:rPr lang="en-US" sz="1800" dirty="0" err="1">
                <a:solidFill>
                  <a:srgbClr val="000000"/>
                </a:solidFill>
                <a:latin typeface="Calibri"/>
              </a:rPr>
              <a:t>Particularidades</a:t>
            </a:r>
            <a:r>
              <a:rPr lang="en-US" sz="1800" dirty="0">
                <a:solidFill>
                  <a:srgbClr val="000000"/>
                </a:solidFill>
                <a:latin typeface="Calibri"/>
              </a:rPr>
              <a:t> del </a:t>
            </a:r>
            <a:r>
              <a:rPr lang="en-US" sz="1800" dirty="0" err="1">
                <a:solidFill>
                  <a:srgbClr val="000000"/>
                </a:solidFill>
                <a:latin typeface="Calibri"/>
              </a:rPr>
              <a:t>Régimen</a:t>
            </a:r>
            <a:r>
              <a:rPr lang="en-US" sz="1800" dirty="0">
                <a:solidFill>
                  <a:srgbClr val="000000"/>
                </a:solidFill>
                <a:latin typeface="Calibri"/>
              </a:rPr>
              <a:t>  de </a:t>
            </a:r>
            <a:r>
              <a:rPr lang="en-US" sz="1800" dirty="0" err="1">
                <a:solidFill>
                  <a:srgbClr val="000000"/>
                </a:solidFill>
                <a:latin typeface="Calibri"/>
              </a:rPr>
              <a:t>Solución</a:t>
            </a:r>
            <a:r>
              <a:rPr lang="en-US" sz="1800" dirty="0">
                <a:solidFill>
                  <a:srgbClr val="000000"/>
                </a:solidFill>
                <a:latin typeface="Calibri"/>
              </a:rPr>
              <a:t> de </a:t>
            </a:r>
            <a:r>
              <a:rPr lang="en-US" sz="1800" dirty="0" err="1">
                <a:solidFill>
                  <a:srgbClr val="000000"/>
                </a:solidFill>
                <a:latin typeface="Calibri"/>
              </a:rPr>
              <a:t>Controversias</a:t>
            </a:r>
            <a:endParaRPr dirty="0"/>
          </a:p>
        </p:txBody>
      </p:sp>
      <p:sp>
        <p:nvSpPr>
          <p:cNvPr id="314" name="Google Shape;314;p17"/>
          <p:cNvSpPr txBox="1"/>
          <p:nvPr/>
        </p:nvSpPr>
        <p:spPr>
          <a:xfrm>
            <a:off x="1030971" y="2428020"/>
            <a:ext cx="7532984" cy="3703829"/>
          </a:xfrm>
          <a:prstGeom prst="rect">
            <a:avLst/>
          </a:prstGeom>
          <a:noFill/>
          <a:ln>
            <a:noFill/>
          </a:ln>
        </p:spPr>
        <p:txBody>
          <a:bodyPr spcFirstLastPara="1" wrap="square" lIns="0" tIns="140575" rIns="0" bIns="0" anchor="t" anchorCtr="0">
            <a:spAutoFit/>
          </a:bodyPr>
          <a:lstStyle/>
          <a:p>
            <a:pPr marL="355639" marR="0" lvl="0" indent="-343552" algn="l" rtl="0">
              <a:spcBef>
                <a:spcPts val="0"/>
              </a:spcBef>
              <a:spcAft>
                <a:spcPts val="0"/>
              </a:spcAft>
              <a:buClr>
                <a:srgbClr val="FFCC00"/>
              </a:buClr>
              <a:buSzPts val="2004"/>
              <a:buFont typeface="Noto Sans Symbols"/>
              <a:buChar char="■"/>
            </a:pPr>
            <a:r>
              <a:rPr lang="en-US" sz="1800" dirty="0" err="1">
                <a:solidFill>
                  <a:srgbClr val="000000"/>
                </a:solidFill>
                <a:latin typeface="Calibri"/>
                <a:ea typeface="Times New Roman"/>
                <a:cs typeface="Times New Roman"/>
                <a:sym typeface="Times New Roman"/>
              </a:rPr>
              <a:t>Exclusivo</a:t>
            </a:r>
            <a:r>
              <a:rPr lang="en-US" sz="1800" dirty="0">
                <a:solidFill>
                  <a:srgbClr val="000000"/>
                </a:solidFill>
                <a:latin typeface="Calibri"/>
                <a:ea typeface="Times New Roman"/>
                <a:cs typeface="Times New Roman"/>
                <a:sym typeface="Times New Roman"/>
              </a:rPr>
              <a:t> y </a:t>
            </a:r>
            <a:r>
              <a:rPr lang="en-US" sz="1800" dirty="0" err="1">
                <a:solidFill>
                  <a:srgbClr val="000000"/>
                </a:solidFill>
                <a:latin typeface="Calibri"/>
                <a:ea typeface="Times New Roman"/>
                <a:cs typeface="Times New Roman"/>
                <a:sym typeface="Times New Roman"/>
              </a:rPr>
              <a:t>excluyente</a:t>
            </a:r>
            <a:endParaRPr sz="2805" dirty="0">
              <a:solidFill>
                <a:schemeClr val="dk1"/>
              </a:solidFill>
              <a:latin typeface="Times New Roman"/>
              <a:ea typeface="Times New Roman"/>
              <a:cs typeface="Times New Roman"/>
              <a:sym typeface="Times New Roman"/>
            </a:endParaRPr>
          </a:p>
          <a:p>
            <a:pPr marL="355639" marR="5090" lvl="0" indent="0" algn="l" rtl="0">
              <a:spcBef>
                <a:spcPts val="1012"/>
              </a:spcBef>
              <a:spcAft>
                <a:spcPts val="0"/>
              </a:spcAft>
              <a:buNone/>
            </a:pPr>
            <a:r>
              <a:rPr lang="en-US" sz="1800" dirty="0">
                <a:solidFill>
                  <a:srgbClr val="000000"/>
                </a:solidFill>
                <a:latin typeface="Calibri"/>
                <a:ea typeface="Times New Roman"/>
                <a:cs typeface="Times New Roman"/>
                <a:sym typeface="Times New Roman"/>
              </a:rPr>
              <a:t>Los </a:t>
            </a:r>
            <a:r>
              <a:rPr lang="en-US" sz="1800" dirty="0" err="1">
                <a:solidFill>
                  <a:srgbClr val="000000"/>
                </a:solidFill>
                <a:latin typeface="Calibri"/>
                <a:ea typeface="Times New Roman"/>
                <a:cs typeface="Times New Roman"/>
                <a:sym typeface="Times New Roman"/>
              </a:rPr>
              <a:t>Países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Miembros</a:t>
            </a:r>
            <a:r>
              <a:rPr lang="en-US" sz="1800" dirty="0">
                <a:solidFill>
                  <a:srgbClr val="000000"/>
                </a:solidFill>
                <a:latin typeface="Calibri"/>
                <a:ea typeface="Times New Roman"/>
                <a:cs typeface="Times New Roman"/>
                <a:sym typeface="Times New Roman"/>
              </a:rPr>
              <a:t> no </a:t>
            </a:r>
            <a:r>
              <a:rPr lang="en-US" sz="1800" dirty="0" err="1">
                <a:solidFill>
                  <a:srgbClr val="000000"/>
                </a:solidFill>
                <a:latin typeface="Calibri"/>
                <a:ea typeface="Times New Roman"/>
                <a:cs typeface="Times New Roman"/>
                <a:sym typeface="Times New Roman"/>
              </a:rPr>
              <a:t>someterán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ninguna</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controversia</a:t>
            </a:r>
            <a:r>
              <a:rPr lang="en-US" sz="1800" dirty="0">
                <a:solidFill>
                  <a:srgbClr val="000000"/>
                </a:solidFill>
                <a:latin typeface="Calibri"/>
                <a:ea typeface="Times New Roman"/>
                <a:cs typeface="Times New Roman"/>
                <a:sym typeface="Times New Roman"/>
              </a:rPr>
              <a:t> que </a:t>
            </a:r>
            <a:r>
              <a:rPr lang="en-US" sz="1800" dirty="0" err="1">
                <a:solidFill>
                  <a:srgbClr val="000000"/>
                </a:solidFill>
                <a:latin typeface="Calibri"/>
                <a:ea typeface="Times New Roman"/>
                <a:cs typeface="Times New Roman"/>
                <a:sym typeface="Times New Roman"/>
              </a:rPr>
              <a:t>surja</a:t>
            </a:r>
            <a:r>
              <a:rPr lang="en-US" sz="1800" dirty="0">
                <a:solidFill>
                  <a:srgbClr val="000000"/>
                </a:solidFill>
                <a:latin typeface="Calibri"/>
                <a:ea typeface="Times New Roman"/>
                <a:cs typeface="Times New Roman"/>
                <a:sym typeface="Times New Roman"/>
              </a:rPr>
              <a:t> con </a:t>
            </a:r>
            <a:r>
              <a:rPr lang="en-US" sz="1800" dirty="0" err="1">
                <a:solidFill>
                  <a:srgbClr val="000000"/>
                </a:solidFill>
                <a:latin typeface="Calibri"/>
                <a:ea typeface="Times New Roman"/>
                <a:cs typeface="Times New Roman"/>
                <a:sym typeface="Times New Roman"/>
              </a:rPr>
              <a:t>motivo</a:t>
            </a:r>
            <a:r>
              <a:rPr lang="en-US" sz="1800" dirty="0">
                <a:solidFill>
                  <a:srgbClr val="000000"/>
                </a:solidFill>
                <a:latin typeface="Calibri"/>
                <a:ea typeface="Times New Roman"/>
                <a:cs typeface="Times New Roman"/>
                <a:sym typeface="Times New Roman"/>
              </a:rPr>
              <a:t> de la </a:t>
            </a:r>
            <a:r>
              <a:rPr lang="en-US" sz="1800" dirty="0" err="1">
                <a:solidFill>
                  <a:srgbClr val="000000"/>
                </a:solidFill>
                <a:latin typeface="Calibri"/>
                <a:ea typeface="Times New Roman"/>
                <a:cs typeface="Times New Roman"/>
                <a:sym typeface="Times New Roman"/>
              </a:rPr>
              <a:t>aplicación</a:t>
            </a:r>
            <a:r>
              <a:rPr lang="en-US" sz="1800" dirty="0">
                <a:solidFill>
                  <a:srgbClr val="000000"/>
                </a:solidFill>
                <a:latin typeface="Calibri"/>
                <a:ea typeface="Times New Roman"/>
                <a:cs typeface="Times New Roman"/>
                <a:sym typeface="Times New Roman"/>
              </a:rPr>
              <a:t>  de las </a:t>
            </a:r>
            <a:r>
              <a:rPr lang="en-US" sz="1800" dirty="0" err="1">
                <a:solidFill>
                  <a:srgbClr val="000000"/>
                </a:solidFill>
                <a:latin typeface="Calibri"/>
                <a:ea typeface="Times New Roman"/>
                <a:cs typeface="Times New Roman"/>
                <a:sym typeface="Times New Roman"/>
              </a:rPr>
              <a:t>normas</a:t>
            </a:r>
            <a:r>
              <a:rPr lang="en-US" sz="1800" dirty="0">
                <a:solidFill>
                  <a:srgbClr val="000000"/>
                </a:solidFill>
                <a:latin typeface="Calibri"/>
                <a:ea typeface="Times New Roman"/>
                <a:cs typeface="Times New Roman"/>
                <a:sym typeface="Times New Roman"/>
              </a:rPr>
              <a:t> que </a:t>
            </a:r>
            <a:r>
              <a:rPr lang="en-US" sz="1800" dirty="0" err="1">
                <a:solidFill>
                  <a:srgbClr val="000000"/>
                </a:solidFill>
                <a:latin typeface="Calibri"/>
                <a:ea typeface="Times New Roman"/>
                <a:cs typeface="Times New Roman"/>
                <a:sym typeface="Times New Roman"/>
              </a:rPr>
              <a:t>conforman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ordenamiento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jurídico</a:t>
            </a:r>
            <a:r>
              <a:rPr lang="en-US" sz="1800" dirty="0">
                <a:solidFill>
                  <a:srgbClr val="000000"/>
                </a:solidFill>
                <a:latin typeface="Calibri"/>
                <a:ea typeface="Times New Roman"/>
                <a:cs typeface="Times New Roman"/>
                <a:sym typeface="Times New Roman"/>
              </a:rPr>
              <a:t> de la </a:t>
            </a:r>
            <a:r>
              <a:rPr lang="en-US" sz="1800" dirty="0" err="1">
                <a:solidFill>
                  <a:srgbClr val="000000"/>
                </a:solidFill>
                <a:latin typeface="Calibri"/>
                <a:ea typeface="Times New Roman"/>
                <a:cs typeface="Times New Roman"/>
                <a:sym typeface="Times New Roman"/>
              </a:rPr>
              <a:t>Comunidad</a:t>
            </a:r>
            <a:r>
              <a:rPr lang="en-US" sz="1800" dirty="0">
                <a:solidFill>
                  <a:srgbClr val="000000"/>
                </a:solidFill>
                <a:latin typeface="Calibri"/>
                <a:ea typeface="Times New Roman"/>
                <a:cs typeface="Times New Roman"/>
                <a:sym typeface="Times New Roman"/>
              </a:rPr>
              <a:t> Andina a </a:t>
            </a:r>
            <a:r>
              <a:rPr lang="en-US" sz="1800" dirty="0" err="1">
                <a:solidFill>
                  <a:srgbClr val="000000"/>
                </a:solidFill>
                <a:latin typeface="Calibri"/>
                <a:ea typeface="Times New Roman"/>
                <a:cs typeface="Times New Roman"/>
                <a:sym typeface="Times New Roman"/>
              </a:rPr>
              <a:t>ningún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otro</a:t>
            </a:r>
            <a:r>
              <a:rPr lang="en-US" sz="1800" dirty="0">
                <a:solidFill>
                  <a:srgbClr val="000000"/>
                </a:solidFill>
                <a:latin typeface="Calibri"/>
                <a:ea typeface="Times New Roman"/>
                <a:cs typeface="Times New Roman"/>
                <a:sym typeface="Times New Roman"/>
              </a:rPr>
              <a:t>  tribunal, </a:t>
            </a:r>
            <a:r>
              <a:rPr lang="en-US" sz="1800" dirty="0" err="1">
                <a:solidFill>
                  <a:srgbClr val="000000"/>
                </a:solidFill>
                <a:latin typeface="Calibri"/>
                <a:ea typeface="Times New Roman"/>
                <a:cs typeface="Times New Roman"/>
                <a:sym typeface="Times New Roman"/>
              </a:rPr>
              <a:t>sistema</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arbitraje</a:t>
            </a:r>
            <a:r>
              <a:rPr lang="en-US" sz="1800" dirty="0">
                <a:solidFill>
                  <a:srgbClr val="000000"/>
                </a:solidFill>
                <a:latin typeface="Calibri"/>
                <a:ea typeface="Times New Roman"/>
                <a:cs typeface="Times New Roman"/>
                <a:sym typeface="Times New Roman"/>
              </a:rPr>
              <a:t> o </a:t>
            </a:r>
            <a:r>
              <a:rPr lang="en-US" sz="1800" dirty="0" err="1">
                <a:solidFill>
                  <a:srgbClr val="000000"/>
                </a:solidFill>
                <a:latin typeface="Calibri"/>
                <a:ea typeface="Times New Roman"/>
                <a:cs typeface="Times New Roman"/>
                <a:sym typeface="Times New Roman"/>
              </a:rPr>
              <a:t>procedimiento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alguno</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distinto</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los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contemplados</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en</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el</a:t>
            </a:r>
            <a:r>
              <a:rPr lang="en-US" sz="1800" dirty="0">
                <a:solidFill>
                  <a:srgbClr val="000000"/>
                </a:solidFill>
                <a:latin typeface="Calibri"/>
                <a:ea typeface="Times New Roman"/>
                <a:cs typeface="Times New Roman"/>
                <a:sym typeface="Times New Roman"/>
              </a:rPr>
              <a:t> </a:t>
            </a:r>
            <a:r>
              <a:rPr lang="en-US" sz="1800" dirty="0" err="1">
                <a:solidFill>
                  <a:srgbClr val="000000"/>
                </a:solidFill>
                <a:latin typeface="Calibri"/>
                <a:ea typeface="Times New Roman"/>
                <a:cs typeface="Times New Roman"/>
                <a:sym typeface="Times New Roman"/>
              </a:rPr>
              <a:t>Tratado</a:t>
            </a:r>
            <a:r>
              <a:rPr lang="en-US" sz="1800" dirty="0">
                <a:solidFill>
                  <a:srgbClr val="000000"/>
                </a:solidFill>
                <a:latin typeface="Calibri"/>
                <a:ea typeface="Times New Roman"/>
                <a:cs typeface="Times New Roman"/>
                <a:sym typeface="Times New Roman"/>
              </a:rPr>
              <a:t>  de </a:t>
            </a:r>
            <a:r>
              <a:rPr lang="en-US" sz="1800" dirty="0" err="1">
                <a:solidFill>
                  <a:srgbClr val="000000"/>
                </a:solidFill>
                <a:latin typeface="Calibri"/>
                <a:ea typeface="Times New Roman"/>
                <a:cs typeface="Times New Roman"/>
                <a:sym typeface="Times New Roman"/>
              </a:rPr>
              <a:t>Creación</a:t>
            </a:r>
            <a:r>
              <a:rPr lang="en-US" sz="1800" dirty="0">
                <a:solidFill>
                  <a:srgbClr val="000000"/>
                </a:solidFill>
                <a:latin typeface="Calibri"/>
                <a:ea typeface="Times New Roman"/>
                <a:cs typeface="Times New Roman"/>
                <a:sym typeface="Times New Roman"/>
              </a:rPr>
              <a:t> del Tribunal (</a:t>
            </a:r>
            <a:r>
              <a:rPr lang="en-US" sz="1800" dirty="0" err="1">
                <a:solidFill>
                  <a:srgbClr val="000000"/>
                </a:solidFill>
                <a:latin typeface="Calibri"/>
                <a:ea typeface="Times New Roman"/>
                <a:cs typeface="Times New Roman"/>
                <a:sym typeface="Times New Roman"/>
              </a:rPr>
              <a:t>artículo</a:t>
            </a:r>
            <a:r>
              <a:rPr lang="en-US" sz="1800" dirty="0">
                <a:solidFill>
                  <a:srgbClr val="000000"/>
                </a:solidFill>
                <a:latin typeface="Calibri"/>
                <a:ea typeface="Times New Roman"/>
                <a:cs typeface="Times New Roman"/>
                <a:sym typeface="Times New Roman"/>
              </a:rPr>
              <a:t> 42 del </a:t>
            </a:r>
            <a:r>
              <a:rPr lang="en-US" sz="1800" dirty="0" err="1">
                <a:solidFill>
                  <a:srgbClr val="000000"/>
                </a:solidFill>
                <a:latin typeface="Calibri"/>
                <a:ea typeface="Times New Roman"/>
                <a:cs typeface="Times New Roman"/>
                <a:sym typeface="Times New Roman"/>
              </a:rPr>
              <a:t>Tratado</a:t>
            </a:r>
            <a:r>
              <a:rPr lang="en-US" sz="1800" dirty="0">
                <a:solidFill>
                  <a:srgbClr val="000000"/>
                </a:solidFill>
                <a:latin typeface="Calibri"/>
                <a:ea typeface="Times New Roman"/>
                <a:cs typeface="Times New Roman"/>
                <a:sym typeface="Times New Roman"/>
              </a:rPr>
              <a:t>)</a:t>
            </a:r>
            <a:endParaRPr sz="2805" dirty="0">
              <a:solidFill>
                <a:schemeClr val="dk1"/>
              </a:solidFill>
              <a:latin typeface="Times New Roman"/>
              <a:ea typeface="Times New Roman"/>
              <a:cs typeface="Times New Roman"/>
              <a:sym typeface="Times New Roman"/>
            </a:endParaRPr>
          </a:p>
        </p:txBody>
      </p:sp>
      <p:pic>
        <p:nvPicPr>
          <p:cNvPr id="2" name="Google Shape;368;p23" descr="logo_horizontal">
            <a:extLst>
              <a:ext uri="{FF2B5EF4-FFF2-40B4-BE49-F238E27FC236}">
                <a16:creationId xmlns:a16="http://schemas.microsoft.com/office/drawing/2014/main" id="{09DDB80D-F99B-ACE1-B1A6-81F6850B4B5C}"/>
              </a:ext>
            </a:extLst>
          </p:cNvPr>
          <p:cNvPicPr preferRelativeResize="0"/>
          <p:nvPr/>
        </p:nvPicPr>
        <p:blipFill rotWithShape="1">
          <a:blip r:embed="rId4">
            <a:alphaModFix/>
          </a:blip>
          <a:srcRect/>
          <a:stretch/>
        </p:blipFill>
        <p:spPr>
          <a:xfrm>
            <a:off x="0" y="-8965"/>
            <a:ext cx="4657725" cy="1323975"/>
          </a:xfrm>
          <a:prstGeom prst="rect">
            <a:avLst/>
          </a:prstGeom>
          <a:noFill/>
          <a:ln>
            <a:noFill/>
          </a:ln>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18"/>
          <p:cNvSpPr txBox="1">
            <a:spLocks noGrp="1"/>
          </p:cNvSpPr>
          <p:nvPr>
            <p:ph type="title"/>
          </p:nvPr>
        </p:nvSpPr>
        <p:spPr>
          <a:xfrm>
            <a:off x="3374041" y="1545986"/>
            <a:ext cx="4959645" cy="567874"/>
          </a:xfrm>
          <a:prstGeom prst="rect">
            <a:avLst/>
          </a:prstGeom>
          <a:noFill/>
          <a:ln>
            <a:noFill/>
          </a:ln>
        </p:spPr>
        <p:txBody>
          <a:bodyPr spcFirstLastPara="1" wrap="square" lIns="0" tIns="12700" rIns="0" bIns="0" anchor="t" anchorCtr="0">
            <a:spAutoFit/>
          </a:bodyPr>
          <a:lstStyle/>
          <a:p>
            <a:pPr marL="12723" lvl="0" indent="0" algn="l" rtl="0">
              <a:spcBef>
                <a:spcPts val="0"/>
              </a:spcBef>
              <a:spcAft>
                <a:spcPts val="0"/>
              </a:spcAft>
              <a:buClr>
                <a:schemeClr val="accent1"/>
              </a:buClr>
              <a:buSzPts val="3600"/>
              <a:buFont typeface="Trebuchet MS"/>
              <a:buNone/>
            </a:pPr>
            <a:r>
              <a:rPr lang="en-US" sz="1800">
                <a:solidFill>
                  <a:srgbClr val="000000"/>
                </a:solidFill>
                <a:latin typeface="Calibri"/>
              </a:rPr>
              <a:t>Acciones ante el TJCA</a:t>
            </a:r>
            <a:endParaRPr/>
          </a:p>
        </p:txBody>
      </p:sp>
      <p:sp>
        <p:nvSpPr>
          <p:cNvPr id="321" name="Google Shape;321;p18"/>
          <p:cNvSpPr txBox="1"/>
          <p:nvPr/>
        </p:nvSpPr>
        <p:spPr>
          <a:xfrm>
            <a:off x="909100" y="1979453"/>
            <a:ext cx="8566594" cy="4573853"/>
          </a:xfrm>
          <a:prstGeom prst="rect">
            <a:avLst/>
          </a:prstGeom>
          <a:noFill/>
          <a:ln>
            <a:noFill/>
          </a:ln>
        </p:spPr>
        <p:txBody>
          <a:bodyPr spcFirstLastPara="1" wrap="square" lIns="0" tIns="159675" rIns="0" bIns="0" anchor="t" anchorCtr="0">
            <a:spAutoFit/>
          </a:bodyPr>
          <a:lstStyle/>
          <a:p>
            <a:pPr marL="12723" marR="0" lvl="0" indent="0" algn="l" rtl="0">
              <a:spcBef>
                <a:spcPts val="0"/>
              </a:spcBef>
              <a:spcAft>
                <a:spcPts val="0"/>
              </a:spcAft>
              <a:buNone/>
            </a:pPr>
            <a:r>
              <a:rPr lang="es-BO" sz="1800" dirty="0">
                <a:solidFill>
                  <a:srgbClr val="000000"/>
                </a:solidFill>
                <a:latin typeface="Calibri"/>
                <a:ea typeface="Times New Roman"/>
                <a:cs typeface="Times New Roman"/>
                <a:sym typeface="Times New Roman"/>
              </a:rPr>
              <a:t>Competencias:</a:t>
            </a:r>
          </a:p>
          <a:p>
            <a:pPr marL="756450" marR="0" lvl="0" indent="-286293" algn="l" rtl="0">
              <a:spcBef>
                <a:spcPts val="1021"/>
              </a:spcBef>
              <a:spcAft>
                <a:spcPts val="0"/>
              </a:spcAft>
              <a:buClr>
                <a:srgbClr val="A886E0"/>
              </a:buClr>
              <a:buSzPts val="2004"/>
              <a:buFont typeface="Noto Sans Symbols"/>
              <a:buChar char="■"/>
            </a:pPr>
            <a:r>
              <a:rPr lang="es-BO" sz="1800" dirty="0">
                <a:solidFill>
                  <a:srgbClr val="000000"/>
                </a:solidFill>
                <a:latin typeface="Calibri"/>
                <a:ea typeface="Times New Roman"/>
                <a:cs typeface="Times New Roman"/>
                <a:sym typeface="Times New Roman"/>
              </a:rPr>
              <a:t>Acción de nulidad (arts. 17 al 22)</a:t>
            </a:r>
          </a:p>
          <a:p>
            <a:pPr marL="756450" marR="0" lvl="0" indent="-286293" algn="l" rtl="0">
              <a:spcBef>
                <a:spcPts val="1002"/>
              </a:spcBef>
              <a:spcAft>
                <a:spcPts val="0"/>
              </a:spcAft>
              <a:buClr>
                <a:srgbClr val="A886E0"/>
              </a:buClr>
              <a:buSzPts val="2004"/>
              <a:buFont typeface="Noto Sans Symbols"/>
              <a:buChar char="■"/>
            </a:pPr>
            <a:r>
              <a:rPr lang="es-BO" sz="1800" dirty="0">
                <a:solidFill>
                  <a:srgbClr val="000000"/>
                </a:solidFill>
                <a:latin typeface="Calibri"/>
                <a:ea typeface="Times New Roman"/>
                <a:cs typeface="Times New Roman"/>
                <a:sym typeface="Times New Roman"/>
              </a:rPr>
              <a:t>Interpretación prejudicial (arts. 32 al 36)</a:t>
            </a:r>
          </a:p>
          <a:p>
            <a:pPr marL="1213650" lvl="1" indent="-286293" algn="l">
              <a:spcBef>
                <a:spcPts val="1002"/>
              </a:spcBef>
              <a:buClr>
                <a:srgbClr val="A886E0"/>
              </a:buClr>
              <a:buSzPts val="2004"/>
              <a:buFont typeface="Noto Sans Symbols"/>
              <a:buChar char="■"/>
            </a:pPr>
            <a:r>
              <a:rPr lang="es-BO" sz="1800" dirty="0">
                <a:solidFill>
                  <a:srgbClr val="000000"/>
                </a:solidFill>
                <a:latin typeface="Calibri"/>
                <a:ea typeface="Times New Roman"/>
                <a:cs typeface="Times New Roman"/>
                <a:sym typeface="Times New Roman"/>
              </a:rPr>
              <a:t>Acto Aclarado</a:t>
            </a:r>
          </a:p>
          <a:p>
            <a:pPr marL="756450" marR="0" lvl="0" indent="-286293" algn="l" rtl="0">
              <a:spcBef>
                <a:spcPts val="1012"/>
              </a:spcBef>
              <a:spcAft>
                <a:spcPts val="0"/>
              </a:spcAft>
              <a:buClr>
                <a:srgbClr val="A886E0"/>
              </a:buClr>
              <a:buSzPts val="2004"/>
              <a:buFont typeface="Noto Sans Symbols"/>
              <a:buChar char="■"/>
            </a:pPr>
            <a:r>
              <a:rPr lang="es-BO" sz="1800" dirty="0">
                <a:solidFill>
                  <a:srgbClr val="000000"/>
                </a:solidFill>
                <a:latin typeface="Calibri"/>
                <a:ea typeface="Times New Roman"/>
                <a:cs typeface="Times New Roman"/>
                <a:sym typeface="Times New Roman"/>
              </a:rPr>
              <a:t>Acción de incumplimiento (arts. 23 al 31).</a:t>
            </a:r>
          </a:p>
          <a:p>
            <a:pPr marL="756450" marR="0" lvl="0" indent="-286293" algn="l" rtl="0">
              <a:spcBef>
                <a:spcPts val="1002"/>
              </a:spcBef>
              <a:spcAft>
                <a:spcPts val="0"/>
              </a:spcAft>
              <a:buClr>
                <a:srgbClr val="A886E0"/>
              </a:buClr>
              <a:buSzPts val="2004"/>
              <a:buFont typeface="Noto Sans Symbols"/>
              <a:buChar char="■"/>
            </a:pPr>
            <a:r>
              <a:rPr lang="es-BO" sz="1800" dirty="0">
                <a:solidFill>
                  <a:srgbClr val="000000"/>
                </a:solidFill>
                <a:latin typeface="Calibri"/>
                <a:ea typeface="Times New Roman"/>
                <a:cs typeface="Times New Roman"/>
                <a:sym typeface="Times New Roman"/>
              </a:rPr>
              <a:t>Recurso por omisión o inactividad (art. 37)</a:t>
            </a:r>
          </a:p>
          <a:p>
            <a:pPr marL="756450" marR="0" lvl="0" indent="-286293" algn="l" rtl="0">
              <a:spcBef>
                <a:spcPts val="1007"/>
              </a:spcBef>
              <a:spcAft>
                <a:spcPts val="0"/>
              </a:spcAft>
              <a:buClr>
                <a:srgbClr val="A886E0"/>
              </a:buClr>
              <a:buSzPts val="2004"/>
              <a:buFont typeface="Noto Sans Symbols"/>
              <a:buChar char="■"/>
            </a:pPr>
            <a:r>
              <a:rPr lang="es-BO" sz="1800" dirty="0">
                <a:solidFill>
                  <a:srgbClr val="000000"/>
                </a:solidFill>
                <a:latin typeface="Calibri"/>
                <a:ea typeface="Times New Roman"/>
                <a:cs typeface="Times New Roman"/>
                <a:sym typeface="Times New Roman"/>
              </a:rPr>
              <a:t>Función arbitral (arts. 38 y 39)</a:t>
            </a:r>
          </a:p>
          <a:p>
            <a:pPr marL="756450" marR="0" lvl="0" indent="-286293" algn="l" rtl="0">
              <a:spcBef>
                <a:spcPts val="1007"/>
              </a:spcBef>
              <a:spcAft>
                <a:spcPts val="0"/>
              </a:spcAft>
              <a:buClr>
                <a:srgbClr val="A886E0"/>
              </a:buClr>
              <a:buSzPts val="2004"/>
              <a:buFont typeface="Noto Sans Symbols"/>
              <a:buChar char="■"/>
            </a:pPr>
            <a:r>
              <a:rPr lang="es-BO" sz="1800" dirty="0">
                <a:solidFill>
                  <a:srgbClr val="000000"/>
                </a:solidFill>
                <a:latin typeface="Calibri"/>
                <a:ea typeface="Times New Roman"/>
                <a:cs typeface="Times New Roman"/>
                <a:sym typeface="Times New Roman"/>
              </a:rPr>
              <a:t>Jurisdicción laboral (art. 40)</a:t>
            </a:r>
          </a:p>
        </p:txBody>
      </p:sp>
      <p:pic>
        <p:nvPicPr>
          <p:cNvPr id="322" name="Google Shape;322;p18" descr="logo_horizontal"/>
          <p:cNvPicPr preferRelativeResize="0"/>
          <p:nvPr/>
        </p:nvPicPr>
        <p:blipFill rotWithShape="1">
          <a:blip r:embed="rId3">
            <a:alphaModFix/>
          </a:blip>
          <a:srcRect/>
          <a:stretch/>
        </p:blipFill>
        <p:spPr>
          <a:xfrm>
            <a:off x="0" y="0"/>
            <a:ext cx="4657725" cy="1323975"/>
          </a:xfrm>
          <a:prstGeom prst="rect">
            <a:avLst/>
          </a:prstGeom>
          <a:noFill/>
          <a:ln>
            <a:noFill/>
          </a:ln>
        </p:spPr>
      </p:pic>
    </p:spTree>
  </p:cSld>
  <p:clrMapOvr>
    <a:masterClrMapping/>
  </p:clrMapOvr>
  <p:transition>
    <p:wipe dir="d"/>
  </p:transition>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301</TotalTime>
  <Words>2702</Words>
  <Application>Microsoft Office PowerPoint</Application>
  <PresentationFormat>Panorámica</PresentationFormat>
  <Paragraphs>185</Paragraphs>
  <Slides>46</Slides>
  <Notes>13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46</vt:i4>
      </vt:variant>
    </vt:vector>
  </HeadingPairs>
  <TitlesOfParts>
    <vt:vector size="56" baseType="lpstr">
      <vt:lpstr>Arial</vt:lpstr>
      <vt:lpstr>Calibri</vt:lpstr>
      <vt:lpstr>Courier New</vt:lpstr>
      <vt:lpstr>EBGaramond08</vt:lpstr>
      <vt:lpstr>Garamond</vt:lpstr>
      <vt:lpstr>Noto Sans Symbols</vt:lpstr>
      <vt:lpstr>Times New Roman</vt:lpstr>
      <vt:lpstr>Trebuchet MS</vt:lpstr>
      <vt:lpstr>Wingdings 3</vt:lpstr>
      <vt:lpstr>Faceta</vt:lpstr>
      <vt:lpstr>TRIBUNAL ANDINO DE JUSTICIA</vt:lpstr>
      <vt:lpstr>TRIBUNAL ANDINO DE JUSTICIA</vt:lpstr>
      <vt:lpstr>SOLUCIÓN DE  CONTROVERSIAS EL TRATADO DEL TRIBUNAL</vt:lpstr>
      <vt:lpstr>SOLUCIÓN DE  CONTROVERSIAS EL TRATADO DEL TRIBUNAL</vt:lpstr>
      <vt:lpstr>COMPOSICIÓN DEL TRIBUNAL</vt:lpstr>
      <vt:lpstr>COMPOSICIÓN DEL TRIBUNAL</vt:lpstr>
      <vt:lpstr>Particularidades del Régimen  de Solución de Controversias</vt:lpstr>
      <vt:lpstr>Particularidades del Régimen  de Solución de Controversias</vt:lpstr>
      <vt:lpstr>Acciones ante el TJCA</vt:lpstr>
      <vt:lpstr>ACCION DE NULIDAD</vt:lpstr>
      <vt:lpstr>Acción de nulidad</vt:lpstr>
      <vt:lpstr>Presentación de PowerPoint</vt:lpstr>
      <vt:lpstr>Presentación de PowerPoint</vt:lpstr>
      <vt:lpstr>Presentación de PowerPoint</vt:lpstr>
      <vt:lpstr>Presentación de PowerPoint</vt:lpstr>
      <vt:lpstr>Presentación de PowerPoint</vt:lpstr>
      <vt:lpstr>Acción de nulidad</vt:lpstr>
      <vt:lpstr>Presentación de PowerPoint</vt:lpstr>
      <vt:lpstr>Presentación de PowerPoint</vt:lpstr>
      <vt:lpstr>Presentación de PowerPoint</vt:lpstr>
      <vt:lpstr>Cuestionario</vt:lpstr>
      <vt:lpstr>Interpretación prejudicial</vt:lpstr>
      <vt:lpstr>Interpretación prejudicial</vt:lpstr>
      <vt:lpstr>Interpretación prejudicial</vt:lpstr>
      <vt:lpstr>Interpretación prejudicial</vt:lpstr>
      <vt:lpstr>Interpretación prejudicial</vt:lpstr>
      <vt:lpstr>Interpretación prejudicial</vt:lpstr>
      <vt:lpstr>Presentación de PowerPoint</vt:lpstr>
      <vt:lpstr>Interpretación prejudicial</vt:lpstr>
      <vt:lpstr>Interpretación prejudicial</vt:lpstr>
      <vt:lpstr>Interpretación prejudicial</vt:lpstr>
      <vt:lpstr>Presentación de PowerPoint</vt:lpstr>
      <vt:lpstr>Acto Aclarado</vt:lpstr>
      <vt:lpstr>Presentación de PowerPoint</vt:lpstr>
      <vt:lpstr>Presentación de PowerPoint</vt:lpstr>
      <vt:lpstr>Presentación de PowerPoint</vt:lpstr>
      <vt:lpstr>Interpretación prejudicial</vt:lpstr>
      <vt:lpstr>Interpretación prejudicial</vt:lpstr>
      <vt:lpstr>Presentación de PowerPoint</vt:lpstr>
      <vt:lpstr>Presentación de PowerPoint</vt:lpstr>
      <vt:lpstr>Presentación de PowerPoint</vt:lpstr>
      <vt:lpstr>Recurso por omisión o inactividad</vt:lpstr>
      <vt:lpstr>Recurso por omisión o inactividad</vt:lpstr>
      <vt:lpstr>Recurso por omisión o inactividad</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SOLUCIÓN DE  CONTROVERSIAS EL TRATADO DEL TRIBUNAL</dc:title>
  <dc:creator>MRE - Benjamín Blanco</dc:creator>
  <cp:lastModifiedBy>MRE - Benjamín Blanco</cp:lastModifiedBy>
  <cp:revision>3</cp:revision>
  <dcterms:created xsi:type="dcterms:W3CDTF">2023-08-08T14:58:46Z</dcterms:created>
  <dcterms:modified xsi:type="dcterms:W3CDTF">2025-04-24T16:10:29Z</dcterms:modified>
</cp:coreProperties>
</file>