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351" r:id="rId2"/>
    <p:sldId id="352" r:id="rId3"/>
    <p:sldId id="329" r:id="rId4"/>
    <p:sldId id="330" r:id="rId5"/>
    <p:sldId id="331" r:id="rId6"/>
    <p:sldId id="286" r:id="rId7"/>
    <p:sldId id="338" r:id="rId8"/>
    <p:sldId id="287" r:id="rId9"/>
    <p:sldId id="332" r:id="rId10"/>
    <p:sldId id="334" r:id="rId11"/>
    <p:sldId id="335" r:id="rId12"/>
    <p:sldId id="336" r:id="rId13"/>
    <p:sldId id="337" r:id="rId14"/>
    <p:sldId id="289" r:id="rId15"/>
    <p:sldId id="339" r:id="rId16"/>
    <p:sldId id="347" r:id="rId17"/>
    <p:sldId id="340" r:id="rId18"/>
    <p:sldId id="341" r:id="rId19"/>
    <p:sldId id="342" r:id="rId20"/>
    <p:sldId id="343" r:id="rId21"/>
    <p:sldId id="344" r:id="rId22"/>
    <p:sldId id="345" r:id="rId23"/>
    <p:sldId id="354" r:id="rId24"/>
    <p:sldId id="353" r:id="rId25"/>
    <p:sldId id="348" r:id="rId26"/>
    <p:sldId id="349" r:id="rId27"/>
    <p:sldId id="346" r:id="rId28"/>
    <p:sldId id="2575" r:id="rId29"/>
    <p:sldId id="256" r:id="rId30"/>
    <p:sldId id="2578" r:id="rId31"/>
    <p:sldId id="258" r:id="rId32"/>
    <p:sldId id="2579" r:id="rId33"/>
    <p:sldId id="2580" r:id="rId34"/>
    <p:sldId id="2577" r:id="rId35"/>
    <p:sldId id="2581" r:id="rId36"/>
    <p:sldId id="374" r:id="rId37"/>
    <p:sldId id="375" r:id="rId38"/>
    <p:sldId id="376" r:id="rId39"/>
    <p:sldId id="378" r:id="rId40"/>
    <p:sldId id="381" r:id="rId41"/>
    <p:sldId id="382" r:id="rId42"/>
    <p:sldId id="383" r:id="rId43"/>
    <p:sldId id="384" r:id="rId44"/>
    <p:sldId id="360" r:id="rId45"/>
    <p:sldId id="285" r:id="rId46"/>
    <p:sldId id="2582" r:id="rId47"/>
    <p:sldId id="2583" r:id="rId48"/>
    <p:sldId id="2584" r:id="rId49"/>
    <p:sldId id="2585" r:id="rId50"/>
    <p:sldId id="2586" r:id="rId51"/>
    <p:sldId id="261" r:id="rId52"/>
    <p:sldId id="2588" r:id="rId53"/>
    <p:sldId id="2587" r:id="rId54"/>
    <p:sldId id="2589" r:id="rId55"/>
    <p:sldId id="2590" r:id="rId56"/>
    <p:sldId id="2576" r:id="rId57"/>
    <p:sldId id="288" r:id="rId58"/>
    <p:sldId id="2591" r:id="rId59"/>
    <p:sldId id="290" r:id="rId60"/>
    <p:sldId id="291" r:id="rId61"/>
    <p:sldId id="272" r:id="rId62"/>
    <p:sldId id="278" r:id="rId63"/>
    <p:sldId id="260" r:id="rId64"/>
    <p:sldId id="263" r:id="rId65"/>
    <p:sldId id="266" r:id="rId66"/>
    <p:sldId id="2569"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7CF2A3E-28A5-4945-8430-4DCF7EE3AA46}">
          <p14:sldIdLst>
            <p14:sldId id="351"/>
            <p14:sldId id="352"/>
            <p14:sldId id="329"/>
            <p14:sldId id="330"/>
            <p14:sldId id="331"/>
            <p14:sldId id="286"/>
            <p14:sldId id="338"/>
            <p14:sldId id="287"/>
            <p14:sldId id="332"/>
            <p14:sldId id="334"/>
            <p14:sldId id="335"/>
            <p14:sldId id="336"/>
            <p14:sldId id="337"/>
            <p14:sldId id="289"/>
            <p14:sldId id="339"/>
            <p14:sldId id="347"/>
            <p14:sldId id="340"/>
            <p14:sldId id="341"/>
            <p14:sldId id="342"/>
            <p14:sldId id="343"/>
            <p14:sldId id="344"/>
            <p14:sldId id="345"/>
            <p14:sldId id="354"/>
            <p14:sldId id="353"/>
            <p14:sldId id="348"/>
            <p14:sldId id="349"/>
            <p14:sldId id="346"/>
            <p14:sldId id="2575"/>
            <p14:sldId id="256"/>
            <p14:sldId id="2578"/>
            <p14:sldId id="258"/>
            <p14:sldId id="2579"/>
            <p14:sldId id="2580"/>
            <p14:sldId id="2577"/>
            <p14:sldId id="2581"/>
            <p14:sldId id="374"/>
            <p14:sldId id="375"/>
            <p14:sldId id="376"/>
            <p14:sldId id="378"/>
            <p14:sldId id="381"/>
            <p14:sldId id="382"/>
            <p14:sldId id="383"/>
            <p14:sldId id="384"/>
            <p14:sldId id="360"/>
            <p14:sldId id="285"/>
            <p14:sldId id="2582"/>
            <p14:sldId id="2583"/>
            <p14:sldId id="2584"/>
            <p14:sldId id="2585"/>
            <p14:sldId id="2586"/>
            <p14:sldId id="261"/>
            <p14:sldId id="2588"/>
            <p14:sldId id="2587"/>
            <p14:sldId id="2589"/>
            <p14:sldId id="2590"/>
            <p14:sldId id="2576"/>
            <p14:sldId id="288"/>
            <p14:sldId id="2591"/>
            <p14:sldId id="290"/>
            <p14:sldId id="291"/>
            <p14:sldId id="272"/>
            <p14:sldId id="278"/>
            <p14:sldId id="260"/>
            <p14:sldId id="263"/>
            <p14:sldId id="266"/>
            <p14:sldId id="25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6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9BD92-01D7-44E0-8E3D-9A4EC453EBF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UY"/>
        </a:p>
      </dgm:t>
    </dgm:pt>
    <dgm:pt modelId="{E9C8F152-2D7B-465C-9355-DE1F949E9122}">
      <dgm:prSet phldrT="[Texto]"/>
      <dgm:spPr/>
      <dgm:t>
        <a:bodyPr/>
        <a:lstStyle/>
        <a:p>
          <a:r>
            <a:rPr lang="es-UY" dirty="0"/>
            <a:t>PAÍSES DE MENOR DESARROLLO ECONÓMICO RELATIVO</a:t>
          </a:r>
        </a:p>
      </dgm:t>
    </dgm:pt>
    <dgm:pt modelId="{3AA9C6F0-A1DE-4DE5-9DCE-725DFEB5BBCA}" type="parTrans" cxnId="{489E77BC-FA2A-4953-9E84-EBFA926ACE8B}">
      <dgm:prSet/>
      <dgm:spPr/>
      <dgm:t>
        <a:bodyPr/>
        <a:lstStyle/>
        <a:p>
          <a:endParaRPr lang="es-UY"/>
        </a:p>
      </dgm:t>
    </dgm:pt>
    <dgm:pt modelId="{7D8A3F5B-AC27-4302-BD8A-5E1A66917FEB}" type="sibTrans" cxnId="{489E77BC-FA2A-4953-9E84-EBFA926ACE8B}">
      <dgm:prSet/>
      <dgm:spPr/>
      <dgm:t>
        <a:bodyPr/>
        <a:lstStyle/>
        <a:p>
          <a:endParaRPr lang="es-UY"/>
        </a:p>
      </dgm:t>
    </dgm:pt>
    <dgm:pt modelId="{57FDBA7C-DA6D-4EE6-B978-D1DCE7AE2C7D}">
      <dgm:prSet phldrT="[Texto]"/>
      <dgm:spPr/>
      <dgm:t>
        <a:bodyPr/>
        <a:lstStyle/>
        <a:p>
          <a:endParaRPr lang="es-UY" dirty="0"/>
        </a:p>
      </dgm:t>
    </dgm:pt>
    <dgm:pt modelId="{C67EA1CB-9510-464F-B654-D4688416F1CB}" type="parTrans" cxnId="{F03E3280-9E3B-44F1-93B0-9DA0E7A92C88}">
      <dgm:prSet/>
      <dgm:spPr/>
      <dgm:t>
        <a:bodyPr/>
        <a:lstStyle/>
        <a:p>
          <a:endParaRPr lang="es-UY"/>
        </a:p>
      </dgm:t>
    </dgm:pt>
    <dgm:pt modelId="{1A90FA64-FC64-4156-A816-E4161C4ADC30}" type="sibTrans" cxnId="{F03E3280-9E3B-44F1-93B0-9DA0E7A92C88}">
      <dgm:prSet/>
      <dgm:spPr/>
      <dgm:t>
        <a:bodyPr/>
        <a:lstStyle/>
        <a:p>
          <a:endParaRPr lang="es-UY"/>
        </a:p>
      </dgm:t>
    </dgm:pt>
    <dgm:pt modelId="{F1EF93F7-7A2D-4FBB-87CB-640407518801}">
      <dgm:prSet phldrT="[Texto]"/>
      <dgm:spPr/>
      <dgm:t>
        <a:bodyPr/>
        <a:lstStyle/>
        <a:p>
          <a:r>
            <a:rPr lang="es-UY" dirty="0"/>
            <a:t>PAÍSES DE DESARROLLO INTERMEDIO</a:t>
          </a:r>
        </a:p>
      </dgm:t>
    </dgm:pt>
    <dgm:pt modelId="{2651A5BF-A4D2-4ED7-AB76-BBC93946FBD5}" type="parTrans" cxnId="{90CF76F7-50F5-4A92-A8B8-0496EC8D4A48}">
      <dgm:prSet/>
      <dgm:spPr/>
      <dgm:t>
        <a:bodyPr/>
        <a:lstStyle/>
        <a:p>
          <a:endParaRPr lang="es-UY"/>
        </a:p>
      </dgm:t>
    </dgm:pt>
    <dgm:pt modelId="{2A201C4B-2F4D-46D3-A8C3-0476AD2C7A80}" type="sibTrans" cxnId="{90CF76F7-50F5-4A92-A8B8-0496EC8D4A48}">
      <dgm:prSet/>
      <dgm:spPr/>
      <dgm:t>
        <a:bodyPr/>
        <a:lstStyle/>
        <a:p>
          <a:endParaRPr lang="es-UY"/>
        </a:p>
      </dgm:t>
    </dgm:pt>
    <dgm:pt modelId="{CE4BFF0B-B096-4B02-AC5C-C716E2D55760}">
      <dgm:prSet phldrT="[Texto]"/>
      <dgm:spPr/>
      <dgm:t>
        <a:bodyPr/>
        <a:lstStyle/>
        <a:p>
          <a:endParaRPr lang="es-UY" dirty="0"/>
        </a:p>
      </dgm:t>
    </dgm:pt>
    <dgm:pt modelId="{CA9A1FB7-8176-48C7-AE97-2FDCE2C10878}" type="parTrans" cxnId="{F817DE8F-C494-48AF-BDFF-DA8B72039FF1}">
      <dgm:prSet/>
      <dgm:spPr/>
      <dgm:t>
        <a:bodyPr/>
        <a:lstStyle/>
        <a:p>
          <a:endParaRPr lang="es-UY"/>
        </a:p>
      </dgm:t>
    </dgm:pt>
    <dgm:pt modelId="{A2A7A721-E7D7-46C6-B771-EE13D9525C2F}" type="sibTrans" cxnId="{F817DE8F-C494-48AF-BDFF-DA8B72039FF1}">
      <dgm:prSet/>
      <dgm:spPr/>
      <dgm:t>
        <a:bodyPr/>
        <a:lstStyle/>
        <a:p>
          <a:endParaRPr lang="es-UY"/>
        </a:p>
      </dgm:t>
    </dgm:pt>
    <dgm:pt modelId="{BBEC7D4D-86D7-43A8-A488-84D9C45AD2F3}">
      <dgm:prSet phldrT="[Texto]"/>
      <dgm:spPr/>
      <dgm:t>
        <a:bodyPr/>
        <a:lstStyle/>
        <a:p>
          <a:r>
            <a:rPr lang="es-UY" dirty="0"/>
            <a:t>OTROS PAÍSES MIEMBROS</a:t>
          </a:r>
        </a:p>
        <a:p>
          <a:endParaRPr lang="es-UY" dirty="0"/>
        </a:p>
      </dgm:t>
    </dgm:pt>
    <dgm:pt modelId="{832E6E83-1656-4739-B8D5-F5B61F6EC960}" type="parTrans" cxnId="{BDFF0FD6-FFC4-472F-ADE9-A49F36DA32F5}">
      <dgm:prSet/>
      <dgm:spPr/>
      <dgm:t>
        <a:bodyPr/>
        <a:lstStyle/>
        <a:p>
          <a:endParaRPr lang="es-UY"/>
        </a:p>
      </dgm:t>
    </dgm:pt>
    <dgm:pt modelId="{054886B8-92E0-48CC-BA99-9CF90F9D3913}" type="sibTrans" cxnId="{BDFF0FD6-FFC4-472F-ADE9-A49F36DA32F5}">
      <dgm:prSet/>
      <dgm:spPr/>
      <dgm:t>
        <a:bodyPr/>
        <a:lstStyle/>
        <a:p>
          <a:endParaRPr lang="es-UY"/>
        </a:p>
      </dgm:t>
    </dgm:pt>
    <dgm:pt modelId="{FE5070AE-8FA5-4880-BC89-CA1090E6E813}">
      <dgm:prSet/>
      <dgm:spPr/>
      <dgm:t>
        <a:bodyPr/>
        <a:lstStyle/>
        <a:p>
          <a:endParaRPr lang="es-UY" dirty="0"/>
        </a:p>
      </dgm:t>
    </dgm:pt>
    <dgm:pt modelId="{854B8A54-9321-42BF-8B05-0EE4E3B24D47}" type="parTrans" cxnId="{00F42563-4515-490D-9A60-3A1757AE90ED}">
      <dgm:prSet/>
      <dgm:spPr/>
      <dgm:t>
        <a:bodyPr/>
        <a:lstStyle/>
        <a:p>
          <a:endParaRPr lang="es-UY"/>
        </a:p>
      </dgm:t>
    </dgm:pt>
    <dgm:pt modelId="{E3CB5292-B3A2-46FB-865D-0F1C720EAF50}" type="sibTrans" cxnId="{00F42563-4515-490D-9A60-3A1757AE90ED}">
      <dgm:prSet/>
      <dgm:spPr/>
      <dgm:t>
        <a:bodyPr/>
        <a:lstStyle/>
        <a:p>
          <a:endParaRPr lang="es-UY"/>
        </a:p>
      </dgm:t>
    </dgm:pt>
    <dgm:pt modelId="{6102682D-8096-44AA-8529-347947F5929D}">
      <dgm:prSet phldrT="[Texto]"/>
      <dgm:spPr/>
      <dgm:t>
        <a:bodyPr/>
        <a:lstStyle/>
        <a:p>
          <a:endParaRPr lang="es-UY" dirty="0"/>
        </a:p>
      </dgm:t>
    </dgm:pt>
    <dgm:pt modelId="{C0375A0C-3E9A-400D-91E6-FF053DD16EB6}" type="parTrans" cxnId="{ECC66F42-B7BC-49EF-8AA8-4115C2FFD9EA}">
      <dgm:prSet/>
      <dgm:spPr/>
      <dgm:t>
        <a:bodyPr/>
        <a:lstStyle/>
        <a:p>
          <a:endParaRPr lang="es-UY"/>
        </a:p>
      </dgm:t>
    </dgm:pt>
    <dgm:pt modelId="{26977154-5D95-44DB-BCAF-031326EF39CE}" type="sibTrans" cxnId="{ECC66F42-B7BC-49EF-8AA8-4115C2FFD9EA}">
      <dgm:prSet/>
      <dgm:spPr/>
      <dgm:t>
        <a:bodyPr/>
        <a:lstStyle/>
        <a:p>
          <a:endParaRPr lang="es-UY"/>
        </a:p>
      </dgm:t>
    </dgm:pt>
    <dgm:pt modelId="{A0D6B11E-7FFF-4DD2-8535-9A5E8E9FCDFE}">
      <dgm:prSet phldrT="[Texto]"/>
      <dgm:spPr/>
      <dgm:t>
        <a:bodyPr/>
        <a:lstStyle/>
        <a:p>
          <a:endParaRPr lang="es-UY" dirty="0"/>
        </a:p>
      </dgm:t>
    </dgm:pt>
    <dgm:pt modelId="{E6ABD9FF-4B8F-4548-8B5A-4A8C8884808D}" type="parTrans" cxnId="{A2B760B1-A8B8-407F-BEE3-8798A59427CD}">
      <dgm:prSet/>
      <dgm:spPr/>
      <dgm:t>
        <a:bodyPr/>
        <a:lstStyle/>
        <a:p>
          <a:endParaRPr lang="es-UY"/>
        </a:p>
      </dgm:t>
    </dgm:pt>
    <dgm:pt modelId="{6696414C-F7D9-44C8-9D0A-BDC89FD4FDBA}" type="sibTrans" cxnId="{A2B760B1-A8B8-407F-BEE3-8798A59427CD}">
      <dgm:prSet/>
      <dgm:spPr/>
      <dgm:t>
        <a:bodyPr/>
        <a:lstStyle/>
        <a:p>
          <a:endParaRPr lang="es-UY"/>
        </a:p>
      </dgm:t>
    </dgm:pt>
    <dgm:pt modelId="{0D8A7B06-9AC5-4473-A71C-CFBFA201DA8F}">
      <dgm:prSet phldrT="[Texto]"/>
      <dgm:spPr/>
      <dgm:t>
        <a:bodyPr/>
        <a:lstStyle/>
        <a:p>
          <a:endParaRPr lang="es-UY" dirty="0"/>
        </a:p>
      </dgm:t>
    </dgm:pt>
    <dgm:pt modelId="{F58486B4-1740-4ADD-AF90-AC75EFE7B5DF}" type="parTrans" cxnId="{9A88D33F-A71C-4E92-9DE6-1ABBA0F003E6}">
      <dgm:prSet/>
      <dgm:spPr/>
      <dgm:t>
        <a:bodyPr/>
        <a:lstStyle/>
        <a:p>
          <a:endParaRPr lang="es-UY"/>
        </a:p>
      </dgm:t>
    </dgm:pt>
    <dgm:pt modelId="{3A426E9E-FDD3-41B1-8178-F2CE727CC89B}" type="sibTrans" cxnId="{9A88D33F-A71C-4E92-9DE6-1ABBA0F003E6}">
      <dgm:prSet/>
      <dgm:spPr/>
      <dgm:t>
        <a:bodyPr/>
        <a:lstStyle/>
        <a:p>
          <a:endParaRPr lang="es-UY"/>
        </a:p>
      </dgm:t>
    </dgm:pt>
    <dgm:pt modelId="{8A5350C3-DE33-43EF-860B-90D880BB724A}">
      <dgm:prSet phldrT="[Texto]"/>
      <dgm:spPr/>
      <dgm:t>
        <a:bodyPr/>
        <a:lstStyle/>
        <a:p>
          <a:endParaRPr lang="es-UY" dirty="0"/>
        </a:p>
      </dgm:t>
    </dgm:pt>
    <dgm:pt modelId="{0DFEB432-6B77-4669-97AA-A6525114C09A}" type="parTrans" cxnId="{23FE82F7-E054-4101-A4D5-05FB4ECB6510}">
      <dgm:prSet/>
      <dgm:spPr/>
      <dgm:t>
        <a:bodyPr/>
        <a:lstStyle/>
        <a:p>
          <a:endParaRPr lang="es-UY"/>
        </a:p>
      </dgm:t>
    </dgm:pt>
    <dgm:pt modelId="{9DED9926-81E2-484C-8CAA-04CF1C59C1C1}" type="sibTrans" cxnId="{23FE82F7-E054-4101-A4D5-05FB4ECB6510}">
      <dgm:prSet/>
      <dgm:spPr/>
      <dgm:t>
        <a:bodyPr/>
        <a:lstStyle/>
        <a:p>
          <a:endParaRPr lang="es-UY"/>
        </a:p>
      </dgm:t>
    </dgm:pt>
    <dgm:pt modelId="{4D932885-ABB8-4CE9-AB4E-50A208D45F0C}">
      <dgm:prSet phldrT="[Texto]"/>
      <dgm:spPr/>
      <dgm:t>
        <a:bodyPr/>
        <a:lstStyle/>
        <a:p>
          <a:endParaRPr lang="es-UY" dirty="0"/>
        </a:p>
      </dgm:t>
    </dgm:pt>
    <dgm:pt modelId="{8F8442CF-E0C5-445B-8521-DE48D07D89AB}" type="parTrans" cxnId="{62086FF5-8DE6-4454-A797-A27173B87DEA}">
      <dgm:prSet/>
      <dgm:spPr/>
      <dgm:t>
        <a:bodyPr/>
        <a:lstStyle/>
        <a:p>
          <a:endParaRPr lang="es-UY"/>
        </a:p>
      </dgm:t>
    </dgm:pt>
    <dgm:pt modelId="{01609D85-753B-42D3-A5A8-C0DEA997F23C}" type="sibTrans" cxnId="{62086FF5-8DE6-4454-A797-A27173B87DEA}">
      <dgm:prSet/>
      <dgm:spPr/>
      <dgm:t>
        <a:bodyPr/>
        <a:lstStyle/>
        <a:p>
          <a:endParaRPr lang="es-UY"/>
        </a:p>
      </dgm:t>
    </dgm:pt>
    <dgm:pt modelId="{33541407-800F-44DA-B51C-DFEAB6D0613D}">
      <dgm:prSet phldrT="[Texto]"/>
      <dgm:spPr/>
      <dgm:t>
        <a:bodyPr/>
        <a:lstStyle/>
        <a:p>
          <a:endParaRPr lang="es-UY" dirty="0"/>
        </a:p>
      </dgm:t>
    </dgm:pt>
    <dgm:pt modelId="{9E8B6D1A-11DF-4DAF-B0A3-EE2F2841A743}" type="parTrans" cxnId="{D6598538-B3CB-4109-B7EA-D3343502D442}">
      <dgm:prSet/>
      <dgm:spPr/>
      <dgm:t>
        <a:bodyPr/>
        <a:lstStyle/>
        <a:p>
          <a:endParaRPr lang="es-UY"/>
        </a:p>
      </dgm:t>
    </dgm:pt>
    <dgm:pt modelId="{02CF6937-F2BE-4239-B437-0A0C42A6D714}" type="sibTrans" cxnId="{D6598538-B3CB-4109-B7EA-D3343502D442}">
      <dgm:prSet/>
      <dgm:spPr/>
      <dgm:t>
        <a:bodyPr/>
        <a:lstStyle/>
        <a:p>
          <a:endParaRPr lang="es-UY"/>
        </a:p>
      </dgm:t>
    </dgm:pt>
    <dgm:pt modelId="{B631396A-4D25-4650-87C3-AA805328F511}">
      <dgm:prSet phldrT="[Texto]"/>
      <dgm:spPr/>
      <dgm:t>
        <a:bodyPr/>
        <a:lstStyle/>
        <a:p>
          <a:endParaRPr lang="es-UY" dirty="0"/>
        </a:p>
      </dgm:t>
    </dgm:pt>
    <dgm:pt modelId="{8BE59AF8-7841-4109-B7C1-3E5220C3CA69}" type="parTrans" cxnId="{AC5E7530-E887-4B63-91EE-A608DD442BE4}">
      <dgm:prSet/>
      <dgm:spPr/>
      <dgm:t>
        <a:bodyPr/>
        <a:lstStyle/>
        <a:p>
          <a:endParaRPr lang="es-UY"/>
        </a:p>
      </dgm:t>
    </dgm:pt>
    <dgm:pt modelId="{138607C0-FBAB-4D2C-95E7-B49CF088DD0A}" type="sibTrans" cxnId="{AC5E7530-E887-4B63-91EE-A608DD442BE4}">
      <dgm:prSet/>
      <dgm:spPr/>
      <dgm:t>
        <a:bodyPr/>
        <a:lstStyle/>
        <a:p>
          <a:endParaRPr lang="es-UY"/>
        </a:p>
      </dgm:t>
    </dgm:pt>
    <dgm:pt modelId="{D588AEF0-C8A4-44CB-B5F5-5E85C0E4688D}">
      <dgm:prSet phldrT="[Texto]"/>
      <dgm:spPr/>
      <dgm:t>
        <a:bodyPr/>
        <a:lstStyle/>
        <a:p>
          <a:endParaRPr lang="es-UY" dirty="0"/>
        </a:p>
      </dgm:t>
    </dgm:pt>
    <dgm:pt modelId="{3BD2B298-BA3A-489A-830B-C3E17FC4936F}" type="parTrans" cxnId="{F02120AC-7597-4D60-B710-3F909AD239D6}">
      <dgm:prSet/>
      <dgm:spPr/>
      <dgm:t>
        <a:bodyPr/>
        <a:lstStyle/>
        <a:p>
          <a:endParaRPr lang="es-UY"/>
        </a:p>
      </dgm:t>
    </dgm:pt>
    <dgm:pt modelId="{6232D0A9-3497-48D3-8B77-919FBB98863E}" type="sibTrans" cxnId="{F02120AC-7597-4D60-B710-3F909AD239D6}">
      <dgm:prSet/>
      <dgm:spPr/>
      <dgm:t>
        <a:bodyPr/>
        <a:lstStyle/>
        <a:p>
          <a:endParaRPr lang="es-UY"/>
        </a:p>
      </dgm:t>
    </dgm:pt>
    <dgm:pt modelId="{E3B1731F-87D1-41C0-8976-2E3553852480}">
      <dgm:prSet phldrT="[Texto]"/>
      <dgm:spPr/>
      <dgm:t>
        <a:bodyPr/>
        <a:lstStyle/>
        <a:p>
          <a:endParaRPr lang="es-UY" dirty="0"/>
        </a:p>
      </dgm:t>
    </dgm:pt>
    <dgm:pt modelId="{966B2024-3FAE-40B7-BAE0-AF9520882DD5}" type="parTrans" cxnId="{71183F28-4BF1-4E22-9814-AA8D5164500E}">
      <dgm:prSet/>
      <dgm:spPr/>
      <dgm:t>
        <a:bodyPr/>
        <a:lstStyle/>
        <a:p>
          <a:endParaRPr lang="es-UY"/>
        </a:p>
      </dgm:t>
    </dgm:pt>
    <dgm:pt modelId="{3A2FCC23-7D26-473C-A132-4CAB4C80FFFC}" type="sibTrans" cxnId="{71183F28-4BF1-4E22-9814-AA8D5164500E}">
      <dgm:prSet/>
      <dgm:spPr/>
      <dgm:t>
        <a:bodyPr/>
        <a:lstStyle/>
        <a:p>
          <a:endParaRPr lang="es-UY"/>
        </a:p>
      </dgm:t>
    </dgm:pt>
    <dgm:pt modelId="{8F584F53-0299-41C9-8AEE-DE4F3FF1B83C}" type="pres">
      <dgm:prSet presAssocID="{98C9BD92-01D7-44E0-8E3D-9A4EC453EBF6}" presName="Name0" presStyleCnt="0">
        <dgm:presLayoutVars>
          <dgm:dir/>
          <dgm:animLvl val="lvl"/>
          <dgm:resizeHandles val="exact"/>
        </dgm:presLayoutVars>
      </dgm:prSet>
      <dgm:spPr/>
    </dgm:pt>
    <dgm:pt modelId="{A59DDC6A-5A64-4CC0-8660-059C53F98EE3}" type="pres">
      <dgm:prSet presAssocID="{E9C8F152-2D7B-465C-9355-DE1F949E9122}" presName="composite" presStyleCnt="0"/>
      <dgm:spPr/>
    </dgm:pt>
    <dgm:pt modelId="{B3E0D68F-463A-4432-995F-72A27E34ACA6}" type="pres">
      <dgm:prSet presAssocID="{E9C8F152-2D7B-465C-9355-DE1F949E9122}" presName="parTx" presStyleLbl="alignNode1" presStyleIdx="0" presStyleCnt="3">
        <dgm:presLayoutVars>
          <dgm:chMax val="0"/>
          <dgm:chPref val="0"/>
          <dgm:bulletEnabled val="1"/>
        </dgm:presLayoutVars>
      </dgm:prSet>
      <dgm:spPr/>
    </dgm:pt>
    <dgm:pt modelId="{5420F94F-E6FA-40C0-9CC0-FEBB34EEF23F}" type="pres">
      <dgm:prSet presAssocID="{E9C8F152-2D7B-465C-9355-DE1F949E9122}" presName="desTx" presStyleLbl="alignAccFollowNode1" presStyleIdx="0" presStyleCnt="3">
        <dgm:presLayoutVars>
          <dgm:bulletEnabled val="1"/>
        </dgm:presLayoutVars>
      </dgm:prSet>
      <dgm:spPr/>
    </dgm:pt>
    <dgm:pt modelId="{DDC468A7-BD2A-4F51-802E-0F6C5896AC99}" type="pres">
      <dgm:prSet presAssocID="{7D8A3F5B-AC27-4302-BD8A-5E1A66917FEB}" presName="space" presStyleCnt="0"/>
      <dgm:spPr/>
    </dgm:pt>
    <dgm:pt modelId="{6D7465AE-FA4E-4CDB-9958-6BAC50508D23}" type="pres">
      <dgm:prSet presAssocID="{F1EF93F7-7A2D-4FBB-87CB-640407518801}" presName="composite" presStyleCnt="0"/>
      <dgm:spPr/>
    </dgm:pt>
    <dgm:pt modelId="{28891EC2-5FA6-43A1-A13E-0B8BF3854982}" type="pres">
      <dgm:prSet presAssocID="{F1EF93F7-7A2D-4FBB-87CB-640407518801}" presName="parTx" presStyleLbl="alignNode1" presStyleIdx="1" presStyleCnt="3">
        <dgm:presLayoutVars>
          <dgm:chMax val="0"/>
          <dgm:chPref val="0"/>
          <dgm:bulletEnabled val="1"/>
        </dgm:presLayoutVars>
      </dgm:prSet>
      <dgm:spPr/>
    </dgm:pt>
    <dgm:pt modelId="{8BCD787B-6C94-4A2E-BD7D-326A1D49750C}" type="pres">
      <dgm:prSet presAssocID="{F1EF93F7-7A2D-4FBB-87CB-640407518801}" presName="desTx" presStyleLbl="alignAccFollowNode1" presStyleIdx="1" presStyleCnt="3" custScaleX="110767">
        <dgm:presLayoutVars>
          <dgm:bulletEnabled val="1"/>
        </dgm:presLayoutVars>
      </dgm:prSet>
      <dgm:spPr/>
    </dgm:pt>
    <dgm:pt modelId="{65401CBB-8847-4BC0-BEF0-A73D160CE29A}" type="pres">
      <dgm:prSet presAssocID="{2A201C4B-2F4D-46D3-A8C3-0476AD2C7A80}" presName="space" presStyleCnt="0"/>
      <dgm:spPr/>
    </dgm:pt>
    <dgm:pt modelId="{FCA83B0C-5149-4B71-93AE-EFAEC31AFF32}" type="pres">
      <dgm:prSet presAssocID="{BBEC7D4D-86D7-43A8-A488-84D9C45AD2F3}" presName="composite" presStyleCnt="0"/>
      <dgm:spPr/>
    </dgm:pt>
    <dgm:pt modelId="{FD95B734-94D7-4BF3-9A6B-1453F55AE9F0}" type="pres">
      <dgm:prSet presAssocID="{BBEC7D4D-86D7-43A8-A488-84D9C45AD2F3}" presName="parTx" presStyleLbl="alignNode1" presStyleIdx="2" presStyleCnt="3">
        <dgm:presLayoutVars>
          <dgm:chMax val="0"/>
          <dgm:chPref val="0"/>
          <dgm:bulletEnabled val="1"/>
        </dgm:presLayoutVars>
      </dgm:prSet>
      <dgm:spPr/>
    </dgm:pt>
    <dgm:pt modelId="{633EDC86-4965-4921-9C5D-8F2438FAD3A9}" type="pres">
      <dgm:prSet presAssocID="{BBEC7D4D-86D7-43A8-A488-84D9C45AD2F3}" presName="desTx" presStyleLbl="alignAccFollowNode1" presStyleIdx="2" presStyleCnt="3" custLinFactNeighborX="78" custLinFactNeighborY="1552">
        <dgm:presLayoutVars>
          <dgm:bulletEnabled val="1"/>
        </dgm:presLayoutVars>
      </dgm:prSet>
      <dgm:spPr/>
    </dgm:pt>
  </dgm:ptLst>
  <dgm:cxnLst>
    <dgm:cxn modelId="{F25C4503-7A99-4215-84EE-D6D0894D7EDE}" type="presOf" srcId="{FE5070AE-8FA5-4880-BC89-CA1090E6E813}" destId="{633EDC86-4965-4921-9C5D-8F2438FAD3A9}" srcOrd="0" destOrd="0" presId="urn:microsoft.com/office/officeart/2005/8/layout/hList1"/>
    <dgm:cxn modelId="{D7E97E04-5445-432D-BA62-770A413830F7}" type="presOf" srcId="{33541407-800F-44DA-B51C-DFEAB6D0613D}" destId="{8BCD787B-6C94-4A2E-BD7D-326A1D49750C}" srcOrd="0" destOrd="5" presId="urn:microsoft.com/office/officeart/2005/8/layout/hList1"/>
    <dgm:cxn modelId="{61B2500E-8E8C-47F7-8D39-40948D30A782}" type="presOf" srcId="{0D8A7B06-9AC5-4473-A71C-CFBFA201DA8F}" destId="{8BCD787B-6C94-4A2E-BD7D-326A1D49750C}" srcOrd="0" destOrd="2" presId="urn:microsoft.com/office/officeart/2005/8/layout/hList1"/>
    <dgm:cxn modelId="{9006330F-1EFC-4EF3-83E3-C2725CCBE0CC}" type="presOf" srcId="{BBEC7D4D-86D7-43A8-A488-84D9C45AD2F3}" destId="{FD95B734-94D7-4BF3-9A6B-1453F55AE9F0}" srcOrd="0" destOrd="0" presId="urn:microsoft.com/office/officeart/2005/8/layout/hList1"/>
    <dgm:cxn modelId="{0DD98B12-150C-432A-8CA3-3DB2923B7F07}" type="presOf" srcId="{F1EF93F7-7A2D-4FBB-87CB-640407518801}" destId="{28891EC2-5FA6-43A1-A13E-0B8BF3854982}" srcOrd="0" destOrd="0" presId="urn:microsoft.com/office/officeart/2005/8/layout/hList1"/>
    <dgm:cxn modelId="{84E1251C-18AA-4824-9462-FC7CA8A796D1}" type="presOf" srcId="{E9C8F152-2D7B-465C-9355-DE1F949E9122}" destId="{B3E0D68F-463A-4432-995F-72A27E34ACA6}" srcOrd="0" destOrd="0" presId="urn:microsoft.com/office/officeart/2005/8/layout/hList1"/>
    <dgm:cxn modelId="{71183F28-4BF1-4E22-9814-AA8D5164500E}" srcId="{F1EF93F7-7A2D-4FBB-87CB-640407518801}" destId="{E3B1731F-87D1-41C0-8976-2E3553852480}" srcOrd="8" destOrd="0" parTransId="{966B2024-3FAE-40B7-BAE0-AF9520882DD5}" sibTransId="{3A2FCC23-7D26-473C-A132-4CAB4C80FFFC}"/>
    <dgm:cxn modelId="{A7E0A928-FF14-4C12-B8B4-3F18DFBB70F5}" type="presOf" srcId="{CE4BFF0B-B096-4B02-AC5C-C716E2D55760}" destId="{8BCD787B-6C94-4A2E-BD7D-326A1D49750C}" srcOrd="0" destOrd="9" presId="urn:microsoft.com/office/officeart/2005/8/layout/hList1"/>
    <dgm:cxn modelId="{AC5E7530-E887-4B63-91EE-A608DD442BE4}" srcId="{F1EF93F7-7A2D-4FBB-87CB-640407518801}" destId="{B631396A-4D25-4650-87C3-AA805328F511}" srcOrd="6" destOrd="0" parTransId="{8BE59AF8-7841-4109-B7C1-3E5220C3CA69}" sibTransId="{138607C0-FBAB-4D2C-95E7-B49CF088DD0A}"/>
    <dgm:cxn modelId="{D6598538-B3CB-4109-B7EA-D3343502D442}" srcId="{F1EF93F7-7A2D-4FBB-87CB-640407518801}" destId="{33541407-800F-44DA-B51C-DFEAB6D0613D}" srcOrd="5" destOrd="0" parTransId="{9E8B6D1A-11DF-4DAF-B0A3-EE2F2841A743}" sibTransId="{02CF6937-F2BE-4239-B437-0A0C42A6D714}"/>
    <dgm:cxn modelId="{9A88D33F-A71C-4E92-9DE6-1ABBA0F003E6}" srcId="{F1EF93F7-7A2D-4FBB-87CB-640407518801}" destId="{0D8A7B06-9AC5-4473-A71C-CFBFA201DA8F}" srcOrd="2" destOrd="0" parTransId="{F58486B4-1740-4ADD-AF90-AC75EFE7B5DF}" sibTransId="{3A426E9E-FDD3-41B1-8178-F2CE727CC89B}"/>
    <dgm:cxn modelId="{E2E3AA5D-BC00-4D73-A224-4C04C54A50E7}" type="presOf" srcId="{B631396A-4D25-4650-87C3-AA805328F511}" destId="{8BCD787B-6C94-4A2E-BD7D-326A1D49750C}" srcOrd="0" destOrd="6" presId="urn:microsoft.com/office/officeart/2005/8/layout/hList1"/>
    <dgm:cxn modelId="{ECC66F42-B7BC-49EF-8AA8-4115C2FFD9EA}" srcId="{F1EF93F7-7A2D-4FBB-87CB-640407518801}" destId="{6102682D-8096-44AA-8529-347947F5929D}" srcOrd="0" destOrd="0" parTransId="{C0375A0C-3E9A-400D-91E6-FF053DD16EB6}" sibTransId="{26977154-5D95-44DB-BCAF-031326EF39CE}"/>
    <dgm:cxn modelId="{00F42563-4515-490D-9A60-3A1757AE90ED}" srcId="{BBEC7D4D-86D7-43A8-A488-84D9C45AD2F3}" destId="{FE5070AE-8FA5-4880-BC89-CA1090E6E813}" srcOrd="0" destOrd="0" parTransId="{854B8A54-9321-42BF-8B05-0EE4E3B24D47}" sibTransId="{E3CB5292-B3A2-46FB-865D-0F1C720EAF50}"/>
    <dgm:cxn modelId="{8ACE5F63-509D-4402-BF0A-2849175CCF7C}" type="presOf" srcId="{6102682D-8096-44AA-8529-347947F5929D}" destId="{8BCD787B-6C94-4A2E-BD7D-326A1D49750C}" srcOrd="0" destOrd="0" presId="urn:microsoft.com/office/officeart/2005/8/layout/hList1"/>
    <dgm:cxn modelId="{7BF37051-B7E6-4EEB-8BEC-5B63F3532327}" type="presOf" srcId="{4D932885-ABB8-4CE9-AB4E-50A208D45F0C}" destId="{8BCD787B-6C94-4A2E-BD7D-326A1D49750C}" srcOrd="0" destOrd="4" presId="urn:microsoft.com/office/officeart/2005/8/layout/hList1"/>
    <dgm:cxn modelId="{F03E3280-9E3B-44F1-93B0-9DA0E7A92C88}" srcId="{E9C8F152-2D7B-465C-9355-DE1F949E9122}" destId="{57FDBA7C-DA6D-4EE6-B978-D1DCE7AE2C7D}" srcOrd="0" destOrd="0" parTransId="{C67EA1CB-9510-464F-B654-D4688416F1CB}" sibTransId="{1A90FA64-FC64-4156-A816-E4161C4ADC30}"/>
    <dgm:cxn modelId="{F817DE8F-C494-48AF-BDFF-DA8B72039FF1}" srcId="{F1EF93F7-7A2D-4FBB-87CB-640407518801}" destId="{CE4BFF0B-B096-4B02-AC5C-C716E2D55760}" srcOrd="9" destOrd="0" parTransId="{CA9A1FB7-8176-48C7-AE97-2FDCE2C10878}" sibTransId="{A2A7A721-E7D7-46C6-B771-EE13D9525C2F}"/>
    <dgm:cxn modelId="{A0D3E990-4A3E-4C63-B259-6122FC73A48F}" type="presOf" srcId="{E3B1731F-87D1-41C0-8976-2E3553852480}" destId="{8BCD787B-6C94-4A2E-BD7D-326A1D49750C}" srcOrd="0" destOrd="8" presId="urn:microsoft.com/office/officeart/2005/8/layout/hList1"/>
    <dgm:cxn modelId="{98975B9C-B980-4D92-A54B-420A2B9BD728}" type="presOf" srcId="{A0D6B11E-7FFF-4DD2-8535-9A5E8E9FCDFE}" destId="{8BCD787B-6C94-4A2E-BD7D-326A1D49750C}" srcOrd="0" destOrd="1" presId="urn:microsoft.com/office/officeart/2005/8/layout/hList1"/>
    <dgm:cxn modelId="{F02120AC-7597-4D60-B710-3F909AD239D6}" srcId="{F1EF93F7-7A2D-4FBB-87CB-640407518801}" destId="{D588AEF0-C8A4-44CB-B5F5-5E85C0E4688D}" srcOrd="7" destOrd="0" parTransId="{3BD2B298-BA3A-489A-830B-C3E17FC4936F}" sibTransId="{6232D0A9-3497-48D3-8B77-919FBB98863E}"/>
    <dgm:cxn modelId="{5C8DD6AE-D5EA-4C32-8209-8A83734C05A4}" type="presOf" srcId="{57FDBA7C-DA6D-4EE6-B978-D1DCE7AE2C7D}" destId="{5420F94F-E6FA-40C0-9CC0-FEBB34EEF23F}" srcOrd="0" destOrd="0" presId="urn:microsoft.com/office/officeart/2005/8/layout/hList1"/>
    <dgm:cxn modelId="{4BA579B0-E725-4139-885A-D269246B96C0}" type="presOf" srcId="{8A5350C3-DE33-43EF-860B-90D880BB724A}" destId="{8BCD787B-6C94-4A2E-BD7D-326A1D49750C}" srcOrd="0" destOrd="3" presId="urn:microsoft.com/office/officeart/2005/8/layout/hList1"/>
    <dgm:cxn modelId="{A2B760B1-A8B8-407F-BEE3-8798A59427CD}" srcId="{F1EF93F7-7A2D-4FBB-87CB-640407518801}" destId="{A0D6B11E-7FFF-4DD2-8535-9A5E8E9FCDFE}" srcOrd="1" destOrd="0" parTransId="{E6ABD9FF-4B8F-4548-8B5A-4A8C8884808D}" sibTransId="{6696414C-F7D9-44C8-9D0A-BDC89FD4FDBA}"/>
    <dgm:cxn modelId="{489E77BC-FA2A-4953-9E84-EBFA926ACE8B}" srcId="{98C9BD92-01D7-44E0-8E3D-9A4EC453EBF6}" destId="{E9C8F152-2D7B-465C-9355-DE1F949E9122}" srcOrd="0" destOrd="0" parTransId="{3AA9C6F0-A1DE-4DE5-9DCE-725DFEB5BBCA}" sibTransId="{7D8A3F5B-AC27-4302-BD8A-5E1A66917FEB}"/>
    <dgm:cxn modelId="{BDFF0FD6-FFC4-472F-ADE9-A49F36DA32F5}" srcId="{98C9BD92-01D7-44E0-8E3D-9A4EC453EBF6}" destId="{BBEC7D4D-86D7-43A8-A488-84D9C45AD2F3}" srcOrd="2" destOrd="0" parTransId="{832E6E83-1656-4739-B8D5-F5B61F6EC960}" sibTransId="{054886B8-92E0-48CC-BA99-9CF90F9D3913}"/>
    <dgm:cxn modelId="{CE51D0D7-1BD9-4616-824A-128FC76E2980}" type="presOf" srcId="{98C9BD92-01D7-44E0-8E3D-9A4EC453EBF6}" destId="{8F584F53-0299-41C9-8AEE-DE4F3FF1B83C}" srcOrd="0" destOrd="0" presId="urn:microsoft.com/office/officeart/2005/8/layout/hList1"/>
    <dgm:cxn modelId="{1109EFDE-9E24-4464-9AC2-1BAA5C3BE250}" type="presOf" srcId="{D588AEF0-C8A4-44CB-B5F5-5E85C0E4688D}" destId="{8BCD787B-6C94-4A2E-BD7D-326A1D49750C}" srcOrd="0" destOrd="7" presId="urn:microsoft.com/office/officeart/2005/8/layout/hList1"/>
    <dgm:cxn modelId="{62086FF5-8DE6-4454-A797-A27173B87DEA}" srcId="{F1EF93F7-7A2D-4FBB-87CB-640407518801}" destId="{4D932885-ABB8-4CE9-AB4E-50A208D45F0C}" srcOrd="4" destOrd="0" parTransId="{8F8442CF-E0C5-445B-8521-DE48D07D89AB}" sibTransId="{01609D85-753B-42D3-A5A8-C0DEA997F23C}"/>
    <dgm:cxn modelId="{90CF76F7-50F5-4A92-A8B8-0496EC8D4A48}" srcId="{98C9BD92-01D7-44E0-8E3D-9A4EC453EBF6}" destId="{F1EF93F7-7A2D-4FBB-87CB-640407518801}" srcOrd="1" destOrd="0" parTransId="{2651A5BF-A4D2-4ED7-AB76-BBC93946FBD5}" sibTransId="{2A201C4B-2F4D-46D3-A8C3-0476AD2C7A80}"/>
    <dgm:cxn modelId="{23FE82F7-E054-4101-A4D5-05FB4ECB6510}" srcId="{F1EF93F7-7A2D-4FBB-87CB-640407518801}" destId="{8A5350C3-DE33-43EF-860B-90D880BB724A}" srcOrd="3" destOrd="0" parTransId="{0DFEB432-6B77-4669-97AA-A6525114C09A}" sibTransId="{9DED9926-81E2-484C-8CAA-04CF1C59C1C1}"/>
    <dgm:cxn modelId="{6C16720C-8D69-420B-B2F6-28A9B8F59608}" type="presParOf" srcId="{8F584F53-0299-41C9-8AEE-DE4F3FF1B83C}" destId="{A59DDC6A-5A64-4CC0-8660-059C53F98EE3}" srcOrd="0" destOrd="0" presId="urn:microsoft.com/office/officeart/2005/8/layout/hList1"/>
    <dgm:cxn modelId="{B7B330F6-759F-4878-B33A-F9E57A301126}" type="presParOf" srcId="{A59DDC6A-5A64-4CC0-8660-059C53F98EE3}" destId="{B3E0D68F-463A-4432-995F-72A27E34ACA6}" srcOrd="0" destOrd="0" presId="urn:microsoft.com/office/officeart/2005/8/layout/hList1"/>
    <dgm:cxn modelId="{E128B239-3F3B-48B5-AB48-75146446CF70}" type="presParOf" srcId="{A59DDC6A-5A64-4CC0-8660-059C53F98EE3}" destId="{5420F94F-E6FA-40C0-9CC0-FEBB34EEF23F}" srcOrd="1" destOrd="0" presId="urn:microsoft.com/office/officeart/2005/8/layout/hList1"/>
    <dgm:cxn modelId="{AD459A4B-BD97-4160-8606-C9075E1328AC}" type="presParOf" srcId="{8F584F53-0299-41C9-8AEE-DE4F3FF1B83C}" destId="{DDC468A7-BD2A-4F51-802E-0F6C5896AC99}" srcOrd="1" destOrd="0" presId="urn:microsoft.com/office/officeart/2005/8/layout/hList1"/>
    <dgm:cxn modelId="{1CCF2550-B433-493E-923D-54F1C88E6921}" type="presParOf" srcId="{8F584F53-0299-41C9-8AEE-DE4F3FF1B83C}" destId="{6D7465AE-FA4E-4CDB-9958-6BAC50508D23}" srcOrd="2" destOrd="0" presId="urn:microsoft.com/office/officeart/2005/8/layout/hList1"/>
    <dgm:cxn modelId="{B4FFA6B9-34C4-46A5-B4E1-C9E285C714C7}" type="presParOf" srcId="{6D7465AE-FA4E-4CDB-9958-6BAC50508D23}" destId="{28891EC2-5FA6-43A1-A13E-0B8BF3854982}" srcOrd="0" destOrd="0" presId="urn:microsoft.com/office/officeart/2005/8/layout/hList1"/>
    <dgm:cxn modelId="{70250742-B7BC-4224-9469-AAE78D70DF4A}" type="presParOf" srcId="{6D7465AE-FA4E-4CDB-9958-6BAC50508D23}" destId="{8BCD787B-6C94-4A2E-BD7D-326A1D49750C}" srcOrd="1" destOrd="0" presId="urn:microsoft.com/office/officeart/2005/8/layout/hList1"/>
    <dgm:cxn modelId="{F5942590-775A-4F5C-B836-6B6F7F4CF257}" type="presParOf" srcId="{8F584F53-0299-41C9-8AEE-DE4F3FF1B83C}" destId="{65401CBB-8847-4BC0-BEF0-A73D160CE29A}" srcOrd="3" destOrd="0" presId="urn:microsoft.com/office/officeart/2005/8/layout/hList1"/>
    <dgm:cxn modelId="{606B84A2-40AC-4537-AC9F-CD5B4968F799}" type="presParOf" srcId="{8F584F53-0299-41C9-8AEE-DE4F3FF1B83C}" destId="{FCA83B0C-5149-4B71-93AE-EFAEC31AFF32}" srcOrd="4" destOrd="0" presId="urn:microsoft.com/office/officeart/2005/8/layout/hList1"/>
    <dgm:cxn modelId="{4C0F0752-2DEE-418A-B04D-AC4A8F2B9519}" type="presParOf" srcId="{FCA83B0C-5149-4B71-93AE-EFAEC31AFF32}" destId="{FD95B734-94D7-4BF3-9A6B-1453F55AE9F0}" srcOrd="0" destOrd="0" presId="urn:microsoft.com/office/officeart/2005/8/layout/hList1"/>
    <dgm:cxn modelId="{E5C9318E-3104-43ED-AA91-99C41DD45385}" type="presParOf" srcId="{FCA83B0C-5149-4B71-93AE-EFAEC31AFF32}" destId="{633EDC86-4965-4921-9C5D-8F2438FAD3A9}" srcOrd="1" destOrd="0" presId="urn:microsoft.com/office/officeart/2005/8/layout/h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0E2D41-ED31-4630-BEC4-98F4DD0F6E8B}"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s-UY"/>
        </a:p>
      </dgm:t>
    </dgm:pt>
    <dgm:pt modelId="{01D5DE4E-79B8-4338-A2BE-1792F4F5194F}">
      <dgm:prSet phldrT="[Texto]" custT="1"/>
      <dgm:spPr/>
      <dgm:t>
        <a:bodyPr/>
        <a:lstStyle/>
        <a:p>
          <a:r>
            <a:rPr lang="es-UY" sz="2000" dirty="0">
              <a:solidFill>
                <a:schemeClr val="tx1"/>
              </a:solidFill>
            </a:rPr>
            <a:t>ALADI</a:t>
          </a:r>
        </a:p>
      </dgm:t>
    </dgm:pt>
    <dgm:pt modelId="{5C704FE5-CE4D-41DC-ACE6-1FDD07AADB5C}" type="parTrans" cxnId="{C6411464-93BE-49A3-985C-9BD8907C4C55}">
      <dgm:prSet/>
      <dgm:spPr/>
      <dgm:t>
        <a:bodyPr/>
        <a:lstStyle/>
        <a:p>
          <a:endParaRPr lang="es-UY"/>
        </a:p>
      </dgm:t>
    </dgm:pt>
    <dgm:pt modelId="{240A4C2B-8D40-4A19-9969-78D736133B7F}" type="sibTrans" cxnId="{C6411464-93BE-49A3-985C-9BD8907C4C55}">
      <dgm:prSet/>
      <dgm:spPr/>
      <dgm:t>
        <a:bodyPr/>
        <a:lstStyle/>
        <a:p>
          <a:endParaRPr lang="es-UY"/>
        </a:p>
      </dgm:t>
    </dgm:pt>
    <dgm:pt modelId="{4C6EF289-E868-4CCE-A1DF-9D384BA78F89}">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UY" sz="1800" b="1" dirty="0">
              <a:solidFill>
                <a:schemeClr val="tx1"/>
              </a:solidFill>
            </a:rPr>
            <a:t>CONSEJO DE MINISTROS</a:t>
          </a:r>
        </a:p>
        <a:p>
          <a:r>
            <a:rPr lang="es-UY" sz="1600" dirty="0"/>
            <a:t>Órgano supremo</a:t>
          </a:r>
        </a:p>
        <a:p>
          <a:r>
            <a:rPr lang="es-UY" sz="1600" dirty="0"/>
            <a:t>Conducción Política</a:t>
          </a:r>
        </a:p>
      </dgm:t>
    </dgm:pt>
    <dgm:pt modelId="{2041C035-B016-49B4-830D-0523C9FAB0D2}" type="parTrans" cxnId="{1C522F90-9228-476F-82C2-045D2365D41C}">
      <dgm:prSet/>
      <dgm:spPr/>
      <dgm:t>
        <a:bodyPr/>
        <a:lstStyle/>
        <a:p>
          <a:endParaRPr lang="es-UY"/>
        </a:p>
      </dgm:t>
    </dgm:pt>
    <dgm:pt modelId="{5FA0E583-7406-4D0B-A87E-60CD484D7FF5}" type="sibTrans" cxnId="{1C522F90-9228-476F-82C2-045D2365D41C}">
      <dgm:prSet/>
      <dgm:spPr/>
      <dgm:t>
        <a:bodyPr/>
        <a:lstStyle/>
        <a:p>
          <a:endParaRPr lang="es-UY"/>
        </a:p>
      </dgm:t>
    </dgm:pt>
    <dgm:pt modelId="{8607FCC9-1380-4436-8278-26B121FF4249}">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UY" sz="1800" b="1" dirty="0">
              <a:solidFill>
                <a:schemeClr val="tx1"/>
              </a:solidFill>
            </a:rPr>
            <a:t>COMITÉ DE REPRESENTANTES</a:t>
          </a:r>
        </a:p>
        <a:p>
          <a:r>
            <a:rPr lang="es-UY" sz="1600" dirty="0"/>
            <a:t>Órgano permanente</a:t>
          </a:r>
        </a:p>
        <a:p>
          <a:r>
            <a:rPr lang="es-UY" sz="1600" dirty="0"/>
            <a:t>Dirección Política</a:t>
          </a:r>
        </a:p>
      </dgm:t>
    </dgm:pt>
    <dgm:pt modelId="{47D52DE6-3440-4C4E-B8CC-D67F2CC85AE6}" type="parTrans" cxnId="{73CEC287-2B1A-4205-89C9-5A26708CEA43}">
      <dgm:prSet/>
      <dgm:spPr/>
      <dgm:t>
        <a:bodyPr/>
        <a:lstStyle/>
        <a:p>
          <a:endParaRPr lang="es-UY"/>
        </a:p>
      </dgm:t>
    </dgm:pt>
    <dgm:pt modelId="{4528BE50-2555-43DE-A445-53709F5AD656}" type="sibTrans" cxnId="{73CEC287-2B1A-4205-89C9-5A26708CEA43}">
      <dgm:prSet/>
      <dgm:spPr/>
      <dgm:t>
        <a:bodyPr/>
        <a:lstStyle/>
        <a:p>
          <a:endParaRPr lang="es-UY"/>
        </a:p>
      </dgm:t>
    </dgm:pt>
    <dgm:pt modelId="{B6FDFCA0-46B3-4376-8E42-6BB4C3EE5858}">
      <dgm:prSet phldrT="[Texto]" custT="1">
        <dgm:style>
          <a:lnRef idx="0">
            <a:schemeClr val="accent2"/>
          </a:lnRef>
          <a:fillRef idx="3">
            <a:schemeClr val="accent2"/>
          </a:fillRef>
          <a:effectRef idx="3">
            <a:schemeClr val="accent2"/>
          </a:effectRef>
          <a:fontRef idx="minor">
            <a:schemeClr val="lt1"/>
          </a:fontRef>
        </dgm:style>
      </dgm:prSet>
      <dgm:spPr>
        <a:gradFill rotWithShape="0">
          <a:gsLst>
            <a:gs pos="0">
              <a:schemeClr val="accent3">
                <a:lumMod val="75000"/>
              </a:schemeClr>
            </a:gs>
            <a:gs pos="80000">
              <a:schemeClr val="accent3">
                <a:lumMod val="75000"/>
              </a:schemeClr>
            </a:gs>
            <a:gs pos="100000">
              <a:schemeClr val="accent3">
                <a:lumMod val="75000"/>
              </a:schemeClr>
            </a:gs>
          </a:gsLst>
        </a:gradFill>
      </dgm:spPr>
      <dgm:t>
        <a:bodyPr/>
        <a:lstStyle/>
        <a:p>
          <a:r>
            <a:rPr lang="es-UY" sz="1800" b="1" dirty="0">
              <a:solidFill>
                <a:schemeClr val="tx1"/>
              </a:solidFill>
            </a:rPr>
            <a:t>SECRETARÍA GENERAL</a:t>
          </a:r>
        </a:p>
        <a:p>
          <a:r>
            <a:rPr lang="es-UY" sz="1600" dirty="0"/>
            <a:t>Órgano Técnico</a:t>
          </a:r>
        </a:p>
        <a:p>
          <a:r>
            <a:rPr lang="es-UY" sz="1600" dirty="0"/>
            <a:t>Proposición, Evaluación y Gestión</a:t>
          </a:r>
        </a:p>
      </dgm:t>
    </dgm:pt>
    <dgm:pt modelId="{6719D2D0-FFE3-4A12-934F-2CF7BE2CE633}" type="parTrans" cxnId="{4BE0D8C5-7DFE-412A-94CC-BFC50B12E0CE}">
      <dgm:prSet/>
      <dgm:spPr/>
      <dgm:t>
        <a:bodyPr/>
        <a:lstStyle/>
        <a:p>
          <a:endParaRPr lang="es-UY"/>
        </a:p>
      </dgm:t>
    </dgm:pt>
    <dgm:pt modelId="{47ADBBDD-5B11-4482-B384-368AEF9D1115}" type="sibTrans" cxnId="{4BE0D8C5-7DFE-412A-94CC-BFC50B12E0CE}">
      <dgm:prSet/>
      <dgm:spPr/>
      <dgm:t>
        <a:bodyPr/>
        <a:lstStyle/>
        <a:p>
          <a:endParaRPr lang="es-UY"/>
        </a:p>
      </dgm:t>
    </dgm:pt>
    <dgm:pt modelId="{42D84994-CD44-460A-90E5-637E71C36258}">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UY" sz="1800" b="1" dirty="0">
              <a:solidFill>
                <a:schemeClr val="tx1"/>
              </a:solidFill>
            </a:rPr>
            <a:t>CONFERENCIA DE EVALUACIÓN Y CONVERGENCIA</a:t>
          </a:r>
        </a:p>
        <a:p>
          <a:r>
            <a:rPr lang="es-UY" sz="1600" dirty="0"/>
            <a:t>Examinar marcha del proceso</a:t>
          </a:r>
        </a:p>
        <a:p>
          <a:r>
            <a:rPr lang="es-UY" sz="1600" dirty="0"/>
            <a:t>Recomendar medidas correctivas multilaterales</a:t>
          </a:r>
        </a:p>
      </dgm:t>
    </dgm:pt>
    <dgm:pt modelId="{83BD3AFB-AE0E-4238-AAB3-9786FE62D4BF}" type="parTrans" cxnId="{2569449A-F4E0-425A-A7A5-142C5C37344F}">
      <dgm:prSet/>
      <dgm:spPr/>
      <dgm:t>
        <a:bodyPr/>
        <a:lstStyle/>
        <a:p>
          <a:endParaRPr lang="es-UY"/>
        </a:p>
      </dgm:t>
    </dgm:pt>
    <dgm:pt modelId="{7279F68C-C4D4-43E9-9119-D32D83211D81}" type="sibTrans" cxnId="{2569449A-F4E0-425A-A7A5-142C5C37344F}">
      <dgm:prSet/>
      <dgm:spPr/>
      <dgm:t>
        <a:bodyPr/>
        <a:lstStyle/>
        <a:p>
          <a:endParaRPr lang="es-UY"/>
        </a:p>
      </dgm:t>
    </dgm:pt>
    <dgm:pt modelId="{19E61E41-713C-4DFB-87FB-8F6841AF94B0}" type="pres">
      <dgm:prSet presAssocID="{F60E2D41-ED31-4630-BEC4-98F4DD0F6E8B}" presName="Name0" presStyleCnt="0">
        <dgm:presLayoutVars>
          <dgm:chMax val="1"/>
          <dgm:dir/>
          <dgm:animLvl val="ctr"/>
          <dgm:resizeHandles val="exact"/>
        </dgm:presLayoutVars>
      </dgm:prSet>
      <dgm:spPr/>
    </dgm:pt>
    <dgm:pt modelId="{6DA30C7D-56AD-44FC-AFA5-956C08BBDC6C}" type="pres">
      <dgm:prSet presAssocID="{01D5DE4E-79B8-4338-A2BE-1792F4F5194F}" presName="centerShape" presStyleLbl="node0" presStyleIdx="0" presStyleCnt="1" custScaleX="121079" custScaleY="109330"/>
      <dgm:spPr/>
    </dgm:pt>
    <dgm:pt modelId="{F4269BDC-188E-4F92-A085-A82F432FBE4F}" type="pres">
      <dgm:prSet presAssocID="{2041C035-B016-49B4-830D-0523C9FAB0D2}" presName="parTrans" presStyleLbl="sibTrans2D1" presStyleIdx="0" presStyleCnt="4"/>
      <dgm:spPr/>
    </dgm:pt>
    <dgm:pt modelId="{DA927315-17F9-4164-BE57-5FBD14C75A70}" type="pres">
      <dgm:prSet presAssocID="{2041C035-B016-49B4-830D-0523C9FAB0D2}" presName="connectorText" presStyleLbl="sibTrans2D1" presStyleIdx="0" presStyleCnt="4"/>
      <dgm:spPr/>
    </dgm:pt>
    <dgm:pt modelId="{1365C1A0-E961-40DE-AC62-1E127B0B5FB8}" type="pres">
      <dgm:prSet presAssocID="{4C6EF289-E868-4CCE-A1DF-9D384BA78F89}" presName="node" presStyleLbl="node1" presStyleIdx="0" presStyleCnt="4" custScaleX="236079" custScaleY="124743" custRadScaleRad="103629" custRadScaleInc="1905">
        <dgm:presLayoutVars>
          <dgm:bulletEnabled val="1"/>
        </dgm:presLayoutVars>
      </dgm:prSet>
      <dgm:spPr>
        <a:prstGeom prst="roundRect">
          <a:avLst/>
        </a:prstGeom>
      </dgm:spPr>
    </dgm:pt>
    <dgm:pt modelId="{B7D5EED7-4D38-4EC7-BD1A-282DC3A048D8}" type="pres">
      <dgm:prSet presAssocID="{47D52DE6-3440-4C4E-B8CC-D67F2CC85AE6}" presName="parTrans" presStyleLbl="sibTrans2D1" presStyleIdx="1" presStyleCnt="4"/>
      <dgm:spPr/>
    </dgm:pt>
    <dgm:pt modelId="{259DD942-0505-4665-9C67-FE7702800A88}" type="pres">
      <dgm:prSet presAssocID="{47D52DE6-3440-4C4E-B8CC-D67F2CC85AE6}" presName="connectorText" presStyleLbl="sibTrans2D1" presStyleIdx="1" presStyleCnt="4"/>
      <dgm:spPr/>
    </dgm:pt>
    <dgm:pt modelId="{E54EC212-2B5A-4A80-A9DB-5ACB3120BCB2}" type="pres">
      <dgm:prSet presAssocID="{8607FCC9-1380-4436-8278-26B121FF4249}" presName="node" presStyleLbl="node1" presStyleIdx="1" presStyleCnt="4" custScaleX="236079" custScaleY="151023" custRadScaleRad="152891" custRadScaleInc="755">
        <dgm:presLayoutVars>
          <dgm:bulletEnabled val="1"/>
        </dgm:presLayoutVars>
      </dgm:prSet>
      <dgm:spPr>
        <a:prstGeom prst="roundRect">
          <a:avLst/>
        </a:prstGeom>
      </dgm:spPr>
    </dgm:pt>
    <dgm:pt modelId="{9C8692EF-45AC-4264-B7BE-9331E487323B}" type="pres">
      <dgm:prSet presAssocID="{6719D2D0-FFE3-4A12-934F-2CF7BE2CE633}" presName="parTrans" presStyleLbl="sibTrans2D1" presStyleIdx="2" presStyleCnt="4"/>
      <dgm:spPr/>
    </dgm:pt>
    <dgm:pt modelId="{123D9E9D-5AE1-422D-81C2-AC3D9843E7F6}" type="pres">
      <dgm:prSet presAssocID="{6719D2D0-FFE3-4A12-934F-2CF7BE2CE633}" presName="connectorText" presStyleLbl="sibTrans2D1" presStyleIdx="2" presStyleCnt="4"/>
      <dgm:spPr/>
    </dgm:pt>
    <dgm:pt modelId="{6E636EDD-2255-4C32-B5C4-C562F22593A8}" type="pres">
      <dgm:prSet presAssocID="{B6FDFCA0-46B3-4376-8E42-6BB4C3EE5858}" presName="node" presStyleLbl="node1" presStyleIdx="2" presStyleCnt="4" custScaleX="236079" custScaleY="132245" custRadScaleRad="102985">
        <dgm:presLayoutVars>
          <dgm:bulletEnabled val="1"/>
        </dgm:presLayoutVars>
      </dgm:prSet>
      <dgm:spPr>
        <a:prstGeom prst="roundRect">
          <a:avLst/>
        </a:prstGeom>
      </dgm:spPr>
    </dgm:pt>
    <dgm:pt modelId="{D4424554-92E2-493D-83D4-71D49686F669}" type="pres">
      <dgm:prSet presAssocID="{83BD3AFB-AE0E-4238-AAB3-9786FE62D4BF}" presName="parTrans" presStyleLbl="sibTrans2D1" presStyleIdx="3" presStyleCnt="4"/>
      <dgm:spPr/>
    </dgm:pt>
    <dgm:pt modelId="{B8D7DEA2-9A80-4DD9-879B-25F00A7401A0}" type="pres">
      <dgm:prSet presAssocID="{83BD3AFB-AE0E-4238-AAB3-9786FE62D4BF}" presName="connectorText" presStyleLbl="sibTrans2D1" presStyleIdx="3" presStyleCnt="4"/>
      <dgm:spPr/>
    </dgm:pt>
    <dgm:pt modelId="{51D568B0-060C-41CA-9453-037793E09DE3}" type="pres">
      <dgm:prSet presAssocID="{42D84994-CD44-460A-90E5-637E71C36258}" presName="node" presStyleLbl="node1" presStyleIdx="3" presStyleCnt="4" custScaleX="236079" custScaleY="151675" custRadScaleRad="158478" custRadScaleInc="-916">
        <dgm:presLayoutVars>
          <dgm:bulletEnabled val="1"/>
        </dgm:presLayoutVars>
      </dgm:prSet>
      <dgm:spPr>
        <a:prstGeom prst="roundRect">
          <a:avLst/>
        </a:prstGeom>
      </dgm:spPr>
    </dgm:pt>
  </dgm:ptLst>
  <dgm:cxnLst>
    <dgm:cxn modelId="{2ECBB619-4F37-4579-87C0-480D3EEE9EEF}" type="presOf" srcId="{83BD3AFB-AE0E-4238-AAB3-9786FE62D4BF}" destId="{D4424554-92E2-493D-83D4-71D49686F669}" srcOrd="0" destOrd="0" presId="urn:microsoft.com/office/officeart/2005/8/layout/radial5"/>
    <dgm:cxn modelId="{3176221A-5044-4898-BFE0-622E47CB0C03}" type="presOf" srcId="{83BD3AFB-AE0E-4238-AAB3-9786FE62D4BF}" destId="{B8D7DEA2-9A80-4DD9-879B-25F00A7401A0}" srcOrd="1" destOrd="0" presId="urn:microsoft.com/office/officeart/2005/8/layout/radial5"/>
    <dgm:cxn modelId="{DBA0172C-914A-47EC-BBFA-23B417AE6921}" type="presOf" srcId="{F60E2D41-ED31-4630-BEC4-98F4DD0F6E8B}" destId="{19E61E41-713C-4DFB-87FB-8F6841AF94B0}" srcOrd="0" destOrd="0" presId="urn:microsoft.com/office/officeart/2005/8/layout/radial5"/>
    <dgm:cxn modelId="{C6411464-93BE-49A3-985C-9BD8907C4C55}" srcId="{F60E2D41-ED31-4630-BEC4-98F4DD0F6E8B}" destId="{01D5DE4E-79B8-4338-A2BE-1792F4F5194F}" srcOrd="0" destOrd="0" parTransId="{5C704FE5-CE4D-41DC-ACE6-1FDD07AADB5C}" sibTransId="{240A4C2B-8D40-4A19-9969-78D736133B7F}"/>
    <dgm:cxn modelId="{9BB31464-C009-4C52-9E78-21EA2D2A9776}" type="presOf" srcId="{01D5DE4E-79B8-4338-A2BE-1792F4F5194F}" destId="{6DA30C7D-56AD-44FC-AFA5-956C08BBDC6C}" srcOrd="0" destOrd="0" presId="urn:microsoft.com/office/officeart/2005/8/layout/radial5"/>
    <dgm:cxn modelId="{D22A9873-6E44-4752-812E-FC90553344C4}" type="presOf" srcId="{B6FDFCA0-46B3-4376-8E42-6BB4C3EE5858}" destId="{6E636EDD-2255-4C32-B5C4-C562F22593A8}" srcOrd="0" destOrd="0" presId="urn:microsoft.com/office/officeart/2005/8/layout/radial5"/>
    <dgm:cxn modelId="{A4F6AD56-79A0-4BB9-B989-C3302236B296}" type="presOf" srcId="{2041C035-B016-49B4-830D-0523C9FAB0D2}" destId="{DA927315-17F9-4164-BE57-5FBD14C75A70}" srcOrd="1" destOrd="0" presId="urn:microsoft.com/office/officeart/2005/8/layout/radial5"/>
    <dgm:cxn modelId="{73CEC287-2B1A-4205-89C9-5A26708CEA43}" srcId="{01D5DE4E-79B8-4338-A2BE-1792F4F5194F}" destId="{8607FCC9-1380-4436-8278-26B121FF4249}" srcOrd="1" destOrd="0" parTransId="{47D52DE6-3440-4C4E-B8CC-D67F2CC85AE6}" sibTransId="{4528BE50-2555-43DE-A445-53709F5AD656}"/>
    <dgm:cxn modelId="{1C522F90-9228-476F-82C2-045D2365D41C}" srcId="{01D5DE4E-79B8-4338-A2BE-1792F4F5194F}" destId="{4C6EF289-E868-4CCE-A1DF-9D384BA78F89}" srcOrd="0" destOrd="0" parTransId="{2041C035-B016-49B4-830D-0523C9FAB0D2}" sibTransId="{5FA0E583-7406-4D0B-A87E-60CD484D7FF5}"/>
    <dgm:cxn modelId="{2569449A-F4E0-425A-A7A5-142C5C37344F}" srcId="{01D5DE4E-79B8-4338-A2BE-1792F4F5194F}" destId="{42D84994-CD44-460A-90E5-637E71C36258}" srcOrd="3" destOrd="0" parTransId="{83BD3AFB-AE0E-4238-AAB3-9786FE62D4BF}" sibTransId="{7279F68C-C4D4-43E9-9119-D32D83211D81}"/>
    <dgm:cxn modelId="{2D145B9E-48F1-4D09-9F19-2C6410A41557}" type="presOf" srcId="{6719D2D0-FFE3-4A12-934F-2CF7BE2CE633}" destId="{123D9E9D-5AE1-422D-81C2-AC3D9843E7F6}" srcOrd="1" destOrd="0" presId="urn:microsoft.com/office/officeart/2005/8/layout/radial5"/>
    <dgm:cxn modelId="{DB4859A6-9745-4446-9C64-00DCDDF95CD6}" type="presOf" srcId="{47D52DE6-3440-4C4E-B8CC-D67F2CC85AE6}" destId="{259DD942-0505-4665-9C67-FE7702800A88}" srcOrd="1" destOrd="0" presId="urn:microsoft.com/office/officeart/2005/8/layout/radial5"/>
    <dgm:cxn modelId="{1FCB32B9-B4B1-44F5-9E0A-E4B9CF3EB6CE}" type="presOf" srcId="{6719D2D0-FFE3-4A12-934F-2CF7BE2CE633}" destId="{9C8692EF-45AC-4264-B7BE-9331E487323B}" srcOrd="0" destOrd="0" presId="urn:microsoft.com/office/officeart/2005/8/layout/radial5"/>
    <dgm:cxn modelId="{F46C8BC0-7D58-4439-9CDF-2EA308C35B22}" type="presOf" srcId="{2041C035-B016-49B4-830D-0523C9FAB0D2}" destId="{F4269BDC-188E-4F92-A085-A82F432FBE4F}" srcOrd="0" destOrd="0" presId="urn:microsoft.com/office/officeart/2005/8/layout/radial5"/>
    <dgm:cxn modelId="{4BE0D8C5-7DFE-412A-94CC-BFC50B12E0CE}" srcId="{01D5DE4E-79B8-4338-A2BE-1792F4F5194F}" destId="{B6FDFCA0-46B3-4376-8E42-6BB4C3EE5858}" srcOrd="2" destOrd="0" parTransId="{6719D2D0-FFE3-4A12-934F-2CF7BE2CE633}" sibTransId="{47ADBBDD-5B11-4482-B384-368AEF9D1115}"/>
    <dgm:cxn modelId="{7C735DC8-E7A5-49DF-8411-13149032575D}" type="presOf" srcId="{47D52DE6-3440-4C4E-B8CC-D67F2CC85AE6}" destId="{B7D5EED7-4D38-4EC7-BD1A-282DC3A048D8}" srcOrd="0" destOrd="0" presId="urn:microsoft.com/office/officeart/2005/8/layout/radial5"/>
    <dgm:cxn modelId="{754940E0-EA0D-4794-A5CC-72E8935BED58}" type="presOf" srcId="{42D84994-CD44-460A-90E5-637E71C36258}" destId="{51D568B0-060C-41CA-9453-037793E09DE3}" srcOrd="0" destOrd="0" presId="urn:microsoft.com/office/officeart/2005/8/layout/radial5"/>
    <dgm:cxn modelId="{97269AF1-DCAC-4A6B-AFFF-7F41ABBB6DE5}" type="presOf" srcId="{8607FCC9-1380-4436-8278-26B121FF4249}" destId="{E54EC212-2B5A-4A80-A9DB-5ACB3120BCB2}" srcOrd="0" destOrd="0" presId="urn:microsoft.com/office/officeart/2005/8/layout/radial5"/>
    <dgm:cxn modelId="{51559AF9-F92B-4670-9221-C4C52115A79A}" type="presOf" srcId="{4C6EF289-E868-4CCE-A1DF-9D384BA78F89}" destId="{1365C1A0-E961-40DE-AC62-1E127B0B5FB8}" srcOrd="0" destOrd="0" presId="urn:microsoft.com/office/officeart/2005/8/layout/radial5"/>
    <dgm:cxn modelId="{824EAC1E-F44E-4878-A845-362910134B43}" type="presParOf" srcId="{19E61E41-713C-4DFB-87FB-8F6841AF94B0}" destId="{6DA30C7D-56AD-44FC-AFA5-956C08BBDC6C}" srcOrd="0" destOrd="0" presId="urn:microsoft.com/office/officeart/2005/8/layout/radial5"/>
    <dgm:cxn modelId="{74C5961D-711E-4C13-BEB5-23CA8152969F}" type="presParOf" srcId="{19E61E41-713C-4DFB-87FB-8F6841AF94B0}" destId="{F4269BDC-188E-4F92-A085-A82F432FBE4F}" srcOrd="1" destOrd="0" presId="urn:microsoft.com/office/officeart/2005/8/layout/radial5"/>
    <dgm:cxn modelId="{63A5ADE4-328F-4422-A5D4-6496B2E25F49}" type="presParOf" srcId="{F4269BDC-188E-4F92-A085-A82F432FBE4F}" destId="{DA927315-17F9-4164-BE57-5FBD14C75A70}" srcOrd="0" destOrd="0" presId="urn:microsoft.com/office/officeart/2005/8/layout/radial5"/>
    <dgm:cxn modelId="{07A637C2-9FDC-44EC-9BB8-5EE7B12D5365}" type="presParOf" srcId="{19E61E41-713C-4DFB-87FB-8F6841AF94B0}" destId="{1365C1A0-E961-40DE-AC62-1E127B0B5FB8}" srcOrd="2" destOrd="0" presId="urn:microsoft.com/office/officeart/2005/8/layout/radial5"/>
    <dgm:cxn modelId="{32801BBB-31B4-4469-8938-8812C79CF81B}" type="presParOf" srcId="{19E61E41-713C-4DFB-87FB-8F6841AF94B0}" destId="{B7D5EED7-4D38-4EC7-BD1A-282DC3A048D8}" srcOrd="3" destOrd="0" presId="urn:microsoft.com/office/officeart/2005/8/layout/radial5"/>
    <dgm:cxn modelId="{6DD0901B-325D-4907-8BBE-AD7568341B27}" type="presParOf" srcId="{B7D5EED7-4D38-4EC7-BD1A-282DC3A048D8}" destId="{259DD942-0505-4665-9C67-FE7702800A88}" srcOrd="0" destOrd="0" presId="urn:microsoft.com/office/officeart/2005/8/layout/radial5"/>
    <dgm:cxn modelId="{753C8E97-29C3-4C79-80CA-7D8C2CBBAD68}" type="presParOf" srcId="{19E61E41-713C-4DFB-87FB-8F6841AF94B0}" destId="{E54EC212-2B5A-4A80-A9DB-5ACB3120BCB2}" srcOrd="4" destOrd="0" presId="urn:microsoft.com/office/officeart/2005/8/layout/radial5"/>
    <dgm:cxn modelId="{6583A057-77AD-46ED-92CA-EDCFF911E4DF}" type="presParOf" srcId="{19E61E41-713C-4DFB-87FB-8F6841AF94B0}" destId="{9C8692EF-45AC-4264-B7BE-9331E487323B}" srcOrd="5" destOrd="0" presId="urn:microsoft.com/office/officeart/2005/8/layout/radial5"/>
    <dgm:cxn modelId="{FB57D299-1A39-433F-9D39-91E32D478979}" type="presParOf" srcId="{9C8692EF-45AC-4264-B7BE-9331E487323B}" destId="{123D9E9D-5AE1-422D-81C2-AC3D9843E7F6}" srcOrd="0" destOrd="0" presId="urn:microsoft.com/office/officeart/2005/8/layout/radial5"/>
    <dgm:cxn modelId="{DA9B3CB7-2438-46DA-9CD6-D5AA162F1102}" type="presParOf" srcId="{19E61E41-713C-4DFB-87FB-8F6841AF94B0}" destId="{6E636EDD-2255-4C32-B5C4-C562F22593A8}" srcOrd="6" destOrd="0" presId="urn:microsoft.com/office/officeart/2005/8/layout/radial5"/>
    <dgm:cxn modelId="{6C4078B6-1B84-496B-8C7B-830AE62E4E42}" type="presParOf" srcId="{19E61E41-713C-4DFB-87FB-8F6841AF94B0}" destId="{D4424554-92E2-493D-83D4-71D49686F669}" srcOrd="7" destOrd="0" presId="urn:microsoft.com/office/officeart/2005/8/layout/radial5"/>
    <dgm:cxn modelId="{745F28FE-D80B-4AFB-A396-8DDC23585D44}" type="presParOf" srcId="{D4424554-92E2-493D-83D4-71D49686F669}" destId="{B8D7DEA2-9A80-4DD9-879B-25F00A7401A0}" srcOrd="0" destOrd="0" presId="urn:microsoft.com/office/officeart/2005/8/layout/radial5"/>
    <dgm:cxn modelId="{C74E44C4-BD72-4D43-B204-3A5CCEFF8EFD}" type="presParOf" srcId="{19E61E41-713C-4DFB-87FB-8F6841AF94B0}" destId="{51D568B0-060C-41CA-9453-037793E09DE3}"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BA587F-FE50-4870-B475-968A5BC1BED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s-UY"/>
        </a:p>
      </dgm:t>
    </dgm:pt>
    <dgm:pt modelId="{7F842C34-5FA4-4378-BA7E-BAD4BB4E4511}">
      <dgm:prSet custT="1"/>
      <dgm:spPr/>
      <dgm:t>
        <a:bodyPr/>
        <a:lstStyle/>
        <a:p>
          <a:pPr rtl="0"/>
          <a:r>
            <a:rPr lang="es-UY" sz="2200" b="1" dirty="0"/>
            <a:t>78 Acuerdos Vigentes</a:t>
          </a:r>
        </a:p>
        <a:p>
          <a:pPr rtl="0"/>
          <a:r>
            <a:rPr lang="es-UY" sz="2200" dirty="0"/>
            <a:t>7 AAR y 71 AAP (38 ACE)</a:t>
          </a:r>
        </a:p>
      </dgm:t>
    </dgm:pt>
    <dgm:pt modelId="{3EB54053-2705-4F4C-8281-0007A8AE495F}" type="parTrans" cxnId="{7ABCAE57-00A8-49E2-A45A-63DBA7CA5295}">
      <dgm:prSet/>
      <dgm:spPr/>
      <dgm:t>
        <a:bodyPr/>
        <a:lstStyle/>
        <a:p>
          <a:endParaRPr lang="es-UY"/>
        </a:p>
      </dgm:t>
    </dgm:pt>
    <dgm:pt modelId="{62F44A8B-5A59-454D-93AB-965DA48B49CC}" type="sibTrans" cxnId="{7ABCAE57-00A8-49E2-A45A-63DBA7CA5295}">
      <dgm:prSet/>
      <dgm:spPr/>
      <dgm:t>
        <a:bodyPr/>
        <a:lstStyle/>
        <a:p>
          <a:endParaRPr lang="es-UY"/>
        </a:p>
      </dgm:t>
    </dgm:pt>
    <dgm:pt modelId="{B470F101-6971-4058-9E7F-F121EDB1F26D}">
      <dgm:prSet custT="1"/>
      <dgm:spPr/>
      <dgm:t>
        <a:bodyPr/>
        <a:lstStyle/>
        <a:p>
          <a:pPr rtl="0"/>
          <a:r>
            <a:rPr lang="es-UY" sz="2200" b="1" dirty="0"/>
            <a:t>28 No Preferenciales</a:t>
          </a:r>
        </a:p>
        <a:p>
          <a:pPr rtl="0"/>
          <a:r>
            <a:rPr lang="es-UY" sz="2200" dirty="0"/>
            <a:t>(2 AAR y 26 AAP)</a:t>
          </a:r>
        </a:p>
      </dgm:t>
    </dgm:pt>
    <dgm:pt modelId="{CB388334-C2F8-49D1-B43F-A88EABC97821}" type="parTrans" cxnId="{DB5BE8AA-D5B4-43FA-A5AB-E609BA13FD8F}">
      <dgm:prSet/>
      <dgm:spPr/>
      <dgm:t>
        <a:bodyPr/>
        <a:lstStyle/>
        <a:p>
          <a:endParaRPr lang="es-UY"/>
        </a:p>
      </dgm:t>
    </dgm:pt>
    <dgm:pt modelId="{E68372AC-A092-4562-8108-9DDC69205F95}" type="sibTrans" cxnId="{DB5BE8AA-D5B4-43FA-A5AB-E609BA13FD8F}">
      <dgm:prSet/>
      <dgm:spPr/>
      <dgm:t>
        <a:bodyPr/>
        <a:lstStyle/>
        <a:p>
          <a:endParaRPr lang="es-UY"/>
        </a:p>
      </dgm:t>
    </dgm:pt>
    <dgm:pt modelId="{ED7CE2B2-0BF9-4779-87EA-AF3D78BE9F4C}">
      <dgm:prSet custT="1"/>
      <dgm:spPr/>
      <dgm:t>
        <a:bodyPr/>
        <a:lstStyle/>
        <a:p>
          <a:pPr rtl="0"/>
          <a:r>
            <a:rPr lang="es-UY" sz="2200" b="1" dirty="0"/>
            <a:t>50 Preferenciales</a:t>
          </a:r>
        </a:p>
        <a:p>
          <a:pPr rtl="0"/>
          <a:r>
            <a:rPr lang="es-UY" sz="2200" dirty="0"/>
            <a:t>(5 AAR y 45 AAP)</a:t>
          </a:r>
        </a:p>
      </dgm:t>
    </dgm:pt>
    <dgm:pt modelId="{2098D376-6AA5-4183-A67F-600CF9A85A5B}" type="parTrans" cxnId="{4498B48D-3DDF-4316-BD9F-E2908832FF9F}">
      <dgm:prSet/>
      <dgm:spPr/>
      <dgm:t>
        <a:bodyPr/>
        <a:lstStyle/>
        <a:p>
          <a:endParaRPr lang="es-UY"/>
        </a:p>
      </dgm:t>
    </dgm:pt>
    <dgm:pt modelId="{92F0AC58-36C5-4BAF-9692-A4B689B2170C}" type="sibTrans" cxnId="{4498B48D-3DDF-4316-BD9F-E2908832FF9F}">
      <dgm:prSet/>
      <dgm:spPr/>
      <dgm:t>
        <a:bodyPr/>
        <a:lstStyle/>
        <a:p>
          <a:endParaRPr lang="es-UY"/>
        </a:p>
      </dgm:t>
    </dgm:pt>
    <dgm:pt modelId="{E3916FC6-4720-459F-851E-4B5D54266706}">
      <dgm:prSet custT="1"/>
      <dgm:spPr/>
      <dgm:t>
        <a:bodyPr/>
        <a:lstStyle/>
        <a:p>
          <a:pPr algn="ctr" rtl="0"/>
          <a:r>
            <a:rPr lang="es-UY" sz="2000" b="1" dirty="0"/>
            <a:t>29 Selectivos </a:t>
          </a:r>
        </a:p>
        <a:p>
          <a:pPr algn="l" rtl="0"/>
          <a:r>
            <a:rPr lang="es-UY" sz="2000" dirty="0"/>
            <a:t>- Cobertura Limitada</a:t>
          </a:r>
        </a:p>
        <a:p>
          <a:pPr algn="l" rtl="0"/>
          <a:r>
            <a:rPr lang="es-UY" sz="2000" dirty="0"/>
            <a:t>- Preferencias Fijas</a:t>
          </a:r>
        </a:p>
      </dgm:t>
    </dgm:pt>
    <dgm:pt modelId="{293FAAC2-2DD3-44CE-97C8-B7C0EAE597B9}" type="parTrans" cxnId="{0D1EF602-6BB5-4FD3-ADC3-E2ABA0906F14}">
      <dgm:prSet/>
      <dgm:spPr/>
      <dgm:t>
        <a:bodyPr/>
        <a:lstStyle/>
        <a:p>
          <a:endParaRPr lang="es-UY"/>
        </a:p>
      </dgm:t>
    </dgm:pt>
    <dgm:pt modelId="{291A6081-0244-49B2-83DF-9EE93BB27DFE}" type="sibTrans" cxnId="{0D1EF602-6BB5-4FD3-ADC3-E2ABA0906F14}">
      <dgm:prSet/>
      <dgm:spPr/>
      <dgm:t>
        <a:bodyPr/>
        <a:lstStyle/>
        <a:p>
          <a:endParaRPr lang="es-UY"/>
        </a:p>
      </dgm:t>
    </dgm:pt>
    <dgm:pt modelId="{745EF747-3334-46D5-9B52-2833F6683FC5}">
      <dgm:prSet custT="1"/>
      <dgm:spPr/>
      <dgm:t>
        <a:bodyPr tIns="36000" bIns="36000"/>
        <a:lstStyle/>
        <a:p>
          <a:pPr algn="ctr" rtl="0"/>
          <a:r>
            <a:rPr lang="es-UY" sz="2000" b="1" dirty="0"/>
            <a:t>21 Libre Comercio </a:t>
          </a:r>
        </a:p>
        <a:p>
          <a:pPr algn="l" rtl="0"/>
          <a:r>
            <a:rPr lang="es-UY" sz="2000" dirty="0"/>
            <a:t>- Amplia Cobertura</a:t>
          </a:r>
        </a:p>
        <a:p>
          <a:pPr algn="l" rtl="0"/>
          <a:r>
            <a:rPr lang="es-UY" sz="2000" dirty="0"/>
            <a:t>- Cronogramas de desgravación automática</a:t>
          </a:r>
        </a:p>
      </dgm:t>
    </dgm:pt>
    <dgm:pt modelId="{4787D030-89AF-454E-B182-B0B873836A27}" type="parTrans" cxnId="{C6F74B9F-FA3D-453F-948F-58A44C15A9FC}">
      <dgm:prSet/>
      <dgm:spPr/>
      <dgm:t>
        <a:bodyPr/>
        <a:lstStyle/>
        <a:p>
          <a:endParaRPr lang="es-UY"/>
        </a:p>
      </dgm:t>
    </dgm:pt>
    <dgm:pt modelId="{C2618A1A-0ED9-4DC8-B0FC-DADC2EF0676A}" type="sibTrans" cxnId="{C6F74B9F-FA3D-453F-948F-58A44C15A9FC}">
      <dgm:prSet/>
      <dgm:spPr/>
      <dgm:t>
        <a:bodyPr/>
        <a:lstStyle/>
        <a:p>
          <a:endParaRPr lang="es-UY"/>
        </a:p>
      </dgm:t>
    </dgm:pt>
    <dgm:pt modelId="{70B7A8A3-02EF-4AC8-9B61-9A581F958D37}" type="pres">
      <dgm:prSet presAssocID="{71BA587F-FE50-4870-B475-968A5BC1BEDC}" presName="hierChild1" presStyleCnt="0">
        <dgm:presLayoutVars>
          <dgm:chPref val="1"/>
          <dgm:dir/>
          <dgm:animOne val="branch"/>
          <dgm:animLvl val="lvl"/>
          <dgm:resizeHandles/>
        </dgm:presLayoutVars>
      </dgm:prSet>
      <dgm:spPr/>
    </dgm:pt>
    <dgm:pt modelId="{82E36B7F-9B87-4BAF-8A43-0675B22A54BD}" type="pres">
      <dgm:prSet presAssocID="{7F842C34-5FA4-4378-BA7E-BAD4BB4E4511}" presName="hierRoot1" presStyleCnt="0"/>
      <dgm:spPr/>
    </dgm:pt>
    <dgm:pt modelId="{9AA316B2-C48C-4D4B-B58A-505009B2B26D}" type="pres">
      <dgm:prSet presAssocID="{7F842C34-5FA4-4378-BA7E-BAD4BB4E4511}" presName="composite" presStyleCnt="0"/>
      <dgm:spPr/>
    </dgm:pt>
    <dgm:pt modelId="{49649807-4D39-440A-AAB1-607CC54DD792}" type="pres">
      <dgm:prSet presAssocID="{7F842C34-5FA4-4378-BA7E-BAD4BB4E4511}" presName="background" presStyleLbl="node0" presStyleIdx="0" presStyleCnt="1"/>
      <dgm:spPr>
        <a:effectLst>
          <a:outerShdw blurRad="38100" dist="12700" dir="5400000" rotWithShape="0">
            <a:srgbClr val="000000">
              <a:alpha val="35000"/>
            </a:srgbClr>
          </a:outerShdw>
        </a:effectLst>
        <a:scene3d>
          <a:camera prst="orthographicFront">
            <a:rot lat="0" lon="0" rev="0"/>
          </a:camera>
          <a:lightRig rig="threePt" dir="t">
            <a:rot lat="0" lon="0" rev="600000"/>
          </a:lightRig>
        </a:scene3d>
        <a:sp3d>
          <a:bevelT w="63500" h="25400"/>
        </a:sp3d>
      </dgm:spPr>
    </dgm:pt>
    <dgm:pt modelId="{D9C87E3B-A483-4522-A2E5-E06B31874EB6}" type="pres">
      <dgm:prSet presAssocID="{7F842C34-5FA4-4378-BA7E-BAD4BB4E4511}" presName="text" presStyleLbl="fgAcc0" presStyleIdx="0" presStyleCnt="1" custScaleX="215734">
        <dgm:presLayoutVars>
          <dgm:chPref val="3"/>
        </dgm:presLayoutVars>
      </dgm:prSet>
      <dgm:spPr/>
    </dgm:pt>
    <dgm:pt modelId="{8AFDE396-90E2-486D-8C41-53284F990700}" type="pres">
      <dgm:prSet presAssocID="{7F842C34-5FA4-4378-BA7E-BAD4BB4E4511}" presName="hierChild2" presStyleCnt="0"/>
      <dgm:spPr/>
    </dgm:pt>
    <dgm:pt modelId="{BE357B7C-5695-43EC-92F5-4C3D5C6FEECE}" type="pres">
      <dgm:prSet presAssocID="{CB388334-C2F8-49D1-B43F-A88EABC97821}" presName="Name10" presStyleLbl="parChTrans1D2" presStyleIdx="0" presStyleCnt="2"/>
      <dgm:spPr/>
    </dgm:pt>
    <dgm:pt modelId="{8B067558-F776-423C-AA07-5E0DF4C51666}" type="pres">
      <dgm:prSet presAssocID="{B470F101-6971-4058-9E7F-F121EDB1F26D}" presName="hierRoot2" presStyleCnt="0"/>
      <dgm:spPr/>
    </dgm:pt>
    <dgm:pt modelId="{826FD5ED-167F-4AE9-A274-C6AC79F54C4B}" type="pres">
      <dgm:prSet presAssocID="{B470F101-6971-4058-9E7F-F121EDB1F26D}" presName="composite2" presStyleCnt="0"/>
      <dgm:spPr/>
    </dgm:pt>
    <dgm:pt modelId="{B35E386F-1E8E-4014-BF36-BE0E7ED15A8D}" type="pres">
      <dgm:prSet presAssocID="{B470F101-6971-4058-9E7F-F121EDB1F26D}" presName="background2" presStyleLbl="node2" presStyleIdx="0" presStyleCnt="2"/>
      <dgm:spPr/>
    </dgm:pt>
    <dgm:pt modelId="{4A0643FB-644C-4996-8017-BF06CD20F9CD}" type="pres">
      <dgm:prSet presAssocID="{B470F101-6971-4058-9E7F-F121EDB1F26D}" presName="text2" presStyleLbl="fgAcc2" presStyleIdx="0" presStyleCnt="2" custScaleX="191513">
        <dgm:presLayoutVars>
          <dgm:chPref val="3"/>
        </dgm:presLayoutVars>
      </dgm:prSet>
      <dgm:spPr/>
    </dgm:pt>
    <dgm:pt modelId="{EC347BF5-D829-40D4-826D-34DA052205F3}" type="pres">
      <dgm:prSet presAssocID="{B470F101-6971-4058-9E7F-F121EDB1F26D}" presName="hierChild3" presStyleCnt="0"/>
      <dgm:spPr/>
    </dgm:pt>
    <dgm:pt modelId="{83206CFF-C11E-41A8-B27D-C5505C2EFC0A}" type="pres">
      <dgm:prSet presAssocID="{2098D376-6AA5-4183-A67F-600CF9A85A5B}" presName="Name10" presStyleLbl="parChTrans1D2" presStyleIdx="1" presStyleCnt="2"/>
      <dgm:spPr/>
    </dgm:pt>
    <dgm:pt modelId="{E9F6F8B6-BAB8-4147-9FD6-81286C931A28}" type="pres">
      <dgm:prSet presAssocID="{ED7CE2B2-0BF9-4779-87EA-AF3D78BE9F4C}" presName="hierRoot2" presStyleCnt="0"/>
      <dgm:spPr/>
    </dgm:pt>
    <dgm:pt modelId="{1E0D6EA7-BD86-4469-B90B-77088F99FB1C}" type="pres">
      <dgm:prSet presAssocID="{ED7CE2B2-0BF9-4779-87EA-AF3D78BE9F4C}" presName="composite2" presStyleCnt="0"/>
      <dgm:spPr/>
    </dgm:pt>
    <dgm:pt modelId="{20E1E6A5-9844-498E-AB22-B3D03EC628EF}" type="pres">
      <dgm:prSet presAssocID="{ED7CE2B2-0BF9-4779-87EA-AF3D78BE9F4C}" presName="background2" presStyleLbl="node2" presStyleIdx="1" presStyleCnt="2"/>
      <dgm:spPr/>
    </dgm:pt>
    <dgm:pt modelId="{7FD612B4-C00A-4DCB-810B-2C4993ECBD4D}" type="pres">
      <dgm:prSet presAssocID="{ED7CE2B2-0BF9-4779-87EA-AF3D78BE9F4C}" presName="text2" presStyleLbl="fgAcc2" presStyleIdx="1" presStyleCnt="2" custScaleX="191513">
        <dgm:presLayoutVars>
          <dgm:chPref val="3"/>
        </dgm:presLayoutVars>
      </dgm:prSet>
      <dgm:spPr/>
    </dgm:pt>
    <dgm:pt modelId="{23F3D4CF-7401-4560-9120-E525E73CFA24}" type="pres">
      <dgm:prSet presAssocID="{ED7CE2B2-0BF9-4779-87EA-AF3D78BE9F4C}" presName="hierChild3" presStyleCnt="0"/>
      <dgm:spPr/>
    </dgm:pt>
    <dgm:pt modelId="{B1ECB125-D859-4F2F-AFF6-A08D9F5E8D93}" type="pres">
      <dgm:prSet presAssocID="{293FAAC2-2DD3-44CE-97C8-B7C0EAE597B9}" presName="Name17" presStyleLbl="parChTrans1D3" presStyleIdx="0" presStyleCnt="2"/>
      <dgm:spPr/>
    </dgm:pt>
    <dgm:pt modelId="{23041D65-6193-48F7-896C-78091D0C08BE}" type="pres">
      <dgm:prSet presAssocID="{E3916FC6-4720-459F-851E-4B5D54266706}" presName="hierRoot3" presStyleCnt="0"/>
      <dgm:spPr/>
    </dgm:pt>
    <dgm:pt modelId="{B5269B36-0A1F-4744-97F1-9149499998A3}" type="pres">
      <dgm:prSet presAssocID="{E3916FC6-4720-459F-851E-4B5D54266706}" presName="composite3" presStyleCnt="0"/>
      <dgm:spPr/>
    </dgm:pt>
    <dgm:pt modelId="{B417A0BC-55FE-4B18-AEFD-B90D818E333E}" type="pres">
      <dgm:prSet presAssocID="{E3916FC6-4720-459F-851E-4B5D54266706}" presName="background3" presStyleLbl="node3" presStyleIdx="0" presStyleCnt="2"/>
      <dgm:spPr/>
    </dgm:pt>
    <dgm:pt modelId="{AFFF7EE6-4FDB-4914-BED6-60FB23A52715}" type="pres">
      <dgm:prSet presAssocID="{E3916FC6-4720-459F-851E-4B5D54266706}" presName="text3" presStyleLbl="fgAcc3" presStyleIdx="0" presStyleCnt="2" custScaleX="190400" custScaleY="144075">
        <dgm:presLayoutVars>
          <dgm:chPref val="3"/>
        </dgm:presLayoutVars>
      </dgm:prSet>
      <dgm:spPr/>
    </dgm:pt>
    <dgm:pt modelId="{A210F4B2-D29D-41BB-83B2-F4926A412A4C}" type="pres">
      <dgm:prSet presAssocID="{E3916FC6-4720-459F-851E-4B5D54266706}" presName="hierChild4" presStyleCnt="0"/>
      <dgm:spPr/>
    </dgm:pt>
    <dgm:pt modelId="{D9AB769B-BB79-4BCE-9468-3BE7AF7AF858}" type="pres">
      <dgm:prSet presAssocID="{4787D030-89AF-454E-B182-B0B873836A27}" presName="Name17" presStyleLbl="parChTrans1D3" presStyleIdx="1" presStyleCnt="2"/>
      <dgm:spPr/>
    </dgm:pt>
    <dgm:pt modelId="{39AD8072-B61B-472B-B59E-7BD3D921EA31}" type="pres">
      <dgm:prSet presAssocID="{745EF747-3334-46D5-9B52-2833F6683FC5}" presName="hierRoot3" presStyleCnt="0"/>
      <dgm:spPr/>
    </dgm:pt>
    <dgm:pt modelId="{71CF9D1F-630E-4352-A2BF-67EC6D70ADB9}" type="pres">
      <dgm:prSet presAssocID="{745EF747-3334-46D5-9B52-2833F6683FC5}" presName="composite3" presStyleCnt="0"/>
      <dgm:spPr/>
    </dgm:pt>
    <dgm:pt modelId="{7FDB665D-904B-46D7-A55B-19868680F8CA}" type="pres">
      <dgm:prSet presAssocID="{745EF747-3334-46D5-9B52-2833F6683FC5}" presName="background3" presStyleLbl="node3" presStyleIdx="1" presStyleCnt="2"/>
      <dgm:spPr/>
    </dgm:pt>
    <dgm:pt modelId="{9D3DB478-2E16-4CF2-A8E9-681B40AFD8E5}" type="pres">
      <dgm:prSet presAssocID="{745EF747-3334-46D5-9B52-2833F6683FC5}" presName="text3" presStyleLbl="fgAcc3" presStyleIdx="1" presStyleCnt="2" custScaleX="223372" custScaleY="144075">
        <dgm:presLayoutVars>
          <dgm:chPref val="3"/>
        </dgm:presLayoutVars>
      </dgm:prSet>
      <dgm:spPr/>
    </dgm:pt>
    <dgm:pt modelId="{F56EBF99-6CAA-4FBB-9AAF-E5498A022650}" type="pres">
      <dgm:prSet presAssocID="{745EF747-3334-46D5-9B52-2833F6683FC5}" presName="hierChild4" presStyleCnt="0"/>
      <dgm:spPr/>
    </dgm:pt>
  </dgm:ptLst>
  <dgm:cxnLst>
    <dgm:cxn modelId="{377C7502-6A42-4A35-99BF-21A0F9D7CFBD}" type="presOf" srcId="{CB388334-C2F8-49D1-B43F-A88EABC97821}" destId="{BE357B7C-5695-43EC-92F5-4C3D5C6FEECE}" srcOrd="0" destOrd="0" presId="urn:microsoft.com/office/officeart/2005/8/layout/hierarchy1"/>
    <dgm:cxn modelId="{0D1EF602-6BB5-4FD3-ADC3-E2ABA0906F14}" srcId="{ED7CE2B2-0BF9-4779-87EA-AF3D78BE9F4C}" destId="{E3916FC6-4720-459F-851E-4B5D54266706}" srcOrd="0" destOrd="0" parTransId="{293FAAC2-2DD3-44CE-97C8-B7C0EAE597B9}" sibTransId="{291A6081-0244-49B2-83DF-9EE93BB27DFE}"/>
    <dgm:cxn modelId="{7B9A2325-3C37-4780-9546-76DB46CE6878}" type="presOf" srcId="{293FAAC2-2DD3-44CE-97C8-B7C0EAE597B9}" destId="{B1ECB125-D859-4F2F-AFF6-A08D9F5E8D93}" srcOrd="0" destOrd="0" presId="urn:microsoft.com/office/officeart/2005/8/layout/hierarchy1"/>
    <dgm:cxn modelId="{389C3D33-5AC5-47A6-8CF6-EC16AA08C09F}" type="presOf" srcId="{71BA587F-FE50-4870-B475-968A5BC1BEDC}" destId="{70B7A8A3-02EF-4AC8-9B61-9A581F958D37}" srcOrd="0" destOrd="0" presId="urn:microsoft.com/office/officeart/2005/8/layout/hierarchy1"/>
    <dgm:cxn modelId="{8CF8436A-A8D9-4C00-8A5F-33D3E6B7821B}" type="presOf" srcId="{2098D376-6AA5-4183-A67F-600CF9A85A5B}" destId="{83206CFF-C11E-41A8-B27D-C5505C2EFC0A}" srcOrd="0" destOrd="0" presId="urn:microsoft.com/office/officeart/2005/8/layout/hierarchy1"/>
    <dgm:cxn modelId="{54BC0F6B-5D1F-4ACB-8B85-3BF4D1E03C0F}" type="presOf" srcId="{745EF747-3334-46D5-9B52-2833F6683FC5}" destId="{9D3DB478-2E16-4CF2-A8E9-681B40AFD8E5}" srcOrd="0" destOrd="0" presId="urn:microsoft.com/office/officeart/2005/8/layout/hierarchy1"/>
    <dgm:cxn modelId="{7ABCAE57-00A8-49E2-A45A-63DBA7CA5295}" srcId="{71BA587F-FE50-4870-B475-968A5BC1BEDC}" destId="{7F842C34-5FA4-4378-BA7E-BAD4BB4E4511}" srcOrd="0" destOrd="0" parTransId="{3EB54053-2705-4F4C-8281-0007A8AE495F}" sibTransId="{62F44A8B-5A59-454D-93AB-965DA48B49CC}"/>
    <dgm:cxn modelId="{4498B48D-3DDF-4316-BD9F-E2908832FF9F}" srcId="{7F842C34-5FA4-4378-BA7E-BAD4BB4E4511}" destId="{ED7CE2B2-0BF9-4779-87EA-AF3D78BE9F4C}" srcOrd="1" destOrd="0" parTransId="{2098D376-6AA5-4183-A67F-600CF9A85A5B}" sibTransId="{92F0AC58-36C5-4BAF-9692-A4B689B2170C}"/>
    <dgm:cxn modelId="{DCD61392-E33C-4FA2-B86C-24F5185A909E}" type="presOf" srcId="{E3916FC6-4720-459F-851E-4B5D54266706}" destId="{AFFF7EE6-4FDB-4914-BED6-60FB23A52715}" srcOrd="0" destOrd="0" presId="urn:microsoft.com/office/officeart/2005/8/layout/hierarchy1"/>
    <dgm:cxn modelId="{C6F74B9F-FA3D-453F-948F-58A44C15A9FC}" srcId="{ED7CE2B2-0BF9-4779-87EA-AF3D78BE9F4C}" destId="{745EF747-3334-46D5-9B52-2833F6683FC5}" srcOrd="1" destOrd="0" parTransId="{4787D030-89AF-454E-B182-B0B873836A27}" sibTransId="{C2618A1A-0ED9-4DC8-B0FC-DADC2EF0676A}"/>
    <dgm:cxn modelId="{BCD5AAA7-CAEA-4C4C-ACD8-B77198D8D4D9}" type="presOf" srcId="{4787D030-89AF-454E-B182-B0B873836A27}" destId="{D9AB769B-BB79-4BCE-9468-3BE7AF7AF858}" srcOrd="0" destOrd="0" presId="urn:microsoft.com/office/officeart/2005/8/layout/hierarchy1"/>
    <dgm:cxn modelId="{DB5BE8AA-D5B4-43FA-A5AB-E609BA13FD8F}" srcId="{7F842C34-5FA4-4378-BA7E-BAD4BB4E4511}" destId="{B470F101-6971-4058-9E7F-F121EDB1F26D}" srcOrd="0" destOrd="0" parTransId="{CB388334-C2F8-49D1-B43F-A88EABC97821}" sibTransId="{E68372AC-A092-4562-8108-9DDC69205F95}"/>
    <dgm:cxn modelId="{214ECCB7-494F-44AC-B363-AC01DF4551D6}" type="presOf" srcId="{B470F101-6971-4058-9E7F-F121EDB1F26D}" destId="{4A0643FB-644C-4996-8017-BF06CD20F9CD}" srcOrd="0" destOrd="0" presId="urn:microsoft.com/office/officeart/2005/8/layout/hierarchy1"/>
    <dgm:cxn modelId="{CA923BC3-3538-4D96-82D4-EBAC821F6E9D}" type="presOf" srcId="{ED7CE2B2-0BF9-4779-87EA-AF3D78BE9F4C}" destId="{7FD612B4-C00A-4DCB-810B-2C4993ECBD4D}" srcOrd="0" destOrd="0" presId="urn:microsoft.com/office/officeart/2005/8/layout/hierarchy1"/>
    <dgm:cxn modelId="{AC0688F8-6A96-47B5-B76E-CAC0258CAE98}" type="presOf" srcId="{7F842C34-5FA4-4378-BA7E-BAD4BB4E4511}" destId="{D9C87E3B-A483-4522-A2E5-E06B31874EB6}" srcOrd="0" destOrd="0" presId="urn:microsoft.com/office/officeart/2005/8/layout/hierarchy1"/>
    <dgm:cxn modelId="{6BBE4C90-707E-42DB-9372-5E4212B344F9}" type="presParOf" srcId="{70B7A8A3-02EF-4AC8-9B61-9A581F958D37}" destId="{82E36B7F-9B87-4BAF-8A43-0675B22A54BD}" srcOrd="0" destOrd="0" presId="urn:microsoft.com/office/officeart/2005/8/layout/hierarchy1"/>
    <dgm:cxn modelId="{58E16C44-B8A8-44FC-A08E-FE04439DE2E1}" type="presParOf" srcId="{82E36B7F-9B87-4BAF-8A43-0675B22A54BD}" destId="{9AA316B2-C48C-4D4B-B58A-505009B2B26D}" srcOrd="0" destOrd="0" presId="urn:microsoft.com/office/officeart/2005/8/layout/hierarchy1"/>
    <dgm:cxn modelId="{52F1417E-886D-48EE-8B77-382316D03A0F}" type="presParOf" srcId="{9AA316B2-C48C-4D4B-B58A-505009B2B26D}" destId="{49649807-4D39-440A-AAB1-607CC54DD792}" srcOrd="0" destOrd="0" presId="urn:microsoft.com/office/officeart/2005/8/layout/hierarchy1"/>
    <dgm:cxn modelId="{45D9A527-8EF6-4166-8EE6-1D11F64521B1}" type="presParOf" srcId="{9AA316B2-C48C-4D4B-B58A-505009B2B26D}" destId="{D9C87E3B-A483-4522-A2E5-E06B31874EB6}" srcOrd="1" destOrd="0" presId="urn:microsoft.com/office/officeart/2005/8/layout/hierarchy1"/>
    <dgm:cxn modelId="{29E6BB0D-542F-4793-A954-EDB9F953AE4A}" type="presParOf" srcId="{82E36B7F-9B87-4BAF-8A43-0675B22A54BD}" destId="{8AFDE396-90E2-486D-8C41-53284F990700}" srcOrd="1" destOrd="0" presId="urn:microsoft.com/office/officeart/2005/8/layout/hierarchy1"/>
    <dgm:cxn modelId="{42A4966E-BCAC-4938-ACE3-5CBCB3C2EC20}" type="presParOf" srcId="{8AFDE396-90E2-486D-8C41-53284F990700}" destId="{BE357B7C-5695-43EC-92F5-4C3D5C6FEECE}" srcOrd="0" destOrd="0" presId="urn:microsoft.com/office/officeart/2005/8/layout/hierarchy1"/>
    <dgm:cxn modelId="{F6BF3028-45EB-44F0-96B3-4EA2A8EFD32C}" type="presParOf" srcId="{8AFDE396-90E2-486D-8C41-53284F990700}" destId="{8B067558-F776-423C-AA07-5E0DF4C51666}" srcOrd="1" destOrd="0" presId="urn:microsoft.com/office/officeart/2005/8/layout/hierarchy1"/>
    <dgm:cxn modelId="{C12E4118-697B-4B3E-9F0A-FE602AFEEC51}" type="presParOf" srcId="{8B067558-F776-423C-AA07-5E0DF4C51666}" destId="{826FD5ED-167F-4AE9-A274-C6AC79F54C4B}" srcOrd="0" destOrd="0" presId="urn:microsoft.com/office/officeart/2005/8/layout/hierarchy1"/>
    <dgm:cxn modelId="{0A54E0CD-488E-40F0-B319-F6DBFBA6E2B5}" type="presParOf" srcId="{826FD5ED-167F-4AE9-A274-C6AC79F54C4B}" destId="{B35E386F-1E8E-4014-BF36-BE0E7ED15A8D}" srcOrd="0" destOrd="0" presId="urn:microsoft.com/office/officeart/2005/8/layout/hierarchy1"/>
    <dgm:cxn modelId="{272F48A0-DB0E-4E43-89CF-8CA72F2A5983}" type="presParOf" srcId="{826FD5ED-167F-4AE9-A274-C6AC79F54C4B}" destId="{4A0643FB-644C-4996-8017-BF06CD20F9CD}" srcOrd="1" destOrd="0" presId="urn:microsoft.com/office/officeart/2005/8/layout/hierarchy1"/>
    <dgm:cxn modelId="{8C1326FD-CBD6-485A-ADCA-A84EC48E146E}" type="presParOf" srcId="{8B067558-F776-423C-AA07-5E0DF4C51666}" destId="{EC347BF5-D829-40D4-826D-34DA052205F3}" srcOrd="1" destOrd="0" presId="urn:microsoft.com/office/officeart/2005/8/layout/hierarchy1"/>
    <dgm:cxn modelId="{175EF180-39FE-4507-B76E-EBD48CB805B7}" type="presParOf" srcId="{8AFDE396-90E2-486D-8C41-53284F990700}" destId="{83206CFF-C11E-41A8-B27D-C5505C2EFC0A}" srcOrd="2" destOrd="0" presId="urn:microsoft.com/office/officeart/2005/8/layout/hierarchy1"/>
    <dgm:cxn modelId="{35115DC3-6CBC-49B1-BD02-3A7C37E80A86}" type="presParOf" srcId="{8AFDE396-90E2-486D-8C41-53284F990700}" destId="{E9F6F8B6-BAB8-4147-9FD6-81286C931A28}" srcOrd="3" destOrd="0" presId="urn:microsoft.com/office/officeart/2005/8/layout/hierarchy1"/>
    <dgm:cxn modelId="{8A8B5F5D-F060-41E2-9F69-5AAF705D3BF4}" type="presParOf" srcId="{E9F6F8B6-BAB8-4147-9FD6-81286C931A28}" destId="{1E0D6EA7-BD86-4469-B90B-77088F99FB1C}" srcOrd="0" destOrd="0" presId="urn:microsoft.com/office/officeart/2005/8/layout/hierarchy1"/>
    <dgm:cxn modelId="{C03B6088-CD76-42DD-9199-C9C562C92F61}" type="presParOf" srcId="{1E0D6EA7-BD86-4469-B90B-77088F99FB1C}" destId="{20E1E6A5-9844-498E-AB22-B3D03EC628EF}" srcOrd="0" destOrd="0" presId="urn:microsoft.com/office/officeart/2005/8/layout/hierarchy1"/>
    <dgm:cxn modelId="{2CC8A39D-D42B-47D1-A477-96B92FB3E660}" type="presParOf" srcId="{1E0D6EA7-BD86-4469-B90B-77088F99FB1C}" destId="{7FD612B4-C00A-4DCB-810B-2C4993ECBD4D}" srcOrd="1" destOrd="0" presId="urn:microsoft.com/office/officeart/2005/8/layout/hierarchy1"/>
    <dgm:cxn modelId="{3892BDF8-C3D2-4B7D-ACE3-B3D8A3D3D0DE}" type="presParOf" srcId="{E9F6F8B6-BAB8-4147-9FD6-81286C931A28}" destId="{23F3D4CF-7401-4560-9120-E525E73CFA24}" srcOrd="1" destOrd="0" presId="urn:microsoft.com/office/officeart/2005/8/layout/hierarchy1"/>
    <dgm:cxn modelId="{9400858F-98AA-45A7-95C7-EDBD49C98C5D}" type="presParOf" srcId="{23F3D4CF-7401-4560-9120-E525E73CFA24}" destId="{B1ECB125-D859-4F2F-AFF6-A08D9F5E8D93}" srcOrd="0" destOrd="0" presId="urn:microsoft.com/office/officeart/2005/8/layout/hierarchy1"/>
    <dgm:cxn modelId="{C7644EBE-15C3-4AF0-84B7-1E74ABD32056}" type="presParOf" srcId="{23F3D4CF-7401-4560-9120-E525E73CFA24}" destId="{23041D65-6193-48F7-896C-78091D0C08BE}" srcOrd="1" destOrd="0" presId="urn:microsoft.com/office/officeart/2005/8/layout/hierarchy1"/>
    <dgm:cxn modelId="{7C0687CD-F810-4C76-BF6E-BA6BCD0D3E80}" type="presParOf" srcId="{23041D65-6193-48F7-896C-78091D0C08BE}" destId="{B5269B36-0A1F-4744-97F1-9149499998A3}" srcOrd="0" destOrd="0" presId="urn:microsoft.com/office/officeart/2005/8/layout/hierarchy1"/>
    <dgm:cxn modelId="{1219EAA6-D137-41F7-8D43-EF6EB7C2B946}" type="presParOf" srcId="{B5269B36-0A1F-4744-97F1-9149499998A3}" destId="{B417A0BC-55FE-4B18-AEFD-B90D818E333E}" srcOrd="0" destOrd="0" presId="urn:microsoft.com/office/officeart/2005/8/layout/hierarchy1"/>
    <dgm:cxn modelId="{9C4F251A-8473-45F6-BB27-8B55641E2530}" type="presParOf" srcId="{B5269B36-0A1F-4744-97F1-9149499998A3}" destId="{AFFF7EE6-4FDB-4914-BED6-60FB23A52715}" srcOrd="1" destOrd="0" presId="urn:microsoft.com/office/officeart/2005/8/layout/hierarchy1"/>
    <dgm:cxn modelId="{4D6221FF-BF4B-4FF0-82EB-68A9E0336CA7}" type="presParOf" srcId="{23041D65-6193-48F7-896C-78091D0C08BE}" destId="{A210F4B2-D29D-41BB-83B2-F4926A412A4C}" srcOrd="1" destOrd="0" presId="urn:microsoft.com/office/officeart/2005/8/layout/hierarchy1"/>
    <dgm:cxn modelId="{B79AA236-7D39-4035-9802-74446414B820}" type="presParOf" srcId="{23F3D4CF-7401-4560-9120-E525E73CFA24}" destId="{D9AB769B-BB79-4BCE-9468-3BE7AF7AF858}" srcOrd="2" destOrd="0" presId="urn:microsoft.com/office/officeart/2005/8/layout/hierarchy1"/>
    <dgm:cxn modelId="{1A53ED6B-724F-46E4-B67E-EF6D69AFF02D}" type="presParOf" srcId="{23F3D4CF-7401-4560-9120-E525E73CFA24}" destId="{39AD8072-B61B-472B-B59E-7BD3D921EA31}" srcOrd="3" destOrd="0" presId="urn:microsoft.com/office/officeart/2005/8/layout/hierarchy1"/>
    <dgm:cxn modelId="{9F35C558-01ED-4B34-84A2-95DC2A365454}" type="presParOf" srcId="{39AD8072-B61B-472B-B59E-7BD3D921EA31}" destId="{71CF9D1F-630E-4352-A2BF-67EC6D70ADB9}" srcOrd="0" destOrd="0" presId="urn:microsoft.com/office/officeart/2005/8/layout/hierarchy1"/>
    <dgm:cxn modelId="{843ACB5C-5E0F-43F8-B843-F644402A7B06}" type="presParOf" srcId="{71CF9D1F-630E-4352-A2BF-67EC6D70ADB9}" destId="{7FDB665D-904B-46D7-A55B-19868680F8CA}" srcOrd="0" destOrd="0" presId="urn:microsoft.com/office/officeart/2005/8/layout/hierarchy1"/>
    <dgm:cxn modelId="{0BA95240-83EA-458F-B223-588F2BCACCD9}" type="presParOf" srcId="{71CF9D1F-630E-4352-A2BF-67EC6D70ADB9}" destId="{9D3DB478-2E16-4CF2-A8E9-681B40AFD8E5}" srcOrd="1" destOrd="0" presId="urn:microsoft.com/office/officeart/2005/8/layout/hierarchy1"/>
    <dgm:cxn modelId="{9DD82EC5-5DAD-417D-9DFE-76B53B84F357}" type="presParOf" srcId="{39AD8072-B61B-472B-B59E-7BD3D921EA31}" destId="{F56EBF99-6CAA-4FBB-9AAF-E5498A02265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0D68F-463A-4432-995F-72A27E34ACA6}">
      <dsp:nvSpPr>
        <dsp:cNvPr id="0" name=""/>
        <dsp:cNvSpPr/>
      </dsp:nvSpPr>
      <dsp:spPr>
        <a:xfrm>
          <a:off x="3594" y="141506"/>
          <a:ext cx="2350334" cy="73370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UY" sz="1500" kern="1200" dirty="0"/>
            <a:t>PAÍSES DE MENOR DESARROLLO ECONÓMICO RELATIVO</a:t>
          </a:r>
        </a:p>
      </dsp:txBody>
      <dsp:txXfrm>
        <a:off x="3594" y="141506"/>
        <a:ext cx="2350334" cy="733704"/>
      </dsp:txXfrm>
    </dsp:sp>
    <dsp:sp modelId="{5420F94F-E6FA-40C0-9CC0-FEBB34EEF23F}">
      <dsp:nvSpPr>
        <dsp:cNvPr id="0" name=""/>
        <dsp:cNvSpPr/>
      </dsp:nvSpPr>
      <dsp:spPr>
        <a:xfrm>
          <a:off x="3594" y="875210"/>
          <a:ext cx="2350334" cy="25116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s-UY" sz="1500" kern="1200" dirty="0"/>
        </a:p>
      </dsp:txBody>
      <dsp:txXfrm>
        <a:off x="3594" y="875210"/>
        <a:ext cx="2350334" cy="2511675"/>
      </dsp:txXfrm>
    </dsp:sp>
    <dsp:sp modelId="{28891EC2-5FA6-43A1-A13E-0B8BF3854982}">
      <dsp:nvSpPr>
        <dsp:cNvPr id="0" name=""/>
        <dsp:cNvSpPr/>
      </dsp:nvSpPr>
      <dsp:spPr>
        <a:xfrm>
          <a:off x="2809505" y="141506"/>
          <a:ext cx="2350334" cy="73370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UY" sz="1500" kern="1200" dirty="0"/>
            <a:t>PAÍSES DE DESARROLLO INTERMEDIO</a:t>
          </a:r>
        </a:p>
      </dsp:txBody>
      <dsp:txXfrm>
        <a:off x="2809505" y="141506"/>
        <a:ext cx="2350334" cy="733704"/>
      </dsp:txXfrm>
    </dsp:sp>
    <dsp:sp modelId="{8BCD787B-6C94-4A2E-BD7D-326A1D49750C}">
      <dsp:nvSpPr>
        <dsp:cNvPr id="0" name=""/>
        <dsp:cNvSpPr/>
      </dsp:nvSpPr>
      <dsp:spPr>
        <a:xfrm>
          <a:off x="2682975" y="875210"/>
          <a:ext cx="2603394" cy="25116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a:p>
          <a:pPr marL="114300" lvl="1" indent="-114300" algn="l" defTabSz="666750">
            <a:lnSpc>
              <a:spcPct val="90000"/>
            </a:lnSpc>
            <a:spcBef>
              <a:spcPct val="0"/>
            </a:spcBef>
            <a:spcAft>
              <a:spcPct val="15000"/>
            </a:spcAft>
            <a:buChar char="•"/>
          </a:pPr>
          <a:endParaRPr lang="es-UY" sz="1500" kern="1200" dirty="0"/>
        </a:p>
      </dsp:txBody>
      <dsp:txXfrm>
        <a:off x="2682975" y="875210"/>
        <a:ext cx="2603394" cy="2511675"/>
      </dsp:txXfrm>
    </dsp:sp>
    <dsp:sp modelId="{FD95B734-94D7-4BF3-9A6B-1453F55AE9F0}">
      <dsp:nvSpPr>
        <dsp:cNvPr id="0" name=""/>
        <dsp:cNvSpPr/>
      </dsp:nvSpPr>
      <dsp:spPr>
        <a:xfrm>
          <a:off x="5615416" y="141506"/>
          <a:ext cx="2350334" cy="73370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UY" sz="1500" kern="1200" dirty="0"/>
            <a:t>OTROS PAÍSES MIEMBROS</a:t>
          </a:r>
        </a:p>
        <a:p>
          <a:pPr marL="0" lvl="0" indent="0" algn="ctr" defTabSz="666750">
            <a:lnSpc>
              <a:spcPct val="90000"/>
            </a:lnSpc>
            <a:spcBef>
              <a:spcPct val="0"/>
            </a:spcBef>
            <a:spcAft>
              <a:spcPct val="35000"/>
            </a:spcAft>
            <a:buNone/>
          </a:pPr>
          <a:endParaRPr lang="es-UY" sz="1500" kern="1200" dirty="0"/>
        </a:p>
      </dsp:txBody>
      <dsp:txXfrm>
        <a:off x="5615416" y="141506"/>
        <a:ext cx="2350334" cy="733704"/>
      </dsp:txXfrm>
    </dsp:sp>
    <dsp:sp modelId="{633EDC86-4965-4921-9C5D-8F2438FAD3A9}">
      <dsp:nvSpPr>
        <dsp:cNvPr id="0" name=""/>
        <dsp:cNvSpPr/>
      </dsp:nvSpPr>
      <dsp:spPr>
        <a:xfrm>
          <a:off x="5617249" y="914191"/>
          <a:ext cx="2350334" cy="25116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s-UY" sz="1500" kern="1200" dirty="0"/>
        </a:p>
      </dsp:txBody>
      <dsp:txXfrm>
        <a:off x="5617249" y="914191"/>
        <a:ext cx="2350334" cy="251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30C7D-56AD-44FC-AFA5-956C08BBDC6C}">
      <dsp:nvSpPr>
        <dsp:cNvPr id="0" name=""/>
        <dsp:cNvSpPr/>
      </dsp:nvSpPr>
      <dsp:spPr>
        <a:xfrm>
          <a:off x="3394722" y="1590469"/>
          <a:ext cx="1440155" cy="130040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UY" sz="2000" kern="1200" dirty="0">
              <a:solidFill>
                <a:schemeClr val="tx1"/>
              </a:solidFill>
            </a:rPr>
            <a:t>ALADI</a:t>
          </a:r>
        </a:p>
      </dsp:txBody>
      <dsp:txXfrm>
        <a:off x="3605628" y="1780909"/>
        <a:ext cx="1018343" cy="919528"/>
      </dsp:txXfrm>
    </dsp:sp>
    <dsp:sp modelId="{F4269BDC-188E-4F92-A085-A82F432FBE4F}">
      <dsp:nvSpPr>
        <dsp:cNvPr id="0" name=""/>
        <dsp:cNvSpPr/>
      </dsp:nvSpPr>
      <dsp:spPr>
        <a:xfrm rot="16253295">
          <a:off x="4054541" y="1255853"/>
          <a:ext cx="144784"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UY" sz="1800" kern="1200"/>
        </a:p>
      </dsp:txBody>
      <dsp:txXfrm>
        <a:off x="4075922" y="1358449"/>
        <a:ext cx="101349" cy="242645"/>
      </dsp:txXfrm>
    </dsp:sp>
    <dsp:sp modelId="{1365C1A0-E961-40DE-AC62-1E127B0B5FB8}">
      <dsp:nvSpPr>
        <dsp:cNvPr id="0" name=""/>
        <dsp:cNvSpPr/>
      </dsp:nvSpPr>
      <dsp:spPr>
        <a:xfrm>
          <a:off x="2736614" y="-166324"/>
          <a:ext cx="2808004" cy="1483736"/>
        </a:xfrm>
        <a:prstGeom prst="roundRect">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UY" sz="1800" b="1" kern="1200" dirty="0">
              <a:solidFill>
                <a:schemeClr val="tx1"/>
              </a:solidFill>
            </a:rPr>
            <a:t>CONSEJO DE MINISTROS</a:t>
          </a:r>
        </a:p>
        <a:p>
          <a:pPr marL="0" lvl="0" indent="0" algn="ctr" defTabSz="800100">
            <a:lnSpc>
              <a:spcPct val="90000"/>
            </a:lnSpc>
            <a:spcBef>
              <a:spcPct val="0"/>
            </a:spcBef>
            <a:spcAft>
              <a:spcPct val="35000"/>
            </a:spcAft>
            <a:buNone/>
          </a:pPr>
          <a:r>
            <a:rPr lang="es-UY" sz="1600" kern="1200" dirty="0"/>
            <a:t>Órgano supremo</a:t>
          </a:r>
        </a:p>
        <a:p>
          <a:pPr marL="0" lvl="0" indent="0" algn="ctr" defTabSz="800100">
            <a:lnSpc>
              <a:spcPct val="90000"/>
            </a:lnSpc>
            <a:spcBef>
              <a:spcPct val="0"/>
            </a:spcBef>
            <a:spcAft>
              <a:spcPct val="35000"/>
            </a:spcAft>
            <a:buNone/>
          </a:pPr>
          <a:r>
            <a:rPr lang="es-UY" sz="1600" kern="1200" dirty="0"/>
            <a:t>Conducción Política</a:t>
          </a:r>
        </a:p>
      </dsp:txBody>
      <dsp:txXfrm>
        <a:off x="2809044" y="-93894"/>
        <a:ext cx="2663144" cy="1338876"/>
      </dsp:txXfrm>
    </dsp:sp>
    <dsp:sp modelId="{B7D5EED7-4D38-4EC7-BD1A-282DC3A048D8}">
      <dsp:nvSpPr>
        <dsp:cNvPr id="0" name=""/>
        <dsp:cNvSpPr/>
      </dsp:nvSpPr>
      <dsp:spPr>
        <a:xfrm rot="20385">
          <a:off x="4927652" y="2043952"/>
          <a:ext cx="223550"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UY" sz="1800" kern="1200"/>
        </a:p>
      </dsp:txBody>
      <dsp:txXfrm>
        <a:off x="4927653" y="2124634"/>
        <a:ext cx="156485" cy="242645"/>
      </dsp:txXfrm>
    </dsp:sp>
    <dsp:sp modelId="{E54EC212-2B5A-4A80-A9DB-5ACB3120BCB2}">
      <dsp:nvSpPr>
        <dsp:cNvPr id="0" name=""/>
        <dsp:cNvSpPr/>
      </dsp:nvSpPr>
      <dsp:spPr>
        <a:xfrm>
          <a:off x="5256586" y="1357610"/>
          <a:ext cx="2808004" cy="1796319"/>
        </a:xfrm>
        <a:prstGeom prst="roundRect">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UY" sz="1800" b="1" kern="1200" dirty="0">
              <a:solidFill>
                <a:schemeClr val="tx1"/>
              </a:solidFill>
            </a:rPr>
            <a:t>COMITÉ DE REPRESENTANTES</a:t>
          </a:r>
        </a:p>
        <a:p>
          <a:pPr marL="0" lvl="0" indent="0" algn="ctr" defTabSz="800100">
            <a:lnSpc>
              <a:spcPct val="90000"/>
            </a:lnSpc>
            <a:spcBef>
              <a:spcPct val="0"/>
            </a:spcBef>
            <a:spcAft>
              <a:spcPct val="35000"/>
            </a:spcAft>
            <a:buNone/>
          </a:pPr>
          <a:r>
            <a:rPr lang="es-UY" sz="1600" kern="1200" dirty="0"/>
            <a:t>Órgano permanente</a:t>
          </a:r>
        </a:p>
        <a:p>
          <a:pPr marL="0" lvl="0" indent="0" algn="ctr" defTabSz="800100">
            <a:lnSpc>
              <a:spcPct val="90000"/>
            </a:lnSpc>
            <a:spcBef>
              <a:spcPct val="0"/>
            </a:spcBef>
            <a:spcAft>
              <a:spcPct val="35000"/>
            </a:spcAft>
            <a:buNone/>
          </a:pPr>
          <a:r>
            <a:rPr lang="es-UY" sz="1600" kern="1200" dirty="0"/>
            <a:t>Dirección Política</a:t>
          </a:r>
        </a:p>
      </dsp:txBody>
      <dsp:txXfrm>
        <a:off x="5344275" y="1445299"/>
        <a:ext cx="2632626" cy="1620941"/>
      </dsp:txXfrm>
    </dsp:sp>
    <dsp:sp modelId="{9C8692EF-45AC-4264-B7BE-9331E487323B}">
      <dsp:nvSpPr>
        <dsp:cNvPr id="0" name=""/>
        <dsp:cNvSpPr/>
      </dsp:nvSpPr>
      <dsp:spPr>
        <a:xfrm rot="5400000">
          <a:off x="4054262" y="2799468"/>
          <a:ext cx="121074"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UY" sz="1800" kern="1200"/>
        </a:p>
      </dsp:txBody>
      <dsp:txXfrm>
        <a:off x="4072423" y="2862188"/>
        <a:ext cx="84752" cy="242645"/>
      </dsp:txXfrm>
    </dsp:sp>
    <dsp:sp modelId="{6E636EDD-2255-4C32-B5C4-C562F22593A8}">
      <dsp:nvSpPr>
        <dsp:cNvPr id="0" name=""/>
        <dsp:cNvSpPr/>
      </dsp:nvSpPr>
      <dsp:spPr>
        <a:xfrm>
          <a:off x="2710797" y="3119319"/>
          <a:ext cx="2808004" cy="1572967"/>
        </a:xfrm>
        <a:prstGeom prst="roundRect">
          <a:avLst/>
        </a:prstGeom>
        <a:gradFill rotWithShape="0">
          <a:gsLst>
            <a:gs pos="0">
              <a:schemeClr val="accent3">
                <a:lumMod val="75000"/>
              </a:schemeClr>
            </a:gs>
            <a:gs pos="80000">
              <a:schemeClr val="accent3">
                <a:lumMod val="75000"/>
              </a:schemeClr>
            </a:gs>
            <a:gs pos="100000">
              <a:schemeClr val="accent3">
                <a:lumMod val="75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UY" sz="1800" b="1" kern="1200" dirty="0">
              <a:solidFill>
                <a:schemeClr val="tx1"/>
              </a:solidFill>
            </a:rPr>
            <a:t>SECRETARÍA GENERAL</a:t>
          </a:r>
        </a:p>
        <a:p>
          <a:pPr marL="0" lvl="0" indent="0" algn="ctr" defTabSz="800100">
            <a:lnSpc>
              <a:spcPct val="90000"/>
            </a:lnSpc>
            <a:spcBef>
              <a:spcPct val="0"/>
            </a:spcBef>
            <a:spcAft>
              <a:spcPct val="35000"/>
            </a:spcAft>
            <a:buNone/>
          </a:pPr>
          <a:r>
            <a:rPr lang="es-UY" sz="1600" kern="1200" dirty="0"/>
            <a:t>Órgano Técnico</a:t>
          </a:r>
        </a:p>
        <a:p>
          <a:pPr marL="0" lvl="0" indent="0" algn="ctr" defTabSz="800100">
            <a:lnSpc>
              <a:spcPct val="90000"/>
            </a:lnSpc>
            <a:spcBef>
              <a:spcPct val="0"/>
            </a:spcBef>
            <a:spcAft>
              <a:spcPct val="35000"/>
            </a:spcAft>
            <a:buNone/>
          </a:pPr>
          <a:r>
            <a:rPr lang="es-UY" sz="1600" kern="1200" dirty="0"/>
            <a:t>Proposición, Evaluación y Gestión</a:t>
          </a:r>
        </a:p>
      </dsp:txBody>
      <dsp:txXfrm>
        <a:off x="2787583" y="3196105"/>
        <a:ext cx="2654432" cy="1419395"/>
      </dsp:txXfrm>
    </dsp:sp>
    <dsp:sp modelId="{D4424554-92E2-493D-83D4-71D49686F669}">
      <dsp:nvSpPr>
        <dsp:cNvPr id="0" name=""/>
        <dsp:cNvSpPr/>
      </dsp:nvSpPr>
      <dsp:spPr>
        <a:xfrm rot="10775268">
          <a:off x="3008621" y="2045446"/>
          <a:ext cx="272865" cy="4044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UY" sz="1800" kern="1200"/>
        </a:p>
      </dsp:txBody>
      <dsp:txXfrm rot="10800000">
        <a:off x="3090479" y="2126033"/>
        <a:ext cx="191006" cy="242645"/>
      </dsp:txXfrm>
    </dsp:sp>
    <dsp:sp modelId="{51D568B0-060C-41CA-9453-037793E09DE3}">
      <dsp:nvSpPr>
        <dsp:cNvPr id="0" name=""/>
        <dsp:cNvSpPr/>
      </dsp:nvSpPr>
      <dsp:spPr>
        <a:xfrm>
          <a:off x="72001" y="1357620"/>
          <a:ext cx="2808004" cy="1804074"/>
        </a:xfrm>
        <a:prstGeom prst="roundRect">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UY" sz="1800" b="1" kern="1200" dirty="0">
              <a:solidFill>
                <a:schemeClr val="tx1"/>
              </a:solidFill>
            </a:rPr>
            <a:t>CONFERENCIA DE EVALUACIÓN Y CONVERGENCIA</a:t>
          </a:r>
        </a:p>
        <a:p>
          <a:pPr marL="0" lvl="0" indent="0" algn="ctr" defTabSz="800100">
            <a:lnSpc>
              <a:spcPct val="90000"/>
            </a:lnSpc>
            <a:spcBef>
              <a:spcPct val="0"/>
            </a:spcBef>
            <a:spcAft>
              <a:spcPct val="35000"/>
            </a:spcAft>
            <a:buNone/>
          </a:pPr>
          <a:r>
            <a:rPr lang="es-UY" sz="1600" kern="1200" dirty="0"/>
            <a:t>Examinar marcha del proceso</a:t>
          </a:r>
        </a:p>
        <a:p>
          <a:pPr marL="0" lvl="0" indent="0" algn="ctr" defTabSz="800100">
            <a:lnSpc>
              <a:spcPct val="90000"/>
            </a:lnSpc>
            <a:spcBef>
              <a:spcPct val="0"/>
            </a:spcBef>
            <a:spcAft>
              <a:spcPct val="35000"/>
            </a:spcAft>
            <a:buNone/>
          </a:pPr>
          <a:r>
            <a:rPr lang="es-UY" sz="1600" kern="1200" dirty="0"/>
            <a:t>Recomendar medidas correctivas multilaterales</a:t>
          </a:r>
        </a:p>
      </dsp:txBody>
      <dsp:txXfrm>
        <a:off x="160069" y="1445688"/>
        <a:ext cx="2631868" cy="1627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B769B-BB79-4BCE-9468-3BE7AF7AF858}">
      <dsp:nvSpPr>
        <dsp:cNvPr id="0" name=""/>
        <dsp:cNvSpPr/>
      </dsp:nvSpPr>
      <dsp:spPr>
        <a:xfrm>
          <a:off x="4954616" y="2465133"/>
          <a:ext cx="1677352" cy="458870"/>
        </a:xfrm>
        <a:custGeom>
          <a:avLst/>
          <a:gdLst/>
          <a:ahLst/>
          <a:cxnLst/>
          <a:rect l="0" t="0" r="0" b="0"/>
          <a:pathLst>
            <a:path>
              <a:moveTo>
                <a:pt x="0" y="0"/>
              </a:moveTo>
              <a:lnTo>
                <a:pt x="0" y="312706"/>
              </a:lnTo>
              <a:lnTo>
                <a:pt x="1677352" y="312706"/>
              </a:lnTo>
              <a:lnTo>
                <a:pt x="1677352" y="45887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ECB125-D859-4F2F-AFF6-A08D9F5E8D93}">
      <dsp:nvSpPr>
        <dsp:cNvPr id="0" name=""/>
        <dsp:cNvSpPr/>
      </dsp:nvSpPr>
      <dsp:spPr>
        <a:xfrm>
          <a:off x="3017151" y="2465133"/>
          <a:ext cx="1937464" cy="458870"/>
        </a:xfrm>
        <a:custGeom>
          <a:avLst/>
          <a:gdLst/>
          <a:ahLst/>
          <a:cxnLst/>
          <a:rect l="0" t="0" r="0" b="0"/>
          <a:pathLst>
            <a:path>
              <a:moveTo>
                <a:pt x="1937464" y="0"/>
              </a:moveTo>
              <a:lnTo>
                <a:pt x="1937464" y="312706"/>
              </a:lnTo>
              <a:lnTo>
                <a:pt x="0" y="312706"/>
              </a:lnTo>
              <a:lnTo>
                <a:pt x="0" y="45887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206CFF-C11E-41A8-B27D-C5505C2EFC0A}">
      <dsp:nvSpPr>
        <dsp:cNvPr id="0" name=""/>
        <dsp:cNvSpPr/>
      </dsp:nvSpPr>
      <dsp:spPr>
        <a:xfrm>
          <a:off x="3268483" y="1004375"/>
          <a:ext cx="1686132" cy="458870"/>
        </a:xfrm>
        <a:custGeom>
          <a:avLst/>
          <a:gdLst/>
          <a:ahLst/>
          <a:cxnLst/>
          <a:rect l="0" t="0" r="0" b="0"/>
          <a:pathLst>
            <a:path>
              <a:moveTo>
                <a:pt x="0" y="0"/>
              </a:moveTo>
              <a:lnTo>
                <a:pt x="0" y="312706"/>
              </a:lnTo>
              <a:lnTo>
                <a:pt x="1686132" y="312706"/>
              </a:lnTo>
              <a:lnTo>
                <a:pt x="1686132" y="45887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357B7C-5695-43EC-92F5-4C3D5C6FEECE}">
      <dsp:nvSpPr>
        <dsp:cNvPr id="0" name=""/>
        <dsp:cNvSpPr/>
      </dsp:nvSpPr>
      <dsp:spPr>
        <a:xfrm>
          <a:off x="1582351" y="1004375"/>
          <a:ext cx="1686132" cy="458870"/>
        </a:xfrm>
        <a:custGeom>
          <a:avLst/>
          <a:gdLst/>
          <a:ahLst/>
          <a:cxnLst/>
          <a:rect l="0" t="0" r="0" b="0"/>
          <a:pathLst>
            <a:path>
              <a:moveTo>
                <a:pt x="1686132" y="0"/>
              </a:moveTo>
              <a:lnTo>
                <a:pt x="1686132" y="312706"/>
              </a:lnTo>
              <a:lnTo>
                <a:pt x="0" y="312706"/>
              </a:lnTo>
              <a:lnTo>
                <a:pt x="0" y="45887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649807-4D39-440A-AAB1-607CC54DD792}">
      <dsp:nvSpPr>
        <dsp:cNvPr id="0" name=""/>
        <dsp:cNvSpPr/>
      </dsp:nvSpPr>
      <dsp:spPr>
        <a:xfrm>
          <a:off x="1566583" y="2486"/>
          <a:ext cx="3403801" cy="100188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12700" dir="5400000" rotWithShape="0">
            <a:srgbClr val="000000">
              <a:alpha val="35000"/>
            </a:srgbClr>
          </a:outerShdw>
        </a:effectLst>
        <a:scene3d>
          <a:camera prst="orthographicFront">
            <a:rot lat="0" lon="0" rev="0"/>
          </a:camera>
          <a:lightRig rig="threePt" dir="t">
            <a:rot lat="0" lon="0" rev="600000"/>
          </a:lightRig>
        </a:scene3d>
        <a:sp3d>
          <a:bevelT w="63500" h="25400"/>
        </a:sp3d>
      </dsp:spPr>
      <dsp:style>
        <a:lnRef idx="0">
          <a:scrgbClr r="0" g="0" b="0"/>
        </a:lnRef>
        <a:fillRef idx="3">
          <a:scrgbClr r="0" g="0" b="0"/>
        </a:fillRef>
        <a:effectRef idx="3">
          <a:scrgbClr r="0" g="0" b="0"/>
        </a:effectRef>
        <a:fontRef idx="minor">
          <a:schemeClr val="lt1"/>
        </a:fontRef>
      </dsp:style>
    </dsp:sp>
    <dsp:sp modelId="{D9C87E3B-A483-4522-A2E5-E06B31874EB6}">
      <dsp:nvSpPr>
        <dsp:cNvPr id="0" name=""/>
        <dsp:cNvSpPr/>
      </dsp:nvSpPr>
      <dsp:spPr>
        <a:xfrm>
          <a:off x="1741891" y="169029"/>
          <a:ext cx="3403801" cy="1001888"/>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s-UY" sz="2200" b="1" kern="1200" dirty="0"/>
            <a:t>78 Acuerdos Vigentes</a:t>
          </a:r>
        </a:p>
        <a:p>
          <a:pPr marL="0" lvl="0" indent="0" algn="ctr" defTabSz="977900" rtl="0">
            <a:lnSpc>
              <a:spcPct val="90000"/>
            </a:lnSpc>
            <a:spcBef>
              <a:spcPct val="0"/>
            </a:spcBef>
            <a:spcAft>
              <a:spcPct val="35000"/>
            </a:spcAft>
            <a:buNone/>
          </a:pPr>
          <a:r>
            <a:rPr lang="es-UY" sz="2200" kern="1200" dirty="0"/>
            <a:t>7 AAR y 71 AAP (38 ACE)</a:t>
          </a:r>
        </a:p>
      </dsp:txBody>
      <dsp:txXfrm>
        <a:off x="1771235" y="198373"/>
        <a:ext cx="3345113" cy="943200"/>
      </dsp:txXfrm>
    </dsp:sp>
    <dsp:sp modelId="{B35E386F-1E8E-4014-BF36-BE0E7ED15A8D}">
      <dsp:nvSpPr>
        <dsp:cNvPr id="0" name=""/>
        <dsp:cNvSpPr/>
      </dsp:nvSpPr>
      <dsp:spPr>
        <a:xfrm>
          <a:off x="71527" y="1463245"/>
          <a:ext cx="3021647" cy="100188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A0643FB-644C-4996-8017-BF06CD20F9CD}">
      <dsp:nvSpPr>
        <dsp:cNvPr id="0" name=""/>
        <dsp:cNvSpPr/>
      </dsp:nvSpPr>
      <dsp:spPr>
        <a:xfrm>
          <a:off x="246835" y="1629788"/>
          <a:ext cx="3021647" cy="1001888"/>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s-UY" sz="2200" b="1" kern="1200" dirty="0"/>
            <a:t>28 No Preferenciales</a:t>
          </a:r>
        </a:p>
        <a:p>
          <a:pPr marL="0" lvl="0" indent="0" algn="ctr" defTabSz="977900" rtl="0">
            <a:lnSpc>
              <a:spcPct val="90000"/>
            </a:lnSpc>
            <a:spcBef>
              <a:spcPct val="0"/>
            </a:spcBef>
            <a:spcAft>
              <a:spcPct val="35000"/>
            </a:spcAft>
            <a:buNone/>
          </a:pPr>
          <a:r>
            <a:rPr lang="es-UY" sz="2200" kern="1200" dirty="0"/>
            <a:t>(2 AAR y 26 AAP)</a:t>
          </a:r>
        </a:p>
      </dsp:txBody>
      <dsp:txXfrm>
        <a:off x="276179" y="1659132"/>
        <a:ext cx="2962959" cy="943200"/>
      </dsp:txXfrm>
    </dsp:sp>
    <dsp:sp modelId="{20E1E6A5-9844-498E-AB22-B3D03EC628EF}">
      <dsp:nvSpPr>
        <dsp:cNvPr id="0" name=""/>
        <dsp:cNvSpPr/>
      </dsp:nvSpPr>
      <dsp:spPr>
        <a:xfrm>
          <a:off x="3443792" y="1463245"/>
          <a:ext cx="3021647" cy="100188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FD612B4-C00A-4DCB-810B-2C4993ECBD4D}">
      <dsp:nvSpPr>
        <dsp:cNvPr id="0" name=""/>
        <dsp:cNvSpPr/>
      </dsp:nvSpPr>
      <dsp:spPr>
        <a:xfrm>
          <a:off x="3619100" y="1629788"/>
          <a:ext cx="3021647" cy="1001888"/>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s-UY" sz="2200" b="1" kern="1200" dirty="0"/>
            <a:t>50 Preferenciales</a:t>
          </a:r>
        </a:p>
        <a:p>
          <a:pPr marL="0" lvl="0" indent="0" algn="ctr" defTabSz="977900" rtl="0">
            <a:lnSpc>
              <a:spcPct val="90000"/>
            </a:lnSpc>
            <a:spcBef>
              <a:spcPct val="0"/>
            </a:spcBef>
            <a:spcAft>
              <a:spcPct val="35000"/>
            </a:spcAft>
            <a:buNone/>
          </a:pPr>
          <a:r>
            <a:rPr lang="es-UY" sz="2200" kern="1200" dirty="0"/>
            <a:t>(5 AAR y 45 AAP)</a:t>
          </a:r>
        </a:p>
      </dsp:txBody>
      <dsp:txXfrm>
        <a:off x="3648444" y="1659132"/>
        <a:ext cx="2962959" cy="943200"/>
      </dsp:txXfrm>
    </dsp:sp>
    <dsp:sp modelId="{B417A0BC-55FE-4B18-AEFD-B90D818E333E}">
      <dsp:nvSpPr>
        <dsp:cNvPr id="0" name=""/>
        <dsp:cNvSpPr/>
      </dsp:nvSpPr>
      <dsp:spPr>
        <a:xfrm>
          <a:off x="1515108" y="2924003"/>
          <a:ext cx="3004087" cy="144347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FFF7EE6-4FDB-4914-BED6-60FB23A52715}">
      <dsp:nvSpPr>
        <dsp:cNvPr id="0" name=""/>
        <dsp:cNvSpPr/>
      </dsp:nvSpPr>
      <dsp:spPr>
        <a:xfrm>
          <a:off x="1690416" y="3090546"/>
          <a:ext cx="3004087" cy="1443470"/>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s-UY" sz="2000" b="1" kern="1200" dirty="0"/>
            <a:t>29 Selectivos </a:t>
          </a:r>
        </a:p>
        <a:p>
          <a:pPr marL="0" lvl="0" indent="0" algn="l" defTabSz="889000" rtl="0">
            <a:lnSpc>
              <a:spcPct val="90000"/>
            </a:lnSpc>
            <a:spcBef>
              <a:spcPct val="0"/>
            </a:spcBef>
            <a:spcAft>
              <a:spcPct val="35000"/>
            </a:spcAft>
            <a:buNone/>
          </a:pPr>
          <a:r>
            <a:rPr lang="es-UY" sz="2000" kern="1200" dirty="0"/>
            <a:t>- Cobertura Limitada</a:t>
          </a:r>
        </a:p>
        <a:p>
          <a:pPr marL="0" lvl="0" indent="0" algn="l" defTabSz="889000" rtl="0">
            <a:lnSpc>
              <a:spcPct val="90000"/>
            </a:lnSpc>
            <a:spcBef>
              <a:spcPct val="0"/>
            </a:spcBef>
            <a:spcAft>
              <a:spcPct val="35000"/>
            </a:spcAft>
            <a:buNone/>
          </a:pPr>
          <a:r>
            <a:rPr lang="es-UY" sz="2000" kern="1200" dirty="0"/>
            <a:t>- Preferencias Fijas</a:t>
          </a:r>
        </a:p>
      </dsp:txBody>
      <dsp:txXfrm>
        <a:off x="1732694" y="3132824"/>
        <a:ext cx="2919531" cy="1358914"/>
      </dsp:txXfrm>
    </dsp:sp>
    <dsp:sp modelId="{7FDB665D-904B-46D7-A55B-19868680F8CA}">
      <dsp:nvSpPr>
        <dsp:cNvPr id="0" name=""/>
        <dsp:cNvSpPr/>
      </dsp:nvSpPr>
      <dsp:spPr>
        <a:xfrm>
          <a:off x="4869812" y="2924003"/>
          <a:ext cx="3524311" cy="144347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9D3DB478-2E16-4CF2-A8E9-681B40AFD8E5}">
      <dsp:nvSpPr>
        <dsp:cNvPr id="0" name=""/>
        <dsp:cNvSpPr/>
      </dsp:nvSpPr>
      <dsp:spPr>
        <a:xfrm>
          <a:off x="5045120" y="3090546"/>
          <a:ext cx="3524311" cy="1443470"/>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6200" tIns="36000" rIns="76200" bIns="36000" numCol="1" spcCol="1270" anchor="ctr" anchorCtr="0">
          <a:noAutofit/>
        </a:bodyPr>
        <a:lstStyle/>
        <a:p>
          <a:pPr marL="0" lvl="0" indent="0" algn="ctr" defTabSz="889000" rtl="0">
            <a:lnSpc>
              <a:spcPct val="90000"/>
            </a:lnSpc>
            <a:spcBef>
              <a:spcPct val="0"/>
            </a:spcBef>
            <a:spcAft>
              <a:spcPct val="35000"/>
            </a:spcAft>
            <a:buNone/>
          </a:pPr>
          <a:r>
            <a:rPr lang="es-UY" sz="2000" b="1" kern="1200" dirty="0"/>
            <a:t>21 Libre Comercio </a:t>
          </a:r>
        </a:p>
        <a:p>
          <a:pPr marL="0" lvl="0" indent="0" algn="l" defTabSz="889000" rtl="0">
            <a:lnSpc>
              <a:spcPct val="90000"/>
            </a:lnSpc>
            <a:spcBef>
              <a:spcPct val="0"/>
            </a:spcBef>
            <a:spcAft>
              <a:spcPct val="35000"/>
            </a:spcAft>
            <a:buNone/>
          </a:pPr>
          <a:r>
            <a:rPr lang="es-UY" sz="2000" kern="1200" dirty="0"/>
            <a:t>- Amplia Cobertura</a:t>
          </a:r>
        </a:p>
        <a:p>
          <a:pPr marL="0" lvl="0" indent="0" algn="l" defTabSz="889000" rtl="0">
            <a:lnSpc>
              <a:spcPct val="90000"/>
            </a:lnSpc>
            <a:spcBef>
              <a:spcPct val="0"/>
            </a:spcBef>
            <a:spcAft>
              <a:spcPct val="35000"/>
            </a:spcAft>
            <a:buNone/>
          </a:pPr>
          <a:r>
            <a:rPr lang="es-UY" sz="2000" kern="1200" dirty="0"/>
            <a:t>- Cronogramas de desgravación automática</a:t>
          </a:r>
        </a:p>
      </dsp:txBody>
      <dsp:txXfrm>
        <a:off x="5087398" y="3132824"/>
        <a:ext cx="3439755" cy="135891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42E9E-CC14-4358-998B-71AF17936895}" type="datetimeFigureOut">
              <a:rPr lang="es-BO" smtClean="0"/>
              <a:t>25/4/2025</a:t>
            </a:fld>
            <a:endParaRPr lang="es-B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B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4CA90-3EB8-4E7F-8AF6-50C9A766E250}" type="slidenum">
              <a:rPr lang="es-BO" smtClean="0"/>
              <a:t>‹Nº›</a:t>
            </a:fld>
            <a:endParaRPr lang="es-BO"/>
          </a:p>
        </p:txBody>
      </p:sp>
    </p:spTree>
    <p:extLst>
      <p:ext uri="{BB962C8B-B14F-4D97-AF65-F5344CB8AC3E}">
        <p14:creationId xmlns:p14="http://schemas.microsoft.com/office/powerpoint/2010/main" val="2875990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42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66D26839-6C35-4395-AE49-1E13A6025CF6}" type="slidenum">
              <a:rPr lang="es-UY" smtClean="0"/>
              <a:t>37</a:t>
            </a:fld>
            <a:endParaRPr lang="es-UY"/>
          </a:p>
        </p:txBody>
      </p:sp>
    </p:spTree>
    <p:extLst>
      <p:ext uri="{BB962C8B-B14F-4D97-AF65-F5344CB8AC3E}">
        <p14:creationId xmlns:p14="http://schemas.microsoft.com/office/powerpoint/2010/main" val="39394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66D26839-6C35-4395-AE49-1E13A6025CF6}" type="slidenum">
              <a:rPr lang="es-UY" smtClean="0"/>
              <a:t>38</a:t>
            </a:fld>
            <a:endParaRPr lang="es-UY"/>
          </a:p>
        </p:txBody>
      </p:sp>
    </p:spTree>
    <p:extLst>
      <p:ext uri="{BB962C8B-B14F-4D97-AF65-F5344CB8AC3E}">
        <p14:creationId xmlns:p14="http://schemas.microsoft.com/office/powerpoint/2010/main" val="207406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66D26839-6C35-4395-AE49-1E13A6025CF6}" type="slidenum">
              <a:rPr lang="es-UY" smtClean="0"/>
              <a:t>39</a:t>
            </a:fld>
            <a:endParaRPr lang="es-UY"/>
          </a:p>
        </p:txBody>
      </p:sp>
    </p:spTree>
    <p:extLst>
      <p:ext uri="{BB962C8B-B14F-4D97-AF65-F5344CB8AC3E}">
        <p14:creationId xmlns:p14="http://schemas.microsoft.com/office/powerpoint/2010/main" val="1436549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66D26839-6C35-4395-AE49-1E13A6025CF6}" type="slidenum">
              <a:rPr lang="es-UY" smtClean="0"/>
              <a:t>40</a:t>
            </a:fld>
            <a:endParaRPr lang="es-UY"/>
          </a:p>
        </p:txBody>
      </p:sp>
    </p:spTree>
    <p:extLst>
      <p:ext uri="{BB962C8B-B14F-4D97-AF65-F5344CB8AC3E}">
        <p14:creationId xmlns:p14="http://schemas.microsoft.com/office/powerpoint/2010/main" val="254906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66D26839-6C35-4395-AE49-1E13A6025CF6}" type="slidenum">
              <a:rPr lang="es-UY" smtClean="0">
                <a:solidFill>
                  <a:prstClr val="black"/>
                </a:solidFill>
              </a:rPr>
              <a:pPr/>
              <a:t>41</a:t>
            </a:fld>
            <a:endParaRPr lang="es-UY">
              <a:solidFill>
                <a:prstClr val="black"/>
              </a:solidFill>
            </a:endParaRPr>
          </a:p>
        </p:txBody>
      </p:sp>
    </p:spTree>
    <p:extLst>
      <p:ext uri="{BB962C8B-B14F-4D97-AF65-F5344CB8AC3E}">
        <p14:creationId xmlns:p14="http://schemas.microsoft.com/office/powerpoint/2010/main" val="372775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66D26839-6C35-4395-AE49-1E13A6025CF6}" type="slidenum">
              <a:rPr lang="es-UY" smtClean="0">
                <a:solidFill>
                  <a:prstClr val="black"/>
                </a:solidFill>
              </a:rPr>
              <a:pPr/>
              <a:t>42</a:t>
            </a:fld>
            <a:endParaRPr lang="es-UY">
              <a:solidFill>
                <a:prstClr val="black"/>
              </a:solidFill>
            </a:endParaRPr>
          </a:p>
        </p:txBody>
      </p:sp>
    </p:spTree>
    <p:extLst>
      <p:ext uri="{BB962C8B-B14F-4D97-AF65-F5344CB8AC3E}">
        <p14:creationId xmlns:p14="http://schemas.microsoft.com/office/powerpoint/2010/main" val="314459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68068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16833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341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2535697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172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2725683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930147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256102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341263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622F95-9E34-437F-99F0-577FA09E1C04}" type="datetimeFigureOut">
              <a:rPr lang="es-BO" smtClean="0"/>
              <a:t>25/4/2025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82944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622F95-9E34-437F-99F0-577FA09E1C04}" type="datetimeFigureOut">
              <a:rPr lang="es-BO" smtClean="0"/>
              <a:t>25/4/2025</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72937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D622F95-9E34-437F-99F0-577FA09E1C04}" type="datetimeFigureOut">
              <a:rPr lang="es-BO" smtClean="0"/>
              <a:t>25/4/2025</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350618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D622F95-9E34-437F-99F0-577FA09E1C04}" type="datetimeFigureOut">
              <a:rPr lang="es-BO" smtClean="0"/>
              <a:t>25/4/2025</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28850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22F95-9E34-437F-99F0-577FA09E1C04}" type="datetimeFigureOut">
              <a:rPr lang="es-BO" smtClean="0"/>
              <a:t>25/4/2025</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103529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622F95-9E34-437F-99F0-577FA09E1C04}" type="datetimeFigureOut">
              <a:rPr lang="es-BO" smtClean="0"/>
              <a:t>25/4/2025</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198497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622F95-9E34-437F-99F0-577FA09E1C04}" type="datetimeFigureOut">
              <a:rPr lang="es-BO" smtClean="0"/>
              <a:t>25/4/2025</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710393AF-4A9B-4436-AD97-95000C71DE96}" type="slidenum">
              <a:rPr lang="es-BO" smtClean="0"/>
              <a:t>‹Nº›</a:t>
            </a:fld>
            <a:endParaRPr lang="es-BO"/>
          </a:p>
        </p:txBody>
      </p:sp>
    </p:spTree>
    <p:extLst>
      <p:ext uri="{BB962C8B-B14F-4D97-AF65-F5344CB8AC3E}">
        <p14:creationId xmlns:p14="http://schemas.microsoft.com/office/powerpoint/2010/main" val="379319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22F95-9E34-437F-99F0-577FA09E1C04}" type="datetimeFigureOut">
              <a:rPr lang="es-BO" smtClean="0"/>
              <a:t>25/4/2025</a:t>
            </a:fld>
            <a:endParaRPr lang="es-B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0393AF-4A9B-4436-AD97-95000C71DE96}" type="slidenum">
              <a:rPr lang="es-BO" smtClean="0"/>
              <a:t>‹Nº›</a:t>
            </a:fld>
            <a:endParaRPr lang="es-BO"/>
          </a:p>
        </p:txBody>
      </p:sp>
    </p:spTree>
    <p:extLst>
      <p:ext uri="{BB962C8B-B14F-4D97-AF65-F5344CB8AC3E}">
        <p14:creationId xmlns:p14="http://schemas.microsoft.com/office/powerpoint/2010/main" val="1290825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14.jpe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diagramData" Target="../diagrams/data1.xml"/><Relationship Id="rId16" Type="http://schemas.openxmlformats.org/officeDocument/2006/relationships/image" Target="../media/image23.png"/><Relationship Id="rId20"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8.png"/><Relationship Id="rId5" Type="http://schemas.openxmlformats.org/officeDocument/2006/relationships/diagramColors" Target="../diagrams/colors1.xml"/><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diagramQuickStyle" Target="../diagrams/quickStyle1.xml"/><Relationship Id="rId9" Type="http://schemas.openxmlformats.org/officeDocument/2006/relationships/image" Target="../media/image16.png"/><Relationship Id="rId1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7D74B-9C54-AD53-E8DF-871779A105D3}"/>
              </a:ext>
            </a:extLst>
          </p:cNvPr>
          <p:cNvSpPr>
            <a:spLocks noGrp="1"/>
          </p:cNvSpPr>
          <p:nvPr>
            <p:ph type="title"/>
          </p:nvPr>
        </p:nvSpPr>
        <p:spPr/>
        <p:txBody>
          <a:bodyPr/>
          <a:lstStyle/>
          <a:p>
            <a:r>
              <a:rPr lang="es-ES" dirty="0"/>
              <a:t>Acción de incumplimiento</a:t>
            </a:r>
          </a:p>
        </p:txBody>
      </p:sp>
      <p:sp>
        <p:nvSpPr>
          <p:cNvPr id="3" name="Marcador de contenido 2">
            <a:extLst>
              <a:ext uri="{FF2B5EF4-FFF2-40B4-BE49-F238E27FC236}">
                <a16:creationId xmlns:a16="http://schemas.microsoft.com/office/drawing/2014/main" id="{1282FD5F-90A2-6D7C-21F4-40F862E085D0}"/>
              </a:ext>
            </a:extLst>
          </p:cNvPr>
          <p:cNvSpPr>
            <a:spLocks noGrp="1"/>
          </p:cNvSpPr>
          <p:nvPr>
            <p:ph idx="1"/>
          </p:nvPr>
        </p:nvSpPr>
        <p:spPr/>
        <p:txBody>
          <a:bodyPr/>
          <a:lstStyle/>
          <a:p>
            <a:pPr algn="just"/>
            <a:r>
              <a:rPr lang="es-ES" dirty="0"/>
              <a:t>La acción de incumplimiento constituye un mecanismo jurisdiccional fundamental para garantizar que los países miembros de la Comunidad Andina (CAN) cumplan con las normas del ordenamiento jurídico comunitario. Este mecanismo es clave para la construcción, desarrollo y vigencia del orden jurídico comunitario, ya que su correcto funcionamiento asegura la institucionalidad, existencia y eficacia del sistema andino de solución de controversias.</a:t>
            </a:r>
          </a:p>
          <a:p>
            <a:pPr algn="just"/>
            <a:endParaRPr lang="es-ES" dirty="0"/>
          </a:p>
        </p:txBody>
      </p:sp>
    </p:spTree>
    <p:extLst>
      <p:ext uri="{BB962C8B-B14F-4D97-AF65-F5344CB8AC3E}">
        <p14:creationId xmlns:p14="http://schemas.microsoft.com/office/powerpoint/2010/main" val="27765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15493-B037-2854-934A-175A74EB262E}"/>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F9BCD656-C94A-7C89-6F76-FC8D8D5A2673}"/>
              </a:ext>
            </a:extLst>
          </p:cNvPr>
          <p:cNvSpPr>
            <a:spLocks noGrp="1"/>
          </p:cNvSpPr>
          <p:nvPr>
            <p:ph idx="1"/>
          </p:nvPr>
        </p:nvSpPr>
        <p:spPr/>
        <p:txBody>
          <a:bodyPr/>
          <a:lstStyle/>
          <a:p>
            <a:r>
              <a:rPr lang="es-ES" dirty="0"/>
              <a:t>DICTAMEN </a:t>
            </a:r>
            <a:r>
              <a:rPr lang="es-ES" dirty="0" err="1"/>
              <a:t>N°</a:t>
            </a:r>
            <a:r>
              <a:rPr lang="es-ES" dirty="0"/>
              <a:t> 001-2020 Reclamo interpuesto por la República del Perú contra el Estado Plurinacional de Bolivia por el supuesto incumplimiento de los artículos 3 y 18 de la Decisión 398, los artículos 3 y 15 de la Decisión 837, así como el artículo 4 del Tratado de Creación del Tribunal de Justicia de la Comunidad Andina (TCTJCA) Lima, 21 de agosto de 2020</a:t>
            </a:r>
            <a:endParaRPr lang="es-BO" dirty="0"/>
          </a:p>
        </p:txBody>
      </p:sp>
    </p:spTree>
    <p:extLst>
      <p:ext uri="{BB962C8B-B14F-4D97-AF65-F5344CB8AC3E}">
        <p14:creationId xmlns:p14="http://schemas.microsoft.com/office/powerpoint/2010/main" val="100984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A839AC2-F7C0-FAD6-5B44-C222B9BA6428}"/>
              </a:ext>
            </a:extLst>
          </p:cNvPr>
          <p:cNvPicPr>
            <a:picLocks noChangeAspect="1"/>
          </p:cNvPicPr>
          <p:nvPr/>
        </p:nvPicPr>
        <p:blipFill>
          <a:blip r:embed="rId2"/>
          <a:stretch>
            <a:fillRect/>
          </a:stretch>
        </p:blipFill>
        <p:spPr>
          <a:xfrm>
            <a:off x="582635" y="89098"/>
            <a:ext cx="9155254" cy="7087647"/>
          </a:xfrm>
          <a:prstGeom prst="rect">
            <a:avLst/>
          </a:prstGeom>
        </p:spPr>
      </p:pic>
    </p:spTree>
    <p:extLst>
      <p:ext uri="{BB962C8B-B14F-4D97-AF65-F5344CB8AC3E}">
        <p14:creationId xmlns:p14="http://schemas.microsoft.com/office/powerpoint/2010/main" val="425585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1051A-4722-C267-9164-082C6F87F173}"/>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BFFDC877-18D1-0AA3-03F4-EA1ED4564BED}"/>
              </a:ext>
            </a:extLst>
          </p:cNvPr>
          <p:cNvSpPr>
            <a:spLocks noGrp="1"/>
          </p:cNvSpPr>
          <p:nvPr>
            <p:ph idx="1"/>
          </p:nvPr>
        </p:nvSpPr>
        <p:spPr/>
        <p:txBody>
          <a:bodyPr/>
          <a:lstStyle/>
          <a:p>
            <a:endParaRPr lang="es-BO"/>
          </a:p>
        </p:txBody>
      </p:sp>
      <p:pic>
        <p:nvPicPr>
          <p:cNvPr id="5" name="Imagen 4">
            <a:extLst>
              <a:ext uri="{FF2B5EF4-FFF2-40B4-BE49-F238E27FC236}">
                <a16:creationId xmlns:a16="http://schemas.microsoft.com/office/drawing/2014/main" id="{BBC1AECE-ACC7-953D-CE3E-4085BB1580BF}"/>
              </a:ext>
            </a:extLst>
          </p:cNvPr>
          <p:cNvPicPr>
            <a:picLocks noChangeAspect="1"/>
          </p:cNvPicPr>
          <p:nvPr/>
        </p:nvPicPr>
        <p:blipFill>
          <a:blip r:embed="rId2"/>
          <a:stretch>
            <a:fillRect/>
          </a:stretch>
        </p:blipFill>
        <p:spPr>
          <a:xfrm>
            <a:off x="0" y="130767"/>
            <a:ext cx="7918515" cy="6574766"/>
          </a:xfrm>
          <a:prstGeom prst="rect">
            <a:avLst/>
          </a:prstGeom>
        </p:spPr>
      </p:pic>
    </p:spTree>
    <p:extLst>
      <p:ext uri="{BB962C8B-B14F-4D97-AF65-F5344CB8AC3E}">
        <p14:creationId xmlns:p14="http://schemas.microsoft.com/office/powerpoint/2010/main" val="74036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394E326-CE7B-00B3-DEBD-49361380371F}"/>
              </a:ext>
            </a:extLst>
          </p:cNvPr>
          <p:cNvPicPr>
            <a:picLocks noChangeAspect="1"/>
          </p:cNvPicPr>
          <p:nvPr/>
        </p:nvPicPr>
        <p:blipFill>
          <a:blip r:embed="rId2"/>
          <a:stretch>
            <a:fillRect/>
          </a:stretch>
        </p:blipFill>
        <p:spPr>
          <a:xfrm>
            <a:off x="1523002" y="80861"/>
            <a:ext cx="8503391" cy="6777139"/>
          </a:xfrm>
          <a:prstGeom prst="rect">
            <a:avLst/>
          </a:prstGeom>
        </p:spPr>
      </p:pic>
    </p:spTree>
    <p:extLst>
      <p:ext uri="{BB962C8B-B14F-4D97-AF65-F5344CB8AC3E}">
        <p14:creationId xmlns:p14="http://schemas.microsoft.com/office/powerpoint/2010/main" val="105426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4"/>
          <p:cNvSpPr txBox="1">
            <a:spLocks noGrp="1"/>
          </p:cNvSpPr>
          <p:nvPr>
            <p:ph type="title"/>
          </p:nvPr>
        </p:nvSpPr>
        <p:spPr>
          <a:xfrm>
            <a:off x="3300426" y="1922620"/>
            <a:ext cx="7651852" cy="566822"/>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chemeClr val="accent1"/>
              </a:buClr>
              <a:buSzPts val="3600"/>
              <a:buFont typeface="Trebuchet MS"/>
              <a:buNone/>
            </a:pPr>
            <a:r>
              <a:rPr lang="en-US"/>
              <a:t>Fase Judicial (ante el Tribunal)</a:t>
            </a:r>
            <a:endParaRPr/>
          </a:p>
        </p:txBody>
      </p:sp>
      <p:sp>
        <p:nvSpPr>
          <p:cNvPr id="527" name="Google Shape;527;p34"/>
          <p:cNvSpPr/>
          <p:nvPr/>
        </p:nvSpPr>
        <p:spPr>
          <a:xfrm>
            <a:off x="771144" y="3633937"/>
            <a:ext cx="8982710" cy="411480"/>
          </a:xfrm>
          <a:custGeom>
            <a:avLst/>
            <a:gdLst/>
            <a:ahLst/>
            <a:cxnLst/>
            <a:rect l="l" t="t" r="r" b="b"/>
            <a:pathLst>
              <a:path w="8982710" h="411479" extrusionOk="0">
                <a:moveTo>
                  <a:pt x="8896604" y="0"/>
                </a:moveTo>
                <a:lnTo>
                  <a:pt x="0" y="0"/>
                </a:lnTo>
                <a:lnTo>
                  <a:pt x="0" y="411480"/>
                </a:lnTo>
                <a:lnTo>
                  <a:pt x="8896604" y="411480"/>
                </a:lnTo>
                <a:lnTo>
                  <a:pt x="8982456" y="205739"/>
                </a:lnTo>
                <a:lnTo>
                  <a:pt x="8896604"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28" name="Google Shape;528;p34"/>
          <p:cNvSpPr/>
          <p:nvPr/>
        </p:nvSpPr>
        <p:spPr>
          <a:xfrm>
            <a:off x="1106423" y="3403813"/>
            <a:ext cx="1135380" cy="821690"/>
          </a:xfrm>
          <a:custGeom>
            <a:avLst/>
            <a:gdLst/>
            <a:ahLst/>
            <a:cxnLst/>
            <a:rect l="l" t="t" r="r" b="b"/>
            <a:pathLst>
              <a:path w="1135380" h="821689" extrusionOk="0">
                <a:moveTo>
                  <a:pt x="998474" y="0"/>
                </a:moveTo>
                <a:lnTo>
                  <a:pt x="136906" y="0"/>
                </a:lnTo>
                <a:lnTo>
                  <a:pt x="93631" y="6983"/>
                </a:lnTo>
                <a:lnTo>
                  <a:pt x="56049" y="26428"/>
                </a:lnTo>
                <a:lnTo>
                  <a:pt x="26413" y="56071"/>
                </a:lnTo>
                <a:lnTo>
                  <a:pt x="6979" y="93650"/>
                </a:lnTo>
                <a:lnTo>
                  <a:pt x="0" y="136906"/>
                </a:lnTo>
                <a:lnTo>
                  <a:pt x="0" y="684530"/>
                </a:lnTo>
                <a:lnTo>
                  <a:pt x="6979" y="727785"/>
                </a:lnTo>
                <a:lnTo>
                  <a:pt x="26413" y="765364"/>
                </a:lnTo>
                <a:lnTo>
                  <a:pt x="56049" y="795007"/>
                </a:lnTo>
                <a:lnTo>
                  <a:pt x="93631" y="814452"/>
                </a:lnTo>
                <a:lnTo>
                  <a:pt x="136906" y="821436"/>
                </a:lnTo>
                <a:lnTo>
                  <a:pt x="998474" y="821436"/>
                </a:lnTo>
                <a:lnTo>
                  <a:pt x="1041729" y="814452"/>
                </a:lnTo>
                <a:lnTo>
                  <a:pt x="1079308" y="795007"/>
                </a:lnTo>
                <a:lnTo>
                  <a:pt x="1108951" y="765364"/>
                </a:lnTo>
                <a:lnTo>
                  <a:pt x="1128396" y="727785"/>
                </a:lnTo>
                <a:lnTo>
                  <a:pt x="1135380" y="684530"/>
                </a:lnTo>
                <a:lnTo>
                  <a:pt x="1135380" y="136906"/>
                </a:lnTo>
                <a:lnTo>
                  <a:pt x="1128396" y="93650"/>
                </a:lnTo>
                <a:lnTo>
                  <a:pt x="1108951" y="56071"/>
                </a:lnTo>
                <a:lnTo>
                  <a:pt x="1079308" y="26428"/>
                </a:lnTo>
                <a:lnTo>
                  <a:pt x="1041729" y="6983"/>
                </a:lnTo>
                <a:lnTo>
                  <a:pt x="998474" y="0"/>
                </a:lnTo>
                <a:close/>
              </a:path>
            </a:pathLst>
          </a:custGeom>
          <a:solidFill>
            <a:srgbClr val="B7DE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29" name="Google Shape;529;p34"/>
          <p:cNvSpPr txBox="1"/>
          <p:nvPr/>
        </p:nvSpPr>
        <p:spPr>
          <a:xfrm>
            <a:off x="1330554" y="3706581"/>
            <a:ext cx="687705" cy="19749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200">
                <a:solidFill>
                  <a:schemeClr val="dk1"/>
                </a:solidFill>
                <a:latin typeface="Arial"/>
                <a:ea typeface="Arial"/>
                <a:cs typeface="Arial"/>
                <a:sym typeface="Arial"/>
              </a:rPr>
              <a:t>Demanda</a:t>
            </a:r>
            <a:endParaRPr sz="1200">
              <a:solidFill>
                <a:schemeClr val="dk1"/>
              </a:solidFill>
              <a:latin typeface="Arial"/>
              <a:ea typeface="Arial"/>
              <a:cs typeface="Arial"/>
              <a:sym typeface="Arial"/>
            </a:endParaRPr>
          </a:p>
        </p:txBody>
      </p:sp>
      <p:sp>
        <p:nvSpPr>
          <p:cNvPr id="530" name="Google Shape;530;p34"/>
          <p:cNvSpPr/>
          <p:nvPr/>
        </p:nvSpPr>
        <p:spPr>
          <a:xfrm>
            <a:off x="2359151" y="3403813"/>
            <a:ext cx="1270000" cy="798830"/>
          </a:xfrm>
          <a:custGeom>
            <a:avLst/>
            <a:gdLst/>
            <a:ahLst/>
            <a:cxnLst/>
            <a:rect l="l" t="t" r="r" b="b"/>
            <a:pathLst>
              <a:path w="1270000" h="798829" extrusionOk="0">
                <a:moveTo>
                  <a:pt x="1136396" y="0"/>
                </a:moveTo>
                <a:lnTo>
                  <a:pt x="133096" y="0"/>
                </a:lnTo>
                <a:lnTo>
                  <a:pt x="91017" y="6782"/>
                </a:lnTo>
                <a:lnTo>
                  <a:pt x="54479" y="25672"/>
                </a:lnTo>
                <a:lnTo>
                  <a:pt x="25672" y="54479"/>
                </a:lnTo>
                <a:lnTo>
                  <a:pt x="6782" y="91017"/>
                </a:lnTo>
                <a:lnTo>
                  <a:pt x="0" y="133096"/>
                </a:lnTo>
                <a:lnTo>
                  <a:pt x="0" y="665480"/>
                </a:lnTo>
                <a:lnTo>
                  <a:pt x="6782" y="707558"/>
                </a:lnTo>
                <a:lnTo>
                  <a:pt x="25672" y="744096"/>
                </a:lnTo>
                <a:lnTo>
                  <a:pt x="54479" y="772903"/>
                </a:lnTo>
                <a:lnTo>
                  <a:pt x="91017" y="791793"/>
                </a:lnTo>
                <a:lnTo>
                  <a:pt x="133096" y="798576"/>
                </a:lnTo>
                <a:lnTo>
                  <a:pt x="1136396" y="798576"/>
                </a:lnTo>
                <a:lnTo>
                  <a:pt x="1178474" y="791793"/>
                </a:lnTo>
                <a:lnTo>
                  <a:pt x="1215012" y="772903"/>
                </a:lnTo>
                <a:lnTo>
                  <a:pt x="1243819" y="744096"/>
                </a:lnTo>
                <a:lnTo>
                  <a:pt x="1262709" y="707558"/>
                </a:lnTo>
                <a:lnTo>
                  <a:pt x="1269492" y="665480"/>
                </a:lnTo>
                <a:lnTo>
                  <a:pt x="1269492" y="133096"/>
                </a:lnTo>
                <a:lnTo>
                  <a:pt x="1262709" y="91017"/>
                </a:lnTo>
                <a:lnTo>
                  <a:pt x="1243819" y="54479"/>
                </a:lnTo>
                <a:lnTo>
                  <a:pt x="1215012" y="25672"/>
                </a:lnTo>
                <a:lnTo>
                  <a:pt x="1178474" y="6782"/>
                </a:lnTo>
                <a:lnTo>
                  <a:pt x="1136396" y="0"/>
                </a:lnTo>
                <a:close/>
              </a:path>
            </a:pathLst>
          </a:custGeom>
          <a:solidFill>
            <a:srgbClr val="B7DE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31" name="Google Shape;531;p34"/>
          <p:cNvSpPr txBox="1"/>
          <p:nvPr/>
        </p:nvSpPr>
        <p:spPr>
          <a:xfrm>
            <a:off x="2490978" y="3512397"/>
            <a:ext cx="1004569" cy="574040"/>
          </a:xfrm>
          <a:prstGeom prst="rect">
            <a:avLst/>
          </a:prstGeom>
          <a:noFill/>
          <a:ln>
            <a:noFill/>
          </a:ln>
        </p:spPr>
        <p:txBody>
          <a:bodyPr spcFirstLastPara="1" wrap="square" lIns="0" tIns="12700" rIns="0" bIns="0" anchor="t" anchorCtr="0">
            <a:spAutoFit/>
          </a:bodyPr>
          <a:lstStyle/>
          <a:p>
            <a:pPr marL="12065" marR="5080" lvl="0" indent="0" algn="ctr" rtl="0">
              <a:spcBef>
                <a:spcPts val="0"/>
              </a:spcBef>
              <a:spcAft>
                <a:spcPts val="0"/>
              </a:spcAft>
              <a:buNone/>
            </a:pPr>
            <a:r>
              <a:rPr lang="en-US" sz="1200">
                <a:solidFill>
                  <a:schemeClr val="dk1"/>
                </a:solidFill>
                <a:latin typeface="Arial"/>
                <a:ea typeface="Arial"/>
                <a:cs typeface="Arial"/>
                <a:sym typeface="Arial"/>
              </a:rPr>
              <a:t>Auto de  admisión de la  demanda</a:t>
            </a:r>
            <a:endParaRPr sz="1200">
              <a:solidFill>
                <a:schemeClr val="dk1"/>
              </a:solidFill>
              <a:latin typeface="Arial"/>
              <a:ea typeface="Arial"/>
              <a:cs typeface="Arial"/>
              <a:sym typeface="Arial"/>
            </a:endParaRPr>
          </a:p>
        </p:txBody>
      </p:sp>
      <p:sp>
        <p:nvSpPr>
          <p:cNvPr id="532" name="Google Shape;532;p34"/>
          <p:cNvSpPr/>
          <p:nvPr/>
        </p:nvSpPr>
        <p:spPr>
          <a:xfrm>
            <a:off x="3707893" y="3400764"/>
            <a:ext cx="1290955" cy="822960"/>
          </a:xfrm>
          <a:custGeom>
            <a:avLst/>
            <a:gdLst/>
            <a:ahLst/>
            <a:cxnLst/>
            <a:rect l="l" t="t" r="r" b="b"/>
            <a:pathLst>
              <a:path w="1290954" h="822960" extrusionOk="0">
                <a:moveTo>
                  <a:pt x="1153668" y="0"/>
                </a:moveTo>
                <a:lnTo>
                  <a:pt x="137159" y="0"/>
                </a:lnTo>
                <a:lnTo>
                  <a:pt x="93829" y="6998"/>
                </a:lnTo>
                <a:lnTo>
                  <a:pt x="56180" y="26481"/>
                </a:lnTo>
                <a:lnTo>
                  <a:pt x="26481" y="56180"/>
                </a:lnTo>
                <a:lnTo>
                  <a:pt x="6998" y="93829"/>
                </a:lnTo>
                <a:lnTo>
                  <a:pt x="0" y="137160"/>
                </a:lnTo>
                <a:lnTo>
                  <a:pt x="0" y="685800"/>
                </a:lnTo>
                <a:lnTo>
                  <a:pt x="6998" y="729130"/>
                </a:lnTo>
                <a:lnTo>
                  <a:pt x="26481" y="766779"/>
                </a:lnTo>
                <a:lnTo>
                  <a:pt x="56180" y="796478"/>
                </a:lnTo>
                <a:lnTo>
                  <a:pt x="93829" y="815961"/>
                </a:lnTo>
                <a:lnTo>
                  <a:pt x="137159" y="822960"/>
                </a:lnTo>
                <a:lnTo>
                  <a:pt x="1153668" y="822960"/>
                </a:lnTo>
                <a:lnTo>
                  <a:pt x="1196998" y="815961"/>
                </a:lnTo>
                <a:lnTo>
                  <a:pt x="1234647" y="796478"/>
                </a:lnTo>
                <a:lnTo>
                  <a:pt x="1264346" y="766779"/>
                </a:lnTo>
                <a:lnTo>
                  <a:pt x="1283829" y="729130"/>
                </a:lnTo>
                <a:lnTo>
                  <a:pt x="1290828" y="685800"/>
                </a:lnTo>
                <a:lnTo>
                  <a:pt x="1290828" y="137160"/>
                </a:lnTo>
                <a:lnTo>
                  <a:pt x="1283829" y="93829"/>
                </a:lnTo>
                <a:lnTo>
                  <a:pt x="1264346" y="56180"/>
                </a:lnTo>
                <a:lnTo>
                  <a:pt x="1234647" y="26481"/>
                </a:lnTo>
                <a:lnTo>
                  <a:pt x="1196998" y="6998"/>
                </a:lnTo>
                <a:lnTo>
                  <a:pt x="1153668" y="0"/>
                </a:lnTo>
                <a:close/>
              </a:path>
            </a:pathLst>
          </a:custGeom>
          <a:solidFill>
            <a:srgbClr val="B7DE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33" name="Google Shape;533;p34"/>
          <p:cNvSpPr txBox="1"/>
          <p:nvPr/>
        </p:nvSpPr>
        <p:spPr>
          <a:xfrm>
            <a:off x="3834130" y="3430103"/>
            <a:ext cx="1038225" cy="757555"/>
          </a:xfrm>
          <a:prstGeom prst="rect">
            <a:avLst/>
          </a:prstGeom>
          <a:noFill/>
          <a:ln>
            <a:noFill/>
          </a:ln>
        </p:spPr>
        <p:txBody>
          <a:bodyPr spcFirstLastPara="1" wrap="square" lIns="0" tIns="12700" rIns="0" bIns="0" anchor="t" anchorCtr="0">
            <a:spAutoFit/>
          </a:bodyPr>
          <a:lstStyle/>
          <a:p>
            <a:pPr marL="12700" marR="5080" lvl="0" indent="0" algn="ctr" rtl="0">
              <a:spcBef>
                <a:spcPts val="0"/>
              </a:spcBef>
              <a:spcAft>
                <a:spcPts val="0"/>
              </a:spcAft>
              <a:buNone/>
            </a:pPr>
            <a:r>
              <a:rPr lang="en-US" sz="1200">
                <a:solidFill>
                  <a:schemeClr val="dk1"/>
                </a:solidFill>
                <a:latin typeface="Arial"/>
                <a:ea typeface="Arial"/>
                <a:cs typeface="Arial"/>
                <a:sym typeface="Arial"/>
              </a:rPr>
              <a:t>Contestación a  la demanda/  Excepciones  previas</a:t>
            </a:r>
            <a:endParaRPr sz="1200">
              <a:solidFill>
                <a:schemeClr val="dk1"/>
              </a:solidFill>
              <a:latin typeface="Arial"/>
              <a:ea typeface="Arial"/>
              <a:cs typeface="Arial"/>
              <a:sym typeface="Arial"/>
            </a:endParaRPr>
          </a:p>
        </p:txBody>
      </p:sp>
      <p:sp>
        <p:nvSpPr>
          <p:cNvPr id="534" name="Google Shape;534;p34"/>
          <p:cNvSpPr/>
          <p:nvPr/>
        </p:nvSpPr>
        <p:spPr>
          <a:xfrm>
            <a:off x="8590789" y="3388573"/>
            <a:ext cx="984885" cy="803275"/>
          </a:xfrm>
          <a:custGeom>
            <a:avLst/>
            <a:gdLst/>
            <a:ahLst/>
            <a:cxnLst/>
            <a:rect l="l" t="t" r="r" b="b"/>
            <a:pathLst>
              <a:path w="984884" h="803275" extrusionOk="0">
                <a:moveTo>
                  <a:pt x="984503" y="0"/>
                </a:moveTo>
                <a:lnTo>
                  <a:pt x="133857" y="0"/>
                </a:lnTo>
                <a:lnTo>
                  <a:pt x="91553" y="6825"/>
                </a:lnTo>
                <a:lnTo>
                  <a:pt x="54809" y="25830"/>
                </a:lnTo>
                <a:lnTo>
                  <a:pt x="25830" y="54809"/>
                </a:lnTo>
                <a:lnTo>
                  <a:pt x="6825" y="91553"/>
                </a:lnTo>
                <a:lnTo>
                  <a:pt x="0" y="133858"/>
                </a:lnTo>
                <a:lnTo>
                  <a:pt x="0" y="803147"/>
                </a:lnTo>
                <a:lnTo>
                  <a:pt x="850645" y="803147"/>
                </a:lnTo>
                <a:lnTo>
                  <a:pt x="892950" y="796322"/>
                </a:lnTo>
                <a:lnTo>
                  <a:pt x="929694" y="777317"/>
                </a:lnTo>
                <a:lnTo>
                  <a:pt x="958673" y="748338"/>
                </a:lnTo>
                <a:lnTo>
                  <a:pt x="977678" y="711594"/>
                </a:lnTo>
                <a:lnTo>
                  <a:pt x="984503" y="669289"/>
                </a:lnTo>
                <a:lnTo>
                  <a:pt x="984503"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35" name="Google Shape;535;p34"/>
          <p:cNvSpPr/>
          <p:nvPr/>
        </p:nvSpPr>
        <p:spPr>
          <a:xfrm>
            <a:off x="8590789" y="3388573"/>
            <a:ext cx="984885" cy="803275"/>
          </a:xfrm>
          <a:custGeom>
            <a:avLst/>
            <a:gdLst/>
            <a:ahLst/>
            <a:cxnLst/>
            <a:rect l="l" t="t" r="r" b="b"/>
            <a:pathLst>
              <a:path w="984884" h="803275" extrusionOk="0">
                <a:moveTo>
                  <a:pt x="133857" y="0"/>
                </a:moveTo>
                <a:lnTo>
                  <a:pt x="984503" y="0"/>
                </a:lnTo>
                <a:lnTo>
                  <a:pt x="984503" y="669289"/>
                </a:lnTo>
                <a:lnTo>
                  <a:pt x="977678" y="711594"/>
                </a:lnTo>
                <a:lnTo>
                  <a:pt x="958673" y="748338"/>
                </a:lnTo>
                <a:lnTo>
                  <a:pt x="929694" y="777317"/>
                </a:lnTo>
                <a:lnTo>
                  <a:pt x="892950" y="796322"/>
                </a:lnTo>
                <a:lnTo>
                  <a:pt x="850645" y="803147"/>
                </a:lnTo>
                <a:lnTo>
                  <a:pt x="0" y="803147"/>
                </a:lnTo>
                <a:lnTo>
                  <a:pt x="0" y="133858"/>
                </a:lnTo>
                <a:lnTo>
                  <a:pt x="6825" y="91553"/>
                </a:lnTo>
                <a:lnTo>
                  <a:pt x="25830" y="54809"/>
                </a:lnTo>
                <a:lnTo>
                  <a:pt x="54809" y="25830"/>
                </a:lnTo>
                <a:lnTo>
                  <a:pt x="91553" y="6825"/>
                </a:lnTo>
                <a:lnTo>
                  <a:pt x="133857" y="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36" name="Google Shape;536;p34"/>
          <p:cNvSpPr txBox="1"/>
          <p:nvPr/>
        </p:nvSpPr>
        <p:spPr>
          <a:xfrm>
            <a:off x="8719567" y="3445977"/>
            <a:ext cx="728345" cy="666115"/>
          </a:xfrm>
          <a:prstGeom prst="rect">
            <a:avLst/>
          </a:prstGeom>
          <a:noFill/>
          <a:ln>
            <a:noFill/>
          </a:ln>
        </p:spPr>
        <p:txBody>
          <a:bodyPr spcFirstLastPara="1" wrap="square" lIns="0" tIns="13325" rIns="0" bIns="0" anchor="t" anchorCtr="0">
            <a:spAutoFit/>
          </a:bodyPr>
          <a:lstStyle/>
          <a:p>
            <a:pPr marL="12700" marR="5080" lvl="0" indent="0" algn="ctr" rtl="0">
              <a:spcBef>
                <a:spcPts val="0"/>
              </a:spcBef>
              <a:spcAft>
                <a:spcPts val="0"/>
              </a:spcAft>
              <a:buNone/>
            </a:pPr>
            <a:r>
              <a:rPr lang="en-US" sz="1400">
                <a:solidFill>
                  <a:schemeClr val="dk1"/>
                </a:solidFill>
                <a:latin typeface="Calibri"/>
                <a:ea typeface="Calibri"/>
                <a:cs typeface="Calibri"/>
                <a:sym typeface="Calibri"/>
              </a:rPr>
              <a:t>Sentencia  del  Tribunal</a:t>
            </a:r>
            <a:endParaRPr sz="1400">
              <a:solidFill>
                <a:schemeClr val="dk1"/>
              </a:solidFill>
              <a:latin typeface="Calibri"/>
              <a:ea typeface="Calibri"/>
              <a:cs typeface="Calibri"/>
              <a:sym typeface="Calibri"/>
            </a:endParaRPr>
          </a:p>
        </p:txBody>
      </p:sp>
      <p:sp>
        <p:nvSpPr>
          <p:cNvPr id="537" name="Google Shape;537;p34"/>
          <p:cNvSpPr/>
          <p:nvPr/>
        </p:nvSpPr>
        <p:spPr>
          <a:xfrm>
            <a:off x="3190494" y="3226267"/>
            <a:ext cx="988060" cy="129539"/>
          </a:xfrm>
          <a:custGeom>
            <a:avLst/>
            <a:gdLst/>
            <a:ahLst/>
            <a:cxnLst/>
            <a:rect l="l" t="t" r="r" b="b"/>
            <a:pathLst>
              <a:path w="988060" h="129539" extrusionOk="0">
                <a:moveTo>
                  <a:pt x="987552" y="129540"/>
                </a:moveTo>
                <a:lnTo>
                  <a:pt x="983870" y="104310"/>
                </a:lnTo>
                <a:lnTo>
                  <a:pt x="973820" y="83724"/>
                </a:lnTo>
                <a:lnTo>
                  <a:pt x="958887" y="69853"/>
                </a:lnTo>
                <a:lnTo>
                  <a:pt x="940561" y="64770"/>
                </a:lnTo>
                <a:lnTo>
                  <a:pt x="569341" y="64770"/>
                </a:lnTo>
                <a:lnTo>
                  <a:pt x="551088" y="59686"/>
                </a:lnTo>
                <a:lnTo>
                  <a:pt x="536194" y="45815"/>
                </a:lnTo>
                <a:lnTo>
                  <a:pt x="526157" y="25229"/>
                </a:lnTo>
                <a:lnTo>
                  <a:pt x="522478" y="0"/>
                </a:lnTo>
                <a:lnTo>
                  <a:pt x="518779" y="25229"/>
                </a:lnTo>
                <a:lnTo>
                  <a:pt x="508698" y="45815"/>
                </a:lnTo>
                <a:lnTo>
                  <a:pt x="493760" y="59686"/>
                </a:lnTo>
                <a:lnTo>
                  <a:pt x="475488" y="64770"/>
                </a:lnTo>
                <a:lnTo>
                  <a:pt x="46989" y="64770"/>
                </a:lnTo>
                <a:lnTo>
                  <a:pt x="28664" y="69853"/>
                </a:lnTo>
                <a:lnTo>
                  <a:pt x="13731" y="83724"/>
                </a:lnTo>
                <a:lnTo>
                  <a:pt x="3681" y="104310"/>
                </a:lnTo>
                <a:lnTo>
                  <a:pt x="0" y="129540"/>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38" name="Google Shape;538;p34"/>
          <p:cNvSpPr txBox="1"/>
          <p:nvPr/>
        </p:nvSpPr>
        <p:spPr>
          <a:xfrm>
            <a:off x="3355975" y="2780624"/>
            <a:ext cx="717550" cy="361950"/>
          </a:xfrm>
          <a:prstGeom prst="rect">
            <a:avLst/>
          </a:prstGeom>
          <a:noFill/>
          <a:ln>
            <a:noFill/>
          </a:ln>
        </p:spPr>
        <p:txBody>
          <a:bodyPr spcFirstLastPara="1" wrap="square" lIns="0" tIns="13325" rIns="0" bIns="0" anchor="t" anchorCtr="0">
            <a:spAutoFit/>
          </a:bodyPr>
          <a:lstStyle/>
          <a:p>
            <a:pPr marL="12700" marR="5080" lvl="0" indent="39370" algn="l"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40 días</a:t>
            </a:r>
            <a:endParaRPr sz="1100">
              <a:solidFill>
                <a:schemeClr val="dk1"/>
              </a:solidFill>
              <a:latin typeface="Arial"/>
              <a:ea typeface="Arial"/>
              <a:cs typeface="Arial"/>
              <a:sym typeface="Arial"/>
            </a:endParaRPr>
          </a:p>
        </p:txBody>
      </p:sp>
      <p:sp>
        <p:nvSpPr>
          <p:cNvPr id="539" name="Google Shape;539;p34"/>
          <p:cNvSpPr/>
          <p:nvPr/>
        </p:nvSpPr>
        <p:spPr>
          <a:xfrm>
            <a:off x="4563617" y="3227791"/>
            <a:ext cx="988060" cy="128270"/>
          </a:xfrm>
          <a:custGeom>
            <a:avLst/>
            <a:gdLst/>
            <a:ahLst/>
            <a:cxnLst/>
            <a:rect l="l" t="t" r="r" b="b"/>
            <a:pathLst>
              <a:path w="988060" h="128269" extrusionOk="0">
                <a:moveTo>
                  <a:pt x="987552" y="128016"/>
                </a:moveTo>
                <a:lnTo>
                  <a:pt x="983916" y="103120"/>
                </a:lnTo>
                <a:lnTo>
                  <a:pt x="973994" y="82772"/>
                </a:lnTo>
                <a:lnTo>
                  <a:pt x="959262" y="69044"/>
                </a:lnTo>
                <a:lnTo>
                  <a:pt x="941197" y="64008"/>
                </a:lnTo>
                <a:lnTo>
                  <a:pt x="568833" y="64008"/>
                </a:lnTo>
                <a:lnTo>
                  <a:pt x="550767" y="58971"/>
                </a:lnTo>
                <a:lnTo>
                  <a:pt x="536035" y="45243"/>
                </a:lnTo>
                <a:lnTo>
                  <a:pt x="526113" y="24895"/>
                </a:lnTo>
                <a:lnTo>
                  <a:pt x="522478" y="0"/>
                </a:lnTo>
                <a:lnTo>
                  <a:pt x="518824" y="24895"/>
                </a:lnTo>
                <a:lnTo>
                  <a:pt x="508873" y="45243"/>
                </a:lnTo>
                <a:lnTo>
                  <a:pt x="494135" y="58971"/>
                </a:lnTo>
                <a:lnTo>
                  <a:pt x="476123" y="64008"/>
                </a:lnTo>
                <a:lnTo>
                  <a:pt x="46355" y="64008"/>
                </a:lnTo>
                <a:lnTo>
                  <a:pt x="28289" y="69044"/>
                </a:lnTo>
                <a:lnTo>
                  <a:pt x="13557" y="82772"/>
                </a:lnTo>
                <a:lnTo>
                  <a:pt x="3635" y="103120"/>
                </a:lnTo>
                <a:lnTo>
                  <a:pt x="0" y="128016"/>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40" name="Google Shape;540;p34"/>
          <p:cNvSpPr txBox="1"/>
          <p:nvPr/>
        </p:nvSpPr>
        <p:spPr>
          <a:xfrm>
            <a:off x="4782692" y="2810215"/>
            <a:ext cx="717550" cy="361315"/>
          </a:xfrm>
          <a:prstGeom prst="rect">
            <a:avLst/>
          </a:prstGeom>
          <a:noFill/>
          <a:ln>
            <a:noFill/>
          </a:ln>
        </p:spPr>
        <p:txBody>
          <a:bodyPr spcFirstLastPara="1" wrap="square" lIns="0" tIns="13325" rIns="0" bIns="0" anchor="t" anchorCtr="0">
            <a:spAutoFit/>
          </a:bodyPr>
          <a:lstStyle/>
          <a:p>
            <a:pPr marL="12700" marR="5080" lvl="0" indent="39370" algn="l"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10 días</a:t>
            </a:r>
            <a:endParaRPr sz="1100">
              <a:solidFill>
                <a:schemeClr val="dk1"/>
              </a:solidFill>
              <a:latin typeface="Arial"/>
              <a:ea typeface="Arial"/>
              <a:cs typeface="Arial"/>
              <a:sym typeface="Arial"/>
            </a:endParaRPr>
          </a:p>
        </p:txBody>
      </p:sp>
      <p:sp>
        <p:nvSpPr>
          <p:cNvPr id="541" name="Google Shape;541;p34"/>
          <p:cNvSpPr/>
          <p:nvPr/>
        </p:nvSpPr>
        <p:spPr>
          <a:xfrm>
            <a:off x="5421630" y="4267158"/>
            <a:ext cx="1504315" cy="105410"/>
          </a:xfrm>
          <a:custGeom>
            <a:avLst/>
            <a:gdLst/>
            <a:ahLst/>
            <a:cxnLst/>
            <a:rect l="l" t="t" r="r" b="b"/>
            <a:pathLst>
              <a:path w="1504314" h="105410" extrusionOk="0">
                <a:moveTo>
                  <a:pt x="1504188" y="0"/>
                </a:moveTo>
                <a:lnTo>
                  <a:pt x="1501199" y="20484"/>
                </a:lnTo>
                <a:lnTo>
                  <a:pt x="1493043" y="37195"/>
                </a:lnTo>
                <a:lnTo>
                  <a:pt x="1480935" y="48452"/>
                </a:lnTo>
                <a:lnTo>
                  <a:pt x="1466088" y="52577"/>
                </a:lnTo>
                <a:lnTo>
                  <a:pt x="805942" y="52577"/>
                </a:lnTo>
                <a:lnTo>
                  <a:pt x="791094" y="56703"/>
                </a:lnTo>
                <a:lnTo>
                  <a:pt x="778986" y="67960"/>
                </a:lnTo>
                <a:lnTo>
                  <a:pt x="770830" y="84671"/>
                </a:lnTo>
                <a:lnTo>
                  <a:pt x="767842" y="105155"/>
                </a:lnTo>
                <a:lnTo>
                  <a:pt x="764853" y="84671"/>
                </a:lnTo>
                <a:lnTo>
                  <a:pt x="756697" y="67960"/>
                </a:lnTo>
                <a:lnTo>
                  <a:pt x="744589" y="56703"/>
                </a:lnTo>
                <a:lnTo>
                  <a:pt x="729742" y="52577"/>
                </a:lnTo>
                <a:lnTo>
                  <a:pt x="38100" y="52577"/>
                </a:lnTo>
                <a:lnTo>
                  <a:pt x="23252" y="48452"/>
                </a:lnTo>
                <a:lnTo>
                  <a:pt x="11144" y="37195"/>
                </a:lnTo>
                <a:lnTo>
                  <a:pt x="2988" y="20484"/>
                </a:lnTo>
                <a:lnTo>
                  <a:pt x="0" y="0"/>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42" name="Google Shape;542;p34"/>
          <p:cNvSpPr/>
          <p:nvPr/>
        </p:nvSpPr>
        <p:spPr>
          <a:xfrm>
            <a:off x="5128260" y="4478233"/>
            <a:ext cx="2173605" cy="1013460"/>
          </a:xfrm>
          <a:custGeom>
            <a:avLst/>
            <a:gdLst/>
            <a:ahLst/>
            <a:cxnLst/>
            <a:rect l="l" t="t" r="r" b="b"/>
            <a:pathLst>
              <a:path w="2173604" h="1013460" extrusionOk="0">
                <a:moveTo>
                  <a:pt x="2004314" y="0"/>
                </a:moveTo>
                <a:lnTo>
                  <a:pt x="168910" y="0"/>
                </a:lnTo>
                <a:lnTo>
                  <a:pt x="123986" y="6029"/>
                </a:lnTo>
                <a:lnTo>
                  <a:pt x="83631" y="23048"/>
                </a:lnTo>
                <a:lnTo>
                  <a:pt x="49450" y="49450"/>
                </a:lnTo>
                <a:lnTo>
                  <a:pt x="23048" y="83631"/>
                </a:lnTo>
                <a:lnTo>
                  <a:pt x="6029" y="123986"/>
                </a:lnTo>
                <a:lnTo>
                  <a:pt x="0" y="168909"/>
                </a:lnTo>
                <a:lnTo>
                  <a:pt x="0" y="844549"/>
                </a:lnTo>
                <a:lnTo>
                  <a:pt x="6029" y="889473"/>
                </a:lnTo>
                <a:lnTo>
                  <a:pt x="23048" y="929828"/>
                </a:lnTo>
                <a:lnTo>
                  <a:pt x="49450" y="964009"/>
                </a:lnTo>
                <a:lnTo>
                  <a:pt x="83631" y="990411"/>
                </a:lnTo>
                <a:lnTo>
                  <a:pt x="123986" y="1007430"/>
                </a:lnTo>
                <a:lnTo>
                  <a:pt x="168910" y="1013459"/>
                </a:lnTo>
                <a:lnTo>
                  <a:pt x="2004314" y="1013459"/>
                </a:lnTo>
                <a:lnTo>
                  <a:pt x="2049237" y="1007430"/>
                </a:lnTo>
                <a:lnTo>
                  <a:pt x="2089592" y="990411"/>
                </a:lnTo>
                <a:lnTo>
                  <a:pt x="2123773" y="964009"/>
                </a:lnTo>
                <a:lnTo>
                  <a:pt x="2150175" y="929828"/>
                </a:lnTo>
                <a:lnTo>
                  <a:pt x="2167194" y="889473"/>
                </a:lnTo>
                <a:lnTo>
                  <a:pt x="2173223" y="844549"/>
                </a:lnTo>
                <a:lnTo>
                  <a:pt x="2173223" y="168909"/>
                </a:lnTo>
                <a:lnTo>
                  <a:pt x="2167194" y="123986"/>
                </a:lnTo>
                <a:lnTo>
                  <a:pt x="2150175" y="83631"/>
                </a:lnTo>
                <a:lnTo>
                  <a:pt x="2123773" y="49450"/>
                </a:lnTo>
                <a:lnTo>
                  <a:pt x="2089592" y="23048"/>
                </a:lnTo>
                <a:lnTo>
                  <a:pt x="2049237" y="6029"/>
                </a:lnTo>
                <a:lnTo>
                  <a:pt x="2004314"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43" name="Google Shape;543;p34"/>
          <p:cNvSpPr/>
          <p:nvPr/>
        </p:nvSpPr>
        <p:spPr>
          <a:xfrm>
            <a:off x="5113021" y="6040333"/>
            <a:ext cx="2188845" cy="585470"/>
          </a:xfrm>
          <a:custGeom>
            <a:avLst/>
            <a:gdLst/>
            <a:ahLst/>
            <a:cxnLst/>
            <a:rect l="l" t="t" r="r" b="b"/>
            <a:pathLst>
              <a:path w="2188845" h="585470" extrusionOk="0">
                <a:moveTo>
                  <a:pt x="2090927" y="0"/>
                </a:moveTo>
                <a:lnTo>
                  <a:pt x="97535" y="0"/>
                </a:lnTo>
                <a:lnTo>
                  <a:pt x="59578" y="7665"/>
                </a:lnTo>
                <a:lnTo>
                  <a:pt x="28575" y="28570"/>
                </a:lnTo>
                <a:lnTo>
                  <a:pt x="7667" y="59573"/>
                </a:lnTo>
                <a:lnTo>
                  <a:pt x="0" y="97535"/>
                </a:lnTo>
                <a:lnTo>
                  <a:pt x="0" y="487679"/>
                </a:lnTo>
                <a:lnTo>
                  <a:pt x="7667" y="525642"/>
                </a:lnTo>
                <a:lnTo>
                  <a:pt x="28575" y="556645"/>
                </a:lnTo>
                <a:lnTo>
                  <a:pt x="59578" y="577550"/>
                </a:lnTo>
                <a:lnTo>
                  <a:pt x="97535" y="585215"/>
                </a:lnTo>
                <a:lnTo>
                  <a:pt x="2090927" y="585215"/>
                </a:lnTo>
                <a:lnTo>
                  <a:pt x="2128885" y="577550"/>
                </a:lnTo>
                <a:lnTo>
                  <a:pt x="2159888" y="556645"/>
                </a:lnTo>
                <a:lnTo>
                  <a:pt x="2180796" y="525642"/>
                </a:lnTo>
                <a:lnTo>
                  <a:pt x="2188463" y="487679"/>
                </a:lnTo>
                <a:lnTo>
                  <a:pt x="2188463" y="97535"/>
                </a:lnTo>
                <a:lnTo>
                  <a:pt x="2180796" y="59573"/>
                </a:lnTo>
                <a:lnTo>
                  <a:pt x="2159888" y="28570"/>
                </a:lnTo>
                <a:lnTo>
                  <a:pt x="2128885" y="7665"/>
                </a:lnTo>
                <a:lnTo>
                  <a:pt x="2090927"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44" name="Google Shape;544;p34"/>
          <p:cNvSpPr txBox="1"/>
          <p:nvPr/>
        </p:nvSpPr>
        <p:spPr>
          <a:xfrm>
            <a:off x="5650230" y="6134008"/>
            <a:ext cx="1113155" cy="391160"/>
          </a:xfrm>
          <a:prstGeom prst="rect">
            <a:avLst/>
          </a:prstGeom>
          <a:noFill/>
          <a:ln>
            <a:noFill/>
          </a:ln>
        </p:spPr>
        <p:txBody>
          <a:bodyPr spcFirstLastPara="1" wrap="square" lIns="0" tIns="12700" rIns="0" bIns="0" anchor="t" anchorCtr="0">
            <a:spAutoFit/>
          </a:bodyPr>
          <a:lstStyle/>
          <a:p>
            <a:pPr marL="44450" marR="5080" lvl="0" indent="-32384" algn="l" rtl="0">
              <a:spcBef>
                <a:spcPts val="0"/>
              </a:spcBef>
              <a:spcAft>
                <a:spcPts val="0"/>
              </a:spcAft>
              <a:buNone/>
            </a:pPr>
            <a:r>
              <a:rPr lang="en-US" sz="1200" b="1">
                <a:solidFill>
                  <a:schemeClr val="dk1"/>
                </a:solidFill>
                <a:latin typeface="Arial"/>
                <a:ea typeface="Arial"/>
                <a:cs typeface="Arial"/>
                <a:sym typeface="Arial"/>
              </a:rPr>
              <a:t>ALEGATOS DE  CONCLUSIÓN</a:t>
            </a:r>
            <a:endParaRPr sz="1200">
              <a:solidFill>
                <a:schemeClr val="dk1"/>
              </a:solidFill>
              <a:latin typeface="Arial"/>
              <a:ea typeface="Arial"/>
              <a:cs typeface="Arial"/>
              <a:sym typeface="Arial"/>
            </a:endParaRPr>
          </a:p>
        </p:txBody>
      </p:sp>
      <p:sp>
        <p:nvSpPr>
          <p:cNvPr id="545" name="Google Shape;545;p34"/>
          <p:cNvSpPr/>
          <p:nvPr/>
        </p:nvSpPr>
        <p:spPr>
          <a:xfrm>
            <a:off x="6136132" y="5508457"/>
            <a:ext cx="76200" cy="472440"/>
          </a:xfrm>
          <a:custGeom>
            <a:avLst/>
            <a:gdLst/>
            <a:ahLst/>
            <a:cxnLst/>
            <a:rect l="l" t="t" r="r" b="b"/>
            <a:pathLst>
              <a:path w="76200" h="472439" extrusionOk="0">
                <a:moveTo>
                  <a:pt x="0" y="395973"/>
                </a:moveTo>
                <a:lnTo>
                  <a:pt x="37591" y="472439"/>
                </a:lnTo>
                <a:lnTo>
                  <a:pt x="69858" y="408978"/>
                </a:lnTo>
                <a:lnTo>
                  <a:pt x="44450" y="408978"/>
                </a:lnTo>
                <a:lnTo>
                  <a:pt x="31750" y="408889"/>
                </a:lnTo>
                <a:lnTo>
                  <a:pt x="31836" y="396196"/>
                </a:lnTo>
                <a:lnTo>
                  <a:pt x="0" y="395973"/>
                </a:lnTo>
                <a:close/>
              </a:path>
              <a:path w="76200" h="472439" extrusionOk="0">
                <a:moveTo>
                  <a:pt x="31836" y="396196"/>
                </a:moveTo>
                <a:lnTo>
                  <a:pt x="31750" y="408889"/>
                </a:lnTo>
                <a:lnTo>
                  <a:pt x="44450" y="408978"/>
                </a:lnTo>
                <a:lnTo>
                  <a:pt x="44536" y="396285"/>
                </a:lnTo>
                <a:lnTo>
                  <a:pt x="31836" y="396196"/>
                </a:lnTo>
                <a:close/>
              </a:path>
              <a:path w="76200" h="472439" extrusionOk="0">
                <a:moveTo>
                  <a:pt x="44536" y="396285"/>
                </a:moveTo>
                <a:lnTo>
                  <a:pt x="44450" y="408978"/>
                </a:lnTo>
                <a:lnTo>
                  <a:pt x="69858" y="408978"/>
                </a:lnTo>
                <a:lnTo>
                  <a:pt x="76200" y="396506"/>
                </a:lnTo>
                <a:lnTo>
                  <a:pt x="44536" y="396285"/>
                </a:lnTo>
                <a:close/>
              </a:path>
              <a:path w="76200" h="472439" extrusionOk="0">
                <a:moveTo>
                  <a:pt x="47243" y="0"/>
                </a:moveTo>
                <a:lnTo>
                  <a:pt x="34543" y="0"/>
                </a:lnTo>
                <a:lnTo>
                  <a:pt x="31836" y="396196"/>
                </a:lnTo>
                <a:lnTo>
                  <a:pt x="44536" y="396285"/>
                </a:lnTo>
                <a:lnTo>
                  <a:pt x="47243" y="0"/>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46" name="Google Shape;546;p34"/>
          <p:cNvSpPr txBox="1"/>
          <p:nvPr/>
        </p:nvSpPr>
        <p:spPr>
          <a:xfrm>
            <a:off x="6940041" y="2789388"/>
            <a:ext cx="854710" cy="361315"/>
          </a:xfrm>
          <a:prstGeom prst="rect">
            <a:avLst/>
          </a:prstGeom>
          <a:noFill/>
          <a:ln>
            <a:noFill/>
          </a:ln>
        </p:spPr>
        <p:txBody>
          <a:bodyPr spcFirstLastPara="1" wrap="square" lIns="0" tIns="13325" rIns="0" bIns="0" anchor="t" anchorCtr="0">
            <a:spAutoFit/>
          </a:bodyPr>
          <a:lstStyle/>
          <a:p>
            <a:pPr marL="0" marR="0" lvl="0" indent="0" algn="ctr" rtl="0">
              <a:spcBef>
                <a:spcPts val="0"/>
              </a:spcBef>
              <a:spcAft>
                <a:spcPts val="0"/>
              </a:spcAft>
              <a:buNone/>
            </a:pPr>
            <a:r>
              <a:rPr lang="en-US" sz="1100">
                <a:solidFill>
                  <a:schemeClr val="dk1"/>
                </a:solidFill>
                <a:latin typeface="Arial"/>
                <a:ea typeface="Arial"/>
                <a:cs typeface="Arial"/>
                <a:sym typeface="Arial"/>
              </a:rPr>
              <a:t>Dentro de los</a:t>
            </a:r>
            <a:endParaRPr sz="1100">
              <a:solidFill>
                <a:schemeClr val="dk1"/>
              </a:solidFill>
              <a:latin typeface="Arial"/>
              <a:ea typeface="Arial"/>
              <a:cs typeface="Arial"/>
              <a:sym typeface="Arial"/>
            </a:endParaRPr>
          </a:p>
          <a:p>
            <a:pPr marL="39370" marR="0" lvl="0" indent="0" algn="ctr" rtl="0">
              <a:spcBef>
                <a:spcPts val="0"/>
              </a:spcBef>
              <a:spcAft>
                <a:spcPts val="0"/>
              </a:spcAft>
              <a:buNone/>
            </a:pPr>
            <a:r>
              <a:rPr lang="en-US" sz="1100" b="1" u="sng">
                <a:solidFill>
                  <a:srgbClr val="FF0000"/>
                </a:solidFill>
                <a:latin typeface="Arial"/>
                <a:ea typeface="Arial"/>
                <a:cs typeface="Arial"/>
                <a:sym typeface="Arial"/>
              </a:rPr>
              <a:t>8 días</a:t>
            </a:r>
            <a:endParaRPr sz="1100">
              <a:solidFill>
                <a:schemeClr val="dk1"/>
              </a:solidFill>
              <a:latin typeface="Arial"/>
              <a:ea typeface="Arial"/>
              <a:cs typeface="Arial"/>
              <a:sym typeface="Arial"/>
            </a:endParaRPr>
          </a:p>
        </p:txBody>
      </p:sp>
      <p:sp>
        <p:nvSpPr>
          <p:cNvPr id="547" name="Google Shape;547;p34"/>
          <p:cNvSpPr/>
          <p:nvPr/>
        </p:nvSpPr>
        <p:spPr>
          <a:xfrm>
            <a:off x="6874002" y="3224742"/>
            <a:ext cx="988060" cy="128270"/>
          </a:xfrm>
          <a:custGeom>
            <a:avLst/>
            <a:gdLst/>
            <a:ahLst/>
            <a:cxnLst/>
            <a:rect l="l" t="t" r="r" b="b"/>
            <a:pathLst>
              <a:path w="988059" h="128269" extrusionOk="0">
                <a:moveTo>
                  <a:pt x="987551" y="128016"/>
                </a:moveTo>
                <a:lnTo>
                  <a:pt x="983916" y="103120"/>
                </a:lnTo>
                <a:lnTo>
                  <a:pt x="973994" y="82772"/>
                </a:lnTo>
                <a:lnTo>
                  <a:pt x="959262" y="69044"/>
                </a:lnTo>
                <a:lnTo>
                  <a:pt x="941197" y="64008"/>
                </a:lnTo>
                <a:lnTo>
                  <a:pt x="568832" y="64008"/>
                </a:lnTo>
                <a:lnTo>
                  <a:pt x="550767" y="58971"/>
                </a:lnTo>
                <a:lnTo>
                  <a:pt x="536035" y="45243"/>
                </a:lnTo>
                <a:lnTo>
                  <a:pt x="526113" y="24895"/>
                </a:lnTo>
                <a:lnTo>
                  <a:pt x="522477" y="0"/>
                </a:lnTo>
                <a:lnTo>
                  <a:pt x="518824" y="24895"/>
                </a:lnTo>
                <a:lnTo>
                  <a:pt x="508873" y="45243"/>
                </a:lnTo>
                <a:lnTo>
                  <a:pt x="494135" y="58971"/>
                </a:lnTo>
                <a:lnTo>
                  <a:pt x="476123" y="64008"/>
                </a:lnTo>
                <a:lnTo>
                  <a:pt x="46355" y="64008"/>
                </a:lnTo>
                <a:lnTo>
                  <a:pt x="28289" y="69044"/>
                </a:lnTo>
                <a:lnTo>
                  <a:pt x="13557" y="82772"/>
                </a:lnTo>
                <a:lnTo>
                  <a:pt x="3635" y="103120"/>
                </a:lnTo>
                <a:lnTo>
                  <a:pt x="0" y="128016"/>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48" name="Google Shape;548;p34"/>
          <p:cNvSpPr/>
          <p:nvPr/>
        </p:nvSpPr>
        <p:spPr>
          <a:xfrm>
            <a:off x="1423682" y="3223854"/>
            <a:ext cx="76174" cy="18465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49" name="Google Shape;549;p34"/>
          <p:cNvSpPr/>
          <p:nvPr/>
        </p:nvSpPr>
        <p:spPr>
          <a:xfrm>
            <a:off x="954025" y="4837896"/>
            <a:ext cx="1405255" cy="1409700"/>
          </a:xfrm>
          <a:custGeom>
            <a:avLst/>
            <a:gdLst/>
            <a:ahLst/>
            <a:cxnLst/>
            <a:rect l="l" t="t" r="r" b="b"/>
            <a:pathLst>
              <a:path w="1405255" h="1409700" extrusionOk="0">
                <a:moveTo>
                  <a:pt x="1170939" y="0"/>
                </a:moveTo>
                <a:lnTo>
                  <a:pt x="234188" y="0"/>
                </a:lnTo>
                <a:lnTo>
                  <a:pt x="186991" y="4760"/>
                </a:lnTo>
                <a:lnTo>
                  <a:pt x="143032" y="18411"/>
                </a:lnTo>
                <a:lnTo>
                  <a:pt x="103251" y="40009"/>
                </a:lnTo>
                <a:lnTo>
                  <a:pt x="68592" y="68611"/>
                </a:lnTo>
                <a:lnTo>
                  <a:pt x="39996" y="103274"/>
                </a:lnTo>
                <a:lnTo>
                  <a:pt x="18403" y="143053"/>
                </a:lnTo>
                <a:lnTo>
                  <a:pt x="4757" y="187006"/>
                </a:lnTo>
                <a:lnTo>
                  <a:pt x="0" y="234187"/>
                </a:lnTo>
                <a:lnTo>
                  <a:pt x="0" y="1175511"/>
                </a:lnTo>
                <a:lnTo>
                  <a:pt x="4757" y="1222708"/>
                </a:lnTo>
                <a:lnTo>
                  <a:pt x="18403" y="1266667"/>
                </a:lnTo>
                <a:lnTo>
                  <a:pt x="39996" y="1306448"/>
                </a:lnTo>
                <a:lnTo>
                  <a:pt x="68592" y="1341107"/>
                </a:lnTo>
                <a:lnTo>
                  <a:pt x="103251" y="1369703"/>
                </a:lnTo>
                <a:lnTo>
                  <a:pt x="143032" y="1391296"/>
                </a:lnTo>
                <a:lnTo>
                  <a:pt x="186991" y="1404942"/>
                </a:lnTo>
                <a:lnTo>
                  <a:pt x="234188" y="1409699"/>
                </a:lnTo>
                <a:lnTo>
                  <a:pt x="1170939" y="1409699"/>
                </a:lnTo>
                <a:lnTo>
                  <a:pt x="1218121" y="1404942"/>
                </a:lnTo>
                <a:lnTo>
                  <a:pt x="1262074" y="1391296"/>
                </a:lnTo>
                <a:lnTo>
                  <a:pt x="1301853" y="1369703"/>
                </a:lnTo>
                <a:lnTo>
                  <a:pt x="1336516" y="1341107"/>
                </a:lnTo>
                <a:lnTo>
                  <a:pt x="1365118" y="1306448"/>
                </a:lnTo>
                <a:lnTo>
                  <a:pt x="1386716" y="1266667"/>
                </a:lnTo>
                <a:lnTo>
                  <a:pt x="1400367" y="1222708"/>
                </a:lnTo>
                <a:lnTo>
                  <a:pt x="1405127" y="1175511"/>
                </a:lnTo>
                <a:lnTo>
                  <a:pt x="1405127" y="234187"/>
                </a:lnTo>
                <a:lnTo>
                  <a:pt x="1400367" y="187006"/>
                </a:lnTo>
                <a:lnTo>
                  <a:pt x="1386716" y="143053"/>
                </a:lnTo>
                <a:lnTo>
                  <a:pt x="1365118" y="103274"/>
                </a:lnTo>
                <a:lnTo>
                  <a:pt x="1336516" y="68611"/>
                </a:lnTo>
                <a:lnTo>
                  <a:pt x="1301853" y="40009"/>
                </a:lnTo>
                <a:lnTo>
                  <a:pt x="1262074" y="18411"/>
                </a:lnTo>
                <a:lnTo>
                  <a:pt x="1218121" y="4760"/>
                </a:lnTo>
                <a:lnTo>
                  <a:pt x="1170939"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50" name="Google Shape;550;p34"/>
          <p:cNvSpPr txBox="1"/>
          <p:nvPr/>
        </p:nvSpPr>
        <p:spPr>
          <a:xfrm>
            <a:off x="1118717" y="5069292"/>
            <a:ext cx="1074420" cy="940435"/>
          </a:xfrm>
          <a:prstGeom prst="rect">
            <a:avLst/>
          </a:prstGeom>
          <a:noFill/>
          <a:ln>
            <a:noFill/>
          </a:ln>
        </p:spPr>
        <p:txBody>
          <a:bodyPr spcFirstLastPara="1" wrap="square" lIns="0" tIns="12700" rIns="0" bIns="0" anchor="t" anchorCtr="0">
            <a:spAutoFit/>
          </a:bodyPr>
          <a:lstStyle/>
          <a:p>
            <a:pPr marL="12065" marR="5080" lvl="0" indent="0" algn="ctr" rtl="0">
              <a:spcBef>
                <a:spcPts val="0"/>
              </a:spcBef>
              <a:spcAft>
                <a:spcPts val="0"/>
              </a:spcAft>
              <a:buNone/>
            </a:pPr>
            <a:r>
              <a:rPr lang="en-US" sz="1200">
                <a:solidFill>
                  <a:schemeClr val="dk1"/>
                </a:solidFill>
                <a:latin typeface="Arial"/>
                <a:ea typeface="Arial"/>
                <a:cs typeface="Arial"/>
                <a:sym typeface="Arial"/>
              </a:rPr>
              <a:t>Regularización  de la demanda,  si no cumple  requisitos de  admisibilidad</a:t>
            </a:r>
            <a:endParaRPr sz="1200">
              <a:solidFill>
                <a:schemeClr val="dk1"/>
              </a:solidFill>
              <a:latin typeface="Arial"/>
              <a:ea typeface="Arial"/>
              <a:cs typeface="Arial"/>
              <a:sym typeface="Arial"/>
            </a:endParaRPr>
          </a:p>
        </p:txBody>
      </p:sp>
      <p:sp>
        <p:nvSpPr>
          <p:cNvPr id="551" name="Google Shape;551;p34"/>
          <p:cNvSpPr txBox="1"/>
          <p:nvPr/>
        </p:nvSpPr>
        <p:spPr>
          <a:xfrm>
            <a:off x="1490572" y="4241505"/>
            <a:ext cx="854709" cy="351378"/>
          </a:xfrm>
          <a:prstGeom prst="rect">
            <a:avLst/>
          </a:prstGeom>
          <a:noFill/>
          <a:ln>
            <a:noFill/>
          </a:ln>
        </p:spPr>
        <p:txBody>
          <a:bodyPr spcFirstLastPara="1" wrap="square" lIns="0" tIns="12700" rIns="0" bIns="0" anchor="t" anchorCtr="0">
            <a:spAutoFit/>
          </a:bodyPr>
          <a:lstStyle/>
          <a:p>
            <a:pPr marL="12700" marR="5080" lvl="0" indent="0" algn="ctr"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15 </a:t>
            </a:r>
            <a:r>
              <a:rPr lang="en-US" sz="1100" b="1">
                <a:solidFill>
                  <a:srgbClr val="FF0000"/>
                </a:solidFill>
                <a:latin typeface="Arial"/>
                <a:ea typeface="Arial"/>
                <a:cs typeface="Arial"/>
                <a:sym typeface="Arial"/>
              </a:rPr>
              <a:t> </a:t>
            </a:r>
            <a:r>
              <a:rPr lang="en-US" sz="1100" b="1" u="sng">
                <a:solidFill>
                  <a:srgbClr val="FF0000"/>
                </a:solidFill>
                <a:latin typeface="Arial"/>
                <a:ea typeface="Arial"/>
                <a:cs typeface="Arial"/>
                <a:sym typeface="Arial"/>
              </a:rPr>
              <a:t>días</a:t>
            </a:r>
            <a:endParaRPr sz="1100">
              <a:solidFill>
                <a:schemeClr val="dk1"/>
              </a:solidFill>
              <a:latin typeface="Arial"/>
              <a:ea typeface="Arial"/>
              <a:cs typeface="Arial"/>
              <a:sym typeface="Arial"/>
            </a:endParaRPr>
          </a:p>
        </p:txBody>
      </p:sp>
      <p:sp>
        <p:nvSpPr>
          <p:cNvPr id="552" name="Google Shape;552;p34"/>
          <p:cNvSpPr/>
          <p:nvPr/>
        </p:nvSpPr>
        <p:spPr>
          <a:xfrm>
            <a:off x="3707893" y="4837896"/>
            <a:ext cx="1290955" cy="1409700"/>
          </a:xfrm>
          <a:custGeom>
            <a:avLst/>
            <a:gdLst/>
            <a:ahLst/>
            <a:cxnLst/>
            <a:rect l="l" t="t" r="r" b="b"/>
            <a:pathLst>
              <a:path w="1290954" h="1409700" extrusionOk="0">
                <a:moveTo>
                  <a:pt x="1075690" y="0"/>
                </a:moveTo>
                <a:lnTo>
                  <a:pt x="215137" y="0"/>
                </a:lnTo>
                <a:lnTo>
                  <a:pt x="165791" y="5679"/>
                </a:lnTo>
                <a:lnTo>
                  <a:pt x="120501" y="21857"/>
                </a:lnTo>
                <a:lnTo>
                  <a:pt x="80557" y="47246"/>
                </a:lnTo>
                <a:lnTo>
                  <a:pt x="47246" y="80557"/>
                </a:lnTo>
                <a:lnTo>
                  <a:pt x="21857" y="120501"/>
                </a:lnTo>
                <a:lnTo>
                  <a:pt x="5679" y="165791"/>
                </a:lnTo>
                <a:lnTo>
                  <a:pt x="0" y="215137"/>
                </a:lnTo>
                <a:lnTo>
                  <a:pt x="0" y="1194561"/>
                </a:lnTo>
                <a:lnTo>
                  <a:pt x="5679" y="1243892"/>
                </a:lnTo>
                <a:lnTo>
                  <a:pt x="21857" y="1289175"/>
                </a:lnTo>
                <a:lnTo>
                  <a:pt x="47246" y="1329121"/>
                </a:lnTo>
                <a:lnTo>
                  <a:pt x="80557" y="1362437"/>
                </a:lnTo>
                <a:lnTo>
                  <a:pt x="120501" y="1387833"/>
                </a:lnTo>
                <a:lnTo>
                  <a:pt x="165791" y="1404018"/>
                </a:lnTo>
                <a:lnTo>
                  <a:pt x="215137" y="1409699"/>
                </a:lnTo>
                <a:lnTo>
                  <a:pt x="1075690" y="1409699"/>
                </a:lnTo>
                <a:lnTo>
                  <a:pt x="1125036" y="1404018"/>
                </a:lnTo>
                <a:lnTo>
                  <a:pt x="1170326" y="1387833"/>
                </a:lnTo>
                <a:lnTo>
                  <a:pt x="1210270" y="1362437"/>
                </a:lnTo>
                <a:lnTo>
                  <a:pt x="1243581" y="1329121"/>
                </a:lnTo>
                <a:lnTo>
                  <a:pt x="1268970" y="1289175"/>
                </a:lnTo>
                <a:lnTo>
                  <a:pt x="1285148" y="1243892"/>
                </a:lnTo>
                <a:lnTo>
                  <a:pt x="1290828" y="1194561"/>
                </a:lnTo>
                <a:lnTo>
                  <a:pt x="1290828" y="215137"/>
                </a:lnTo>
                <a:lnTo>
                  <a:pt x="1285148" y="165791"/>
                </a:lnTo>
                <a:lnTo>
                  <a:pt x="1268970" y="120501"/>
                </a:lnTo>
                <a:lnTo>
                  <a:pt x="1243581" y="80557"/>
                </a:lnTo>
                <a:lnTo>
                  <a:pt x="1210270" y="47246"/>
                </a:lnTo>
                <a:lnTo>
                  <a:pt x="1170326" y="21857"/>
                </a:lnTo>
                <a:lnTo>
                  <a:pt x="1125036" y="5679"/>
                </a:lnTo>
                <a:lnTo>
                  <a:pt x="1075690"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53" name="Google Shape;553;p34"/>
          <p:cNvSpPr txBox="1"/>
          <p:nvPr/>
        </p:nvSpPr>
        <p:spPr>
          <a:xfrm>
            <a:off x="3901185" y="5069292"/>
            <a:ext cx="904240" cy="940435"/>
          </a:xfrm>
          <a:prstGeom prst="rect">
            <a:avLst/>
          </a:prstGeom>
          <a:noFill/>
          <a:ln>
            <a:noFill/>
          </a:ln>
        </p:spPr>
        <p:txBody>
          <a:bodyPr spcFirstLastPara="1" wrap="square" lIns="0" tIns="12700" rIns="0" bIns="0" anchor="t" anchorCtr="0">
            <a:spAutoFit/>
          </a:bodyPr>
          <a:lstStyle/>
          <a:p>
            <a:pPr marL="12700" marR="5080" lvl="0" indent="0" algn="ctr" rtl="0">
              <a:spcBef>
                <a:spcPts val="0"/>
              </a:spcBef>
              <a:spcAft>
                <a:spcPts val="0"/>
              </a:spcAft>
              <a:buNone/>
            </a:pPr>
            <a:r>
              <a:rPr lang="en-US" sz="1200">
                <a:solidFill>
                  <a:schemeClr val="dk1"/>
                </a:solidFill>
                <a:latin typeface="Arial"/>
                <a:ea typeface="Arial"/>
                <a:cs typeface="Arial"/>
                <a:sym typeface="Arial"/>
              </a:rPr>
              <a:t>Auto del  Tribunal  referido a las  Excepciones  previas</a:t>
            </a:r>
            <a:endParaRPr sz="1200">
              <a:solidFill>
                <a:schemeClr val="dk1"/>
              </a:solidFill>
              <a:latin typeface="Arial"/>
              <a:ea typeface="Arial"/>
              <a:cs typeface="Arial"/>
              <a:sym typeface="Arial"/>
            </a:endParaRPr>
          </a:p>
        </p:txBody>
      </p:sp>
      <p:sp>
        <p:nvSpPr>
          <p:cNvPr id="554" name="Google Shape;554;p34"/>
          <p:cNvSpPr txBox="1"/>
          <p:nvPr/>
        </p:nvSpPr>
        <p:spPr>
          <a:xfrm>
            <a:off x="3443732" y="4376253"/>
            <a:ext cx="854710" cy="361315"/>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US" sz="1100">
                <a:solidFill>
                  <a:schemeClr val="dk1"/>
                </a:solidFill>
                <a:latin typeface="Arial"/>
                <a:ea typeface="Arial"/>
                <a:cs typeface="Arial"/>
                <a:sym typeface="Arial"/>
              </a:rPr>
              <a:t>Dentro de los</a:t>
            </a:r>
            <a:endParaRPr sz="1100">
              <a:solidFill>
                <a:schemeClr val="dk1"/>
              </a:solidFill>
              <a:latin typeface="Arial"/>
              <a:ea typeface="Arial"/>
              <a:cs typeface="Arial"/>
              <a:sym typeface="Arial"/>
            </a:endParaRPr>
          </a:p>
          <a:p>
            <a:pPr marL="1270" marR="0" lvl="0" indent="0" algn="ctr" rtl="0">
              <a:spcBef>
                <a:spcPts val="0"/>
              </a:spcBef>
              <a:spcAft>
                <a:spcPts val="0"/>
              </a:spcAft>
              <a:buNone/>
            </a:pPr>
            <a:r>
              <a:rPr lang="en-US" sz="1100" b="1" u="sng">
                <a:solidFill>
                  <a:srgbClr val="FF0000"/>
                </a:solidFill>
                <a:latin typeface="Arial"/>
                <a:ea typeface="Arial"/>
                <a:cs typeface="Arial"/>
                <a:sym typeface="Arial"/>
              </a:rPr>
              <a:t>10 días</a:t>
            </a:r>
            <a:endParaRPr sz="1100">
              <a:solidFill>
                <a:schemeClr val="dk1"/>
              </a:solidFill>
              <a:latin typeface="Arial"/>
              <a:ea typeface="Arial"/>
              <a:cs typeface="Arial"/>
              <a:sym typeface="Arial"/>
            </a:endParaRPr>
          </a:p>
        </p:txBody>
      </p:sp>
      <p:sp>
        <p:nvSpPr>
          <p:cNvPr id="555" name="Google Shape;555;p34"/>
          <p:cNvSpPr/>
          <p:nvPr/>
        </p:nvSpPr>
        <p:spPr>
          <a:xfrm>
            <a:off x="4296664" y="4232870"/>
            <a:ext cx="76200" cy="635635"/>
          </a:xfrm>
          <a:custGeom>
            <a:avLst/>
            <a:gdLst/>
            <a:ahLst/>
            <a:cxnLst/>
            <a:rect l="l" t="t" r="r" b="b"/>
            <a:pathLst>
              <a:path w="76200" h="635635" extrusionOk="0">
                <a:moveTo>
                  <a:pt x="0" y="558927"/>
                </a:moveTo>
                <a:lnTo>
                  <a:pt x="37591" y="635381"/>
                </a:lnTo>
                <a:lnTo>
                  <a:pt x="69872" y="571881"/>
                </a:lnTo>
                <a:lnTo>
                  <a:pt x="31623" y="571881"/>
                </a:lnTo>
                <a:lnTo>
                  <a:pt x="31710" y="559138"/>
                </a:lnTo>
                <a:lnTo>
                  <a:pt x="0" y="558927"/>
                </a:lnTo>
                <a:close/>
              </a:path>
              <a:path w="76200" h="635635" extrusionOk="0">
                <a:moveTo>
                  <a:pt x="31710" y="559138"/>
                </a:moveTo>
                <a:lnTo>
                  <a:pt x="31623" y="571881"/>
                </a:lnTo>
                <a:lnTo>
                  <a:pt x="44323" y="571881"/>
                </a:lnTo>
                <a:lnTo>
                  <a:pt x="44410" y="559223"/>
                </a:lnTo>
                <a:lnTo>
                  <a:pt x="31710" y="559138"/>
                </a:lnTo>
                <a:close/>
              </a:path>
              <a:path w="76200" h="635635" extrusionOk="0">
                <a:moveTo>
                  <a:pt x="44410" y="559223"/>
                </a:moveTo>
                <a:lnTo>
                  <a:pt x="44323" y="571881"/>
                </a:lnTo>
                <a:lnTo>
                  <a:pt x="69872" y="571881"/>
                </a:lnTo>
                <a:lnTo>
                  <a:pt x="76200" y="559435"/>
                </a:lnTo>
                <a:lnTo>
                  <a:pt x="44410" y="559223"/>
                </a:lnTo>
                <a:close/>
              </a:path>
              <a:path w="76200" h="635635" extrusionOk="0">
                <a:moveTo>
                  <a:pt x="48260" y="0"/>
                </a:moveTo>
                <a:lnTo>
                  <a:pt x="35560" y="0"/>
                </a:lnTo>
                <a:lnTo>
                  <a:pt x="31710" y="559138"/>
                </a:lnTo>
                <a:lnTo>
                  <a:pt x="44410" y="559223"/>
                </a:lnTo>
                <a:lnTo>
                  <a:pt x="48260" y="0"/>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56" name="Google Shape;556;p34"/>
          <p:cNvSpPr txBox="1"/>
          <p:nvPr/>
        </p:nvSpPr>
        <p:spPr>
          <a:xfrm>
            <a:off x="5335651" y="4511253"/>
            <a:ext cx="1758314" cy="1518920"/>
          </a:xfrm>
          <a:prstGeom prst="rect">
            <a:avLst/>
          </a:prstGeom>
          <a:noFill/>
          <a:ln>
            <a:noFill/>
          </a:ln>
        </p:spPr>
        <p:txBody>
          <a:bodyPr spcFirstLastPara="1" wrap="square" lIns="0" tIns="12700" rIns="0" bIns="0" anchor="t" anchorCtr="0">
            <a:spAutoFit/>
          </a:bodyPr>
          <a:lstStyle/>
          <a:p>
            <a:pPr marL="12700" marR="5080" lvl="0" indent="-1904" algn="ctr" rtl="0">
              <a:spcBef>
                <a:spcPts val="0"/>
              </a:spcBef>
              <a:spcAft>
                <a:spcPts val="0"/>
              </a:spcAft>
              <a:buNone/>
            </a:pPr>
            <a:r>
              <a:rPr lang="en-US" sz="1200">
                <a:solidFill>
                  <a:schemeClr val="dk1"/>
                </a:solidFill>
                <a:latin typeface="Arial"/>
                <a:ea typeface="Arial"/>
                <a:cs typeface="Arial"/>
                <a:sym typeface="Arial"/>
              </a:rPr>
              <a:t>Si no se convoca a  audiencia y se decide no  abrir a prueba el proceso,  el Expediente se pone a  disposición de las partes</a:t>
            </a:r>
            <a:endParaRPr sz="1200">
              <a:solidFill>
                <a:schemeClr val="dk1"/>
              </a:solidFill>
              <a:latin typeface="Arial"/>
              <a:ea typeface="Arial"/>
              <a:cs typeface="Arial"/>
              <a:sym typeface="Arial"/>
            </a:endParaRPr>
          </a:p>
          <a:p>
            <a:pPr marL="894080" marR="241934" lvl="0" indent="0" algn="ctr" rtl="0">
              <a:spcBef>
                <a:spcPts val="59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15 </a:t>
            </a:r>
            <a:r>
              <a:rPr lang="en-US" sz="1100" b="1">
                <a:solidFill>
                  <a:srgbClr val="FF0000"/>
                </a:solidFill>
                <a:latin typeface="Arial"/>
                <a:ea typeface="Arial"/>
                <a:cs typeface="Arial"/>
                <a:sym typeface="Arial"/>
              </a:rPr>
              <a:t> </a:t>
            </a:r>
            <a:r>
              <a:rPr lang="en-US" sz="1100" b="1" u="sng">
                <a:solidFill>
                  <a:srgbClr val="FF0000"/>
                </a:solidFill>
                <a:latin typeface="Arial"/>
                <a:ea typeface="Arial"/>
                <a:cs typeface="Arial"/>
                <a:sym typeface="Arial"/>
              </a:rPr>
              <a:t>días</a:t>
            </a:r>
            <a:endParaRPr sz="1100">
              <a:solidFill>
                <a:schemeClr val="dk1"/>
              </a:solidFill>
              <a:latin typeface="Arial"/>
              <a:ea typeface="Arial"/>
              <a:cs typeface="Arial"/>
              <a:sym typeface="Arial"/>
            </a:endParaRPr>
          </a:p>
        </p:txBody>
      </p:sp>
      <p:sp>
        <p:nvSpPr>
          <p:cNvPr id="557" name="Google Shape;557;p34"/>
          <p:cNvSpPr/>
          <p:nvPr/>
        </p:nvSpPr>
        <p:spPr>
          <a:xfrm>
            <a:off x="5113020" y="3400765"/>
            <a:ext cx="1074420" cy="802005"/>
          </a:xfrm>
          <a:custGeom>
            <a:avLst/>
            <a:gdLst/>
            <a:ahLst/>
            <a:cxnLst/>
            <a:rect l="l" t="t" r="r" b="b"/>
            <a:pathLst>
              <a:path w="1074420" h="802004" extrusionOk="0">
                <a:moveTo>
                  <a:pt x="940815" y="0"/>
                </a:moveTo>
                <a:lnTo>
                  <a:pt x="133603" y="0"/>
                </a:lnTo>
                <a:lnTo>
                  <a:pt x="91374" y="6811"/>
                </a:lnTo>
                <a:lnTo>
                  <a:pt x="54699" y="25777"/>
                </a:lnTo>
                <a:lnTo>
                  <a:pt x="25777" y="54699"/>
                </a:lnTo>
                <a:lnTo>
                  <a:pt x="6811" y="91374"/>
                </a:lnTo>
                <a:lnTo>
                  <a:pt x="0" y="133604"/>
                </a:lnTo>
                <a:lnTo>
                  <a:pt x="0" y="668020"/>
                </a:lnTo>
                <a:lnTo>
                  <a:pt x="6811" y="710249"/>
                </a:lnTo>
                <a:lnTo>
                  <a:pt x="25777" y="746924"/>
                </a:lnTo>
                <a:lnTo>
                  <a:pt x="54699" y="775846"/>
                </a:lnTo>
                <a:lnTo>
                  <a:pt x="91374" y="794812"/>
                </a:lnTo>
                <a:lnTo>
                  <a:pt x="133603" y="801624"/>
                </a:lnTo>
                <a:lnTo>
                  <a:pt x="940815" y="801624"/>
                </a:lnTo>
                <a:lnTo>
                  <a:pt x="983045" y="794812"/>
                </a:lnTo>
                <a:lnTo>
                  <a:pt x="1019720" y="775846"/>
                </a:lnTo>
                <a:lnTo>
                  <a:pt x="1048642" y="746924"/>
                </a:lnTo>
                <a:lnTo>
                  <a:pt x="1067608" y="710249"/>
                </a:lnTo>
                <a:lnTo>
                  <a:pt x="1074419" y="668020"/>
                </a:lnTo>
                <a:lnTo>
                  <a:pt x="1074419" y="133604"/>
                </a:lnTo>
                <a:lnTo>
                  <a:pt x="1067608" y="91374"/>
                </a:lnTo>
                <a:lnTo>
                  <a:pt x="1048642" y="54699"/>
                </a:lnTo>
                <a:lnTo>
                  <a:pt x="1019720" y="25777"/>
                </a:lnTo>
                <a:lnTo>
                  <a:pt x="983045" y="6811"/>
                </a:lnTo>
                <a:lnTo>
                  <a:pt x="940815"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58" name="Google Shape;558;p34"/>
          <p:cNvSpPr txBox="1"/>
          <p:nvPr/>
        </p:nvSpPr>
        <p:spPr>
          <a:xfrm>
            <a:off x="5285613" y="3602314"/>
            <a:ext cx="730250" cy="391160"/>
          </a:xfrm>
          <a:prstGeom prst="rect">
            <a:avLst/>
          </a:prstGeom>
          <a:noFill/>
          <a:ln>
            <a:noFill/>
          </a:ln>
        </p:spPr>
        <p:txBody>
          <a:bodyPr spcFirstLastPara="1" wrap="square" lIns="0" tIns="12700" rIns="0" bIns="0" anchor="t" anchorCtr="0">
            <a:spAutoFit/>
          </a:bodyPr>
          <a:lstStyle/>
          <a:p>
            <a:pPr marL="12700" marR="5080" lvl="0" indent="88265" algn="l" rtl="0">
              <a:spcBef>
                <a:spcPts val="0"/>
              </a:spcBef>
              <a:spcAft>
                <a:spcPts val="0"/>
              </a:spcAft>
              <a:buNone/>
            </a:pPr>
            <a:r>
              <a:rPr lang="en-US" sz="1200">
                <a:solidFill>
                  <a:schemeClr val="dk1"/>
                </a:solidFill>
                <a:latin typeface="Arial"/>
                <a:ea typeface="Arial"/>
                <a:cs typeface="Arial"/>
                <a:sym typeface="Arial"/>
              </a:rPr>
              <a:t>Periodo  Probatorio</a:t>
            </a:r>
            <a:endParaRPr sz="1200">
              <a:solidFill>
                <a:schemeClr val="dk1"/>
              </a:solidFill>
              <a:latin typeface="Arial"/>
              <a:ea typeface="Arial"/>
              <a:cs typeface="Arial"/>
              <a:sym typeface="Arial"/>
            </a:endParaRPr>
          </a:p>
        </p:txBody>
      </p:sp>
      <p:sp>
        <p:nvSpPr>
          <p:cNvPr id="559" name="Google Shape;559;p34"/>
          <p:cNvSpPr/>
          <p:nvPr/>
        </p:nvSpPr>
        <p:spPr>
          <a:xfrm>
            <a:off x="6240779" y="3400765"/>
            <a:ext cx="1074420" cy="802005"/>
          </a:xfrm>
          <a:custGeom>
            <a:avLst/>
            <a:gdLst/>
            <a:ahLst/>
            <a:cxnLst/>
            <a:rect l="l" t="t" r="r" b="b"/>
            <a:pathLst>
              <a:path w="1074420" h="802004" extrusionOk="0">
                <a:moveTo>
                  <a:pt x="940816" y="0"/>
                </a:moveTo>
                <a:lnTo>
                  <a:pt x="133604" y="0"/>
                </a:lnTo>
                <a:lnTo>
                  <a:pt x="91374" y="6811"/>
                </a:lnTo>
                <a:lnTo>
                  <a:pt x="54699" y="25777"/>
                </a:lnTo>
                <a:lnTo>
                  <a:pt x="25777" y="54699"/>
                </a:lnTo>
                <a:lnTo>
                  <a:pt x="6811" y="91374"/>
                </a:lnTo>
                <a:lnTo>
                  <a:pt x="0" y="133604"/>
                </a:lnTo>
                <a:lnTo>
                  <a:pt x="0" y="668020"/>
                </a:lnTo>
                <a:lnTo>
                  <a:pt x="6811" y="710249"/>
                </a:lnTo>
                <a:lnTo>
                  <a:pt x="25777" y="746924"/>
                </a:lnTo>
                <a:lnTo>
                  <a:pt x="54699" y="775846"/>
                </a:lnTo>
                <a:lnTo>
                  <a:pt x="91374" y="794812"/>
                </a:lnTo>
                <a:lnTo>
                  <a:pt x="133604" y="801624"/>
                </a:lnTo>
                <a:lnTo>
                  <a:pt x="940816" y="801624"/>
                </a:lnTo>
                <a:lnTo>
                  <a:pt x="983045" y="794812"/>
                </a:lnTo>
                <a:lnTo>
                  <a:pt x="1019720" y="775846"/>
                </a:lnTo>
                <a:lnTo>
                  <a:pt x="1048642" y="746924"/>
                </a:lnTo>
                <a:lnTo>
                  <a:pt x="1067608" y="710249"/>
                </a:lnTo>
                <a:lnTo>
                  <a:pt x="1074420" y="668020"/>
                </a:lnTo>
                <a:lnTo>
                  <a:pt x="1074420" y="133604"/>
                </a:lnTo>
                <a:lnTo>
                  <a:pt x="1067608" y="91374"/>
                </a:lnTo>
                <a:lnTo>
                  <a:pt x="1048642" y="54699"/>
                </a:lnTo>
                <a:lnTo>
                  <a:pt x="1019720" y="25777"/>
                </a:lnTo>
                <a:lnTo>
                  <a:pt x="983045" y="6811"/>
                </a:lnTo>
                <a:lnTo>
                  <a:pt x="940816"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60" name="Google Shape;560;p34"/>
          <p:cNvSpPr txBox="1"/>
          <p:nvPr/>
        </p:nvSpPr>
        <p:spPr>
          <a:xfrm>
            <a:off x="6431027" y="3693754"/>
            <a:ext cx="695325" cy="19749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200">
                <a:solidFill>
                  <a:schemeClr val="dk1"/>
                </a:solidFill>
                <a:latin typeface="Arial"/>
                <a:ea typeface="Arial"/>
                <a:cs typeface="Arial"/>
                <a:sym typeface="Arial"/>
              </a:rPr>
              <a:t>Audiencia</a:t>
            </a:r>
            <a:endParaRPr sz="1200">
              <a:solidFill>
                <a:schemeClr val="dk1"/>
              </a:solidFill>
              <a:latin typeface="Arial"/>
              <a:ea typeface="Arial"/>
              <a:cs typeface="Arial"/>
              <a:sym typeface="Arial"/>
            </a:endParaRPr>
          </a:p>
        </p:txBody>
      </p:sp>
      <p:sp>
        <p:nvSpPr>
          <p:cNvPr id="561" name="Google Shape;561;p34"/>
          <p:cNvSpPr/>
          <p:nvPr/>
        </p:nvSpPr>
        <p:spPr>
          <a:xfrm>
            <a:off x="7367016" y="3400765"/>
            <a:ext cx="1134110" cy="802005"/>
          </a:xfrm>
          <a:custGeom>
            <a:avLst/>
            <a:gdLst/>
            <a:ahLst/>
            <a:cxnLst/>
            <a:rect l="l" t="t" r="r" b="b"/>
            <a:pathLst>
              <a:path w="1134109" h="802004" extrusionOk="0">
                <a:moveTo>
                  <a:pt x="1000251" y="0"/>
                </a:moveTo>
                <a:lnTo>
                  <a:pt x="133603" y="0"/>
                </a:lnTo>
                <a:lnTo>
                  <a:pt x="91374" y="6811"/>
                </a:lnTo>
                <a:lnTo>
                  <a:pt x="54699" y="25777"/>
                </a:lnTo>
                <a:lnTo>
                  <a:pt x="25777" y="54699"/>
                </a:lnTo>
                <a:lnTo>
                  <a:pt x="6811" y="91374"/>
                </a:lnTo>
                <a:lnTo>
                  <a:pt x="0" y="133604"/>
                </a:lnTo>
                <a:lnTo>
                  <a:pt x="0" y="668020"/>
                </a:lnTo>
                <a:lnTo>
                  <a:pt x="6811" y="710249"/>
                </a:lnTo>
                <a:lnTo>
                  <a:pt x="25777" y="746924"/>
                </a:lnTo>
                <a:lnTo>
                  <a:pt x="54699" y="775846"/>
                </a:lnTo>
                <a:lnTo>
                  <a:pt x="91374" y="794812"/>
                </a:lnTo>
                <a:lnTo>
                  <a:pt x="133603" y="801624"/>
                </a:lnTo>
                <a:lnTo>
                  <a:pt x="1000251" y="801624"/>
                </a:lnTo>
                <a:lnTo>
                  <a:pt x="1042481" y="794812"/>
                </a:lnTo>
                <a:lnTo>
                  <a:pt x="1079156" y="775846"/>
                </a:lnTo>
                <a:lnTo>
                  <a:pt x="1108078" y="746924"/>
                </a:lnTo>
                <a:lnTo>
                  <a:pt x="1127044" y="710249"/>
                </a:lnTo>
                <a:lnTo>
                  <a:pt x="1133855" y="668020"/>
                </a:lnTo>
                <a:lnTo>
                  <a:pt x="1133855" y="133604"/>
                </a:lnTo>
                <a:lnTo>
                  <a:pt x="1127044" y="91374"/>
                </a:lnTo>
                <a:lnTo>
                  <a:pt x="1108078" y="54699"/>
                </a:lnTo>
                <a:lnTo>
                  <a:pt x="1079156" y="25777"/>
                </a:lnTo>
                <a:lnTo>
                  <a:pt x="1042481" y="6811"/>
                </a:lnTo>
                <a:lnTo>
                  <a:pt x="1000251" y="0"/>
                </a:lnTo>
                <a:close/>
              </a:path>
            </a:pathLst>
          </a:custGeom>
          <a:solidFill>
            <a:srgbClr val="B7DE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62" name="Google Shape;562;p34"/>
          <p:cNvSpPr txBox="1"/>
          <p:nvPr/>
        </p:nvSpPr>
        <p:spPr>
          <a:xfrm>
            <a:off x="7520178" y="3602314"/>
            <a:ext cx="829310" cy="391160"/>
          </a:xfrm>
          <a:prstGeom prst="rect">
            <a:avLst/>
          </a:prstGeom>
          <a:noFill/>
          <a:ln>
            <a:noFill/>
          </a:ln>
        </p:spPr>
        <p:txBody>
          <a:bodyPr spcFirstLastPara="1" wrap="square" lIns="0" tIns="12700" rIns="0" bIns="0" anchor="t" anchorCtr="0">
            <a:spAutoFit/>
          </a:bodyPr>
          <a:lstStyle/>
          <a:p>
            <a:pPr marL="53339" marR="5080" lvl="0" indent="-41274" algn="l" rtl="0">
              <a:spcBef>
                <a:spcPts val="0"/>
              </a:spcBef>
              <a:spcAft>
                <a:spcPts val="0"/>
              </a:spcAft>
              <a:buNone/>
            </a:pPr>
            <a:r>
              <a:rPr lang="en-US" sz="1200">
                <a:solidFill>
                  <a:schemeClr val="dk1"/>
                </a:solidFill>
                <a:latin typeface="Arial"/>
                <a:ea typeface="Arial"/>
                <a:cs typeface="Arial"/>
                <a:sym typeface="Arial"/>
              </a:rPr>
              <a:t>Alegatos de  conclusión</a:t>
            </a:r>
            <a:endParaRPr sz="1200">
              <a:solidFill>
                <a:schemeClr val="dk1"/>
              </a:solidFill>
              <a:latin typeface="Arial"/>
              <a:ea typeface="Arial"/>
              <a:cs typeface="Arial"/>
              <a:sym typeface="Arial"/>
            </a:endParaRPr>
          </a:p>
        </p:txBody>
      </p:sp>
      <p:sp>
        <p:nvSpPr>
          <p:cNvPr id="563" name="Google Shape;563;p34"/>
          <p:cNvSpPr txBox="1"/>
          <p:nvPr/>
        </p:nvSpPr>
        <p:spPr>
          <a:xfrm>
            <a:off x="8177910" y="2820883"/>
            <a:ext cx="854710" cy="361315"/>
          </a:xfrm>
          <a:prstGeom prst="rect">
            <a:avLst/>
          </a:prstGeom>
          <a:noFill/>
          <a:ln>
            <a:noFill/>
          </a:ln>
        </p:spPr>
        <p:txBody>
          <a:bodyPr spcFirstLastPara="1" wrap="square" lIns="0" tIns="13325" rIns="0" bIns="0" anchor="t" anchorCtr="0">
            <a:spAutoFit/>
          </a:bodyPr>
          <a:lstStyle/>
          <a:p>
            <a:pPr marL="0" marR="0" lvl="0" indent="0" algn="ctr" rtl="0">
              <a:spcBef>
                <a:spcPts val="0"/>
              </a:spcBef>
              <a:spcAft>
                <a:spcPts val="0"/>
              </a:spcAft>
              <a:buNone/>
            </a:pPr>
            <a:r>
              <a:rPr lang="en-US" sz="1100">
                <a:solidFill>
                  <a:schemeClr val="dk1"/>
                </a:solidFill>
                <a:latin typeface="Arial"/>
                <a:ea typeface="Arial"/>
                <a:cs typeface="Arial"/>
                <a:sym typeface="Arial"/>
              </a:rPr>
              <a:t>Dentro de los</a:t>
            </a:r>
            <a:endParaRPr sz="1100">
              <a:solidFill>
                <a:schemeClr val="dk1"/>
              </a:solidFill>
              <a:latin typeface="Arial"/>
              <a:ea typeface="Arial"/>
              <a:cs typeface="Arial"/>
              <a:sym typeface="Arial"/>
            </a:endParaRPr>
          </a:p>
          <a:p>
            <a:pPr marL="38100" marR="0" lvl="0" indent="0" algn="ctr" rtl="0">
              <a:spcBef>
                <a:spcPts val="0"/>
              </a:spcBef>
              <a:spcAft>
                <a:spcPts val="0"/>
              </a:spcAft>
              <a:buNone/>
            </a:pPr>
            <a:r>
              <a:rPr lang="en-US" sz="1100" b="1" u="sng">
                <a:solidFill>
                  <a:srgbClr val="FF0000"/>
                </a:solidFill>
                <a:latin typeface="Arial"/>
                <a:ea typeface="Arial"/>
                <a:cs typeface="Arial"/>
                <a:sym typeface="Arial"/>
              </a:rPr>
              <a:t>60 días</a:t>
            </a:r>
            <a:endParaRPr sz="1100">
              <a:solidFill>
                <a:schemeClr val="dk1"/>
              </a:solidFill>
              <a:latin typeface="Arial"/>
              <a:ea typeface="Arial"/>
              <a:cs typeface="Arial"/>
              <a:sym typeface="Arial"/>
            </a:endParaRPr>
          </a:p>
        </p:txBody>
      </p:sp>
      <p:sp>
        <p:nvSpPr>
          <p:cNvPr id="564" name="Google Shape;564;p34"/>
          <p:cNvSpPr/>
          <p:nvPr/>
        </p:nvSpPr>
        <p:spPr>
          <a:xfrm>
            <a:off x="8071866" y="3224742"/>
            <a:ext cx="988060" cy="128270"/>
          </a:xfrm>
          <a:custGeom>
            <a:avLst/>
            <a:gdLst/>
            <a:ahLst/>
            <a:cxnLst/>
            <a:rect l="l" t="t" r="r" b="b"/>
            <a:pathLst>
              <a:path w="988059" h="128269" extrusionOk="0">
                <a:moveTo>
                  <a:pt x="987551" y="128016"/>
                </a:moveTo>
                <a:lnTo>
                  <a:pt x="983916" y="103120"/>
                </a:lnTo>
                <a:lnTo>
                  <a:pt x="973994" y="82772"/>
                </a:lnTo>
                <a:lnTo>
                  <a:pt x="959262" y="69044"/>
                </a:lnTo>
                <a:lnTo>
                  <a:pt x="941197" y="64008"/>
                </a:lnTo>
                <a:lnTo>
                  <a:pt x="568832" y="64008"/>
                </a:lnTo>
                <a:lnTo>
                  <a:pt x="550767" y="58971"/>
                </a:lnTo>
                <a:lnTo>
                  <a:pt x="536035" y="45243"/>
                </a:lnTo>
                <a:lnTo>
                  <a:pt x="526113" y="24895"/>
                </a:lnTo>
                <a:lnTo>
                  <a:pt x="522477" y="0"/>
                </a:lnTo>
                <a:lnTo>
                  <a:pt x="518824" y="24895"/>
                </a:lnTo>
                <a:lnTo>
                  <a:pt x="508873" y="45243"/>
                </a:lnTo>
                <a:lnTo>
                  <a:pt x="494135" y="58971"/>
                </a:lnTo>
                <a:lnTo>
                  <a:pt x="476123" y="64008"/>
                </a:lnTo>
                <a:lnTo>
                  <a:pt x="46354" y="64008"/>
                </a:lnTo>
                <a:lnTo>
                  <a:pt x="28289" y="69044"/>
                </a:lnTo>
                <a:lnTo>
                  <a:pt x="13557" y="82772"/>
                </a:lnTo>
                <a:lnTo>
                  <a:pt x="3635" y="103120"/>
                </a:lnTo>
                <a:lnTo>
                  <a:pt x="0" y="128016"/>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65" name="Google Shape;565;p34"/>
          <p:cNvSpPr/>
          <p:nvPr/>
        </p:nvSpPr>
        <p:spPr>
          <a:xfrm>
            <a:off x="9102343" y="4232870"/>
            <a:ext cx="76200" cy="2230755"/>
          </a:xfrm>
          <a:custGeom>
            <a:avLst/>
            <a:gdLst/>
            <a:ahLst/>
            <a:cxnLst/>
            <a:rect l="l" t="t" r="r" b="b"/>
            <a:pathLst>
              <a:path w="76200" h="2230754" extrusionOk="0">
                <a:moveTo>
                  <a:pt x="44358" y="76116"/>
                </a:moveTo>
                <a:lnTo>
                  <a:pt x="31657" y="76285"/>
                </a:lnTo>
                <a:lnTo>
                  <a:pt x="59181" y="2230183"/>
                </a:lnTo>
                <a:lnTo>
                  <a:pt x="71881" y="2230018"/>
                </a:lnTo>
                <a:lnTo>
                  <a:pt x="44358" y="76116"/>
                </a:lnTo>
                <a:close/>
              </a:path>
              <a:path w="76200" h="2230754" extrusionOk="0">
                <a:moveTo>
                  <a:pt x="37083" y="0"/>
                </a:moveTo>
                <a:lnTo>
                  <a:pt x="0" y="76708"/>
                </a:lnTo>
                <a:lnTo>
                  <a:pt x="31657" y="76285"/>
                </a:lnTo>
                <a:lnTo>
                  <a:pt x="31496" y="63627"/>
                </a:lnTo>
                <a:lnTo>
                  <a:pt x="44196" y="63373"/>
                </a:lnTo>
                <a:lnTo>
                  <a:pt x="69833" y="63373"/>
                </a:lnTo>
                <a:lnTo>
                  <a:pt x="37083" y="0"/>
                </a:lnTo>
                <a:close/>
              </a:path>
              <a:path w="76200" h="2230754" extrusionOk="0">
                <a:moveTo>
                  <a:pt x="44196" y="63373"/>
                </a:moveTo>
                <a:lnTo>
                  <a:pt x="31496" y="63627"/>
                </a:lnTo>
                <a:lnTo>
                  <a:pt x="31657" y="76285"/>
                </a:lnTo>
                <a:lnTo>
                  <a:pt x="44358" y="76116"/>
                </a:lnTo>
                <a:lnTo>
                  <a:pt x="44196" y="63373"/>
                </a:lnTo>
                <a:close/>
              </a:path>
              <a:path w="76200" h="2230754" extrusionOk="0">
                <a:moveTo>
                  <a:pt x="69833" y="63373"/>
                </a:moveTo>
                <a:lnTo>
                  <a:pt x="44196" y="63373"/>
                </a:lnTo>
                <a:lnTo>
                  <a:pt x="44358" y="76116"/>
                </a:lnTo>
                <a:lnTo>
                  <a:pt x="76200" y="75692"/>
                </a:lnTo>
                <a:lnTo>
                  <a:pt x="69833" y="63373"/>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66" name="Google Shape;566;p34"/>
          <p:cNvSpPr txBox="1"/>
          <p:nvPr/>
        </p:nvSpPr>
        <p:spPr>
          <a:xfrm>
            <a:off x="7288784" y="5981608"/>
            <a:ext cx="1931035" cy="543560"/>
          </a:xfrm>
          <a:prstGeom prst="rect">
            <a:avLst/>
          </a:prstGeom>
          <a:noFill/>
          <a:ln>
            <a:noFill/>
          </a:ln>
        </p:spPr>
        <p:txBody>
          <a:bodyPr spcFirstLastPara="1" wrap="square" lIns="0" tIns="12700" rIns="0" bIns="0" anchor="t" anchorCtr="0">
            <a:spAutoFit/>
          </a:bodyPr>
          <a:lstStyle/>
          <a:p>
            <a:pPr marL="551180" marR="679450" lvl="0" indent="39369" algn="l"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60 días</a:t>
            </a:r>
            <a:endParaRPr sz="1100">
              <a:solidFill>
                <a:schemeClr val="dk1"/>
              </a:solidFill>
              <a:latin typeface="Arial"/>
              <a:ea typeface="Arial"/>
              <a:cs typeface="Arial"/>
              <a:sym typeface="Arial"/>
            </a:endParaRPr>
          </a:p>
          <a:p>
            <a:pPr marL="12700" marR="0" lvl="0" indent="0" algn="l" rtl="0">
              <a:lnSpc>
                <a:spcPct val="119583"/>
              </a:lnSpc>
              <a:spcBef>
                <a:spcPts val="0"/>
              </a:spcBef>
              <a:spcAft>
                <a:spcPts val="0"/>
              </a:spcAft>
              <a:buNone/>
            </a:pPr>
            <a:r>
              <a:rPr lang="en-US" sz="1200" b="1" u="sng">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567" name="Google Shape;567;p34"/>
          <p:cNvSpPr/>
          <p:nvPr/>
        </p:nvSpPr>
        <p:spPr>
          <a:xfrm>
            <a:off x="1419250" y="4245061"/>
            <a:ext cx="76200" cy="629285"/>
          </a:xfrm>
          <a:custGeom>
            <a:avLst/>
            <a:gdLst/>
            <a:ahLst/>
            <a:cxnLst/>
            <a:rect l="l" t="t" r="r" b="b"/>
            <a:pathLst>
              <a:path w="76200" h="629285" extrusionOk="0">
                <a:moveTo>
                  <a:pt x="0" y="552450"/>
                </a:moveTo>
                <a:lnTo>
                  <a:pt x="37693" y="628776"/>
                </a:lnTo>
                <a:lnTo>
                  <a:pt x="69825" y="565403"/>
                </a:lnTo>
                <a:lnTo>
                  <a:pt x="44386" y="565403"/>
                </a:lnTo>
                <a:lnTo>
                  <a:pt x="31686" y="565276"/>
                </a:lnTo>
                <a:lnTo>
                  <a:pt x="31754" y="552608"/>
                </a:lnTo>
                <a:lnTo>
                  <a:pt x="0" y="552450"/>
                </a:lnTo>
                <a:close/>
              </a:path>
              <a:path w="76200" h="629285" extrusionOk="0">
                <a:moveTo>
                  <a:pt x="31754" y="552608"/>
                </a:moveTo>
                <a:lnTo>
                  <a:pt x="31686" y="565276"/>
                </a:lnTo>
                <a:lnTo>
                  <a:pt x="44386" y="565403"/>
                </a:lnTo>
                <a:lnTo>
                  <a:pt x="44454" y="552672"/>
                </a:lnTo>
                <a:lnTo>
                  <a:pt x="31754" y="552608"/>
                </a:lnTo>
                <a:close/>
              </a:path>
              <a:path w="76200" h="629285" extrusionOk="0">
                <a:moveTo>
                  <a:pt x="44454" y="552672"/>
                </a:moveTo>
                <a:lnTo>
                  <a:pt x="44386" y="565403"/>
                </a:lnTo>
                <a:lnTo>
                  <a:pt x="69825" y="565403"/>
                </a:lnTo>
                <a:lnTo>
                  <a:pt x="76199" y="552831"/>
                </a:lnTo>
                <a:lnTo>
                  <a:pt x="44454" y="552672"/>
                </a:lnTo>
                <a:close/>
              </a:path>
              <a:path w="76200" h="629285" extrusionOk="0">
                <a:moveTo>
                  <a:pt x="47409" y="0"/>
                </a:moveTo>
                <a:lnTo>
                  <a:pt x="34709" y="0"/>
                </a:lnTo>
                <a:lnTo>
                  <a:pt x="31754" y="552608"/>
                </a:lnTo>
                <a:lnTo>
                  <a:pt x="44454" y="552672"/>
                </a:lnTo>
                <a:lnTo>
                  <a:pt x="47409" y="0"/>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68" name="Google Shape;568;p34"/>
          <p:cNvSpPr txBox="1"/>
          <p:nvPr/>
        </p:nvSpPr>
        <p:spPr>
          <a:xfrm>
            <a:off x="791668" y="1894291"/>
            <a:ext cx="2212975" cy="1328420"/>
          </a:xfrm>
          <a:prstGeom prst="rect">
            <a:avLst/>
          </a:prstGeom>
          <a:noFill/>
          <a:ln>
            <a:noFill/>
          </a:ln>
        </p:spPr>
        <p:txBody>
          <a:bodyPr spcFirstLastPara="1" wrap="square" lIns="0" tIns="12050" rIns="0" bIns="0" anchor="t" anchorCtr="0">
            <a:spAutoFit/>
          </a:bodyPr>
          <a:lstStyle/>
          <a:p>
            <a:pPr marL="12700" marR="5080" lvl="0" indent="0" algn="l" rtl="0">
              <a:spcBef>
                <a:spcPts val="0"/>
              </a:spcBef>
              <a:spcAft>
                <a:spcPts val="0"/>
              </a:spcAft>
              <a:buNone/>
            </a:pPr>
            <a:r>
              <a:rPr lang="en-US" sz="950">
                <a:solidFill>
                  <a:schemeClr val="dk1"/>
                </a:solidFill>
                <a:latin typeface="Arial"/>
                <a:ea typeface="Arial"/>
                <a:cs typeface="Arial"/>
                <a:sym typeface="Arial"/>
              </a:rPr>
              <a:t>La demanda debe cumplir, </a:t>
            </a:r>
            <a:r>
              <a:rPr lang="en-US" sz="950" u="sng">
                <a:solidFill>
                  <a:schemeClr val="dk1"/>
                </a:solidFill>
                <a:latin typeface="Arial"/>
                <a:ea typeface="Arial"/>
                <a:cs typeface="Arial"/>
                <a:sym typeface="Arial"/>
              </a:rPr>
              <a:t>entre otros</a:t>
            </a:r>
            <a:r>
              <a:rPr lang="en-US" sz="950">
                <a:solidFill>
                  <a:schemeClr val="dk1"/>
                </a:solidFill>
                <a:latin typeface="Arial"/>
                <a:ea typeface="Arial"/>
                <a:cs typeface="Arial"/>
                <a:sym typeface="Arial"/>
              </a:rPr>
              <a:t>,  los siguientes requisitos:</a:t>
            </a:r>
            <a:endParaRPr sz="950">
              <a:solidFill>
                <a:schemeClr val="dk1"/>
              </a:solidFill>
              <a:latin typeface="Arial"/>
              <a:ea typeface="Arial"/>
              <a:cs typeface="Arial"/>
              <a:sym typeface="Arial"/>
            </a:endParaRPr>
          </a:p>
          <a:p>
            <a:pPr marL="184785" marR="5715" lvl="0" indent="-172720" algn="l" rtl="0">
              <a:spcBef>
                <a:spcPts val="0"/>
              </a:spcBef>
              <a:spcAft>
                <a:spcPts val="0"/>
              </a:spcAft>
              <a:buClr>
                <a:srgbClr val="FFC000"/>
              </a:buClr>
              <a:buSzPts val="950"/>
              <a:buFont typeface="Noto Sans Symbols"/>
              <a:buChar char="✔"/>
            </a:pPr>
            <a:r>
              <a:rPr lang="en-US" sz="950">
                <a:solidFill>
                  <a:srgbClr val="252525"/>
                </a:solidFill>
                <a:latin typeface="Arial"/>
                <a:ea typeface="Arial"/>
                <a:cs typeface="Arial"/>
                <a:sym typeface="Arial"/>
              </a:rPr>
              <a:t>Identificación del demandante y su  abogado.</a:t>
            </a:r>
            <a:endParaRPr sz="950">
              <a:solidFill>
                <a:schemeClr val="dk1"/>
              </a:solidFill>
              <a:latin typeface="Arial"/>
              <a:ea typeface="Arial"/>
              <a:cs typeface="Arial"/>
              <a:sym typeface="Arial"/>
            </a:endParaRPr>
          </a:p>
          <a:p>
            <a:pPr marL="184785" marR="0" lvl="0" indent="-172720" algn="l" rtl="0">
              <a:spcBef>
                <a:spcPts val="0"/>
              </a:spcBef>
              <a:spcAft>
                <a:spcPts val="0"/>
              </a:spcAft>
              <a:buClr>
                <a:srgbClr val="FFC000"/>
              </a:buClr>
              <a:buSzPts val="950"/>
              <a:buFont typeface="Noto Sans Symbols"/>
              <a:buChar char="✔"/>
            </a:pPr>
            <a:r>
              <a:rPr lang="en-US" sz="950">
                <a:solidFill>
                  <a:srgbClr val="252525"/>
                </a:solidFill>
                <a:latin typeface="Arial"/>
                <a:ea typeface="Arial"/>
                <a:cs typeface="Arial"/>
                <a:sym typeface="Arial"/>
              </a:rPr>
              <a:t>Copia del Dictamen de la SGCAN.</a:t>
            </a:r>
            <a:endParaRPr sz="950">
              <a:solidFill>
                <a:schemeClr val="dk1"/>
              </a:solidFill>
              <a:latin typeface="Arial"/>
              <a:ea typeface="Arial"/>
              <a:cs typeface="Arial"/>
              <a:sym typeface="Arial"/>
            </a:endParaRPr>
          </a:p>
          <a:p>
            <a:pPr marL="184785" marR="5080" lvl="0" indent="-172720" algn="l" rtl="0">
              <a:spcBef>
                <a:spcPts val="0"/>
              </a:spcBef>
              <a:spcAft>
                <a:spcPts val="0"/>
              </a:spcAft>
              <a:buClr>
                <a:srgbClr val="FFC000"/>
              </a:buClr>
              <a:buSzPts val="950"/>
              <a:buFont typeface="Noto Sans Symbols"/>
              <a:buChar char="✔"/>
            </a:pPr>
            <a:r>
              <a:rPr lang="en-US" sz="950">
                <a:solidFill>
                  <a:srgbClr val="252525"/>
                </a:solidFill>
                <a:latin typeface="Arial"/>
                <a:ea typeface="Arial"/>
                <a:cs typeface="Arial"/>
                <a:sym typeface="Arial"/>
              </a:rPr>
              <a:t>Pruebas, hechos u omisiones que  sirvan de fundamento.</a:t>
            </a:r>
            <a:endParaRPr sz="950">
              <a:solidFill>
                <a:schemeClr val="dk1"/>
              </a:solidFill>
              <a:latin typeface="Arial"/>
              <a:ea typeface="Arial"/>
              <a:cs typeface="Arial"/>
              <a:sym typeface="Arial"/>
            </a:endParaRPr>
          </a:p>
          <a:p>
            <a:pPr marL="184785" marR="5080" lvl="0" indent="-172720" algn="l" rtl="0">
              <a:spcBef>
                <a:spcPts val="5"/>
              </a:spcBef>
              <a:spcAft>
                <a:spcPts val="0"/>
              </a:spcAft>
              <a:buClr>
                <a:srgbClr val="FFC000"/>
              </a:buClr>
              <a:buSzPts val="950"/>
              <a:buFont typeface="Noto Sans Symbols"/>
              <a:buChar char="✔"/>
            </a:pPr>
            <a:r>
              <a:rPr lang="en-US" sz="950">
                <a:solidFill>
                  <a:srgbClr val="252525"/>
                </a:solidFill>
                <a:latin typeface="Arial"/>
                <a:ea typeface="Arial"/>
                <a:cs typeface="Arial"/>
                <a:sym typeface="Arial"/>
              </a:rPr>
              <a:t>Declaración de que no se ha acudido  ante un tribunal nacional.</a:t>
            </a:r>
            <a:endParaRPr sz="950">
              <a:solidFill>
                <a:schemeClr val="dk1"/>
              </a:solidFill>
              <a:latin typeface="Arial"/>
              <a:ea typeface="Arial"/>
              <a:cs typeface="Arial"/>
              <a:sym typeface="Arial"/>
            </a:endParaRPr>
          </a:p>
        </p:txBody>
      </p:sp>
      <p:pic>
        <p:nvPicPr>
          <p:cNvPr id="569" name="Google Shape;569;p34" descr="logo_horizontal"/>
          <p:cNvPicPr preferRelativeResize="0"/>
          <p:nvPr/>
        </p:nvPicPr>
        <p:blipFill rotWithShape="1">
          <a:blip r:embed="rId4">
            <a:alphaModFix/>
          </a:blip>
          <a:srcRect/>
          <a:stretch/>
        </p:blipFill>
        <p:spPr>
          <a:xfrm>
            <a:off x="-4763" y="232197"/>
            <a:ext cx="4657725" cy="1323975"/>
          </a:xfrm>
          <a:prstGeom prst="rect">
            <a:avLst/>
          </a:prstGeom>
          <a:noFill/>
          <a:ln>
            <a:noFill/>
          </a:ln>
        </p:spPr>
      </p:pic>
      <p:sp>
        <p:nvSpPr>
          <p:cNvPr id="570" name="Google Shape;570;p34"/>
          <p:cNvSpPr/>
          <p:nvPr/>
        </p:nvSpPr>
        <p:spPr>
          <a:xfrm>
            <a:off x="5323710" y="249065"/>
            <a:ext cx="7195368" cy="103101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SEDE ACADÉMICA LA PAZ</a:t>
            </a:r>
            <a:endParaRPr sz="9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PROGRAMA DE MAESTRÍA EN DERECHO CONSTITUCIONAL Y </a:t>
            </a:r>
            <a:endParaRPr sz="9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DERECHO PROCESAL CONSTITUCIONAL</a:t>
            </a:r>
            <a:endParaRPr sz="9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9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99288-D38F-6232-BAA9-7501AFFE9706}"/>
              </a:ext>
            </a:extLst>
          </p:cNvPr>
          <p:cNvSpPr>
            <a:spLocks noGrp="1"/>
          </p:cNvSpPr>
          <p:nvPr>
            <p:ph type="title"/>
          </p:nvPr>
        </p:nvSpPr>
        <p:spPr/>
        <p:txBody>
          <a:bodyPr/>
          <a:lstStyle/>
          <a:p>
            <a:r>
              <a:rPr lang="es-ES" dirty="0"/>
              <a:t>Efectos de la sentencia de incumplimiento</a:t>
            </a:r>
            <a:endParaRPr lang="es-BO" dirty="0"/>
          </a:p>
        </p:txBody>
      </p:sp>
      <p:sp>
        <p:nvSpPr>
          <p:cNvPr id="3" name="Marcador de contenido 2">
            <a:extLst>
              <a:ext uri="{FF2B5EF4-FFF2-40B4-BE49-F238E27FC236}">
                <a16:creationId xmlns:a16="http://schemas.microsoft.com/office/drawing/2014/main" id="{E7CF7B69-5210-3C9C-894C-D476CA617AB6}"/>
              </a:ext>
            </a:extLst>
          </p:cNvPr>
          <p:cNvSpPr>
            <a:spLocks noGrp="1"/>
          </p:cNvSpPr>
          <p:nvPr>
            <p:ph idx="1"/>
          </p:nvPr>
        </p:nvSpPr>
        <p:spPr>
          <a:xfrm>
            <a:off x="677334" y="1762812"/>
            <a:ext cx="8596668" cy="5095187"/>
          </a:xfrm>
        </p:spPr>
        <p:txBody>
          <a:bodyPr>
            <a:normAutofit lnSpcReduction="10000"/>
          </a:bodyPr>
          <a:lstStyle/>
          <a:p>
            <a:pPr algn="just"/>
            <a:r>
              <a:rPr lang="es-ES" dirty="0"/>
              <a:t>Las sentencias no requerirán de homologación o exequátur en ninguno de los Países Miembros; </a:t>
            </a:r>
          </a:p>
          <a:p>
            <a:pPr algn="just"/>
            <a:r>
              <a:rPr lang="es-ES" dirty="0"/>
              <a:t>La misma tendrá fuerza obligatoria y carácter de cosa juzgada a partir del día siguiente al de su notificación y es aplicable en el territorio de los Países Miembros sin necesidad de homologación o exequátur. </a:t>
            </a:r>
          </a:p>
          <a:p>
            <a:pPr algn="just"/>
            <a:r>
              <a:rPr lang="es-ES" dirty="0"/>
              <a:t>La sentencia de incumplimiento dictada por el Tribunal constituirá título legal y suficiente para que el particular pueda solicitar al juez nacional la indemnización de daños y perjuicios que correspondiere. </a:t>
            </a:r>
          </a:p>
          <a:p>
            <a:pPr algn="just"/>
            <a:r>
              <a:rPr lang="es-ES" dirty="0"/>
              <a:t>El País Miembro cuya conducta haya sido declarada como contraria al ordenamiento jurídico andino, quedará obligado a adoptar las medidas necesarias para su debida ejecución en un plazo no mayor de noventa días siguientes al de su notificación. </a:t>
            </a:r>
          </a:p>
          <a:p>
            <a:pPr algn="just"/>
            <a:r>
              <a:rPr lang="es-ES" dirty="0"/>
              <a:t>Vencido el plazo de los 90 días, sin que el País Miembro acate lo dispuesto en la sentencia, el Tribunal determinará los límites dentro de los cuales el país reclamante o cualquier otro País Miembro podrá restringir o suspender, total o parcialmente, las ventajas del Acuerdo de Cartagena que beneficien al País Miembro remiso. </a:t>
            </a:r>
          </a:p>
        </p:txBody>
      </p:sp>
    </p:spTree>
    <p:extLst>
      <p:ext uri="{BB962C8B-B14F-4D97-AF65-F5344CB8AC3E}">
        <p14:creationId xmlns:p14="http://schemas.microsoft.com/office/powerpoint/2010/main" val="1134269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2E27E-3A7D-0F4F-64C6-F8DC03D05FEE}"/>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C85D4F19-FEBA-11FD-D598-40CBFC2A6678}"/>
              </a:ext>
            </a:extLst>
          </p:cNvPr>
          <p:cNvSpPr>
            <a:spLocks noGrp="1"/>
          </p:cNvSpPr>
          <p:nvPr>
            <p:ph idx="1"/>
          </p:nvPr>
        </p:nvSpPr>
        <p:spPr/>
        <p:txBody>
          <a:bodyPr/>
          <a:lstStyle/>
          <a:p>
            <a:pPr algn="just"/>
            <a:r>
              <a:rPr lang="es-ES" dirty="0"/>
              <a:t>Artículo 29.- Las sentencias dictadas en acciones de incumplimiento son revisables por el mismo Tribunal, a petición de parte, fundada en algún hecho que hubiere podido influir decisivamente en el resultado del proceso, siempre que el hecho </a:t>
            </a:r>
            <a:r>
              <a:rPr lang="es-ES" b="1" dirty="0">
                <a:solidFill>
                  <a:srgbClr val="FF0000"/>
                </a:solidFill>
              </a:rPr>
              <a:t>hubiere sido desconocido en la fecha de la expedición de la sentencia por quien solicita la revisión</a:t>
            </a:r>
            <a:r>
              <a:rPr lang="es-ES" dirty="0"/>
              <a:t>. </a:t>
            </a:r>
          </a:p>
          <a:p>
            <a:pPr algn="just"/>
            <a:r>
              <a:rPr lang="es-ES" dirty="0"/>
              <a:t>La demanda de revisión deberá presentarse dentro de los noventa días siguientes al día en que se descubra el hecho y, en todo caso, dentro del año siguiente a la fecha de la sentencia</a:t>
            </a:r>
            <a:endParaRPr lang="es-BO" dirty="0"/>
          </a:p>
        </p:txBody>
      </p:sp>
    </p:spTree>
    <p:extLst>
      <p:ext uri="{BB962C8B-B14F-4D97-AF65-F5344CB8AC3E}">
        <p14:creationId xmlns:p14="http://schemas.microsoft.com/office/powerpoint/2010/main" val="243364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C886A-8761-627C-611F-A46B9257A6E9}"/>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9FB1FC60-6BD4-E960-1BE5-19238977D2F2}"/>
              </a:ext>
            </a:extLst>
          </p:cNvPr>
          <p:cNvSpPr>
            <a:spLocks noGrp="1"/>
          </p:cNvSpPr>
          <p:nvPr>
            <p:ph idx="1"/>
          </p:nvPr>
        </p:nvSpPr>
        <p:spPr/>
        <p:txBody>
          <a:bodyPr/>
          <a:lstStyle/>
          <a:p>
            <a:endParaRPr lang="es-BO"/>
          </a:p>
        </p:txBody>
      </p:sp>
      <p:pic>
        <p:nvPicPr>
          <p:cNvPr id="5" name="Imagen 4">
            <a:extLst>
              <a:ext uri="{FF2B5EF4-FFF2-40B4-BE49-F238E27FC236}">
                <a16:creationId xmlns:a16="http://schemas.microsoft.com/office/drawing/2014/main" id="{347DCB96-5580-0E58-0F45-7C39DABE13CE}"/>
              </a:ext>
            </a:extLst>
          </p:cNvPr>
          <p:cNvPicPr>
            <a:picLocks noChangeAspect="1"/>
          </p:cNvPicPr>
          <p:nvPr/>
        </p:nvPicPr>
        <p:blipFill>
          <a:blip r:embed="rId2"/>
          <a:stretch>
            <a:fillRect/>
          </a:stretch>
        </p:blipFill>
        <p:spPr>
          <a:xfrm>
            <a:off x="191683" y="130592"/>
            <a:ext cx="8452695" cy="6655595"/>
          </a:xfrm>
          <a:prstGeom prst="rect">
            <a:avLst/>
          </a:prstGeom>
        </p:spPr>
      </p:pic>
    </p:spTree>
    <p:extLst>
      <p:ext uri="{BB962C8B-B14F-4D97-AF65-F5344CB8AC3E}">
        <p14:creationId xmlns:p14="http://schemas.microsoft.com/office/powerpoint/2010/main" val="238563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807A7-3576-1FDC-A67C-21B2D60D026C}"/>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A4AD49AF-2FDA-0837-3031-59D7EC80621C}"/>
              </a:ext>
            </a:extLst>
          </p:cNvPr>
          <p:cNvSpPr>
            <a:spLocks noGrp="1"/>
          </p:cNvSpPr>
          <p:nvPr>
            <p:ph idx="1"/>
          </p:nvPr>
        </p:nvSpPr>
        <p:spPr/>
        <p:txBody>
          <a:bodyPr/>
          <a:lstStyle/>
          <a:p>
            <a:endParaRPr lang="es-BO"/>
          </a:p>
        </p:txBody>
      </p:sp>
      <p:pic>
        <p:nvPicPr>
          <p:cNvPr id="5" name="Imagen 4">
            <a:extLst>
              <a:ext uri="{FF2B5EF4-FFF2-40B4-BE49-F238E27FC236}">
                <a16:creationId xmlns:a16="http://schemas.microsoft.com/office/drawing/2014/main" id="{7F9AC307-5B88-A25B-6A27-49D2C283BBAC}"/>
              </a:ext>
            </a:extLst>
          </p:cNvPr>
          <p:cNvPicPr>
            <a:picLocks noChangeAspect="1"/>
          </p:cNvPicPr>
          <p:nvPr/>
        </p:nvPicPr>
        <p:blipFill>
          <a:blip r:embed="rId2"/>
          <a:stretch>
            <a:fillRect/>
          </a:stretch>
        </p:blipFill>
        <p:spPr>
          <a:xfrm>
            <a:off x="196081" y="1442534"/>
            <a:ext cx="11318585" cy="4684888"/>
          </a:xfrm>
          <a:prstGeom prst="rect">
            <a:avLst/>
          </a:prstGeom>
        </p:spPr>
      </p:pic>
    </p:spTree>
    <p:extLst>
      <p:ext uri="{BB962C8B-B14F-4D97-AF65-F5344CB8AC3E}">
        <p14:creationId xmlns:p14="http://schemas.microsoft.com/office/powerpoint/2010/main" val="368645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C5F5C-8B55-4DFA-C386-FC1F3DD18C42}"/>
              </a:ext>
            </a:extLst>
          </p:cNvPr>
          <p:cNvSpPr>
            <a:spLocks noGrp="1"/>
          </p:cNvSpPr>
          <p:nvPr>
            <p:ph type="title"/>
          </p:nvPr>
        </p:nvSpPr>
        <p:spPr/>
        <p:txBody>
          <a:bodyPr/>
          <a:lstStyle/>
          <a:p>
            <a:r>
              <a:rPr lang="es-BO" dirty="0"/>
              <a:t>Procedimiento sumario por desacato de sentencias de incumplimiento</a:t>
            </a:r>
          </a:p>
        </p:txBody>
      </p:sp>
      <p:sp>
        <p:nvSpPr>
          <p:cNvPr id="3" name="Marcador de contenido 2">
            <a:extLst>
              <a:ext uri="{FF2B5EF4-FFF2-40B4-BE49-F238E27FC236}">
                <a16:creationId xmlns:a16="http://schemas.microsoft.com/office/drawing/2014/main" id="{59CD9259-1C6D-E8AB-4A76-B4F05338FCCA}"/>
              </a:ext>
            </a:extLst>
          </p:cNvPr>
          <p:cNvSpPr>
            <a:spLocks noGrp="1"/>
          </p:cNvSpPr>
          <p:nvPr>
            <p:ph idx="1"/>
          </p:nvPr>
        </p:nvSpPr>
        <p:spPr/>
        <p:txBody>
          <a:bodyPr>
            <a:normAutofit/>
          </a:bodyPr>
          <a:lstStyle/>
          <a:p>
            <a:r>
              <a:rPr lang="es-ES" dirty="0"/>
              <a:t>El procedimiento para determinar el incumplimiento de la sentencia se iniciará por el Tribunal de oficio, con fundamento en su propia información, o por denuncia de los Países Miembros, de los órganos comunitarios o de cualquier particular.</a:t>
            </a:r>
          </a:p>
          <a:p>
            <a:r>
              <a:rPr lang="es-ES" dirty="0"/>
              <a:t>Iniciado el procedimiento, si se hubiera demostrado que se ha dado cumplimiento a la sentencia se archivará el proceso. </a:t>
            </a:r>
            <a:endParaRPr lang="es-BO" dirty="0"/>
          </a:p>
        </p:txBody>
      </p:sp>
    </p:spTree>
    <p:extLst>
      <p:ext uri="{BB962C8B-B14F-4D97-AF65-F5344CB8AC3E}">
        <p14:creationId xmlns:p14="http://schemas.microsoft.com/office/powerpoint/2010/main" val="428185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7D48C-CD90-1F75-BCC7-B7FAB4033137}"/>
              </a:ext>
            </a:extLst>
          </p:cNvPr>
          <p:cNvSpPr>
            <a:spLocks noGrp="1"/>
          </p:cNvSpPr>
          <p:nvPr>
            <p:ph type="title"/>
          </p:nvPr>
        </p:nvSpPr>
        <p:spPr/>
        <p:txBody>
          <a:bodyPr/>
          <a:lstStyle/>
          <a:p>
            <a:r>
              <a:rPr lang="es-ES" dirty="0"/>
              <a:t>Acción de incumplimiento</a:t>
            </a:r>
          </a:p>
        </p:txBody>
      </p:sp>
      <p:sp>
        <p:nvSpPr>
          <p:cNvPr id="3" name="Marcador de contenido 2">
            <a:extLst>
              <a:ext uri="{FF2B5EF4-FFF2-40B4-BE49-F238E27FC236}">
                <a16:creationId xmlns:a16="http://schemas.microsoft.com/office/drawing/2014/main" id="{360BC9D1-38F2-39A5-9F10-99173CDF59FA}"/>
              </a:ext>
            </a:extLst>
          </p:cNvPr>
          <p:cNvSpPr>
            <a:spLocks noGrp="1"/>
          </p:cNvSpPr>
          <p:nvPr>
            <p:ph idx="1"/>
          </p:nvPr>
        </p:nvSpPr>
        <p:spPr/>
        <p:txBody>
          <a:bodyPr>
            <a:normAutofit/>
          </a:bodyPr>
          <a:lstStyle/>
          <a:p>
            <a:r>
              <a:rPr lang="es-ES" dirty="0"/>
              <a:t>Lo que se trata entonces de establecer es una condena o sanción por la inejecución de una sentencia declarativa del incumplimiento, es decir, no es el incumplimiento en sí mismo considerado el que determina la imposición de la condena, sino la inejecución de un pronunciamiento judicial constatando tal incumplimiento. </a:t>
            </a:r>
          </a:p>
          <a:p>
            <a:pPr marL="0" indent="0">
              <a:buNone/>
            </a:pPr>
            <a:endParaRPr lang="es-ES" dirty="0"/>
          </a:p>
          <a:p>
            <a:r>
              <a:rPr lang="es-ES" dirty="0"/>
              <a:t>Se condena y se sanciona </a:t>
            </a:r>
            <a:r>
              <a:rPr lang="es-ES" u="sng" dirty="0"/>
              <a:t>el desacato a la sentencia </a:t>
            </a:r>
            <a:r>
              <a:rPr lang="es-ES" dirty="0"/>
              <a:t>que declara el incumplimiento, cuando el país infractor no haya adoptado las medidas necesarias para la ejecución de la sentencia. </a:t>
            </a:r>
          </a:p>
        </p:txBody>
      </p:sp>
    </p:spTree>
    <p:extLst>
      <p:ext uri="{BB962C8B-B14F-4D97-AF65-F5344CB8AC3E}">
        <p14:creationId xmlns:p14="http://schemas.microsoft.com/office/powerpoint/2010/main" val="276230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1DB85-1306-6EE2-BB98-1B516844E6A3}"/>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43F52B3B-69D1-5C8D-F3FD-33B3FF5221E3}"/>
              </a:ext>
            </a:extLst>
          </p:cNvPr>
          <p:cNvSpPr>
            <a:spLocks noGrp="1"/>
          </p:cNvSpPr>
          <p:nvPr>
            <p:ph idx="1"/>
          </p:nvPr>
        </p:nvSpPr>
        <p:spPr/>
        <p:txBody>
          <a:bodyPr>
            <a:normAutofit/>
          </a:bodyPr>
          <a:lstStyle/>
          <a:p>
            <a:r>
              <a:rPr lang="es-ES" dirty="0"/>
              <a:t>Si se tuvieran motivos para considerar que la sentencia no hubiera sido acatada: </a:t>
            </a:r>
          </a:p>
          <a:p>
            <a:r>
              <a:rPr lang="es-ES" dirty="0"/>
              <a:t>El Tribunal formulará un pliego de cargos al País Miembro sentenciado, en el cual se consignará la información que se tenga respecto del supuesto desacato</a:t>
            </a:r>
          </a:p>
          <a:p>
            <a:r>
              <a:rPr lang="es-ES" dirty="0"/>
              <a:t>Serán otorgados al país investigado, cuarenta días para presentar ante el Tribunal los descargos y explicaciones que tenga a bien y aportar las pruebas que pretenda hacer valer. </a:t>
            </a:r>
          </a:p>
          <a:p>
            <a:r>
              <a:rPr lang="es-ES" dirty="0"/>
              <a:t>Ese mismo plazo será otorgado a los demás Países Miembros, la Comisión y la Secretaría General, quienes podrán formular al Tribunal las opiniones que tuvieren, respecto de la investigación sumaria en curso. </a:t>
            </a:r>
            <a:endParaRPr lang="es-BO" dirty="0"/>
          </a:p>
        </p:txBody>
      </p:sp>
    </p:spTree>
    <p:extLst>
      <p:ext uri="{BB962C8B-B14F-4D97-AF65-F5344CB8AC3E}">
        <p14:creationId xmlns:p14="http://schemas.microsoft.com/office/powerpoint/2010/main" val="322423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ED0C4-EA39-091C-57D0-6EF10D324C15}"/>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A286FF33-78C7-900D-A575-C736828BF8A7}"/>
              </a:ext>
            </a:extLst>
          </p:cNvPr>
          <p:cNvSpPr>
            <a:spLocks noGrp="1"/>
          </p:cNvSpPr>
          <p:nvPr>
            <p:ph idx="1"/>
          </p:nvPr>
        </p:nvSpPr>
        <p:spPr/>
        <p:txBody>
          <a:bodyPr/>
          <a:lstStyle/>
          <a:p>
            <a:r>
              <a:rPr lang="es-ES" dirty="0"/>
              <a:t>Vencido este plazo, el Tribunal estudiará la documentación </a:t>
            </a:r>
          </a:p>
          <a:p>
            <a:r>
              <a:rPr lang="es-ES" dirty="0"/>
              <a:t>Comprobado el desacato a la sentencia, el Tribunal dictará un auto en el que así lo declare y solicitará a la Secretaría General que emita la opinión referido a las sanciones que el Tribunal podría autorizar con el fin de persuadir al país remiso a dar cumplimiento a la sentencia. </a:t>
            </a:r>
          </a:p>
          <a:p>
            <a:r>
              <a:rPr lang="es-ES" dirty="0"/>
              <a:t>Esta opinión deberá remitirse en un plazo máximo de 30 días</a:t>
            </a:r>
            <a:endParaRPr lang="es-BO" dirty="0"/>
          </a:p>
          <a:p>
            <a:endParaRPr lang="es-BO" dirty="0"/>
          </a:p>
        </p:txBody>
      </p:sp>
    </p:spTree>
    <p:extLst>
      <p:ext uri="{BB962C8B-B14F-4D97-AF65-F5344CB8AC3E}">
        <p14:creationId xmlns:p14="http://schemas.microsoft.com/office/powerpoint/2010/main" val="204125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9C83A-E798-8C8A-61DD-EE5E54F95C60}"/>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5F2B860A-5C69-F462-6CCD-7F35AF53068E}"/>
              </a:ext>
            </a:extLst>
          </p:cNvPr>
          <p:cNvSpPr>
            <a:spLocks noGrp="1"/>
          </p:cNvSpPr>
          <p:nvPr>
            <p:ph idx="1"/>
          </p:nvPr>
        </p:nvSpPr>
        <p:spPr/>
        <p:txBody>
          <a:bodyPr/>
          <a:lstStyle/>
          <a:p>
            <a:r>
              <a:rPr lang="es-ES" dirty="0"/>
              <a:t>El Tribunal podrá sumariamente determinar, como sanción, los límites dentro de los cuales el país reclamante o cualquier otro País Miembro podrá restringir o suspender, total o parcialmente, las ventajas del Acuerdo de Cartagena que beneficien al País Miembro remiso. </a:t>
            </a:r>
          </a:p>
          <a:p>
            <a:r>
              <a:rPr lang="es-ES" dirty="0"/>
              <a:t>Una vez que el País Miembro sancionado demuestre haber dado pleno cumplimiento a las obligaciones impuestas en la sentencia, el Tribunal requerirá a los Países Miembros y a la Secretaría General para que en un término máximo de cinco días emitan su opinión, al cabo de los cuales el Tribunal resolverá sobre el levantamiento o no de las sanciones.</a:t>
            </a:r>
            <a:endParaRPr lang="es-BO" dirty="0"/>
          </a:p>
        </p:txBody>
      </p:sp>
    </p:spTree>
    <p:extLst>
      <p:ext uri="{BB962C8B-B14F-4D97-AF65-F5344CB8AC3E}">
        <p14:creationId xmlns:p14="http://schemas.microsoft.com/office/powerpoint/2010/main" val="4026417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5E66A-F204-3AC9-883D-845298E5FC1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6B80590-068D-4EDD-B31C-67EA5144AEDC}"/>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5CB145D5-8FD5-7473-2209-A7CDA2CFF76B}"/>
              </a:ext>
            </a:extLst>
          </p:cNvPr>
          <p:cNvPicPr>
            <a:picLocks noChangeAspect="1"/>
          </p:cNvPicPr>
          <p:nvPr/>
        </p:nvPicPr>
        <p:blipFill>
          <a:blip r:embed="rId2"/>
          <a:stretch>
            <a:fillRect/>
          </a:stretch>
        </p:blipFill>
        <p:spPr>
          <a:xfrm>
            <a:off x="677334" y="488950"/>
            <a:ext cx="8301246" cy="6279839"/>
          </a:xfrm>
          <a:prstGeom prst="rect">
            <a:avLst/>
          </a:prstGeom>
        </p:spPr>
      </p:pic>
      <p:pic>
        <p:nvPicPr>
          <p:cNvPr id="7" name="Imagen 6">
            <a:extLst>
              <a:ext uri="{FF2B5EF4-FFF2-40B4-BE49-F238E27FC236}">
                <a16:creationId xmlns:a16="http://schemas.microsoft.com/office/drawing/2014/main" id="{4D77BE2B-DCA5-0064-1518-34707961959D}"/>
              </a:ext>
            </a:extLst>
          </p:cNvPr>
          <p:cNvPicPr>
            <a:picLocks noChangeAspect="1"/>
          </p:cNvPicPr>
          <p:nvPr/>
        </p:nvPicPr>
        <p:blipFill>
          <a:blip r:embed="rId3"/>
          <a:stretch>
            <a:fillRect/>
          </a:stretch>
        </p:blipFill>
        <p:spPr>
          <a:xfrm>
            <a:off x="2529701" y="16728"/>
            <a:ext cx="5772150" cy="771525"/>
          </a:xfrm>
          <a:prstGeom prst="rect">
            <a:avLst/>
          </a:prstGeom>
        </p:spPr>
      </p:pic>
    </p:spTree>
    <p:extLst>
      <p:ext uri="{BB962C8B-B14F-4D97-AF65-F5344CB8AC3E}">
        <p14:creationId xmlns:p14="http://schemas.microsoft.com/office/powerpoint/2010/main" val="190572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A9E701-98A0-45F4-C18D-D18DF12BD190}"/>
              </a:ext>
            </a:extLst>
          </p:cNvPr>
          <p:cNvSpPr>
            <a:spLocks noGrp="1"/>
          </p:cNvSpPr>
          <p:nvPr>
            <p:ph type="title"/>
          </p:nvPr>
        </p:nvSpPr>
        <p:spPr/>
        <p:txBody>
          <a:bodyPr/>
          <a:lstStyle/>
          <a:p>
            <a:r>
              <a:rPr lang="es-ES" dirty="0"/>
              <a:t>Acción de incumplimiento</a:t>
            </a:r>
          </a:p>
        </p:txBody>
      </p:sp>
      <p:sp>
        <p:nvSpPr>
          <p:cNvPr id="3" name="Marcador de contenido 2">
            <a:extLst>
              <a:ext uri="{FF2B5EF4-FFF2-40B4-BE49-F238E27FC236}">
                <a16:creationId xmlns:a16="http://schemas.microsoft.com/office/drawing/2014/main" id="{C007B31F-1E3D-8BFB-E5DA-B7837FE0C59F}"/>
              </a:ext>
            </a:extLst>
          </p:cNvPr>
          <p:cNvSpPr>
            <a:spLocks noGrp="1"/>
          </p:cNvSpPr>
          <p:nvPr>
            <p:ph idx="1"/>
          </p:nvPr>
        </p:nvSpPr>
        <p:spPr/>
        <p:txBody>
          <a:bodyPr/>
          <a:lstStyle/>
          <a:p>
            <a:r>
              <a:rPr lang="es-ES" dirty="0"/>
              <a:t>Hasta el día de hoy las sanciones autorizadas por el TJCA por desacato a la sentencia que declara el incumplimiento se han referido a </a:t>
            </a:r>
            <a:r>
              <a:rPr lang="es-ES" b="1" dirty="0">
                <a:solidFill>
                  <a:srgbClr val="FF0000"/>
                </a:solidFill>
              </a:rPr>
              <a:t>la autorización a los países miembros para gravar adicionalmente en un 5% las importaciones de cinco productos del país incumplidor</a:t>
            </a:r>
          </a:p>
        </p:txBody>
      </p:sp>
    </p:spTree>
    <p:extLst>
      <p:ext uri="{BB962C8B-B14F-4D97-AF65-F5344CB8AC3E}">
        <p14:creationId xmlns:p14="http://schemas.microsoft.com/office/powerpoint/2010/main" val="355258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F87A-389F-0C40-91CC-6AD443C182D0}"/>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D97002CB-5DC1-199D-1264-18458529CC29}"/>
              </a:ext>
            </a:extLst>
          </p:cNvPr>
          <p:cNvSpPr>
            <a:spLocks noGrp="1"/>
          </p:cNvSpPr>
          <p:nvPr>
            <p:ph idx="1"/>
          </p:nvPr>
        </p:nvSpPr>
        <p:spPr/>
        <p:txBody>
          <a:bodyPr/>
          <a:lstStyle/>
          <a:p>
            <a:endParaRPr lang="es-BO"/>
          </a:p>
        </p:txBody>
      </p:sp>
      <p:pic>
        <p:nvPicPr>
          <p:cNvPr id="5" name="Imagen 4">
            <a:extLst>
              <a:ext uri="{FF2B5EF4-FFF2-40B4-BE49-F238E27FC236}">
                <a16:creationId xmlns:a16="http://schemas.microsoft.com/office/drawing/2014/main" id="{EB50471C-5E25-B421-FD5F-6F357C13691B}"/>
              </a:ext>
            </a:extLst>
          </p:cNvPr>
          <p:cNvPicPr>
            <a:picLocks noChangeAspect="1"/>
          </p:cNvPicPr>
          <p:nvPr/>
        </p:nvPicPr>
        <p:blipFill>
          <a:blip r:embed="rId2"/>
          <a:stretch>
            <a:fillRect/>
          </a:stretch>
        </p:blipFill>
        <p:spPr>
          <a:xfrm>
            <a:off x="190365" y="1132138"/>
            <a:ext cx="11115345" cy="5296942"/>
          </a:xfrm>
          <a:prstGeom prst="rect">
            <a:avLst/>
          </a:prstGeom>
        </p:spPr>
      </p:pic>
    </p:spTree>
    <p:extLst>
      <p:ext uri="{BB962C8B-B14F-4D97-AF65-F5344CB8AC3E}">
        <p14:creationId xmlns:p14="http://schemas.microsoft.com/office/powerpoint/2010/main" val="4056524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58C4D-65FF-F50A-324A-5346249126EC}"/>
              </a:ext>
            </a:extLst>
          </p:cNvPr>
          <p:cNvSpPr>
            <a:spLocks noGrp="1"/>
          </p:cNvSpPr>
          <p:nvPr>
            <p:ph type="title"/>
          </p:nvPr>
        </p:nvSpPr>
        <p:spPr/>
        <p:txBody>
          <a:bodyPr/>
          <a:lstStyle/>
          <a:p>
            <a:endParaRPr lang="es-BO"/>
          </a:p>
        </p:txBody>
      </p:sp>
      <p:pic>
        <p:nvPicPr>
          <p:cNvPr id="5" name="Imagen 4">
            <a:extLst>
              <a:ext uri="{FF2B5EF4-FFF2-40B4-BE49-F238E27FC236}">
                <a16:creationId xmlns:a16="http://schemas.microsoft.com/office/drawing/2014/main" id="{7FE862D3-1420-5959-C8C1-4AA78672A8C3}"/>
              </a:ext>
            </a:extLst>
          </p:cNvPr>
          <p:cNvPicPr>
            <a:picLocks noChangeAspect="1"/>
          </p:cNvPicPr>
          <p:nvPr/>
        </p:nvPicPr>
        <p:blipFill>
          <a:blip r:embed="rId2"/>
          <a:stretch>
            <a:fillRect/>
          </a:stretch>
        </p:blipFill>
        <p:spPr>
          <a:xfrm>
            <a:off x="425056" y="1516213"/>
            <a:ext cx="10850679" cy="3602541"/>
          </a:xfrm>
          <a:prstGeom prst="rect">
            <a:avLst/>
          </a:prstGeom>
        </p:spPr>
      </p:pic>
    </p:spTree>
    <p:extLst>
      <p:ext uri="{BB962C8B-B14F-4D97-AF65-F5344CB8AC3E}">
        <p14:creationId xmlns:p14="http://schemas.microsoft.com/office/powerpoint/2010/main" val="500722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B5525-C294-2F66-A46A-B5F7E4C618D9}"/>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6E12EBA8-E168-D611-EDCF-3A7D1F490692}"/>
              </a:ext>
            </a:extLst>
          </p:cNvPr>
          <p:cNvSpPr>
            <a:spLocks noGrp="1"/>
          </p:cNvSpPr>
          <p:nvPr>
            <p:ph idx="1"/>
          </p:nvPr>
        </p:nvSpPr>
        <p:spPr/>
        <p:txBody>
          <a:bodyPr/>
          <a:lstStyle/>
          <a:p>
            <a:r>
              <a:rPr lang="es-BO" dirty="0"/>
              <a:t>https://forms.gle/HPjGY422GM5NAdcMA</a:t>
            </a:r>
          </a:p>
        </p:txBody>
      </p:sp>
    </p:spTree>
    <p:extLst>
      <p:ext uri="{BB962C8B-B14F-4D97-AF65-F5344CB8AC3E}">
        <p14:creationId xmlns:p14="http://schemas.microsoft.com/office/powerpoint/2010/main" val="79376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C5334-DE5A-1475-06AC-FABD52402C20}"/>
              </a:ext>
            </a:extLst>
          </p:cNvPr>
          <p:cNvSpPr>
            <a:spLocks noGrp="1"/>
          </p:cNvSpPr>
          <p:nvPr>
            <p:ph type="title"/>
          </p:nvPr>
        </p:nvSpPr>
        <p:spPr/>
        <p:txBody>
          <a:bodyPr/>
          <a:lstStyle/>
          <a:p>
            <a:r>
              <a:rPr lang="es-ES" dirty="0"/>
              <a:t>El Derecho de la Integración en otros procesos de Integración</a:t>
            </a:r>
          </a:p>
        </p:txBody>
      </p:sp>
      <p:sp>
        <p:nvSpPr>
          <p:cNvPr id="3" name="Marcador de contenido 2">
            <a:extLst>
              <a:ext uri="{FF2B5EF4-FFF2-40B4-BE49-F238E27FC236}">
                <a16:creationId xmlns:a16="http://schemas.microsoft.com/office/drawing/2014/main" id="{C87C27A1-E74A-A72B-2FD3-75FFD112B81E}"/>
              </a:ext>
            </a:extLst>
          </p:cNvPr>
          <p:cNvSpPr>
            <a:spLocks noGrp="1"/>
          </p:cNvSpPr>
          <p:nvPr>
            <p:ph idx="1"/>
          </p:nvPr>
        </p:nvSpPr>
        <p:spPr/>
        <p:txBody>
          <a:bodyPr/>
          <a:lstStyle/>
          <a:p>
            <a:r>
              <a:rPr lang="es-ES" dirty="0"/>
              <a:t>La ALADI</a:t>
            </a:r>
          </a:p>
          <a:p>
            <a:r>
              <a:rPr lang="es-ES" dirty="0"/>
              <a:t>MERCOSUR</a:t>
            </a:r>
          </a:p>
        </p:txBody>
      </p:sp>
    </p:spTree>
    <p:extLst>
      <p:ext uri="{BB962C8B-B14F-4D97-AF65-F5344CB8AC3E}">
        <p14:creationId xmlns:p14="http://schemas.microsoft.com/office/powerpoint/2010/main" val="2158108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t>
            </a:r>
            <a:r>
              <a:rPr dirty="0" err="1"/>
              <a:t>Qué</a:t>
            </a:r>
            <a:r>
              <a:rPr dirty="0"/>
              <a:t> es </a:t>
            </a:r>
            <a:r>
              <a:rPr dirty="0" err="1"/>
              <a:t>el</a:t>
            </a:r>
            <a:r>
              <a:rPr dirty="0"/>
              <a:t> Derecho de la </a:t>
            </a:r>
            <a:r>
              <a:rPr dirty="0" err="1"/>
              <a:t>Integración</a:t>
            </a:r>
            <a:r>
              <a:rPr dirty="0"/>
              <a:t> </a:t>
            </a:r>
            <a:r>
              <a:rPr dirty="0" err="1"/>
              <a:t>en</a:t>
            </a:r>
            <a:r>
              <a:rPr dirty="0"/>
              <a:t> la ALADI?</a:t>
            </a:r>
          </a:p>
        </p:txBody>
      </p:sp>
      <p:sp>
        <p:nvSpPr>
          <p:cNvPr id="3" name="Content Placeholder 2"/>
          <p:cNvSpPr>
            <a:spLocks noGrp="1"/>
          </p:cNvSpPr>
          <p:nvPr>
            <p:ph idx="1"/>
          </p:nvPr>
        </p:nvSpPr>
        <p:spPr/>
        <p:txBody>
          <a:bodyPr/>
          <a:lstStyle/>
          <a:p>
            <a:r>
              <a:rPr dirty="0"/>
              <a:t>Es </a:t>
            </a:r>
            <a:r>
              <a:rPr dirty="0" err="1"/>
              <a:t>el</a:t>
            </a:r>
            <a:r>
              <a:rPr dirty="0"/>
              <a:t> conjunto de </a:t>
            </a:r>
            <a:r>
              <a:rPr dirty="0" err="1"/>
              <a:t>normas</a:t>
            </a:r>
            <a:r>
              <a:rPr dirty="0"/>
              <a:t>, </a:t>
            </a:r>
            <a:r>
              <a:rPr dirty="0" err="1"/>
              <a:t>principios</a:t>
            </a:r>
            <a:r>
              <a:rPr dirty="0"/>
              <a:t> e </a:t>
            </a:r>
            <a:r>
              <a:rPr dirty="0" err="1"/>
              <a:t>instituciones</a:t>
            </a:r>
            <a:r>
              <a:rPr dirty="0"/>
              <a:t> que </a:t>
            </a:r>
            <a:r>
              <a:rPr dirty="0" err="1"/>
              <a:t>rigen</a:t>
            </a:r>
            <a:r>
              <a:rPr dirty="0"/>
              <a:t> </a:t>
            </a:r>
            <a:r>
              <a:rPr dirty="0" err="1"/>
              <a:t>el</a:t>
            </a:r>
            <a:r>
              <a:rPr dirty="0"/>
              <a:t> </a:t>
            </a:r>
            <a:r>
              <a:rPr dirty="0" err="1"/>
              <a:t>proceso</a:t>
            </a:r>
            <a:r>
              <a:rPr dirty="0"/>
              <a:t> de </a:t>
            </a:r>
            <a:r>
              <a:rPr dirty="0" err="1"/>
              <a:t>integración</a:t>
            </a:r>
            <a:r>
              <a:rPr dirty="0"/>
              <a:t> </a:t>
            </a:r>
            <a:r>
              <a:rPr dirty="0" err="1"/>
              <a:t>económica</a:t>
            </a:r>
            <a:r>
              <a:rPr dirty="0"/>
              <a:t> </a:t>
            </a:r>
            <a:r>
              <a:rPr dirty="0" err="1"/>
              <a:t>promovido</a:t>
            </a:r>
            <a:r>
              <a:rPr dirty="0"/>
              <a:t> </a:t>
            </a:r>
            <a:r>
              <a:rPr dirty="0" err="1"/>
              <a:t>por</a:t>
            </a:r>
            <a:r>
              <a:rPr dirty="0"/>
              <a:t> la </a:t>
            </a:r>
            <a:r>
              <a:rPr dirty="0" err="1"/>
              <a:t>Asociación</a:t>
            </a:r>
            <a:r>
              <a:rPr dirty="0"/>
              <a:t> Latinoamericana de </a:t>
            </a:r>
            <a:r>
              <a:rPr dirty="0" err="1"/>
              <a:t>Integración</a:t>
            </a:r>
            <a:r>
              <a:rPr dirty="0"/>
              <a:t> (ALADI), con base </a:t>
            </a:r>
            <a:r>
              <a:rPr dirty="0" err="1"/>
              <a:t>en</a:t>
            </a:r>
            <a:r>
              <a:rPr dirty="0"/>
              <a:t> </a:t>
            </a:r>
            <a:r>
              <a:rPr dirty="0" err="1"/>
              <a:t>el</a:t>
            </a:r>
            <a:r>
              <a:rPr dirty="0"/>
              <a:t> </a:t>
            </a:r>
            <a:r>
              <a:rPr dirty="0" err="1"/>
              <a:t>Tratado</a:t>
            </a:r>
            <a:r>
              <a:rPr dirty="0"/>
              <a:t> de Montevideo de 1980.</a:t>
            </a:r>
          </a:p>
          <a:p>
            <a:endParaRPr dirty="0"/>
          </a:p>
          <a:p>
            <a:r>
              <a:rPr dirty="0" err="1"/>
              <a:t>Características</a:t>
            </a:r>
            <a:r>
              <a:rPr dirty="0"/>
              <a:t> clave:</a:t>
            </a:r>
          </a:p>
          <a:p>
            <a:r>
              <a:rPr dirty="0"/>
              <a:t>- Derecho </a:t>
            </a:r>
            <a:r>
              <a:rPr dirty="0" err="1"/>
              <a:t>intergubernamental</a:t>
            </a:r>
            <a:r>
              <a:rPr dirty="0"/>
              <a:t> y no </a:t>
            </a:r>
            <a:r>
              <a:rPr dirty="0" err="1"/>
              <a:t>supranacional</a:t>
            </a:r>
            <a:r>
              <a:rPr dirty="0"/>
              <a:t>.</a:t>
            </a:r>
          </a:p>
          <a:p>
            <a:r>
              <a:rPr dirty="0"/>
              <a:t>- Sin tribunal </a:t>
            </a:r>
            <a:r>
              <a:rPr dirty="0" err="1"/>
              <a:t>propio</a:t>
            </a:r>
            <a:r>
              <a:rPr dirty="0"/>
              <a:t>, sin </a:t>
            </a:r>
            <a:r>
              <a:rPr dirty="0" err="1"/>
              <a:t>jerarquía</a:t>
            </a:r>
            <a:r>
              <a:rPr dirty="0"/>
              <a:t> </a:t>
            </a:r>
            <a:r>
              <a:rPr dirty="0" err="1"/>
              <a:t>normativa</a:t>
            </a:r>
            <a:r>
              <a:rPr dirty="0"/>
              <a:t> regional.</a:t>
            </a:r>
          </a:p>
          <a:p>
            <a:r>
              <a:rPr dirty="0"/>
              <a:t>- </a:t>
            </a:r>
            <a:r>
              <a:rPr dirty="0" err="1"/>
              <a:t>Respeta</a:t>
            </a:r>
            <a:r>
              <a:rPr dirty="0"/>
              <a:t> la </a:t>
            </a:r>
            <a:r>
              <a:rPr dirty="0" err="1"/>
              <a:t>soberanía</a:t>
            </a:r>
            <a:r>
              <a:rPr dirty="0"/>
              <a:t> y la </a:t>
            </a:r>
            <a:r>
              <a:rPr dirty="0" err="1"/>
              <a:t>diversidad</a:t>
            </a:r>
            <a:r>
              <a:rPr dirty="0"/>
              <a:t> </a:t>
            </a:r>
            <a:r>
              <a:rPr dirty="0" err="1"/>
              <a:t>jurídica</a:t>
            </a:r>
            <a:r>
              <a:rPr dirty="0"/>
              <a:t> de </a:t>
            </a:r>
            <a:r>
              <a:rPr dirty="0" err="1"/>
              <a:t>los</a:t>
            </a:r>
            <a:r>
              <a:rPr dirty="0"/>
              <a:t> </a:t>
            </a:r>
            <a:r>
              <a:rPr dirty="0" err="1"/>
              <a:t>Estados</a:t>
            </a:r>
            <a:r>
              <a:rPr dirty="0"/>
              <a:t> </a:t>
            </a:r>
            <a:r>
              <a:rPr dirty="0" err="1"/>
              <a:t>miembros</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9E0E1-0102-2157-2B72-D560E1EE3A96}"/>
              </a:ext>
            </a:extLst>
          </p:cNvPr>
          <p:cNvSpPr>
            <a:spLocks noGrp="1"/>
          </p:cNvSpPr>
          <p:nvPr>
            <p:ph type="title"/>
          </p:nvPr>
        </p:nvSpPr>
        <p:spPr/>
        <p:txBody>
          <a:bodyPr>
            <a:normAutofit fontScale="90000"/>
          </a:bodyPr>
          <a:lstStyle/>
          <a:p>
            <a:r>
              <a:rPr lang="es-ES" dirty="0"/>
              <a:t>Fase Prejudicial de la Acción de Incumplimiento contenida en la Decisión 623.</a:t>
            </a:r>
            <a:endParaRPr lang="es-BO" dirty="0"/>
          </a:p>
        </p:txBody>
      </p:sp>
      <p:sp>
        <p:nvSpPr>
          <p:cNvPr id="3" name="Marcador de contenido 2">
            <a:extLst>
              <a:ext uri="{FF2B5EF4-FFF2-40B4-BE49-F238E27FC236}">
                <a16:creationId xmlns:a16="http://schemas.microsoft.com/office/drawing/2014/main" id="{26DA14DE-4927-2814-5FC2-92D773D5EED6}"/>
              </a:ext>
            </a:extLst>
          </p:cNvPr>
          <p:cNvSpPr>
            <a:spLocks noGrp="1"/>
          </p:cNvSpPr>
          <p:nvPr>
            <p:ph idx="1"/>
          </p:nvPr>
        </p:nvSpPr>
        <p:spPr/>
        <p:txBody>
          <a:bodyPr>
            <a:normAutofit/>
          </a:bodyPr>
          <a:lstStyle/>
          <a:p>
            <a:r>
              <a:rPr lang="es-ES" dirty="0"/>
              <a:t>Permite verificar el cumplimiento de las obligaciones impuestas a los Países Miembros por las normas que conforman el ordenamiento jurídico andino. </a:t>
            </a:r>
          </a:p>
          <a:p>
            <a:r>
              <a:rPr lang="es-ES" dirty="0"/>
              <a:t>El procedimiento por incumplimiento puede iniciarse de oficio por la Secretaría General o mediante la tramitación de reclamos presentados por Países Miembros o particulares afectados en sus derechos. </a:t>
            </a:r>
          </a:p>
          <a:p>
            <a:r>
              <a:rPr lang="es-ES" dirty="0"/>
              <a:t>Iniciada la investigación de oficio, la Secretaría General formula una nota de observaciones en la que precisa la conducta objeto del incumplimiento, las normas que podrían estar infringiéndose y las razones por la cual se considera que la misma podría constituir un incumplimiento de la normativa comunitaria. </a:t>
            </a:r>
          </a:p>
        </p:txBody>
      </p:sp>
    </p:spTree>
    <p:extLst>
      <p:ext uri="{BB962C8B-B14F-4D97-AF65-F5344CB8AC3E}">
        <p14:creationId xmlns:p14="http://schemas.microsoft.com/office/powerpoint/2010/main" val="1350118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Fuente Jurídica y Normas</a:t>
            </a:r>
          </a:p>
        </p:txBody>
      </p:sp>
      <p:sp>
        <p:nvSpPr>
          <p:cNvPr id="3" name="Content Placeholder 2"/>
          <p:cNvSpPr>
            <a:spLocks noGrp="1"/>
          </p:cNvSpPr>
          <p:nvPr>
            <p:ph idx="1"/>
          </p:nvPr>
        </p:nvSpPr>
        <p:spPr/>
        <p:txBody>
          <a:bodyPr/>
          <a:lstStyle/>
          <a:p>
            <a:r>
              <a:t>Base Legal:</a:t>
            </a:r>
          </a:p>
          <a:p>
            <a:r>
              <a:t>- Tratado de Montevideo de 1980 (TM80), norma constitutiva.</a:t>
            </a:r>
          </a:p>
          <a:p>
            <a:endParaRPr/>
          </a:p>
          <a:p>
            <a:r>
              <a:t>Normas derivadas:</a:t>
            </a:r>
          </a:p>
          <a:p>
            <a:r>
              <a:t>- Acuerdos regionales, subregionales y bilaterales (ACE).</a:t>
            </a:r>
          </a:p>
          <a:p>
            <a:r>
              <a:t>- Resoluciones, recomendaciones e informes del Comité de Representantes.</a:t>
            </a:r>
          </a:p>
          <a:p>
            <a:r>
              <a:t>- Normas internas: cada país debe adoptar los acuerdos según su derecho nacional.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Órganos Institucionales de la ALADI</a:t>
            </a:r>
          </a:p>
        </p:txBody>
      </p:sp>
      <p:sp>
        <p:nvSpPr>
          <p:cNvPr id="3" name="Content Placeholder 2"/>
          <p:cNvSpPr>
            <a:spLocks noGrp="1"/>
          </p:cNvSpPr>
          <p:nvPr>
            <p:ph idx="1"/>
          </p:nvPr>
        </p:nvSpPr>
        <p:spPr/>
        <p:txBody>
          <a:bodyPr/>
          <a:lstStyle/>
          <a:p>
            <a:r>
              <a:t>1. Consejo de Ministros de Relaciones Exteriores:</a:t>
            </a:r>
          </a:p>
          <a:p>
            <a:r>
              <a:t>   - Órgano supremo. Define políticas y orientaciones generales.</a:t>
            </a:r>
          </a:p>
          <a:p>
            <a:endParaRPr/>
          </a:p>
          <a:p>
            <a:r>
              <a:t>2. Comité de Representantes:</a:t>
            </a:r>
          </a:p>
          <a:p>
            <a:r>
              <a:t>   - Órgano permanente. Interpreta el TM80, adopta resoluciones y supervisa su aplicación.</a:t>
            </a:r>
          </a:p>
          <a:p>
            <a:endParaRPr/>
          </a:p>
          <a:p>
            <a:r>
              <a:t>3. Secretaría General:</a:t>
            </a:r>
          </a:p>
          <a:p>
            <a:r>
              <a:t>   - Órgano técnico. Asiste a los órganos políticos, prepara estudios, da seguimiento técnico.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Principios del Derecho de la Integración en la ALADI</a:t>
            </a:r>
          </a:p>
        </p:txBody>
      </p:sp>
      <p:sp>
        <p:nvSpPr>
          <p:cNvPr id="3" name="Content Placeholder 2"/>
          <p:cNvSpPr>
            <a:spLocks noGrp="1"/>
          </p:cNvSpPr>
          <p:nvPr>
            <p:ph idx="1"/>
          </p:nvPr>
        </p:nvSpPr>
        <p:spPr/>
        <p:txBody>
          <a:bodyPr/>
          <a:lstStyle/>
          <a:p>
            <a:r>
              <a:t>- Flexibilidad: los países avanzan a distinto ritmo, con diferentes compromisos.</a:t>
            </a:r>
          </a:p>
          <a:p>
            <a:r>
              <a:t>- Pluralismo: se permiten acuerdos bilaterales, subregionales o multilaterales entre miembros.</a:t>
            </a:r>
          </a:p>
          <a:p>
            <a:r>
              <a:t>- Trato diferenciado: beneficios especiales para Bolivia, Ecuador y Paraguay.</a:t>
            </a:r>
          </a:p>
          <a:p>
            <a:r>
              <a:t>- Convergencia progresiva: hacia un mercado común latinoamericano, sin fecha fija.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Aplicación y Resolución de Controversias</a:t>
            </a:r>
          </a:p>
        </p:txBody>
      </p:sp>
      <p:sp>
        <p:nvSpPr>
          <p:cNvPr id="3" name="Content Placeholder 2"/>
          <p:cNvSpPr>
            <a:spLocks noGrp="1"/>
          </p:cNvSpPr>
          <p:nvPr>
            <p:ph idx="1"/>
          </p:nvPr>
        </p:nvSpPr>
        <p:spPr/>
        <p:txBody>
          <a:bodyPr>
            <a:normAutofit fontScale="92500" lnSpcReduction="20000"/>
          </a:bodyPr>
          <a:lstStyle/>
          <a:p>
            <a:r>
              <a:rPr dirty="0" err="1"/>
              <a:t>Aplicación</a:t>
            </a:r>
            <a:r>
              <a:rPr dirty="0"/>
              <a:t>:</a:t>
            </a:r>
          </a:p>
          <a:p>
            <a:r>
              <a:rPr dirty="0"/>
              <a:t>- Los </a:t>
            </a:r>
            <a:r>
              <a:rPr dirty="0" err="1"/>
              <a:t>acuerdos</a:t>
            </a:r>
            <a:r>
              <a:rPr dirty="0"/>
              <a:t> </a:t>
            </a:r>
            <a:r>
              <a:rPr dirty="0" err="1"/>
              <a:t>deben</a:t>
            </a:r>
            <a:r>
              <a:rPr dirty="0"/>
              <a:t> ser </a:t>
            </a:r>
            <a:r>
              <a:rPr dirty="0" err="1"/>
              <a:t>incorporados</a:t>
            </a:r>
            <a:r>
              <a:rPr dirty="0"/>
              <a:t> </a:t>
            </a:r>
            <a:r>
              <a:rPr dirty="0" err="1"/>
              <a:t>por</a:t>
            </a:r>
            <a:r>
              <a:rPr dirty="0"/>
              <a:t> </a:t>
            </a:r>
            <a:r>
              <a:rPr dirty="0" err="1"/>
              <a:t>cada</a:t>
            </a:r>
            <a:r>
              <a:rPr dirty="0"/>
              <a:t> Estado </a:t>
            </a:r>
            <a:r>
              <a:rPr dirty="0" err="1"/>
              <a:t>según</a:t>
            </a:r>
            <a:r>
              <a:rPr dirty="0"/>
              <a:t> </a:t>
            </a:r>
            <a:r>
              <a:rPr dirty="0" err="1"/>
              <a:t>su</a:t>
            </a:r>
            <a:r>
              <a:rPr dirty="0"/>
              <a:t> </a:t>
            </a:r>
            <a:r>
              <a:rPr dirty="0" err="1"/>
              <a:t>ordenamiento</a:t>
            </a:r>
            <a:r>
              <a:rPr dirty="0"/>
              <a:t> </a:t>
            </a:r>
            <a:r>
              <a:rPr dirty="0" err="1"/>
              <a:t>jurídico</a:t>
            </a:r>
            <a:r>
              <a:rPr dirty="0"/>
              <a:t>.</a:t>
            </a:r>
          </a:p>
          <a:p>
            <a:r>
              <a:rPr dirty="0"/>
              <a:t>- No hay </a:t>
            </a:r>
            <a:r>
              <a:rPr dirty="0" err="1"/>
              <a:t>jerarquía</a:t>
            </a:r>
            <a:r>
              <a:rPr dirty="0"/>
              <a:t> </a:t>
            </a:r>
            <a:r>
              <a:rPr dirty="0" err="1"/>
              <a:t>normativa</a:t>
            </a:r>
            <a:r>
              <a:rPr dirty="0"/>
              <a:t> regional: </a:t>
            </a:r>
            <a:r>
              <a:rPr dirty="0" err="1"/>
              <a:t>cada</a:t>
            </a:r>
            <a:r>
              <a:rPr dirty="0"/>
              <a:t> </a:t>
            </a:r>
            <a:r>
              <a:rPr dirty="0" err="1"/>
              <a:t>país</a:t>
            </a:r>
            <a:r>
              <a:rPr dirty="0"/>
              <a:t> es </a:t>
            </a:r>
            <a:r>
              <a:rPr dirty="0" err="1"/>
              <a:t>responsable</a:t>
            </a:r>
            <a:r>
              <a:rPr dirty="0"/>
              <a:t> de </a:t>
            </a:r>
            <a:r>
              <a:rPr dirty="0" err="1"/>
              <a:t>aplicar</a:t>
            </a:r>
            <a:r>
              <a:rPr dirty="0"/>
              <a:t> lo que </a:t>
            </a:r>
            <a:r>
              <a:rPr dirty="0" err="1"/>
              <a:t>firma</a:t>
            </a:r>
            <a:r>
              <a:rPr dirty="0"/>
              <a:t>.</a:t>
            </a:r>
          </a:p>
          <a:p>
            <a:endParaRPr dirty="0"/>
          </a:p>
          <a:p>
            <a:r>
              <a:rPr dirty="0" err="1"/>
              <a:t>Controversias</a:t>
            </a:r>
            <a:r>
              <a:rPr dirty="0"/>
              <a:t>:</a:t>
            </a:r>
          </a:p>
          <a:p>
            <a:pPr marL="0" indent="0">
              <a:buNone/>
            </a:pPr>
            <a:r>
              <a:rPr dirty="0"/>
              <a:t>Sin Tribunal de Justicia </a:t>
            </a:r>
            <a:r>
              <a:rPr dirty="0" err="1"/>
              <a:t>propio</a:t>
            </a:r>
            <a:r>
              <a:rPr dirty="0"/>
              <a:t>.</a:t>
            </a:r>
            <a:endParaRPr lang="es-ES" dirty="0"/>
          </a:p>
          <a:p>
            <a:pPr marL="0" indent="0">
              <a:buNone/>
            </a:pPr>
            <a:r>
              <a:rPr dirty="0"/>
              <a:t>Se </a:t>
            </a:r>
            <a:r>
              <a:rPr dirty="0" err="1"/>
              <a:t>resuelven</a:t>
            </a:r>
            <a:r>
              <a:rPr dirty="0"/>
              <a:t> </a:t>
            </a:r>
            <a:r>
              <a:rPr dirty="0" err="1"/>
              <a:t>mediante</a:t>
            </a:r>
            <a:r>
              <a:rPr dirty="0"/>
              <a:t> </a:t>
            </a:r>
            <a:r>
              <a:rPr dirty="0" err="1"/>
              <a:t>negociación</a:t>
            </a:r>
            <a:r>
              <a:rPr dirty="0"/>
              <a:t> </a:t>
            </a:r>
            <a:r>
              <a:rPr dirty="0" err="1"/>
              <a:t>directa</a:t>
            </a:r>
            <a:r>
              <a:rPr dirty="0"/>
              <a:t> o </a:t>
            </a:r>
            <a:r>
              <a:rPr dirty="0" err="1"/>
              <a:t>mecanismos</a:t>
            </a:r>
            <a:r>
              <a:rPr dirty="0"/>
              <a:t> </a:t>
            </a:r>
            <a:r>
              <a:rPr dirty="0" err="1"/>
              <a:t>previstos</a:t>
            </a:r>
            <a:r>
              <a:rPr dirty="0"/>
              <a:t> </a:t>
            </a:r>
            <a:r>
              <a:rPr dirty="0" err="1"/>
              <a:t>en</a:t>
            </a:r>
            <a:r>
              <a:rPr dirty="0"/>
              <a:t> </a:t>
            </a:r>
            <a:r>
              <a:rPr dirty="0" err="1"/>
              <a:t>los</a:t>
            </a:r>
            <a:r>
              <a:rPr dirty="0"/>
              <a:t> </a:t>
            </a:r>
            <a:r>
              <a:rPr dirty="0" err="1"/>
              <a:t>acuerdos</a:t>
            </a:r>
            <a:r>
              <a:rPr dirty="0"/>
              <a:t>.</a:t>
            </a:r>
            <a:endParaRPr lang="es-ES" dirty="0"/>
          </a:p>
          <a:p>
            <a:pPr marL="0" indent="0">
              <a:buNone/>
            </a:pPr>
            <a:r>
              <a:rPr lang="es-ES" dirty="0"/>
              <a:t>Existe una norma que aborda la solución de diferencias entre los países miembros: la </a:t>
            </a:r>
            <a:r>
              <a:rPr lang="es-ES" b="1" dirty="0"/>
              <a:t>Resolución 114</a:t>
            </a:r>
            <a:r>
              <a:rPr lang="es-ES" dirty="0"/>
              <a:t>, adoptada el </a:t>
            </a:r>
            <a:r>
              <a:rPr lang="es-ES" b="1" dirty="0"/>
              <a:t>22 de marzo de 1990</a:t>
            </a:r>
            <a:r>
              <a:rPr lang="es-ES" dirty="0"/>
              <a:t>. Esta resolución establece un procedimiento breve y sumario para tratar casos de inobservancia de normas o principios del Tratado de Montevideo de 1980 (TM80).​</a:t>
            </a:r>
          </a:p>
          <a:p>
            <a:pPr marL="0" indent="0">
              <a:buNone/>
            </a:pPr>
            <a:endParaRPr lang="es-ES" dirty="0"/>
          </a:p>
          <a:p>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0F7E3-1384-637D-07F8-8E48F035C7BD}"/>
              </a:ext>
            </a:extLst>
          </p:cNvPr>
          <p:cNvSpPr>
            <a:spLocks noGrp="1"/>
          </p:cNvSpPr>
          <p:nvPr>
            <p:ph type="title"/>
          </p:nvPr>
        </p:nvSpPr>
        <p:spPr/>
        <p:txBody>
          <a:bodyPr>
            <a:normAutofit fontScale="90000"/>
          </a:bodyPr>
          <a:lstStyle/>
          <a:p>
            <a:r>
              <a:rPr lang="es-ES" b="1" dirty="0"/>
              <a:t>Características principales de la Resolución 114</a:t>
            </a:r>
            <a:br>
              <a:rPr lang="es-ES" b="1" dirty="0"/>
            </a:br>
            <a:endParaRPr lang="es-ES" dirty="0"/>
          </a:p>
        </p:txBody>
      </p:sp>
      <p:sp>
        <p:nvSpPr>
          <p:cNvPr id="3" name="Marcador de contenido 2">
            <a:extLst>
              <a:ext uri="{FF2B5EF4-FFF2-40B4-BE49-F238E27FC236}">
                <a16:creationId xmlns:a16="http://schemas.microsoft.com/office/drawing/2014/main" id="{B469D9FB-A703-208D-1F3B-E26091FAE9F1}"/>
              </a:ext>
            </a:extLst>
          </p:cNvPr>
          <p:cNvSpPr>
            <a:spLocks noGrp="1"/>
          </p:cNvSpPr>
          <p:nvPr>
            <p:ph idx="1"/>
          </p:nvPr>
        </p:nvSpPr>
        <p:spPr/>
        <p:txBody>
          <a:bodyPr/>
          <a:lstStyle/>
          <a:p>
            <a:pPr>
              <a:buFont typeface="Arial" panose="020B0604020202020204" pitchFamily="34" charset="0"/>
              <a:buChar char="•"/>
            </a:pPr>
            <a:r>
              <a:rPr lang="es-ES" b="1" dirty="0"/>
              <a:t>Naturaleza del procedimiento</a:t>
            </a:r>
            <a:r>
              <a:rPr lang="es-ES" dirty="0"/>
              <a:t>: Es un mecanismo </a:t>
            </a:r>
            <a:r>
              <a:rPr lang="es-ES" b="1" dirty="0"/>
              <a:t>diplomático y no vinculante</a:t>
            </a:r>
            <a:r>
              <a:rPr lang="es-ES" dirty="0"/>
              <a:t>, diseñado para facilitar la resolución de controversias mediante consultas y negociaciones directas entre las partes involucradas.​</a:t>
            </a:r>
          </a:p>
          <a:p>
            <a:pPr>
              <a:buFont typeface="Arial" panose="020B0604020202020204" pitchFamily="34" charset="0"/>
              <a:buChar char="•"/>
            </a:pPr>
            <a:r>
              <a:rPr lang="es-ES" b="1" dirty="0"/>
              <a:t>Ámbito de aplicación</a:t>
            </a:r>
            <a:r>
              <a:rPr lang="es-ES" dirty="0"/>
              <a:t>: Se aplica a las diferencias que surjan en la interpretación o aplicación de las disposiciones del TM80 y de los acuerdos celebrados en su marco.​</a:t>
            </a:r>
          </a:p>
          <a:p>
            <a:pPr>
              <a:buFont typeface="Arial" panose="020B0604020202020204" pitchFamily="34" charset="0"/>
              <a:buChar char="•"/>
            </a:pPr>
            <a:r>
              <a:rPr lang="es-ES" b="1" dirty="0"/>
              <a:t>Intervención del Comité de Representantes</a:t>
            </a:r>
            <a:r>
              <a:rPr lang="es-ES" dirty="0"/>
              <a:t>: El Comité puede actuar como foro para discutir las controversias y proponer fórmulas de solución, pero sus recomendaciones no tienen carácter obligatorio para las partes.</a:t>
            </a:r>
          </a:p>
          <a:p>
            <a:endParaRPr lang="es-ES" dirty="0"/>
          </a:p>
        </p:txBody>
      </p:sp>
    </p:spTree>
    <p:extLst>
      <p:ext uri="{BB962C8B-B14F-4D97-AF65-F5344CB8AC3E}">
        <p14:creationId xmlns:p14="http://schemas.microsoft.com/office/powerpoint/2010/main" val="2949014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13F74B3-6E07-9B5E-76BC-DA7765D0BF7C}"/>
              </a:ext>
            </a:extLst>
          </p:cNvPr>
          <p:cNvPicPr>
            <a:picLocks noChangeAspect="1"/>
          </p:cNvPicPr>
          <p:nvPr/>
        </p:nvPicPr>
        <p:blipFill>
          <a:blip r:embed="rId2"/>
          <a:stretch>
            <a:fillRect/>
          </a:stretch>
        </p:blipFill>
        <p:spPr>
          <a:xfrm>
            <a:off x="4525187" y="185737"/>
            <a:ext cx="7267575" cy="6486525"/>
          </a:xfrm>
          <a:prstGeom prst="rect">
            <a:avLst/>
          </a:prstGeom>
        </p:spPr>
      </p:pic>
      <p:pic>
        <p:nvPicPr>
          <p:cNvPr id="2050" name="Picture 2">
            <a:extLst>
              <a:ext uri="{FF2B5EF4-FFF2-40B4-BE49-F238E27FC236}">
                <a16:creationId xmlns:a16="http://schemas.microsoft.com/office/drawing/2014/main" id="{BA54DC20-B404-DDBA-1414-454EC6C22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 y="-1"/>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605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5864" y="5955538"/>
            <a:ext cx="8229600" cy="792088"/>
          </a:xfrm>
        </p:spPr>
        <p:txBody>
          <a:bodyPr/>
          <a:lstStyle/>
          <a:p>
            <a:r>
              <a:rPr lang="es-UY" u="sng" cap="small" dirty="0"/>
              <a:t>Países miembros y categorías</a:t>
            </a:r>
          </a:p>
        </p:txBody>
      </p:sp>
      <p:sp>
        <p:nvSpPr>
          <p:cNvPr id="3" name="2 Marcador de contenido"/>
          <p:cNvSpPr>
            <a:spLocks noGrp="1"/>
          </p:cNvSpPr>
          <p:nvPr>
            <p:ph idx="1"/>
          </p:nvPr>
        </p:nvSpPr>
        <p:spPr>
          <a:xfrm>
            <a:off x="190923" y="1284581"/>
            <a:ext cx="7488832" cy="936104"/>
          </a:xfrm>
        </p:spPr>
        <p:txBody>
          <a:bodyPr/>
          <a:lstStyle/>
          <a:p>
            <a:pPr>
              <a:spcBef>
                <a:spcPts val="0"/>
              </a:spcBef>
            </a:pPr>
            <a:r>
              <a:rPr lang="es-UY" sz="2400" dirty="0"/>
              <a:t>13 países miembros:</a:t>
            </a:r>
          </a:p>
          <a:p>
            <a:pPr marL="0" indent="0">
              <a:spcBef>
                <a:spcPts val="0"/>
              </a:spcBef>
              <a:buNone/>
            </a:pPr>
            <a:r>
              <a:rPr lang="es-UY" sz="2400" dirty="0"/>
              <a:t>     11 fundadores + Cuba (1999) + Panamá (2012)</a:t>
            </a:r>
          </a:p>
        </p:txBody>
      </p:sp>
      <p:graphicFrame>
        <p:nvGraphicFramePr>
          <p:cNvPr id="26" name="25 Diagrama"/>
          <p:cNvGraphicFramePr/>
          <p:nvPr/>
        </p:nvGraphicFramePr>
        <p:xfrm>
          <a:off x="2423591" y="1916832"/>
          <a:ext cx="7969345"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2 Marcador de contenido"/>
          <p:cNvSpPr txBox="1">
            <a:spLocks/>
          </p:cNvSpPr>
          <p:nvPr/>
        </p:nvSpPr>
        <p:spPr>
          <a:xfrm>
            <a:off x="2438400" y="5661248"/>
            <a:ext cx="8229600" cy="5760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UY" sz="2400" dirty="0"/>
              <a:t>Un país en proceso de adhesión: Nicaragua</a:t>
            </a:r>
          </a:p>
        </p:txBody>
      </p:sp>
      <p:sp>
        <p:nvSpPr>
          <p:cNvPr id="31" name="30 CuadroTexto"/>
          <p:cNvSpPr txBox="1"/>
          <p:nvPr/>
        </p:nvSpPr>
        <p:spPr>
          <a:xfrm>
            <a:off x="2639616" y="5291916"/>
            <a:ext cx="1944216" cy="338554"/>
          </a:xfrm>
          <a:prstGeom prst="rect">
            <a:avLst/>
          </a:prstGeom>
          <a:noFill/>
        </p:spPr>
        <p:txBody>
          <a:bodyPr wrap="square" rtlCol="0">
            <a:spAutoFit/>
          </a:bodyPr>
          <a:lstStyle/>
          <a:p>
            <a:pPr algn="ctr"/>
            <a:r>
              <a:rPr lang="es-UY" sz="1600" dirty="0"/>
              <a:t>NICARAGUA</a:t>
            </a:r>
          </a:p>
        </p:txBody>
      </p:sp>
      <p:sp>
        <p:nvSpPr>
          <p:cNvPr id="33" name="32 Flecha derecha"/>
          <p:cNvSpPr/>
          <p:nvPr/>
        </p:nvSpPr>
        <p:spPr>
          <a:xfrm rot="16200000">
            <a:off x="3395701" y="5039888"/>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9" name="Text Box 50"/>
          <p:cNvSpPr txBox="1">
            <a:spLocks noChangeArrowheads="1"/>
          </p:cNvSpPr>
          <p:nvPr/>
        </p:nvSpPr>
        <p:spPr bwMode="auto">
          <a:xfrm>
            <a:off x="3286846" y="3730518"/>
            <a:ext cx="1296987" cy="338554"/>
          </a:xfrm>
          <a:prstGeom prst="rect">
            <a:avLst/>
          </a:prstGeom>
          <a:noFill/>
          <a:ln w="9525">
            <a:noFill/>
            <a:miter lim="800000"/>
            <a:headEnd/>
            <a:tailEnd/>
          </a:ln>
        </p:spPr>
        <p:txBody>
          <a:bodyPr>
            <a:spAutoFit/>
          </a:bodyPr>
          <a:lstStyle/>
          <a:p>
            <a:pPr eaLnBrk="0" hangingPunct="0">
              <a:spcBef>
                <a:spcPct val="50000"/>
              </a:spcBef>
            </a:pPr>
            <a:r>
              <a:rPr lang="es-UY" sz="1600" dirty="0">
                <a:solidFill>
                  <a:schemeClr val="accent1">
                    <a:lumMod val="50000"/>
                  </a:schemeClr>
                </a:solidFill>
              </a:rPr>
              <a:t>Paraguay</a:t>
            </a:r>
            <a:endParaRPr lang="es-MX" sz="1600" dirty="0">
              <a:solidFill>
                <a:schemeClr val="accent1">
                  <a:lumMod val="50000"/>
                </a:schemeClr>
              </a:solidFill>
            </a:endParaRPr>
          </a:p>
        </p:txBody>
      </p:sp>
      <p:sp>
        <p:nvSpPr>
          <p:cNvPr id="11" name="Text Box 35"/>
          <p:cNvSpPr txBox="1">
            <a:spLocks noChangeArrowheads="1"/>
          </p:cNvSpPr>
          <p:nvPr/>
        </p:nvSpPr>
        <p:spPr bwMode="auto">
          <a:xfrm>
            <a:off x="3287689" y="3010438"/>
            <a:ext cx="1008063" cy="338554"/>
          </a:xfrm>
          <a:prstGeom prst="rect">
            <a:avLst/>
          </a:prstGeom>
          <a:noFill/>
          <a:ln w="9525">
            <a:noFill/>
            <a:miter lim="800000"/>
            <a:headEnd/>
            <a:tailEnd/>
          </a:ln>
        </p:spPr>
        <p:txBody>
          <a:bodyPr>
            <a:spAutoFit/>
          </a:bodyPr>
          <a:lstStyle/>
          <a:p>
            <a:pPr eaLnBrk="0" hangingPunct="0">
              <a:spcBef>
                <a:spcPct val="50000"/>
              </a:spcBef>
            </a:pPr>
            <a:r>
              <a:rPr lang="es-UY" sz="1600" dirty="0">
                <a:solidFill>
                  <a:schemeClr val="accent1">
                    <a:lumMod val="50000"/>
                  </a:schemeClr>
                </a:solidFill>
              </a:rPr>
              <a:t>Bolivia</a:t>
            </a:r>
            <a:endParaRPr lang="es-MX" sz="1600" dirty="0">
              <a:solidFill>
                <a:schemeClr val="accent1">
                  <a:lumMod val="50000"/>
                </a:schemeClr>
              </a:solidFill>
            </a:endParaRPr>
          </a:p>
        </p:txBody>
      </p:sp>
      <p:sp>
        <p:nvSpPr>
          <p:cNvPr id="12" name="Text Box 43"/>
          <p:cNvSpPr txBox="1">
            <a:spLocks noChangeArrowheads="1"/>
          </p:cNvSpPr>
          <p:nvPr/>
        </p:nvSpPr>
        <p:spPr bwMode="auto">
          <a:xfrm>
            <a:off x="3288000" y="3370478"/>
            <a:ext cx="1150938" cy="338554"/>
          </a:xfrm>
          <a:prstGeom prst="rect">
            <a:avLst/>
          </a:prstGeom>
          <a:noFill/>
          <a:ln w="9525">
            <a:noFill/>
            <a:miter lim="800000"/>
            <a:headEnd/>
            <a:tailEnd/>
          </a:ln>
        </p:spPr>
        <p:txBody>
          <a:bodyPr>
            <a:spAutoFit/>
          </a:bodyPr>
          <a:lstStyle/>
          <a:p>
            <a:pPr eaLnBrk="0" hangingPunct="0">
              <a:spcBef>
                <a:spcPct val="50000"/>
              </a:spcBef>
            </a:pPr>
            <a:r>
              <a:rPr lang="es-UY" sz="1600" dirty="0">
                <a:solidFill>
                  <a:schemeClr val="accent1">
                    <a:lumMod val="50000"/>
                  </a:schemeClr>
                </a:solidFill>
              </a:rPr>
              <a:t>Ecuador</a:t>
            </a:r>
            <a:endParaRPr lang="es-MX" sz="1600" dirty="0">
              <a:solidFill>
                <a:schemeClr val="accent1">
                  <a:lumMod val="50000"/>
                </a:schemeClr>
              </a:solidFill>
            </a:endParaRPr>
          </a:p>
        </p:txBody>
      </p:sp>
      <p:sp>
        <p:nvSpPr>
          <p:cNvPr id="17" name="Text Box 65"/>
          <p:cNvSpPr txBox="1">
            <a:spLocks noChangeArrowheads="1"/>
          </p:cNvSpPr>
          <p:nvPr/>
        </p:nvSpPr>
        <p:spPr bwMode="auto">
          <a:xfrm>
            <a:off x="5951464" y="2802414"/>
            <a:ext cx="936625" cy="338554"/>
          </a:xfrm>
          <a:prstGeom prst="rect">
            <a:avLst/>
          </a:prstGeom>
          <a:noFill/>
          <a:ln w="9525">
            <a:noFill/>
            <a:miter lim="800000"/>
            <a:headEnd/>
            <a:tailEnd/>
          </a:ln>
        </p:spPr>
        <p:txBody>
          <a:bodyPr>
            <a:spAutoFit/>
          </a:bodyPr>
          <a:lstStyle>
            <a:defPPr>
              <a:defRPr lang="es-UY"/>
            </a:defPPr>
            <a:lvl1pPr eaLnBrk="0" hangingPunct="0">
              <a:spcBef>
                <a:spcPct val="50000"/>
              </a:spcBef>
              <a:defRPr sz="1600">
                <a:solidFill>
                  <a:schemeClr val="accent1">
                    <a:lumMod val="50000"/>
                  </a:schemeClr>
                </a:solidFill>
              </a:defRPr>
            </a:lvl1pPr>
          </a:lstStyle>
          <a:p>
            <a:r>
              <a:rPr lang="es-UY" dirty="0"/>
              <a:t>Chile</a:t>
            </a:r>
            <a:endParaRPr lang="es-MX" dirty="0"/>
          </a:p>
        </p:txBody>
      </p:sp>
      <p:sp>
        <p:nvSpPr>
          <p:cNvPr id="18" name="Text Box 66"/>
          <p:cNvSpPr txBox="1">
            <a:spLocks noChangeArrowheads="1"/>
          </p:cNvSpPr>
          <p:nvPr/>
        </p:nvSpPr>
        <p:spPr bwMode="auto">
          <a:xfrm>
            <a:off x="5950595" y="3140968"/>
            <a:ext cx="1441450" cy="338554"/>
          </a:xfrm>
          <a:prstGeom prst="rect">
            <a:avLst/>
          </a:prstGeom>
          <a:noFill/>
          <a:ln w="9525">
            <a:noFill/>
            <a:miter lim="800000"/>
            <a:headEnd/>
            <a:tailEnd/>
          </a:ln>
        </p:spPr>
        <p:txBody>
          <a:bodyPr>
            <a:spAutoFit/>
          </a:bodyPr>
          <a:lstStyle>
            <a:defPPr>
              <a:defRPr lang="es-UY"/>
            </a:defPPr>
            <a:lvl1pPr eaLnBrk="0" hangingPunct="0">
              <a:spcBef>
                <a:spcPct val="50000"/>
              </a:spcBef>
              <a:defRPr sz="1600">
                <a:solidFill>
                  <a:schemeClr val="accent1">
                    <a:lumMod val="50000"/>
                  </a:schemeClr>
                </a:solidFill>
              </a:defRPr>
            </a:lvl1pPr>
          </a:lstStyle>
          <a:p>
            <a:r>
              <a:rPr lang="es-UY" dirty="0"/>
              <a:t>Colombia</a:t>
            </a:r>
            <a:endParaRPr lang="es-MX" dirty="0"/>
          </a:p>
        </p:txBody>
      </p:sp>
      <p:sp>
        <p:nvSpPr>
          <p:cNvPr id="19" name="Text Box 67"/>
          <p:cNvSpPr txBox="1">
            <a:spLocks noChangeArrowheads="1"/>
          </p:cNvSpPr>
          <p:nvPr/>
        </p:nvSpPr>
        <p:spPr bwMode="auto">
          <a:xfrm>
            <a:off x="5952604" y="4595093"/>
            <a:ext cx="1079500" cy="338554"/>
          </a:xfrm>
          <a:prstGeom prst="rect">
            <a:avLst/>
          </a:prstGeom>
          <a:noFill/>
          <a:ln w="9525">
            <a:noFill/>
            <a:miter lim="800000"/>
            <a:headEnd/>
            <a:tailEnd/>
          </a:ln>
        </p:spPr>
        <p:txBody>
          <a:bodyPr>
            <a:spAutoFit/>
          </a:bodyPr>
          <a:lstStyle>
            <a:defPPr>
              <a:defRPr lang="es-UY"/>
            </a:defPPr>
            <a:lvl1pPr eaLnBrk="0" hangingPunct="0">
              <a:spcBef>
                <a:spcPct val="50000"/>
              </a:spcBef>
              <a:defRPr sz="1600">
                <a:solidFill>
                  <a:schemeClr val="accent1">
                    <a:lumMod val="50000"/>
                  </a:schemeClr>
                </a:solidFill>
              </a:defRPr>
            </a:lvl1pPr>
          </a:lstStyle>
          <a:p>
            <a:r>
              <a:rPr lang="es-UY" dirty="0"/>
              <a:t>Cuba</a:t>
            </a:r>
            <a:endParaRPr lang="es-MX" dirty="0"/>
          </a:p>
        </p:txBody>
      </p:sp>
      <p:pic>
        <p:nvPicPr>
          <p:cNvPr id="20" name="Picture 88" descr="235221_160px"/>
          <p:cNvPicPr>
            <a:picLocks noChangeArrowheads="1"/>
          </p:cNvPicPr>
          <p:nvPr/>
        </p:nvPicPr>
        <p:blipFill>
          <a:blip r:embed="rId7" cstate="print"/>
          <a:srcRect/>
          <a:stretch>
            <a:fillRect/>
          </a:stretch>
        </p:blipFill>
        <p:spPr bwMode="auto">
          <a:xfrm>
            <a:off x="5494784" y="4595094"/>
            <a:ext cx="457200" cy="346075"/>
          </a:xfrm>
          <a:prstGeom prst="rect">
            <a:avLst/>
          </a:prstGeom>
          <a:noFill/>
          <a:ln w="9525">
            <a:noFill/>
            <a:miter lim="800000"/>
            <a:headEnd/>
            <a:tailEnd/>
          </a:ln>
        </p:spPr>
      </p:pic>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65652" y="2996952"/>
            <a:ext cx="457200" cy="31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65652" y="3370478"/>
            <a:ext cx="457200" cy="30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65652" y="3770309"/>
            <a:ext cx="45720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94784" y="2802414"/>
            <a:ext cx="457200" cy="30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00694" y="3140968"/>
            <a:ext cx="457200" cy="30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01314" y="4976140"/>
            <a:ext cx="457200" cy="30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67"/>
          <p:cNvSpPr txBox="1">
            <a:spLocks noChangeArrowheads="1"/>
          </p:cNvSpPr>
          <p:nvPr/>
        </p:nvSpPr>
        <p:spPr bwMode="auto">
          <a:xfrm>
            <a:off x="5952604" y="4941168"/>
            <a:ext cx="1079500" cy="338554"/>
          </a:xfrm>
          <a:prstGeom prst="rect">
            <a:avLst/>
          </a:prstGeom>
          <a:noFill/>
          <a:ln w="9525">
            <a:noFill/>
            <a:miter lim="800000"/>
            <a:headEnd/>
            <a:tailEnd/>
          </a:ln>
        </p:spPr>
        <p:txBody>
          <a:bodyPr>
            <a:spAutoFit/>
          </a:bodyPr>
          <a:lstStyle>
            <a:defPPr>
              <a:defRPr lang="es-UY"/>
            </a:defPPr>
            <a:lvl1pPr eaLnBrk="0" hangingPunct="0">
              <a:spcBef>
                <a:spcPct val="50000"/>
              </a:spcBef>
              <a:defRPr sz="1600">
                <a:solidFill>
                  <a:schemeClr val="accent1">
                    <a:lumMod val="50000"/>
                  </a:schemeClr>
                </a:solidFill>
              </a:defRPr>
            </a:lvl1pPr>
          </a:lstStyle>
          <a:p>
            <a:r>
              <a:rPr lang="es-UY" dirty="0"/>
              <a:t>Panamá</a:t>
            </a:r>
            <a:endParaRPr lang="es-MX" dirty="0"/>
          </a:p>
        </p:txBody>
      </p:sp>
      <p:pic>
        <p:nvPicPr>
          <p:cNvPr id="1037" name="Picture 1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00694" y="3485458"/>
            <a:ext cx="457200" cy="30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67"/>
          <p:cNvSpPr txBox="1">
            <a:spLocks noChangeArrowheads="1"/>
          </p:cNvSpPr>
          <p:nvPr/>
        </p:nvSpPr>
        <p:spPr bwMode="auto">
          <a:xfrm>
            <a:off x="5950595" y="3467972"/>
            <a:ext cx="1079500" cy="338554"/>
          </a:xfrm>
          <a:prstGeom prst="rect">
            <a:avLst/>
          </a:prstGeom>
          <a:noFill/>
          <a:ln w="9525">
            <a:noFill/>
            <a:miter lim="800000"/>
            <a:headEnd/>
            <a:tailEnd/>
          </a:ln>
        </p:spPr>
        <p:txBody>
          <a:bodyPr>
            <a:spAutoFit/>
          </a:bodyPr>
          <a:lstStyle>
            <a:defPPr>
              <a:defRPr lang="es-UY"/>
            </a:defPPr>
            <a:lvl1pPr eaLnBrk="0" hangingPunct="0">
              <a:spcBef>
                <a:spcPct val="50000"/>
              </a:spcBef>
              <a:defRPr sz="1600">
                <a:solidFill>
                  <a:schemeClr val="accent1">
                    <a:lumMod val="50000"/>
                  </a:schemeClr>
                </a:solidFill>
              </a:defRPr>
            </a:lvl1pPr>
          </a:lstStyle>
          <a:p>
            <a:r>
              <a:rPr lang="es-UY" dirty="0"/>
              <a:t>Perú</a:t>
            </a:r>
            <a:endParaRPr lang="es-MX" dirty="0"/>
          </a:p>
        </p:txBody>
      </p:sp>
      <p:pic>
        <p:nvPicPr>
          <p:cNvPr id="1038" name="Picture 1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494784" y="3806526"/>
            <a:ext cx="457200" cy="30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67"/>
          <p:cNvSpPr txBox="1">
            <a:spLocks noChangeArrowheads="1"/>
          </p:cNvSpPr>
          <p:nvPr/>
        </p:nvSpPr>
        <p:spPr bwMode="auto">
          <a:xfrm>
            <a:off x="5957894" y="3789040"/>
            <a:ext cx="1079500" cy="338554"/>
          </a:xfrm>
          <a:prstGeom prst="rect">
            <a:avLst/>
          </a:prstGeom>
          <a:noFill/>
          <a:ln w="9525">
            <a:noFill/>
            <a:miter lim="800000"/>
            <a:headEnd/>
            <a:tailEnd/>
          </a:ln>
        </p:spPr>
        <p:txBody>
          <a:bodyPr>
            <a:spAutoFit/>
          </a:bodyPr>
          <a:lstStyle>
            <a:defPPr>
              <a:defRPr lang="es-UY"/>
            </a:defPPr>
            <a:lvl1pPr eaLnBrk="0" hangingPunct="0">
              <a:spcBef>
                <a:spcPct val="50000"/>
              </a:spcBef>
              <a:defRPr sz="1600">
                <a:solidFill>
                  <a:schemeClr val="accent1">
                    <a:lumMod val="50000"/>
                  </a:schemeClr>
                </a:solidFill>
              </a:defRPr>
            </a:lvl1pPr>
          </a:lstStyle>
          <a:p>
            <a:r>
              <a:rPr lang="es-UY" dirty="0"/>
              <a:t>Uruguay</a:t>
            </a:r>
            <a:endParaRPr lang="es-MX" dirty="0"/>
          </a:p>
        </p:txBody>
      </p:sp>
      <p:pic>
        <p:nvPicPr>
          <p:cNvPr id="1039" name="Picture 1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00694" y="4189285"/>
            <a:ext cx="457200" cy="30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67"/>
          <p:cNvSpPr txBox="1">
            <a:spLocks noChangeArrowheads="1"/>
          </p:cNvSpPr>
          <p:nvPr/>
        </p:nvSpPr>
        <p:spPr bwMode="auto">
          <a:xfrm>
            <a:off x="5951984" y="4154314"/>
            <a:ext cx="1274006" cy="338554"/>
          </a:xfrm>
          <a:prstGeom prst="rect">
            <a:avLst/>
          </a:prstGeom>
          <a:noFill/>
          <a:ln w="9525">
            <a:noFill/>
            <a:miter lim="800000"/>
            <a:headEnd/>
            <a:tailEnd/>
          </a:ln>
        </p:spPr>
        <p:txBody>
          <a:bodyPr wrap="square">
            <a:spAutoFit/>
          </a:bodyPr>
          <a:lstStyle>
            <a:defPPr>
              <a:defRPr lang="es-UY"/>
            </a:defPPr>
            <a:lvl1pPr eaLnBrk="0" hangingPunct="0">
              <a:spcBef>
                <a:spcPct val="50000"/>
              </a:spcBef>
              <a:defRPr sz="1600">
                <a:solidFill>
                  <a:schemeClr val="accent1">
                    <a:lumMod val="50000"/>
                  </a:schemeClr>
                </a:solidFill>
              </a:defRPr>
            </a:lvl1pPr>
          </a:lstStyle>
          <a:p>
            <a:r>
              <a:rPr lang="es-UY" dirty="0"/>
              <a:t>Venezuela</a:t>
            </a:r>
            <a:endParaRPr lang="es-MX" dirty="0"/>
          </a:p>
        </p:txBody>
      </p:sp>
      <p:pic>
        <p:nvPicPr>
          <p:cNvPr id="1040"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84232" y="2998800"/>
            <a:ext cx="457200" cy="288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 Box 35"/>
          <p:cNvSpPr txBox="1">
            <a:spLocks noChangeArrowheads="1"/>
          </p:cNvSpPr>
          <p:nvPr/>
        </p:nvSpPr>
        <p:spPr bwMode="auto">
          <a:xfrm>
            <a:off x="8641433" y="2973542"/>
            <a:ext cx="1154136" cy="338554"/>
          </a:xfrm>
          <a:prstGeom prst="rect">
            <a:avLst/>
          </a:prstGeom>
          <a:noFill/>
          <a:ln w="9525">
            <a:noFill/>
            <a:miter lim="800000"/>
            <a:headEnd/>
            <a:tailEnd/>
          </a:ln>
        </p:spPr>
        <p:txBody>
          <a:bodyPr wrap="square">
            <a:spAutoFit/>
          </a:bodyPr>
          <a:lstStyle/>
          <a:p>
            <a:pPr eaLnBrk="0" hangingPunct="0">
              <a:spcBef>
                <a:spcPct val="50000"/>
              </a:spcBef>
            </a:pPr>
            <a:r>
              <a:rPr lang="es-UY" sz="1600" dirty="0">
                <a:solidFill>
                  <a:schemeClr val="accent1">
                    <a:lumMod val="50000"/>
                  </a:schemeClr>
                </a:solidFill>
              </a:rPr>
              <a:t>Argentina</a:t>
            </a:r>
            <a:endParaRPr lang="es-MX" sz="1600" dirty="0">
              <a:solidFill>
                <a:schemeClr val="accent1">
                  <a:lumMod val="50000"/>
                </a:schemeClr>
              </a:solidFill>
            </a:endParaRPr>
          </a:p>
        </p:txBody>
      </p:sp>
      <p:pic>
        <p:nvPicPr>
          <p:cNvPr id="1041" name="Picture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84232" y="3369600"/>
            <a:ext cx="457200" cy="32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 Box 35"/>
          <p:cNvSpPr txBox="1">
            <a:spLocks noChangeArrowheads="1"/>
          </p:cNvSpPr>
          <p:nvPr/>
        </p:nvSpPr>
        <p:spPr bwMode="auto">
          <a:xfrm>
            <a:off x="8641433" y="3360343"/>
            <a:ext cx="1008063" cy="338554"/>
          </a:xfrm>
          <a:prstGeom prst="rect">
            <a:avLst/>
          </a:prstGeom>
          <a:noFill/>
          <a:ln w="9525">
            <a:noFill/>
            <a:miter lim="800000"/>
            <a:headEnd/>
            <a:tailEnd/>
          </a:ln>
        </p:spPr>
        <p:txBody>
          <a:bodyPr>
            <a:spAutoFit/>
          </a:bodyPr>
          <a:lstStyle/>
          <a:p>
            <a:pPr eaLnBrk="0" hangingPunct="0">
              <a:spcBef>
                <a:spcPct val="50000"/>
              </a:spcBef>
            </a:pPr>
            <a:r>
              <a:rPr lang="es-UY" sz="1600" dirty="0">
                <a:solidFill>
                  <a:schemeClr val="accent1">
                    <a:lumMod val="50000"/>
                  </a:schemeClr>
                </a:solidFill>
              </a:rPr>
              <a:t>Brasil</a:t>
            </a:r>
            <a:endParaRPr lang="es-MX" sz="1600" dirty="0">
              <a:solidFill>
                <a:schemeClr val="accent1">
                  <a:lumMod val="50000"/>
                </a:schemeClr>
              </a:solidFill>
            </a:endParaRPr>
          </a:p>
        </p:txBody>
      </p:sp>
      <p:pic>
        <p:nvPicPr>
          <p:cNvPr id="1042" name="Picture 18"/>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184232" y="3780001"/>
            <a:ext cx="457200" cy="25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 Box 35"/>
          <p:cNvSpPr txBox="1">
            <a:spLocks noChangeArrowheads="1"/>
          </p:cNvSpPr>
          <p:nvPr/>
        </p:nvSpPr>
        <p:spPr bwMode="auto">
          <a:xfrm>
            <a:off x="8641433" y="3744000"/>
            <a:ext cx="1008063" cy="338554"/>
          </a:xfrm>
          <a:prstGeom prst="rect">
            <a:avLst/>
          </a:prstGeom>
          <a:noFill/>
          <a:ln w="9525">
            <a:noFill/>
            <a:miter lim="800000"/>
            <a:headEnd/>
            <a:tailEnd/>
          </a:ln>
        </p:spPr>
        <p:txBody>
          <a:bodyPr>
            <a:spAutoFit/>
          </a:bodyPr>
          <a:lstStyle/>
          <a:p>
            <a:pPr eaLnBrk="0" hangingPunct="0">
              <a:spcBef>
                <a:spcPct val="50000"/>
              </a:spcBef>
            </a:pPr>
            <a:r>
              <a:rPr lang="es-UY" sz="1600" dirty="0">
                <a:solidFill>
                  <a:schemeClr val="accent1">
                    <a:lumMod val="50000"/>
                  </a:schemeClr>
                </a:solidFill>
              </a:rPr>
              <a:t>México</a:t>
            </a:r>
            <a:endParaRPr lang="es-MX" sz="1600" dirty="0">
              <a:solidFill>
                <a:schemeClr val="accent1">
                  <a:lumMod val="50000"/>
                </a:schemeClr>
              </a:solidFill>
            </a:endParaRPr>
          </a:p>
        </p:txBody>
      </p:sp>
      <p:pic>
        <p:nvPicPr>
          <p:cNvPr id="36" name="1 Imagen" descr="logo_horizontal">
            <a:extLst>
              <a:ext uri="{FF2B5EF4-FFF2-40B4-BE49-F238E27FC236}">
                <a16:creationId xmlns:a16="http://schemas.microsoft.com/office/drawing/2014/main" id="{5F8D5E76-AFA7-4C30-817F-752AF8336C3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78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3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anim calcmode="lin" valueType="num">
                                      <p:cBhvr>
                                        <p:cTn id="21" dur="1000" fill="hold"/>
                                        <p:tgtEl>
                                          <p:spTgt spid="30"/>
                                        </p:tgtEl>
                                        <p:attrNameLst>
                                          <p:attrName>ppt_x</p:attrName>
                                        </p:attrNameLst>
                                      </p:cBhvr>
                                      <p:tavLst>
                                        <p:tav tm="0">
                                          <p:val>
                                            <p:strVal val="#ppt_x"/>
                                          </p:val>
                                        </p:tav>
                                        <p:tav tm="100000">
                                          <p:val>
                                            <p:strVal val="#ppt_x"/>
                                          </p:val>
                                        </p:tav>
                                      </p:tavLst>
                                    </p:anim>
                                    <p:anim calcmode="lin" valueType="num">
                                      <p:cBhvr>
                                        <p:cTn id="22" dur="1000" fill="hold"/>
                                        <p:tgtEl>
                                          <p:spTgt spid="3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animBg="1"/>
      <p:bldP spid="19"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334" y="1589089"/>
            <a:ext cx="8229600" cy="1143000"/>
          </a:xfrm>
        </p:spPr>
        <p:txBody>
          <a:bodyPr/>
          <a:lstStyle/>
          <a:p>
            <a:r>
              <a:rPr lang="es-UY" u="sng" cap="small" dirty="0"/>
              <a:t>ALADI: Antecedentes</a:t>
            </a:r>
          </a:p>
        </p:txBody>
      </p:sp>
      <p:sp>
        <p:nvSpPr>
          <p:cNvPr id="3" name="2 Marcador de contenido"/>
          <p:cNvSpPr>
            <a:spLocks noGrp="1"/>
          </p:cNvSpPr>
          <p:nvPr>
            <p:ph idx="1"/>
          </p:nvPr>
        </p:nvSpPr>
        <p:spPr/>
        <p:txBody>
          <a:bodyPr/>
          <a:lstStyle/>
          <a:p>
            <a:r>
              <a:rPr lang="es-UY" dirty="0"/>
              <a:t>ALALC: Asociación Latinoamericana de Libre Comercio (TM 60).</a:t>
            </a:r>
          </a:p>
          <a:p>
            <a:r>
              <a:rPr lang="es-UY" dirty="0"/>
              <a:t>11 países miembros.</a:t>
            </a:r>
          </a:p>
          <a:p>
            <a:r>
              <a:rPr lang="es-UY" dirty="0"/>
              <a:t>Espacio Multilateral de negociaciones.</a:t>
            </a:r>
          </a:p>
          <a:p>
            <a:r>
              <a:rPr lang="es-UY" dirty="0"/>
              <a:t>Crear una Zona de Libre Comercio en un plazo de 12 años (20 años).</a:t>
            </a:r>
          </a:p>
          <a:p>
            <a:r>
              <a:rPr lang="es-UY" dirty="0"/>
              <a:t>Finaliza el proceso: Creación de ALADI (TM80).</a:t>
            </a:r>
          </a:p>
          <a:p>
            <a:pPr marL="0" indent="0">
              <a:buNone/>
            </a:pPr>
            <a:endParaRPr lang="es-UY" dirty="0"/>
          </a:p>
          <a:p>
            <a:endParaRPr lang="es-UY" dirty="0"/>
          </a:p>
        </p:txBody>
      </p:sp>
      <p:pic>
        <p:nvPicPr>
          <p:cNvPr id="4" name="1 Imagen" descr="logo_horizontal">
            <a:extLst>
              <a:ext uri="{FF2B5EF4-FFF2-40B4-BE49-F238E27FC236}">
                <a16:creationId xmlns:a16="http://schemas.microsoft.com/office/drawing/2014/main" id="{CE0E1913-D47F-4851-9263-5C842709B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629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95600" y="360000"/>
            <a:ext cx="7200800" cy="648072"/>
          </a:xfrm>
        </p:spPr>
        <p:txBody>
          <a:bodyPr/>
          <a:lstStyle/>
          <a:p>
            <a:r>
              <a:rPr lang="es-UY" u="sng" cap="small" dirty="0"/>
              <a:t>Tratado de Montevideo 1980</a:t>
            </a:r>
            <a:endParaRPr lang="es-UY" sz="2800" u="sng" cap="small" dirty="0"/>
          </a:p>
        </p:txBody>
      </p:sp>
      <p:grpSp>
        <p:nvGrpSpPr>
          <p:cNvPr id="13" name="12 Grupo"/>
          <p:cNvGrpSpPr/>
          <p:nvPr/>
        </p:nvGrpSpPr>
        <p:grpSpPr>
          <a:xfrm>
            <a:off x="1633124" y="1196753"/>
            <a:ext cx="8922691" cy="1469975"/>
            <a:chOff x="109123" y="548681"/>
            <a:chExt cx="8922691" cy="1469975"/>
          </a:xfrm>
        </p:grpSpPr>
        <p:sp>
          <p:nvSpPr>
            <p:cNvPr id="5" name="4 Forma libre"/>
            <p:cNvSpPr/>
            <p:nvPr/>
          </p:nvSpPr>
          <p:spPr>
            <a:xfrm>
              <a:off x="2555776" y="629929"/>
              <a:ext cx="6476038" cy="1322971"/>
            </a:xfrm>
            <a:custGeom>
              <a:avLst/>
              <a:gdLst>
                <a:gd name="connsiteX0" fmla="*/ 196001 w 1175980"/>
                <a:gd name="connsiteY0" fmla="*/ 0 h 6196922"/>
                <a:gd name="connsiteX1" fmla="*/ 979979 w 1175980"/>
                <a:gd name="connsiteY1" fmla="*/ 0 h 6196922"/>
                <a:gd name="connsiteX2" fmla="*/ 1175980 w 1175980"/>
                <a:gd name="connsiteY2" fmla="*/ 196001 h 6196922"/>
                <a:gd name="connsiteX3" fmla="*/ 1175980 w 1175980"/>
                <a:gd name="connsiteY3" fmla="*/ 6196922 h 6196922"/>
                <a:gd name="connsiteX4" fmla="*/ 1175980 w 1175980"/>
                <a:gd name="connsiteY4" fmla="*/ 6196922 h 6196922"/>
                <a:gd name="connsiteX5" fmla="*/ 0 w 1175980"/>
                <a:gd name="connsiteY5" fmla="*/ 6196922 h 6196922"/>
                <a:gd name="connsiteX6" fmla="*/ 0 w 1175980"/>
                <a:gd name="connsiteY6" fmla="*/ 6196922 h 6196922"/>
                <a:gd name="connsiteX7" fmla="*/ 0 w 1175980"/>
                <a:gd name="connsiteY7" fmla="*/ 196001 h 6196922"/>
                <a:gd name="connsiteX8" fmla="*/ 196001 w 1175980"/>
                <a:gd name="connsiteY8" fmla="*/ 0 h 619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80" h="6196922">
                  <a:moveTo>
                    <a:pt x="1175980" y="1032845"/>
                  </a:moveTo>
                  <a:lnTo>
                    <a:pt x="1175980" y="5164077"/>
                  </a:lnTo>
                  <a:cubicBezTo>
                    <a:pt x="1175980" y="5734498"/>
                    <a:pt x="1159327" y="6196919"/>
                    <a:pt x="1138785" y="6196919"/>
                  </a:cubicBezTo>
                  <a:lnTo>
                    <a:pt x="0" y="6196919"/>
                  </a:lnTo>
                  <a:lnTo>
                    <a:pt x="0" y="6196919"/>
                  </a:lnTo>
                  <a:lnTo>
                    <a:pt x="0" y="3"/>
                  </a:lnTo>
                  <a:lnTo>
                    <a:pt x="0" y="3"/>
                  </a:lnTo>
                  <a:lnTo>
                    <a:pt x="1138785" y="3"/>
                  </a:lnTo>
                  <a:cubicBezTo>
                    <a:pt x="1159327" y="3"/>
                    <a:pt x="1175980" y="462424"/>
                    <a:pt x="1175980" y="103284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16000" tIns="72000" rIns="288000" bIns="72000" numCol="1" spcCol="1270" anchor="ctr" anchorCtr="0">
              <a:noAutofit/>
            </a:bodyPr>
            <a:lstStyle/>
            <a:p>
              <a:pPr marL="171450" lvl="1" indent="-171450" defTabSz="711200">
                <a:spcBef>
                  <a:spcPts val="600"/>
                </a:spcBef>
                <a:buChar char="••"/>
              </a:pPr>
              <a:r>
                <a:rPr lang="es-ES_tradnl" sz="2000" dirty="0"/>
                <a:t>Desarrollo económico – social, armónico y equilibrado de la región.</a:t>
              </a:r>
              <a:endParaRPr lang="es-UY" sz="2000" dirty="0"/>
            </a:p>
            <a:p>
              <a:pPr marL="171450" lvl="1" indent="-171450" defTabSz="711200">
                <a:spcBef>
                  <a:spcPts val="600"/>
                </a:spcBef>
                <a:buChar char="••"/>
              </a:pPr>
              <a:r>
                <a:rPr lang="es-ES_tradnl" sz="2000" dirty="0"/>
                <a:t>Alcanzar en el largo plazo un mercado común latinoamericano.</a:t>
              </a:r>
              <a:endParaRPr lang="es-UY" sz="2000" dirty="0"/>
            </a:p>
          </p:txBody>
        </p:sp>
        <p:sp>
          <p:nvSpPr>
            <p:cNvPr id="6" name="5 Forma libre"/>
            <p:cNvSpPr/>
            <p:nvPr/>
          </p:nvSpPr>
          <p:spPr>
            <a:xfrm>
              <a:off x="109123" y="548681"/>
              <a:ext cx="2590670" cy="1469975"/>
            </a:xfrm>
            <a:custGeom>
              <a:avLst/>
              <a:gdLst>
                <a:gd name="connsiteX0" fmla="*/ 0 w 2725769"/>
                <a:gd name="connsiteY0" fmla="*/ 245001 h 1469975"/>
                <a:gd name="connsiteX1" fmla="*/ 245001 w 2725769"/>
                <a:gd name="connsiteY1" fmla="*/ 0 h 1469975"/>
                <a:gd name="connsiteX2" fmla="*/ 2480768 w 2725769"/>
                <a:gd name="connsiteY2" fmla="*/ 0 h 1469975"/>
                <a:gd name="connsiteX3" fmla="*/ 2725769 w 2725769"/>
                <a:gd name="connsiteY3" fmla="*/ 245001 h 1469975"/>
                <a:gd name="connsiteX4" fmla="*/ 2725769 w 2725769"/>
                <a:gd name="connsiteY4" fmla="*/ 1224974 h 1469975"/>
                <a:gd name="connsiteX5" fmla="*/ 2480768 w 2725769"/>
                <a:gd name="connsiteY5" fmla="*/ 1469975 h 1469975"/>
                <a:gd name="connsiteX6" fmla="*/ 245001 w 2725769"/>
                <a:gd name="connsiteY6" fmla="*/ 1469975 h 1469975"/>
                <a:gd name="connsiteX7" fmla="*/ 0 w 2725769"/>
                <a:gd name="connsiteY7" fmla="*/ 1224974 h 1469975"/>
                <a:gd name="connsiteX8" fmla="*/ 0 w 2725769"/>
                <a:gd name="connsiteY8" fmla="*/ 245001 h 146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5769" h="1469975">
                  <a:moveTo>
                    <a:pt x="0" y="245001"/>
                  </a:moveTo>
                  <a:cubicBezTo>
                    <a:pt x="0" y="109691"/>
                    <a:pt x="109691" y="0"/>
                    <a:pt x="245001" y="0"/>
                  </a:cubicBezTo>
                  <a:lnTo>
                    <a:pt x="2480768" y="0"/>
                  </a:lnTo>
                  <a:cubicBezTo>
                    <a:pt x="2616078" y="0"/>
                    <a:pt x="2725769" y="109691"/>
                    <a:pt x="2725769" y="245001"/>
                  </a:cubicBezTo>
                  <a:lnTo>
                    <a:pt x="2725769" y="1224974"/>
                  </a:lnTo>
                  <a:cubicBezTo>
                    <a:pt x="2725769" y="1360284"/>
                    <a:pt x="2616078" y="1469975"/>
                    <a:pt x="2480768" y="1469975"/>
                  </a:cubicBezTo>
                  <a:lnTo>
                    <a:pt x="245001" y="1469975"/>
                  </a:lnTo>
                  <a:cubicBezTo>
                    <a:pt x="109691" y="1469975"/>
                    <a:pt x="0" y="1360284"/>
                    <a:pt x="0" y="1224974"/>
                  </a:cubicBezTo>
                  <a:lnTo>
                    <a:pt x="0" y="2450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198" tIns="117478" rIns="163198" bIns="117478" numCol="1" spcCol="1270" anchor="ctr" anchorCtr="0">
              <a:noAutofit/>
            </a:bodyPr>
            <a:lstStyle/>
            <a:p>
              <a:pPr algn="ctr" defTabSz="1066800">
                <a:lnSpc>
                  <a:spcPct val="90000"/>
                </a:lnSpc>
                <a:spcBef>
                  <a:spcPct val="0"/>
                </a:spcBef>
                <a:spcAft>
                  <a:spcPct val="35000"/>
                </a:spcAft>
              </a:pPr>
              <a:r>
                <a:rPr lang="es-UY" sz="2400" dirty="0">
                  <a:solidFill>
                    <a:schemeClr val="tx1"/>
                  </a:solidFill>
                </a:rPr>
                <a:t>OBJETIVOS</a:t>
              </a:r>
            </a:p>
          </p:txBody>
        </p:sp>
      </p:grpSp>
      <p:grpSp>
        <p:nvGrpSpPr>
          <p:cNvPr id="14" name="13 Grupo"/>
          <p:cNvGrpSpPr/>
          <p:nvPr/>
        </p:nvGrpSpPr>
        <p:grpSpPr>
          <a:xfrm>
            <a:off x="1631504" y="2960522"/>
            <a:ext cx="9036496" cy="2135695"/>
            <a:chOff x="107504" y="1698585"/>
            <a:chExt cx="9036496" cy="2135695"/>
          </a:xfrm>
        </p:grpSpPr>
        <p:sp>
          <p:nvSpPr>
            <p:cNvPr id="7" name="6 Forma libre"/>
            <p:cNvSpPr/>
            <p:nvPr/>
          </p:nvSpPr>
          <p:spPr>
            <a:xfrm>
              <a:off x="2555776" y="1698585"/>
              <a:ext cx="6588224" cy="2135695"/>
            </a:xfrm>
            <a:custGeom>
              <a:avLst/>
              <a:gdLst>
                <a:gd name="connsiteX0" fmla="*/ 297625 w 1785714"/>
                <a:gd name="connsiteY0" fmla="*/ 0 h 6188123"/>
                <a:gd name="connsiteX1" fmla="*/ 1488089 w 1785714"/>
                <a:gd name="connsiteY1" fmla="*/ 0 h 6188123"/>
                <a:gd name="connsiteX2" fmla="*/ 1785714 w 1785714"/>
                <a:gd name="connsiteY2" fmla="*/ 297625 h 6188123"/>
                <a:gd name="connsiteX3" fmla="*/ 1785714 w 1785714"/>
                <a:gd name="connsiteY3" fmla="*/ 6188123 h 6188123"/>
                <a:gd name="connsiteX4" fmla="*/ 1785714 w 1785714"/>
                <a:gd name="connsiteY4" fmla="*/ 6188123 h 6188123"/>
                <a:gd name="connsiteX5" fmla="*/ 0 w 1785714"/>
                <a:gd name="connsiteY5" fmla="*/ 6188123 h 6188123"/>
                <a:gd name="connsiteX6" fmla="*/ 0 w 1785714"/>
                <a:gd name="connsiteY6" fmla="*/ 6188123 h 6188123"/>
                <a:gd name="connsiteX7" fmla="*/ 0 w 1785714"/>
                <a:gd name="connsiteY7" fmla="*/ 297625 h 6188123"/>
                <a:gd name="connsiteX8" fmla="*/ 297625 w 1785714"/>
                <a:gd name="connsiteY8" fmla="*/ 0 h 618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5714" h="6188123">
                  <a:moveTo>
                    <a:pt x="1785714" y="1031376"/>
                  </a:moveTo>
                  <a:lnTo>
                    <a:pt x="1785714" y="5156747"/>
                  </a:lnTo>
                  <a:cubicBezTo>
                    <a:pt x="1785714" y="5726360"/>
                    <a:pt x="1747261" y="6188121"/>
                    <a:pt x="1699828" y="6188121"/>
                  </a:cubicBezTo>
                  <a:lnTo>
                    <a:pt x="0" y="6188121"/>
                  </a:lnTo>
                  <a:lnTo>
                    <a:pt x="0" y="6188121"/>
                  </a:lnTo>
                  <a:lnTo>
                    <a:pt x="0" y="2"/>
                  </a:lnTo>
                  <a:lnTo>
                    <a:pt x="0" y="2"/>
                  </a:lnTo>
                  <a:lnTo>
                    <a:pt x="1699828" y="2"/>
                  </a:lnTo>
                  <a:cubicBezTo>
                    <a:pt x="1747261" y="2"/>
                    <a:pt x="1785714" y="461763"/>
                    <a:pt x="1785714" y="103137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16000" tIns="72000" rIns="288000" bIns="72000" numCol="1" spcCol="1270" anchor="ctr" anchorCtr="0">
              <a:spAutoFit/>
            </a:bodyPr>
            <a:lstStyle/>
            <a:p>
              <a:pPr marL="171450" lvl="1" indent="-171450" defTabSz="711200">
                <a:spcBef>
                  <a:spcPts val="400"/>
                </a:spcBef>
                <a:buChar char="••"/>
              </a:pPr>
              <a:r>
                <a:rPr lang="es-UY" sz="1600" b="1" dirty="0">
                  <a:solidFill>
                    <a:schemeClr val="accent1">
                      <a:lumMod val="50000"/>
                    </a:schemeClr>
                  </a:solidFill>
                </a:rPr>
                <a:t>Pluralismo</a:t>
              </a:r>
              <a:r>
                <a:rPr lang="es-UY" sz="1600" dirty="0"/>
                <a:t> : diversidad política y económica.</a:t>
              </a:r>
            </a:p>
            <a:p>
              <a:pPr marL="171450" lvl="1" indent="-171450" defTabSz="711200">
                <a:spcBef>
                  <a:spcPts val="400"/>
                </a:spcBef>
                <a:buChar char="••"/>
              </a:pPr>
              <a:r>
                <a:rPr lang="es-UY" sz="1600" b="1" dirty="0">
                  <a:solidFill>
                    <a:schemeClr val="accent1">
                      <a:lumMod val="50000"/>
                    </a:schemeClr>
                  </a:solidFill>
                </a:rPr>
                <a:t>Flexibilidad</a:t>
              </a:r>
              <a:r>
                <a:rPr lang="es-UY" sz="1600" dirty="0"/>
                <a:t>: </a:t>
              </a:r>
              <a:r>
                <a:rPr lang="es-ES_tradnl" sz="1600" dirty="0"/>
                <a:t>permitir concertar acuerdos de alcance parcial.</a:t>
              </a:r>
              <a:endParaRPr lang="es-UY" sz="1600" dirty="0"/>
            </a:p>
            <a:p>
              <a:pPr marL="171450" lvl="1" indent="-171450" defTabSz="711200">
                <a:spcBef>
                  <a:spcPts val="400"/>
                </a:spcBef>
                <a:buChar char="••"/>
              </a:pPr>
              <a:r>
                <a:rPr lang="es-UY" sz="1600" b="1" dirty="0">
                  <a:solidFill>
                    <a:schemeClr val="accent1">
                      <a:lumMod val="50000"/>
                    </a:schemeClr>
                  </a:solidFill>
                </a:rPr>
                <a:t>Múltiple</a:t>
              </a:r>
              <a:r>
                <a:rPr lang="es-UY" sz="1600" dirty="0"/>
                <a:t>: </a:t>
              </a:r>
              <a:r>
                <a:rPr lang="es-ES_tradnl" sz="1600" dirty="0"/>
                <a:t>utilizar todos los instrumentos capaces de dinamizar los mercados a nivel regional.</a:t>
              </a:r>
              <a:endParaRPr lang="es-UY" sz="1600" dirty="0"/>
            </a:p>
            <a:p>
              <a:pPr marL="171450" lvl="1" indent="-171450" defTabSz="711200">
                <a:spcBef>
                  <a:spcPts val="400"/>
                </a:spcBef>
                <a:buChar char="••"/>
              </a:pPr>
              <a:r>
                <a:rPr lang="es-UY" sz="1600" b="1" dirty="0">
                  <a:solidFill>
                    <a:schemeClr val="accent1">
                      <a:lumMod val="50000"/>
                    </a:schemeClr>
                  </a:solidFill>
                </a:rPr>
                <a:t>Convergencia</a:t>
              </a:r>
              <a:r>
                <a:rPr lang="es-UY" sz="1600" dirty="0"/>
                <a:t>: </a:t>
              </a:r>
              <a:r>
                <a:rPr lang="es-ES_tradnl" sz="1600" dirty="0" err="1"/>
                <a:t>multilateralización</a:t>
              </a:r>
              <a:r>
                <a:rPr lang="es-ES_tradnl" sz="1600" dirty="0"/>
                <a:t> progresiva de los acuerdos.</a:t>
              </a:r>
              <a:endParaRPr lang="es-UY" sz="1600" dirty="0"/>
            </a:p>
            <a:p>
              <a:pPr marL="171450" lvl="1" indent="-171450" defTabSz="711200">
                <a:spcBef>
                  <a:spcPts val="400"/>
                </a:spcBef>
                <a:buChar char="••"/>
              </a:pPr>
              <a:r>
                <a:rPr lang="es-UY" sz="1600" b="1" dirty="0">
                  <a:solidFill>
                    <a:schemeClr val="accent1">
                      <a:lumMod val="50000"/>
                    </a:schemeClr>
                  </a:solidFill>
                </a:rPr>
                <a:t>Tratamientos diferenciales</a:t>
              </a:r>
              <a:r>
                <a:rPr lang="es-UY" sz="1600" dirty="0"/>
                <a:t>: establecidos </a:t>
              </a:r>
              <a:r>
                <a:rPr lang="es-ES_tradnl" sz="1600" dirty="0"/>
                <a:t>en base a las categorías de países (</a:t>
              </a:r>
              <a:r>
                <a:rPr lang="es-ES_tradnl" sz="1600" dirty="0" err="1"/>
                <a:t>caract</a:t>
              </a:r>
              <a:r>
                <a:rPr lang="es-ES_tradnl" sz="1600" dirty="0"/>
                <a:t>. económico-estructurales). </a:t>
              </a:r>
              <a:endParaRPr lang="es-UY" sz="1600" dirty="0"/>
            </a:p>
          </p:txBody>
        </p:sp>
        <p:sp>
          <p:nvSpPr>
            <p:cNvPr id="8" name="7 Forma libre"/>
            <p:cNvSpPr/>
            <p:nvPr/>
          </p:nvSpPr>
          <p:spPr>
            <a:xfrm>
              <a:off x="107504" y="2171087"/>
              <a:ext cx="2592288" cy="1469975"/>
            </a:xfrm>
            <a:custGeom>
              <a:avLst/>
              <a:gdLst>
                <a:gd name="connsiteX0" fmla="*/ 0 w 2735410"/>
                <a:gd name="connsiteY0" fmla="*/ 245001 h 1469975"/>
                <a:gd name="connsiteX1" fmla="*/ 245001 w 2735410"/>
                <a:gd name="connsiteY1" fmla="*/ 0 h 1469975"/>
                <a:gd name="connsiteX2" fmla="*/ 2490409 w 2735410"/>
                <a:gd name="connsiteY2" fmla="*/ 0 h 1469975"/>
                <a:gd name="connsiteX3" fmla="*/ 2735410 w 2735410"/>
                <a:gd name="connsiteY3" fmla="*/ 245001 h 1469975"/>
                <a:gd name="connsiteX4" fmla="*/ 2735410 w 2735410"/>
                <a:gd name="connsiteY4" fmla="*/ 1224974 h 1469975"/>
                <a:gd name="connsiteX5" fmla="*/ 2490409 w 2735410"/>
                <a:gd name="connsiteY5" fmla="*/ 1469975 h 1469975"/>
                <a:gd name="connsiteX6" fmla="*/ 245001 w 2735410"/>
                <a:gd name="connsiteY6" fmla="*/ 1469975 h 1469975"/>
                <a:gd name="connsiteX7" fmla="*/ 0 w 2735410"/>
                <a:gd name="connsiteY7" fmla="*/ 1224974 h 1469975"/>
                <a:gd name="connsiteX8" fmla="*/ 0 w 2735410"/>
                <a:gd name="connsiteY8" fmla="*/ 245001 h 146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5410" h="1469975">
                  <a:moveTo>
                    <a:pt x="0" y="245001"/>
                  </a:moveTo>
                  <a:cubicBezTo>
                    <a:pt x="0" y="109691"/>
                    <a:pt x="109691" y="0"/>
                    <a:pt x="245001" y="0"/>
                  </a:cubicBezTo>
                  <a:lnTo>
                    <a:pt x="2490409" y="0"/>
                  </a:lnTo>
                  <a:cubicBezTo>
                    <a:pt x="2625719" y="0"/>
                    <a:pt x="2735410" y="109691"/>
                    <a:pt x="2735410" y="245001"/>
                  </a:cubicBezTo>
                  <a:lnTo>
                    <a:pt x="2735410" y="1224974"/>
                  </a:lnTo>
                  <a:cubicBezTo>
                    <a:pt x="2735410" y="1360284"/>
                    <a:pt x="2625719" y="1469975"/>
                    <a:pt x="2490409" y="1469975"/>
                  </a:cubicBezTo>
                  <a:lnTo>
                    <a:pt x="245001" y="1469975"/>
                  </a:lnTo>
                  <a:cubicBezTo>
                    <a:pt x="109691" y="1469975"/>
                    <a:pt x="0" y="1360284"/>
                    <a:pt x="0" y="1224974"/>
                  </a:cubicBezTo>
                  <a:lnTo>
                    <a:pt x="0" y="2450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198" tIns="117478" rIns="163198" bIns="117478" numCol="1" spcCol="1270" anchor="ctr" anchorCtr="0">
              <a:noAutofit/>
            </a:bodyPr>
            <a:lstStyle/>
            <a:p>
              <a:pPr algn="ctr" defTabSz="1066800">
                <a:lnSpc>
                  <a:spcPct val="90000"/>
                </a:lnSpc>
                <a:spcBef>
                  <a:spcPct val="0"/>
                </a:spcBef>
                <a:spcAft>
                  <a:spcPct val="35000"/>
                </a:spcAft>
              </a:pPr>
              <a:r>
                <a:rPr lang="es-UY" sz="2400" dirty="0">
                  <a:solidFill>
                    <a:schemeClr val="tx1"/>
                  </a:solidFill>
                </a:rPr>
                <a:t>PRINCIPIOS</a:t>
              </a:r>
            </a:p>
          </p:txBody>
        </p:sp>
      </p:grpSp>
      <p:sp>
        <p:nvSpPr>
          <p:cNvPr id="11" name="10 Forma libre"/>
          <p:cNvSpPr/>
          <p:nvPr/>
        </p:nvSpPr>
        <p:spPr>
          <a:xfrm>
            <a:off x="4079777" y="5441516"/>
            <a:ext cx="6479100" cy="744690"/>
          </a:xfrm>
          <a:custGeom>
            <a:avLst/>
            <a:gdLst>
              <a:gd name="connsiteX0" fmla="*/ 124117 w 744689"/>
              <a:gd name="connsiteY0" fmla="*/ 0 h 6204428"/>
              <a:gd name="connsiteX1" fmla="*/ 620572 w 744689"/>
              <a:gd name="connsiteY1" fmla="*/ 0 h 6204428"/>
              <a:gd name="connsiteX2" fmla="*/ 744689 w 744689"/>
              <a:gd name="connsiteY2" fmla="*/ 124117 h 6204428"/>
              <a:gd name="connsiteX3" fmla="*/ 744689 w 744689"/>
              <a:gd name="connsiteY3" fmla="*/ 6204428 h 6204428"/>
              <a:gd name="connsiteX4" fmla="*/ 744689 w 744689"/>
              <a:gd name="connsiteY4" fmla="*/ 6204428 h 6204428"/>
              <a:gd name="connsiteX5" fmla="*/ 0 w 744689"/>
              <a:gd name="connsiteY5" fmla="*/ 6204428 h 6204428"/>
              <a:gd name="connsiteX6" fmla="*/ 0 w 744689"/>
              <a:gd name="connsiteY6" fmla="*/ 6204428 h 6204428"/>
              <a:gd name="connsiteX7" fmla="*/ 0 w 744689"/>
              <a:gd name="connsiteY7" fmla="*/ 124117 h 6204428"/>
              <a:gd name="connsiteX8" fmla="*/ 124117 w 744689"/>
              <a:gd name="connsiteY8" fmla="*/ 0 h 620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689" h="6204428">
                <a:moveTo>
                  <a:pt x="744689" y="1034092"/>
                </a:moveTo>
                <a:lnTo>
                  <a:pt x="744689" y="5170336"/>
                </a:lnTo>
                <a:cubicBezTo>
                  <a:pt x="744689" y="5741447"/>
                  <a:pt x="738019" y="6204424"/>
                  <a:pt x="729792" y="6204424"/>
                </a:cubicBezTo>
                <a:lnTo>
                  <a:pt x="0" y="6204424"/>
                </a:lnTo>
                <a:lnTo>
                  <a:pt x="0" y="6204424"/>
                </a:lnTo>
                <a:lnTo>
                  <a:pt x="0" y="4"/>
                </a:lnTo>
                <a:lnTo>
                  <a:pt x="0" y="4"/>
                </a:lnTo>
                <a:lnTo>
                  <a:pt x="729792" y="4"/>
                </a:lnTo>
                <a:cubicBezTo>
                  <a:pt x="738019" y="4"/>
                  <a:pt x="744689" y="462981"/>
                  <a:pt x="744689" y="1034092"/>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0179" rIns="284003" bIns="160178" numCol="1" spcCol="1270" anchor="ctr" anchorCtr="0">
            <a:noAutofit/>
          </a:bodyPr>
          <a:lstStyle/>
          <a:p>
            <a:pPr marL="171450" lvl="1" indent="-171450" defTabSz="711200">
              <a:lnSpc>
                <a:spcPct val="90000"/>
              </a:lnSpc>
              <a:spcBef>
                <a:spcPct val="0"/>
              </a:spcBef>
              <a:spcAft>
                <a:spcPct val="15000"/>
              </a:spcAft>
              <a:buChar char="••"/>
            </a:pPr>
            <a:r>
              <a:rPr lang="es-UY" sz="2000" dirty="0"/>
              <a:t>Área de Preferencias Económicas.</a:t>
            </a:r>
          </a:p>
        </p:txBody>
      </p:sp>
      <p:sp>
        <p:nvSpPr>
          <p:cNvPr id="12" name="11 Forma libre"/>
          <p:cNvSpPr/>
          <p:nvPr/>
        </p:nvSpPr>
        <p:spPr>
          <a:xfrm>
            <a:off x="1633123" y="5390446"/>
            <a:ext cx="2590670" cy="846867"/>
          </a:xfrm>
          <a:custGeom>
            <a:avLst/>
            <a:gdLst>
              <a:gd name="connsiteX0" fmla="*/ 0 w 2721325"/>
              <a:gd name="connsiteY0" fmla="*/ 141147 h 846867"/>
              <a:gd name="connsiteX1" fmla="*/ 141147 w 2721325"/>
              <a:gd name="connsiteY1" fmla="*/ 0 h 846867"/>
              <a:gd name="connsiteX2" fmla="*/ 2580178 w 2721325"/>
              <a:gd name="connsiteY2" fmla="*/ 0 h 846867"/>
              <a:gd name="connsiteX3" fmla="*/ 2721325 w 2721325"/>
              <a:gd name="connsiteY3" fmla="*/ 141147 h 846867"/>
              <a:gd name="connsiteX4" fmla="*/ 2721325 w 2721325"/>
              <a:gd name="connsiteY4" fmla="*/ 705720 h 846867"/>
              <a:gd name="connsiteX5" fmla="*/ 2580178 w 2721325"/>
              <a:gd name="connsiteY5" fmla="*/ 846867 h 846867"/>
              <a:gd name="connsiteX6" fmla="*/ 141147 w 2721325"/>
              <a:gd name="connsiteY6" fmla="*/ 846867 h 846867"/>
              <a:gd name="connsiteX7" fmla="*/ 0 w 2721325"/>
              <a:gd name="connsiteY7" fmla="*/ 705720 h 846867"/>
              <a:gd name="connsiteX8" fmla="*/ 0 w 2721325"/>
              <a:gd name="connsiteY8" fmla="*/ 141147 h 84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1325" h="846867">
                <a:moveTo>
                  <a:pt x="0" y="141147"/>
                </a:moveTo>
                <a:cubicBezTo>
                  <a:pt x="0" y="63194"/>
                  <a:pt x="63194" y="0"/>
                  <a:pt x="141147" y="0"/>
                </a:cubicBezTo>
                <a:lnTo>
                  <a:pt x="2580178" y="0"/>
                </a:lnTo>
                <a:cubicBezTo>
                  <a:pt x="2658131" y="0"/>
                  <a:pt x="2721325" y="63194"/>
                  <a:pt x="2721325" y="141147"/>
                </a:cubicBezTo>
                <a:lnTo>
                  <a:pt x="2721325" y="705720"/>
                </a:lnTo>
                <a:cubicBezTo>
                  <a:pt x="2721325" y="783673"/>
                  <a:pt x="2658131" y="846867"/>
                  <a:pt x="2580178" y="846867"/>
                </a:cubicBezTo>
                <a:lnTo>
                  <a:pt x="141147" y="846867"/>
                </a:lnTo>
                <a:cubicBezTo>
                  <a:pt x="63194" y="846867"/>
                  <a:pt x="0" y="783673"/>
                  <a:pt x="0" y="705720"/>
                </a:cubicBezTo>
                <a:lnTo>
                  <a:pt x="0" y="1411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2781" tIns="87061" rIns="132781" bIns="87061" numCol="1" spcCol="1270" anchor="ctr" anchorCtr="0">
            <a:noAutofit/>
          </a:bodyPr>
          <a:lstStyle/>
          <a:p>
            <a:pPr algn="ctr" defTabSz="1066800">
              <a:lnSpc>
                <a:spcPct val="90000"/>
              </a:lnSpc>
              <a:spcBef>
                <a:spcPct val="0"/>
              </a:spcBef>
              <a:spcAft>
                <a:spcPct val="35000"/>
              </a:spcAft>
            </a:pPr>
            <a:r>
              <a:rPr lang="es-UY" sz="2400" dirty="0">
                <a:solidFill>
                  <a:schemeClr val="tx1"/>
                </a:solidFill>
              </a:rPr>
              <a:t>MECANISMOS</a:t>
            </a:r>
          </a:p>
        </p:txBody>
      </p:sp>
      <p:pic>
        <p:nvPicPr>
          <p:cNvPr id="15" name="1 Imagen" descr="logo_horizontal">
            <a:extLst>
              <a:ext uri="{FF2B5EF4-FFF2-40B4-BE49-F238E27FC236}">
                <a16:creationId xmlns:a16="http://schemas.microsoft.com/office/drawing/2014/main" id="{87D92571-EB30-4180-B86D-D6E81461D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83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42864" y="396000"/>
            <a:ext cx="8229600" cy="800752"/>
          </a:xfrm>
        </p:spPr>
        <p:txBody>
          <a:bodyPr/>
          <a:lstStyle/>
          <a:p>
            <a:r>
              <a:rPr lang="es-UY" u="sng" cap="small" dirty="0"/>
              <a:t>órganos de la asociación</a:t>
            </a:r>
          </a:p>
        </p:txBody>
      </p:sp>
      <p:graphicFrame>
        <p:nvGraphicFramePr>
          <p:cNvPr id="4" name="3 Marcador de contenido"/>
          <p:cNvGraphicFramePr>
            <a:graphicFrameLocks noGrp="1"/>
          </p:cNvGraphicFramePr>
          <p:nvPr>
            <p:ph idx="1"/>
          </p:nvPr>
        </p:nvGraphicFramePr>
        <p:xfrm>
          <a:off x="1991544" y="1423318"/>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764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DA30C7D-56AD-44FC-AFA5-956C08BBDC6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4269BDC-188E-4F92-A085-A82F432FBE4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1365C1A0-E961-40DE-AC62-1E127B0B5FB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B7D5EED7-4D38-4EC7-BD1A-282DC3A048D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E54EC212-2B5A-4A80-A9DB-5ACB3120BCB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C8692EF-45AC-4264-B7BE-9331E487323B}"/>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6E636EDD-2255-4C32-B5C4-C562F22593A8}"/>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D4424554-92E2-493D-83D4-71D49686F669}"/>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51D568B0-060C-41CA-9453-037793E09DE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52EF7-6759-D66E-6D23-BDDEE6BA3333}"/>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46E638E5-6062-DDEF-B700-9D9FB163334B}"/>
              </a:ext>
            </a:extLst>
          </p:cNvPr>
          <p:cNvSpPr>
            <a:spLocks noGrp="1"/>
          </p:cNvSpPr>
          <p:nvPr>
            <p:ph idx="1"/>
          </p:nvPr>
        </p:nvSpPr>
        <p:spPr/>
        <p:txBody>
          <a:bodyPr/>
          <a:lstStyle/>
          <a:p>
            <a:r>
              <a:rPr lang="es-ES" dirty="0"/>
              <a:t>Al país investigado le es otorgado un plazo para dar respuesta a los cargos formulados. </a:t>
            </a:r>
          </a:p>
          <a:p>
            <a:r>
              <a:rPr lang="es-ES" dirty="0"/>
              <a:t>Posteriormente la Secretaría General deberá emitir su opinión a través de un Dictamen. Si la investigación se iniciara por reclamación de un País Miembro o un particular, la Secretaría General traslada esa queja al país reclamado, para que presente los alegatos pertinentes. </a:t>
            </a:r>
          </a:p>
          <a:p>
            <a:r>
              <a:rPr lang="es-ES" dirty="0"/>
              <a:t>Vistos los argumentos de las partes, la Secretaría procede a emitir su opinión a través de un Dictamen. En cualquiera de los casos, en el Dictamen se fija un plazo para que el País Miembro subsane el incumplimiento</a:t>
            </a:r>
            <a:endParaRPr lang="es-BO" dirty="0"/>
          </a:p>
          <a:p>
            <a:endParaRPr lang="es-BO" dirty="0"/>
          </a:p>
        </p:txBody>
      </p:sp>
    </p:spTree>
    <p:extLst>
      <p:ext uri="{BB962C8B-B14F-4D97-AF65-F5344CB8AC3E}">
        <p14:creationId xmlns:p14="http://schemas.microsoft.com/office/powerpoint/2010/main" val="370195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91544" y="188640"/>
            <a:ext cx="8229600" cy="835496"/>
          </a:xfrm>
        </p:spPr>
        <p:txBody>
          <a:bodyPr/>
          <a:lstStyle/>
          <a:p>
            <a:r>
              <a:rPr lang="es-UY" u="sng" cap="small" dirty="0"/>
              <a:t>Área de Preferencias Económicas</a:t>
            </a:r>
          </a:p>
        </p:txBody>
      </p:sp>
      <p:graphicFrame>
        <p:nvGraphicFramePr>
          <p:cNvPr id="3" name="2 Marcador de contenido"/>
          <p:cNvGraphicFramePr>
            <a:graphicFrameLocks noGrp="1"/>
          </p:cNvGraphicFramePr>
          <p:nvPr>
            <p:ph idx="1"/>
          </p:nvPr>
        </p:nvGraphicFramePr>
        <p:xfrm>
          <a:off x="1919536" y="1844824"/>
          <a:ext cx="864096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2 Marcador de contenido"/>
          <p:cNvSpPr txBox="1">
            <a:spLocks/>
          </p:cNvSpPr>
          <p:nvPr/>
        </p:nvSpPr>
        <p:spPr>
          <a:xfrm>
            <a:off x="1991544" y="1024136"/>
            <a:ext cx="8229600" cy="8926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UY" sz="2400" dirty="0"/>
              <a:t>Se ha conformado una “RED DE ACUERDOS” que constituye un importante activo del proceso de integración</a:t>
            </a:r>
            <a:r>
              <a:rPr lang="es-UY" sz="2400"/>
              <a:t>.  </a:t>
            </a:r>
            <a:endParaRPr lang="es-UY" sz="2400" dirty="0"/>
          </a:p>
        </p:txBody>
      </p:sp>
      <p:sp>
        <p:nvSpPr>
          <p:cNvPr id="5" name="4 CuadroTexto"/>
          <p:cNvSpPr txBox="1"/>
          <p:nvPr/>
        </p:nvSpPr>
        <p:spPr>
          <a:xfrm>
            <a:off x="7248128" y="2132856"/>
            <a:ext cx="3384376" cy="1077218"/>
          </a:xfrm>
          <a:prstGeom prst="rect">
            <a:avLst/>
          </a:prstGeom>
          <a:noFill/>
          <a:ln>
            <a:solidFill>
              <a:schemeClr val="accent1"/>
            </a:solidFill>
          </a:ln>
        </p:spPr>
        <p:txBody>
          <a:bodyPr wrap="square">
            <a:spAutoFit/>
          </a:bodyPr>
          <a:lstStyle/>
          <a:p>
            <a:pPr>
              <a:defRPr/>
            </a:pPr>
            <a:r>
              <a:rPr lang="es-ES" sz="1600" dirty="0">
                <a:solidFill>
                  <a:srgbClr val="002060"/>
                </a:solidFill>
                <a:latin typeface="Tahoma" pitchFamily="34" charset="0"/>
                <a:ea typeface="Tahoma" pitchFamily="34" charset="0"/>
                <a:cs typeface="Tahoma" pitchFamily="34" charset="0"/>
              </a:rPr>
              <a:t>Predominio de la </a:t>
            </a:r>
            <a:r>
              <a:rPr lang="es-ES" sz="1600" b="1" dirty="0">
                <a:solidFill>
                  <a:srgbClr val="000066"/>
                </a:solidFill>
                <a:latin typeface="Tahoma" pitchFamily="34" charset="0"/>
                <a:ea typeface="Tahoma" pitchFamily="34" charset="0"/>
                <a:cs typeface="Tahoma" pitchFamily="34" charset="0"/>
              </a:rPr>
              <a:t>INTEGRACIÓN COMERCIAL</a:t>
            </a:r>
          </a:p>
          <a:p>
            <a:pPr marL="542925" indent="-277813">
              <a:buFont typeface="Arial" pitchFamily="34" charset="0"/>
              <a:buChar char="•"/>
              <a:defRPr/>
            </a:pPr>
            <a:r>
              <a:rPr lang="es-ES" sz="1600" dirty="0">
                <a:solidFill>
                  <a:srgbClr val="002060"/>
                </a:solidFill>
                <a:latin typeface="Tahoma" pitchFamily="34" charset="0"/>
                <a:ea typeface="Tahoma" pitchFamily="34" charset="0"/>
                <a:cs typeface="Tahoma" pitchFamily="34" charset="0"/>
              </a:rPr>
              <a:t>preferencias arancelarias</a:t>
            </a:r>
          </a:p>
          <a:p>
            <a:pPr marL="542925" indent="-277813">
              <a:buFont typeface="Arial" pitchFamily="34" charset="0"/>
              <a:buChar char="•"/>
              <a:defRPr/>
            </a:pPr>
            <a:r>
              <a:rPr lang="es-ES" sz="1600" dirty="0">
                <a:solidFill>
                  <a:srgbClr val="002060"/>
                </a:solidFill>
                <a:latin typeface="Tahoma" pitchFamily="34" charset="0"/>
                <a:ea typeface="Tahoma" pitchFamily="34" charset="0"/>
                <a:cs typeface="Tahoma" pitchFamily="34" charset="0"/>
              </a:rPr>
              <a:t>reglas y normas comerciales</a:t>
            </a:r>
          </a:p>
        </p:txBody>
      </p:sp>
      <p:cxnSp>
        <p:nvCxnSpPr>
          <p:cNvPr id="6" name="5 Conector recto de flecha"/>
          <p:cNvCxnSpPr/>
          <p:nvPr/>
        </p:nvCxnSpPr>
        <p:spPr>
          <a:xfrm flipV="1">
            <a:off x="8616280" y="3210074"/>
            <a:ext cx="648072" cy="866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34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3839874" y="5579668"/>
            <a:ext cx="6144559" cy="513629"/>
          </a:xfrm>
          <a:prstGeom prst="roundRect">
            <a:avLst/>
          </a:prstGeom>
          <a:solidFill>
            <a:schemeClr val="accent1">
              <a:lumMod val="60000"/>
              <a:lumOff val="40000"/>
            </a:schemeClr>
          </a:solidFill>
          <a:ln w="22225">
            <a:solidFill>
              <a:schemeClr val="tx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solidFill>
                <a:prstClr val="white"/>
              </a:solidFill>
            </a:endParaRPr>
          </a:p>
        </p:txBody>
      </p:sp>
      <p:sp>
        <p:nvSpPr>
          <p:cNvPr id="78" name="1 Título"/>
          <p:cNvSpPr txBox="1">
            <a:spLocks/>
          </p:cNvSpPr>
          <p:nvPr/>
        </p:nvSpPr>
        <p:spPr>
          <a:xfrm>
            <a:off x="3215680" y="975601"/>
            <a:ext cx="5976000" cy="941627"/>
          </a:xfrm>
          <a:prstGeom prst="rect">
            <a:avLst/>
          </a:prstGeom>
          <a:noFill/>
        </p:spPr>
        <p:txBody>
          <a:bodyPr/>
          <a:lstStyle>
            <a:lvl1pPr algn="ctr" defTabSz="914400" rtl="0" eaLnBrk="1" latinLnBrk="0" hangingPunct="1">
              <a:spcBef>
                <a:spcPct val="0"/>
              </a:spcBef>
              <a:buNone/>
              <a:defRPr sz="3600" b="1" kern="1200" cap="all" baseline="0">
                <a:solidFill>
                  <a:schemeClr val="tx2">
                    <a:lumMod val="60000"/>
                    <a:lumOff val="40000"/>
                  </a:schemeClr>
                </a:solidFill>
                <a:latin typeface="+mj-lt"/>
                <a:ea typeface="+mj-ea"/>
                <a:cs typeface="+mj-cs"/>
              </a:defRPr>
            </a:lvl1pPr>
          </a:lstStyle>
          <a:p>
            <a:r>
              <a:rPr lang="es-UY" sz="1800" dirty="0">
                <a:solidFill>
                  <a:srgbClr val="1F497D">
                    <a:lumMod val="60000"/>
                    <a:lumOff val="40000"/>
                  </a:srgbClr>
                </a:solidFill>
              </a:rPr>
              <a:t>SON 26 ALC (21 ALADI + CAN + 1 ven + 3 pan)</a:t>
            </a:r>
            <a:br>
              <a:rPr lang="es-UY" sz="1800" dirty="0">
                <a:solidFill>
                  <a:srgbClr val="1F497D">
                    <a:lumMod val="60000"/>
                    <a:lumOff val="40000"/>
                  </a:srgbClr>
                </a:solidFill>
              </a:rPr>
            </a:br>
            <a:r>
              <a:rPr lang="es-UY" sz="1800" dirty="0">
                <a:solidFill>
                  <a:srgbClr val="1F497D">
                    <a:lumMod val="60000"/>
                    <a:lumOff val="40000"/>
                  </a:srgbClr>
                </a:solidFill>
              </a:rPr>
              <a:t>AMPARAN 52 de LAS 78 relaciones bilaterales POSIBLES</a:t>
            </a:r>
            <a:br>
              <a:rPr lang="es-UY" sz="1800" dirty="0">
                <a:solidFill>
                  <a:srgbClr val="1F497D">
                    <a:lumMod val="60000"/>
                    <a:lumOff val="40000"/>
                  </a:srgbClr>
                </a:solidFill>
              </a:rPr>
            </a:br>
            <a:r>
              <a:rPr lang="es-UY" sz="1800" dirty="0">
                <a:solidFill>
                  <a:srgbClr val="1F497D">
                    <a:lumMod val="60000"/>
                    <a:lumOff val="40000"/>
                  </a:srgbClr>
                </a:solidFill>
              </a:rPr>
              <a:t>85% del comercio intrarregional de ALADI (año 2016)</a:t>
            </a:r>
          </a:p>
        </p:txBody>
      </p:sp>
      <p:cxnSp>
        <p:nvCxnSpPr>
          <p:cNvPr id="3" name="2 Conector recto"/>
          <p:cNvCxnSpPr/>
          <p:nvPr/>
        </p:nvCxnSpPr>
        <p:spPr>
          <a:xfrm flipH="1">
            <a:off x="9349991" y="4185399"/>
            <a:ext cx="486327" cy="14758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Line 52"/>
          <p:cNvSpPr>
            <a:spLocks noChangeShapeType="1"/>
          </p:cNvSpPr>
          <p:nvPr/>
        </p:nvSpPr>
        <p:spPr bwMode="auto">
          <a:xfrm>
            <a:off x="8470654" y="2420888"/>
            <a:ext cx="830150" cy="504636"/>
          </a:xfrm>
          <a:prstGeom prst="line">
            <a:avLst/>
          </a:prstGeom>
          <a:noFill/>
          <a:ln w="22225">
            <a:solidFill>
              <a:srgbClr val="FF0000"/>
            </a:solidFill>
            <a:round/>
            <a:headEnd/>
            <a:tailEnd/>
          </a:ln>
        </p:spPr>
        <p:txBody>
          <a:bodyPr/>
          <a:lstStyle/>
          <a:p>
            <a:pPr>
              <a:defRPr/>
            </a:pPr>
            <a:endParaRPr lang="es-ES">
              <a:solidFill>
                <a:prstClr val="black"/>
              </a:solidFill>
            </a:endParaRPr>
          </a:p>
        </p:txBody>
      </p:sp>
      <p:sp>
        <p:nvSpPr>
          <p:cNvPr id="40" name="Line 64"/>
          <p:cNvSpPr>
            <a:spLocks noChangeShapeType="1"/>
          </p:cNvSpPr>
          <p:nvPr/>
        </p:nvSpPr>
        <p:spPr bwMode="auto">
          <a:xfrm flipH="1" flipV="1">
            <a:off x="6600056" y="2276872"/>
            <a:ext cx="2376263" cy="3424591"/>
          </a:xfrm>
          <a:prstGeom prst="line">
            <a:avLst/>
          </a:prstGeom>
          <a:noFill/>
          <a:ln w="20638">
            <a:solidFill>
              <a:srgbClr val="6699FF"/>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41" name="Line 65"/>
          <p:cNvSpPr>
            <a:spLocks noChangeShapeType="1"/>
          </p:cNvSpPr>
          <p:nvPr/>
        </p:nvSpPr>
        <p:spPr bwMode="auto">
          <a:xfrm flipH="1" flipV="1">
            <a:off x="5993265" y="2237852"/>
            <a:ext cx="443504" cy="3369787"/>
          </a:xfrm>
          <a:prstGeom prst="line">
            <a:avLst/>
          </a:prstGeom>
          <a:noFill/>
          <a:ln w="20638">
            <a:solidFill>
              <a:schemeClr val="accent1">
                <a:lumMod val="50000"/>
              </a:schemeClr>
            </a:solidFill>
            <a:round/>
            <a:headEnd/>
            <a:tailEnd/>
          </a:ln>
        </p:spPr>
        <p:txBody>
          <a:bodyPr/>
          <a:lstStyle/>
          <a:p>
            <a:pPr>
              <a:defRPr/>
            </a:pPr>
            <a:endParaRPr lang="es-ES">
              <a:solidFill>
                <a:prstClr val="black"/>
              </a:solidFill>
            </a:endParaRPr>
          </a:p>
        </p:txBody>
      </p:sp>
      <p:sp>
        <p:nvSpPr>
          <p:cNvPr id="42" name="Line 66"/>
          <p:cNvSpPr>
            <a:spLocks noChangeShapeType="1"/>
          </p:cNvSpPr>
          <p:nvPr/>
        </p:nvSpPr>
        <p:spPr bwMode="auto">
          <a:xfrm>
            <a:off x="5971877" y="2205260"/>
            <a:ext cx="1718018" cy="3455989"/>
          </a:xfrm>
          <a:prstGeom prst="line">
            <a:avLst/>
          </a:prstGeom>
          <a:noFill/>
          <a:ln w="20638">
            <a:solidFill>
              <a:srgbClr val="FF0000"/>
            </a:solidFill>
            <a:round/>
            <a:headEnd/>
            <a:tailEnd/>
          </a:ln>
        </p:spPr>
        <p:txBody>
          <a:bodyPr/>
          <a:lstStyle/>
          <a:p>
            <a:pPr>
              <a:defRPr/>
            </a:pPr>
            <a:endParaRPr lang="es-ES">
              <a:solidFill>
                <a:prstClr val="black"/>
              </a:solidFill>
            </a:endParaRPr>
          </a:p>
        </p:txBody>
      </p:sp>
      <p:sp>
        <p:nvSpPr>
          <p:cNvPr id="43" name="Line 67"/>
          <p:cNvSpPr>
            <a:spLocks noChangeShapeType="1"/>
          </p:cNvSpPr>
          <p:nvPr/>
        </p:nvSpPr>
        <p:spPr bwMode="auto">
          <a:xfrm flipH="1">
            <a:off x="4958813" y="2205261"/>
            <a:ext cx="1012667" cy="3496203"/>
          </a:xfrm>
          <a:prstGeom prst="line">
            <a:avLst/>
          </a:prstGeom>
          <a:noFill/>
          <a:ln w="20638">
            <a:solidFill>
              <a:srgbClr val="FF0000"/>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77" name="Line 47"/>
          <p:cNvSpPr>
            <a:spLocks noChangeShapeType="1"/>
          </p:cNvSpPr>
          <p:nvPr/>
        </p:nvSpPr>
        <p:spPr bwMode="auto">
          <a:xfrm flipV="1">
            <a:off x="2919394" y="2996952"/>
            <a:ext cx="200584" cy="793482"/>
          </a:xfrm>
          <a:prstGeom prst="line">
            <a:avLst/>
          </a:prstGeom>
          <a:noFill/>
          <a:ln w="2540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72" name="Line 51"/>
          <p:cNvSpPr>
            <a:spLocks noChangeShapeType="1"/>
          </p:cNvSpPr>
          <p:nvPr/>
        </p:nvSpPr>
        <p:spPr bwMode="auto">
          <a:xfrm flipH="1" flipV="1">
            <a:off x="9581746" y="3212976"/>
            <a:ext cx="333508" cy="646360"/>
          </a:xfrm>
          <a:prstGeom prst="line">
            <a:avLst/>
          </a:prstGeom>
          <a:noFill/>
          <a:ln w="22225">
            <a:solidFill>
              <a:schemeClr val="accent3">
                <a:lumMod val="75000"/>
              </a:schemeClr>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62" name="Line 47"/>
          <p:cNvSpPr>
            <a:spLocks noChangeShapeType="1"/>
          </p:cNvSpPr>
          <p:nvPr/>
        </p:nvSpPr>
        <p:spPr bwMode="auto">
          <a:xfrm flipH="1" flipV="1">
            <a:off x="3573168" y="5059595"/>
            <a:ext cx="5619175" cy="641851"/>
          </a:xfrm>
          <a:prstGeom prst="line">
            <a:avLst/>
          </a:prstGeom>
          <a:noFill/>
          <a:ln w="25400">
            <a:solidFill>
              <a:srgbClr val="00B0F0"/>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69" name="Line 52"/>
          <p:cNvSpPr>
            <a:spLocks noChangeShapeType="1"/>
          </p:cNvSpPr>
          <p:nvPr/>
        </p:nvSpPr>
        <p:spPr bwMode="auto">
          <a:xfrm flipH="1">
            <a:off x="2918052" y="2236796"/>
            <a:ext cx="2961924" cy="1552245"/>
          </a:xfrm>
          <a:prstGeom prst="line">
            <a:avLst/>
          </a:prstGeom>
          <a:noFill/>
          <a:ln w="22225">
            <a:solidFill>
              <a:schemeClr val="accent4">
                <a:lumMod val="60000"/>
                <a:lumOff val="40000"/>
              </a:schemeClr>
            </a:solidFill>
            <a:round/>
            <a:headEnd/>
            <a:tailEnd/>
          </a:ln>
        </p:spPr>
        <p:txBody>
          <a:bodyPr/>
          <a:lstStyle/>
          <a:p>
            <a:pPr>
              <a:defRPr/>
            </a:pPr>
            <a:endParaRPr lang="es-ES">
              <a:solidFill>
                <a:prstClr val="black"/>
              </a:solidFill>
            </a:endParaRPr>
          </a:p>
        </p:txBody>
      </p:sp>
      <p:sp>
        <p:nvSpPr>
          <p:cNvPr id="66" name="Line 47"/>
          <p:cNvSpPr>
            <a:spLocks noChangeShapeType="1"/>
          </p:cNvSpPr>
          <p:nvPr/>
        </p:nvSpPr>
        <p:spPr bwMode="auto">
          <a:xfrm flipV="1">
            <a:off x="2942815" y="3809003"/>
            <a:ext cx="24763" cy="1288694"/>
          </a:xfrm>
          <a:prstGeom prst="line">
            <a:avLst/>
          </a:prstGeom>
          <a:noFill/>
          <a:ln w="25400">
            <a:solidFill>
              <a:srgbClr val="92D050"/>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64" name="Line 50"/>
          <p:cNvSpPr>
            <a:spLocks noChangeShapeType="1"/>
          </p:cNvSpPr>
          <p:nvPr/>
        </p:nvSpPr>
        <p:spPr bwMode="auto">
          <a:xfrm flipH="1" flipV="1">
            <a:off x="3573167" y="5113203"/>
            <a:ext cx="917083" cy="548046"/>
          </a:xfrm>
          <a:prstGeom prst="line">
            <a:avLst/>
          </a:prstGeom>
          <a:noFill/>
          <a:ln w="22225">
            <a:solidFill>
              <a:srgbClr val="CC6600"/>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58" name="Line 49"/>
          <p:cNvSpPr>
            <a:spLocks noChangeShapeType="1"/>
          </p:cNvSpPr>
          <p:nvPr/>
        </p:nvSpPr>
        <p:spPr bwMode="auto">
          <a:xfrm flipH="1" flipV="1">
            <a:off x="3019686" y="4095604"/>
            <a:ext cx="1538460" cy="1605858"/>
          </a:xfrm>
          <a:prstGeom prst="line">
            <a:avLst/>
          </a:prstGeom>
          <a:noFill/>
          <a:ln w="20638">
            <a:solidFill>
              <a:schemeClr val="bg2">
                <a:lumMod val="25000"/>
              </a:schemeClr>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59" name="Line 56"/>
          <p:cNvSpPr>
            <a:spLocks noChangeShapeType="1"/>
          </p:cNvSpPr>
          <p:nvPr/>
        </p:nvSpPr>
        <p:spPr bwMode="auto">
          <a:xfrm>
            <a:off x="3504689" y="4008779"/>
            <a:ext cx="4185206" cy="1710475"/>
          </a:xfrm>
          <a:prstGeom prst="line">
            <a:avLst/>
          </a:prstGeom>
          <a:noFill/>
          <a:ln w="20638">
            <a:solidFill>
              <a:srgbClr val="7030A0"/>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57" name="Line 48"/>
          <p:cNvSpPr>
            <a:spLocks noChangeShapeType="1"/>
          </p:cNvSpPr>
          <p:nvPr/>
        </p:nvSpPr>
        <p:spPr bwMode="auto">
          <a:xfrm flipH="1" flipV="1">
            <a:off x="3119977" y="3943020"/>
            <a:ext cx="3095040" cy="1789656"/>
          </a:xfrm>
          <a:prstGeom prst="line">
            <a:avLst/>
          </a:prstGeom>
          <a:noFill/>
          <a:ln w="20638">
            <a:solidFill>
              <a:schemeClr val="accent6"/>
            </a:solidFill>
            <a:round/>
            <a:headEnd/>
            <a:tailEnd/>
          </a:ln>
        </p:spPr>
        <p:txBody>
          <a:bodyPr/>
          <a:lstStyle/>
          <a:p>
            <a:pPr>
              <a:defRPr/>
            </a:pPr>
            <a:endParaRPr lang="es-ES">
              <a:solidFill>
                <a:prstClr val="black"/>
              </a:solidFill>
            </a:endParaRPr>
          </a:p>
        </p:txBody>
      </p:sp>
      <p:sp>
        <p:nvSpPr>
          <p:cNvPr id="55" name="Line 51"/>
          <p:cNvSpPr>
            <a:spLocks noChangeShapeType="1"/>
          </p:cNvSpPr>
          <p:nvPr/>
        </p:nvSpPr>
        <p:spPr bwMode="auto">
          <a:xfrm flipH="1" flipV="1">
            <a:off x="3573167" y="5085184"/>
            <a:ext cx="2771290" cy="634070"/>
          </a:xfrm>
          <a:prstGeom prst="line">
            <a:avLst/>
          </a:prstGeom>
          <a:noFill/>
          <a:ln w="22225">
            <a:solidFill>
              <a:srgbClr val="FFC000"/>
            </a:solidFill>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8" name="7 Rectángulo redondeado"/>
          <p:cNvSpPr/>
          <p:nvPr/>
        </p:nvSpPr>
        <p:spPr>
          <a:xfrm>
            <a:off x="3143672" y="1916832"/>
            <a:ext cx="6120680" cy="504056"/>
          </a:xfrm>
          <a:prstGeom prst="roundRect">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solidFill>
                <a:prstClr val="white"/>
              </a:solidFill>
            </a:endParaRPr>
          </a:p>
        </p:txBody>
      </p:sp>
      <p:sp>
        <p:nvSpPr>
          <p:cNvPr id="14" name="13 Forma libre"/>
          <p:cNvSpPr/>
          <p:nvPr/>
        </p:nvSpPr>
        <p:spPr>
          <a:xfrm>
            <a:off x="3262002" y="2029034"/>
            <a:ext cx="1228248" cy="305172"/>
          </a:xfrm>
          <a:custGeom>
            <a:avLst/>
            <a:gdLst>
              <a:gd name="connsiteX0" fmla="*/ 0 w 1228248"/>
              <a:gd name="connsiteY0" fmla="*/ 32197 h 321971"/>
              <a:gd name="connsiteX1" fmla="*/ 32197 w 1228248"/>
              <a:gd name="connsiteY1" fmla="*/ 0 h 321971"/>
              <a:gd name="connsiteX2" fmla="*/ 1196051 w 1228248"/>
              <a:gd name="connsiteY2" fmla="*/ 0 h 321971"/>
              <a:gd name="connsiteX3" fmla="*/ 1228248 w 1228248"/>
              <a:gd name="connsiteY3" fmla="*/ 32197 h 321971"/>
              <a:gd name="connsiteX4" fmla="*/ 1228248 w 1228248"/>
              <a:gd name="connsiteY4" fmla="*/ 289774 h 321971"/>
              <a:gd name="connsiteX5" fmla="*/ 1196051 w 1228248"/>
              <a:gd name="connsiteY5" fmla="*/ 321971 h 321971"/>
              <a:gd name="connsiteX6" fmla="*/ 32197 w 1228248"/>
              <a:gd name="connsiteY6" fmla="*/ 321971 h 321971"/>
              <a:gd name="connsiteX7" fmla="*/ 0 w 1228248"/>
              <a:gd name="connsiteY7" fmla="*/ 289774 h 321971"/>
              <a:gd name="connsiteX8" fmla="*/ 0 w 1228248"/>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248" h="321971">
                <a:moveTo>
                  <a:pt x="0" y="32197"/>
                </a:moveTo>
                <a:cubicBezTo>
                  <a:pt x="0" y="14415"/>
                  <a:pt x="14415" y="0"/>
                  <a:pt x="32197" y="0"/>
                </a:cubicBezTo>
                <a:lnTo>
                  <a:pt x="1196051" y="0"/>
                </a:lnTo>
                <a:cubicBezTo>
                  <a:pt x="1213833" y="0"/>
                  <a:pt x="1228248" y="14415"/>
                  <a:pt x="1228248" y="32197"/>
                </a:cubicBezTo>
                <a:lnTo>
                  <a:pt x="1228248" y="289774"/>
                </a:lnTo>
                <a:cubicBezTo>
                  <a:pt x="1228248" y="307556"/>
                  <a:pt x="1213833" y="321971"/>
                  <a:pt x="1196051"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Argentina</a:t>
            </a:r>
          </a:p>
        </p:txBody>
      </p:sp>
      <p:sp>
        <p:nvSpPr>
          <p:cNvPr id="18" name="17 Forma libre"/>
          <p:cNvSpPr/>
          <p:nvPr/>
        </p:nvSpPr>
        <p:spPr>
          <a:xfrm>
            <a:off x="4558146" y="2029057"/>
            <a:ext cx="1336630" cy="305172"/>
          </a:xfrm>
          <a:custGeom>
            <a:avLst/>
            <a:gdLst>
              <a:gd name="connsiteX0" fmla="*/ 0 w 1336630"/>
              <a:gd name="connsiteY0" fmla="*/ 32197 h 321971"/>
              <a:gd name="connsiteX1" fmla="*/ 32197 w 1336630"/>
              <a:gd name="connsiteY1" fmla="*/ 0 h 321971"/>
              <a:gd name="connsiteX2" fmla="*/ 1304433 w 1336630"/>
              <a:gd name="connsiteY2" fmla="*/ 0 h 321971"/>
              <a:gd name="connsiteX3" fmla="*/ 1336630 w 1336630"/>
              <a:gd name="connsiteY3" fmla="*/ 32197 h 321971"/>
              <a:gd name="connsiteX4" fmla="*/ 1336630 w 1336630"/>
              <a:gd name="connsiteY4" fmla="*/ 289774 h 321971"/>
              <a:gd name="connsiteX5" fmla="*/ 1304433 w 1336630"/>
              <a:gd name="connsiteY5" fmla="*/ 321971 h 321971"/>
              <a:gd name="connsiteX6" fmla="*/ 32197 w 1336630"/>
              <a:gd name="connsiteY6" fmla="*/ 321971 h 321971"/>
              <a:gd name="connsiteX7" fmla="*/ 0 w 1336630"/>
              <a:gd name="connsiteY7" fmla="*/ 289774 h 321971"/>
              <a:gd name="connsiteX8" fmla="*/ 0 w 1336630"/>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6630" h="321971">
                <a:moveTo>
                  <a:pt x="0" y="32197"/>
                </a:moveTo>
                <a:cubicBezTo>
                  <a:pt x="0" y="14415"/>
                  <a:pt x="14415" y="0"/>
                  <a:pt x="32197" y="0"/>
                </a:cubicBezTo>
                <a:lnTo>
                  <a:pt x="1304433" y="0"/>
                </a:lnTo>
                <a:cubicBezTo>
                  <a:pt x="1322215" y="0"/>
                  <a:pt x="1336630" y="14415"/>
                  <a:pt x="1336630" y="32197"/>
                </a:cubicBezTo>
                <a:lnTo>
                  <a:pt x="1336630" y="289774"/>
                </a:lnTo>
                <a:cubicBezTo>
                  <a:pt x="1336630" y="307556"/>
                  <a:pt x="1322215" y="321971"/>
                  <a:pt x="1304433"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Brasil</a:t>
            </a:r>
          </a:p>
        </p:txBody>
      </p:sp>
      <p:sp>
        <p:nvSpPr>
          <p:cNvPr id="16" name="15 Forma libre"/>
          <p:cNvSpPr/>
          <p:nvPr/>
        </p:nvSpPr>
        <p:spPr>
          <a:xfrm>
            <a:off x="8472424" y="5688000"/>
            <a:ext cx="1440000" cy="305172"/>
          </a:xfrm>
          <a:custGeom>
            <a:avLst/>
            <a:gdLst>
              <a:gd name="connsiteX0" fmla="*/ 0 w 1528093"/>
              <a:gd name="connsiteY0" fmla="*/ 32197 h 321971"/>
              <a:gd name="connsiteX1" fmla="*/ 32197 w 1528093"/>
              <a:gd name="connsiteY1" fmla="*/ 0 h 321971"/>
              <a:gd name="connsiteX2" fmla="*/ 1495896 w 1528093"/>
              <a:gd name="connsiteY2" fmla="*/ 0 h 321971"/>
              <a:gd name="connsiteX3" fmla="*/ 1528093 w 1528093"/>
              <a:gd name="connsiteY3" fmla="*/ 32197 h 321971"/>
              <a:gd name="connsiteX4" fmla="*/ 1528093 w 1528093"/>
              <a:gd name="connsiteY4" fmla="*/ 289774 h 321971"/>
              <a:gd name="connsiteX5" fmla="*/ 1495896 w 1528093"/>
              <a:gd name="connsiteY5" fmla="*/ 321971 h 321971"/>
              <a:gd name="connsiteX6" fmla="*/ 32197 w 1528093"/>
              <a:gd name="connsiteY6" fmla="*/ 321971 h 321971"/>
              <a:gd name="connsiteX7" fmla="*/ 0 w 1528093"/>
              <a:gd name="connsiteY7" fmla="*/ 289774 h 321971"/>
              <a:gd name="connsiteX8" fmla="*/ 0 w 1528093"/>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8093" h="321971">
                <a:moveTo>
                  <a:pt x="0" y="32197"/>
                </a:moveTo>
                <a:cubicBezTo>
                  <a:pt x="0" y="14415"/>
                  <a:pt x="14415" y="0"/>
                  <a:pt x="32197" y="0"/>
                </a:cubicBezTo>
                <a:lnTo>
                  <a:pt x="1495896" y="0"/>
                </a:lnTo>
                <a:cubicBezTo>
                  <a:pt x="1513678" y="0"/>
                  <a:pt x="1528093" y="14415"/>
                  <a:pt x="1528093" y="32197"/>
                </a:cubicBezTo>
                <a:lnTo>
                  <a:pt x="1528093" y="289774"/>
                </a:lnTo>
                <a:cubicBezTo>
                  <a:pt x="1528093" y="307556"/>
                  <a:pt x="1513678" y="321971"/>
                  <a:pt x="1495896"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Bolivia</a:t>
            </a:r>
          </a:p>
        </p:txBody>
      </p:sp>
      <p:sp>
        <p:nvSpPr>
          <p:cNvPr id="22" name="21 Forma libre"/>
          <p:cNvSpPr/>
          <p:nvPr/>
        </p:nvSpPr>
        <p:spPr>
          <a:xfrm>
            <a:off x="2122074" y="3790434"/>
            <a:ext cx="1453647" cy="305172"/>
          </a:xfrm>
          <a:custGeom>
            <a:avLst/>
            <a:gdLst>
              <a:gd name="connsiteX0" fmla="*/ 0 w 1453647"/>
              <a:gd name="connsiteY0" fmla="*/ 32197 h 321971"/>
              <a:gd name="connsiteX1" fmla="*/ 32197 w 1453647"/>
              <a:gd name="connsiteY1" fmla="*/ 0 h 321971"/>
              <a:gd name="connsiteX2" fmla="*/ 1421450 w 1453647"/>
              <a:gd name="connsiteY2" fmla="*/ 0 h 321971"/>
              <a:gd name="connsiteX3" fmla="*/ 1453647 w 1453647"/>
              <a:gd name="connsiteY3" fmla="*/ 32197 h 321971"/>
              <a:gd name="connsiteX4" fmla="*/ 1453647 w 1453647"/>
              <a:gd name="connsiteY4" fmla="*/ 289774 h 321971"/>
              <a:gd name="connsiteX5" fmla="*/ 1421450 w 1453647"/>
              <a:gd name="connsiteY5" fmla="*/ 321971 h 321971"/>
              <a:gd name="connsiteX6" fmla="*/ 32197 w 1453647"/>
              <a:gd name="connsiteY6" fmla="*/ 321971 h 321971"/>
              <a:gd name="connsiteX7" fmla="*/ 0 w 1453647"/>
              <a:gd name="connsiteY7" fmla="*/ 289774 h 321971"/>
              <a:gd name="connsiteX8" fmla="*/ 0 w 1453647"/>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3647" h="321971">
                <a:moveTo>
                  <a:pt x="0" y="32197"/>
                </a:moveTo>
                <a:cubicBezTo>
                  <a:pt x="0" y="14415"/>
                  <a:pt x="14415" y="0"/>
                  <a:pt x="32197" y="0"/>
                </a:cubicBezTo>
                <a:lnTo>
                  <a:pt x="1421450" y="0"/>
                </a:lnTo>
                <a:cubicBezTo>
                  <a:pt x="1439232" y="0"/>
                  <a:pt x="1453647" y="14415"/>
                  <a:pt x="1453647" y="32197"/>
                </a:cubicBezTo>
                <a:lnTo>
                  <a:pt x="1453647" y="289774"/>
                </a:lnTo>
                <a:cubicBezTo>
                  <a:pt x="1453647" y="307556"/>
                  <a:pt x="1439232" y="321971"/>
                  <a:pt x="1421450"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Chile</a:t>
            </a:r>
          </a:p>
        </p:txBody>
      </p:sp>
      <p:sp>
        <p:nvSpPr>
          <p:cNvPr id="24" name="23 Forma libre"/>
          <p:cNvSpPr/>
          <p:nvPr/>
        </p:nvSpPr>
        <p:spPr>
          <a:xfrm>
            <a:off x="9122982" y="3856193"/>
            <a:ext cx="1426673" cy="305172"/>
          </a:xfrm>
          <a:custGeom>
            <a:avLst/>
            <a:gdLst>
              <a:gd name="connsiteX0" fmla="*/ 0 w 1426673"/>
              <a:gd name="connsiteY0" fmla="*/ 32197 h 321971"/>
              <a:gd name="connsiteX1" fmla="*/ 32197 w 1426673"/>
              <a:gd name="connsiteY1" fmla="*/ 0 h 321971"/>
              <a:gd name="connsiteX2" fmla="*/ 1394476 w 1426673"/>
              <a:gd name="connsiteY2" fmla="*/ 0 h 321971"/>
              <a:gd name="connsiteX3" fmla="*/ 1426673 w 1426673"/>
              <a:gd name="connsiteY3" fmla="*/ 32197 h 321971"/>
              <a:gd name="connsiteX4" fmla="*/ 1426673 w 1426673"/>
              <a:gd name="connsiteY4" fmla="*/ 289774 h 321971"/>
              <a:gd name="connsiteX5" fmla="*/ 1394476 w 1426673"/>
              <a:gd name="connsiteY5" fmla="*/ 321971 h 321971"/>
              <a:gd name="connsiteX6" fmla="*/ 32197 w 1426673"/>
              <a:gd name="connsiteY6" fmla="*/ 321971 h 321971"/>
              <a:gd name="connsiteX7" fmla="*/ 0 w 1426673"/>
              <a:gd name="connsiteY7" fmla="*/ 289774 h 321971"/>
              <a:gd name="connsiteX8" fmla="*/ 0 w 1426673"/>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6673" h="321971">
                <a:moveTo>
                  <a:pt x="0" y="32197"/>
                </a:moveTo>
                <a:cubicBezTo>
                  <a:pt x="0" y="14415"/>
                  <a:pt x="14415" y="0"/>
                  <a:pt x="32197" y="0"/>
                </a:cubicBezTo>
                <a:lnTo>
                  <a:pt x="1394476" y="0"/>
                </a:lnTo>
                <a:cubicBezTo>
                  <a:pt x="1412258" y="0"/>
                  <a:pt x="1426673" y="14415"/>
                  <a:pt x="1426673" y="32197"/>
                </a:cubicBezTo>
                <a:lnTo>
                  <a:pt x="1426673" y="289774"/>
                </a:lnTo>
                <a:cubicBezTo>
                  <a:pt x="1426673" y="307556"/>
                  <a:pt x="1412258" y="321971"/>
                  <a:pt x="1394476"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Cuba</a:t>
            </a:r>
          </a:p>
        </p:txBody>
      </p:sp>
      <p:sp>
        <p:nvSpPr>
          <p:cNvPr id="26" name="25 Forma libre"/>
          <p:cNvSpPr/>
          <p:nvPr/>
        </p:nvSpPr>
        <p:spPr>
          <a:xfrm>
            <a:off x="6960096" y="5688000"/>
            <a:ext cx="1440000" cy="305172"/>
          </a:xfrm>
          <a:custGeom>
            <a:avLst/>
            <a:gdLst>
              <a:gd name="connsiteX0" fmla="*/ 0 w 1467157"/>
              <a:gd name="connsiteY0" fmla="*/ 32197 h 321971"/>
              <a:gd name="connsiteX1" fmla="*/ 32197 w 1467157"/>
              <a:gd name="connsiteY1" fmla="*/ 0 h 321971"/>
              <a:gd name="connsiteX2" fmla="*/ 1434960 w 1467157"/>
              <a:gd name="connsiteY2" fmla="*/ 0 h 321971"/>
              <a:gd name="connsiteX3" fmla="*/ 1467157 w 1467157"/>
              <a:gd name="connsiteY3" fmla="*/ 32197 h 321971"/>
              <a:gd name="connsiteX4" fmla="*/ 1467157 w 1467157"/>
              <a:gd name="connsiteY4" fmla="*/ 289774 h 321971"/>
              <a:gd name="connsiteX5" fmla="*/ 1434960 w 1467157"/>
              <a:gd name="connsiteY5" fmla="*/ 321971 h 321971"/>
              <a:gd name="connsiteX6" fmla="*/ 32197 w 1467157"/>
              <a:gd name="connsiteY6" fmla="*/ 321971 h 321971"/>
              <a:gd name="connsiteX7" fmla="*/ 0 w 1467157"/>
              <a:gd name="connsiteY7" fmla="*/ 289774 h 321971"/>
              <a:gd name="connsiteX8" fmla="*/ 0 w 1467157"/>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157" h="321971">
                <a:moveTo>
                  <a:pt x="0" y="32197"/>
                </a:moveTo>
                <a:cubicBezTo>
                  <a:pt x="0" y="14415"/>
                  <a:pt x="14415" y="0"/>
                  <a:pt x="32197" y="0"/>
                </a:cubicBezTo>
                <a:lnTo>
                  <a:pt x="1434960" y="0"/>
                </a:lnTo>
                <a:cubicBezTo>
                  <a:pt x="1452742" y="0"/>
                  <a:pt x="1467157" y="14415"/>
                  <a:pt x="1467157" y="32197"/>
                </a:cubicBezTo>
                <a:lnTo>
                  <a:pt x="1467157" y="289774"/>
                </a:lnTo>
                <a:cubicBezTo>
                  <a:pt x="1467157" y="307556"/>
                  <a:pt x="1452742" y="321971"/>
                  <a:pt x="1434960"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Ecuador</a:t>
            </a:r>
          </a:p>
        </p:txBody>
      </p:sp>
      <p:sp>
        <p:nvSpPr>
          <p:cNvPr id="30" name="29 Forma libre"/>
          <p:cNvSpPr/>
          <p:nvPr/>
        </p:nvSpPr>
        <p:spPr>
          <a:xfrm>
            <a:off x="5951943" y="2029015"/>
            <a:ext cx="1584239" cy="305172"/>
          </a:xfrm>
          <a:custGeom>
            <a:avLst/>
            <a:gdLst>
              <a:gd name="connsiteX0" fmla="*/ 0 w 1584239"/>
              <a:gd name="connsiteY0" fmla="*/ 32197 h 321971"/>
              <a:gd name="connsiteX1" fmla="*/ 32197 w 1584239"/>
              <a:gd name="connsiteY1" fmla="*/ 0 h 321971"/>
              <a:gd name="connsiteX2" fmla="*/ 1552042 w 1584239"/>
              <a:gd name="connsiteY2" fmla="*/ 0 h 321971"/>
              <a:gd name="connsiteX3" fmla="*/ 1584239 w 1584239"/>
              <a:gd name="connsiteY3" fmla="*/ 32197 h 321971"/>
              <a:gd name="connsiteX4" fmla="*/ 1584239 w 1584239"/>
              <a:gd name="connsiteY4" fmla="*/ 289774 h 321971"/>
              <a:gd name="connsiteX5" fmla="*/ 1552042 w 1584239"/>
              <a:gd name="connsiteY5" fmla="*/ 321971 h 321971"/>
              <a:gd name="connsiteX6" fmla="*/ 32197 w 1584239"/>
              <a:gd name="connsiteY6" fmla="*/ 321971 h 321971"/>
              <a:gd name="connsiteX7" fmla="*/ 0 w 1584239"/>
              <a:gd name="connsiteY7" fmla="*/ 289774 h 321971"/>
              <a:gd name="connsiteX8" fmla="*/ 0 w 1584239"/>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239" h="321971">
                <a:moveTo>
                  <a:pt x="0" y="32197"/>
                </a:moveTo>
                <a:cubicBezTo>
                  <a:pt x="0" y="14415"/>
                  <a:pt x="14415" y="0"/>
                  <a:pt x="32197" y="0"/>
                </a:cubicBezTo>
                <a:lnTo>
                  <a:pt x="1552042" y="0"/>
                </a:lnTo>
                <a:cubicBezTo>
                  <a:pt x="1569824" y="0"/>
                  <a:pt x="1584239" y="14415"/>
                  <a:pt x="1584239" y="32197"/>
                </a:cubicBezTo>
                <a:lnTo>
                  <a:pt x="1584239" y="289774"/>
                </a:lnTo>
                <a:cubicBezTo>
                  <a:pt x="1584239" y="307556"/>
                  <a:pt x="1569824" y="321971"/>
                  <a:pt x="1552042"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Paraguay</a:t>
            </a:r>
          </a:p>
        </p:txBody>
      </p:sp>
      <p:sp>
        <p:nvSpPr>
          <p:cNvPr id="32" name="31 Forma libre"/>
          <p:cNvSpPr/>
          <p:nvPr/>
        </p:nvSpPr>
        <p:spPr>
          <a:xfrm>
            <a:off x="3935920" y="5688000"/>
            <a:ext cx="1440000" cy="305172"/>
          </a:xfrm>
          <a:custGeom>
            <a:avLst/>
            <a:gdLst>
              <a:gd name="connsiteX0" fmla="*/ 0 w 1345285"/>
              <a:gd name="connsiteY0" fmla="*/ 32197 h 321971"/>
              <a:gd name="connsiteX1" fmla="*/ 32197 w 1345285"/>
              <a:gd name="connsiteY1" fmla="*/ 0 h 321971"/>
              <a:gd name="connsiteX2" fmla="*/ 1313088 w 1345285"/>
              <a:gd name="connsiteY2" fmla="*/ 0 h 321971"/>
              <a:gd name="connsiteX3" fmla="*/ 1345285 w 1345285"/>
              <a:gd name="connsiteY3" fmla="*/ 32197 h 321971"/>
              <a:gd name="connsiteX4" fmla="*/ 1345285 w 1345285"/>
              <a:gd name="connsiteY4" fmla="*/ 289774 h 321971"/>
              <a:gd name="connsiteX5" fmla="*/ 1313088 w 1345285"/>
              <a:gd name="connsiteY5" fmla="*/ 321971 h 321971"/>
              <a:gd name="connsiteX6" fmla="*/ 32197 w 1345285"/>
              <a:gd name="connsiteY6" fmla="*/ 321971 h 321971"/>
              <a:gd name="connsiteX7" fmla="*/ 0 w 1345285"/>
              <a:gd name="connsiteY7" fmla="*/ 289774 h 321971"/>
              <a:gd name="connsiteX8" fmla="*/ 0 w 1345285"/>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5285" h="321971">
                <a:moveTo>
                  <a:pt x="0" y="32197"/>
                </a:moveTo>
                <a:cubicBezTo>
                  <a:pt x="0" y="14415"/>
                  <a:pt x="14415" y="0"/>
                  <a:pt x="32197" y="0"/>
                </a:cubicBezTo>
                <a:lnTo>
                  <a:pt x="1313088" y="0"/>
                </a:lnTo>
                <a:cubicBezTo>
                  <a:pt x="1330870" y="0"/>
                  <a:pt x="1345285" y="14415"/>
                  <a:pt x="1345285" y="32197"/>
                </a:cubicBezTo>
                <a:lnTo>
                  <a:pt x="1345285" y="289774"/>
                </a:lnTo>
                <a:cubicBezTo>
                  <a:pt x="1345285" y="307556"/>
                  <a:pt x="1330870" y="321971"/>
                  <a:pt x="1313088"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Colombia</a:t>
            </a:r>
          </a:p>
        </p:txBody>
      </p:sp>
      <p:sp>
        <p:nvSpPr>
          <p:cNvPr id="34" name="33 Forma libre"/>
          <p:cNvSpPr/>
          <p:nvPr/>
        </p:nvSpPr>
        <p:spPr>
          <a:xfrm>
            <a:off x="7608106" y="2029042"/>
            <a:ext cx="1584239" cy="305172"/>
          </a:xfrm>
          <a:custGeom>
            <a:avLst/>
            <a:gdLst>
              <a:gd name="connsiteX0" fmla="*/ 0 w 1584239"/>
              <a:gd name="connsiteY0" fmla="*/ 32197 h 321971"/>
              <a:gd name="connsiteX1" fmla="*/ 32197 w 1584239"/>
              <a:gd name="connsiteY1" fmla="*/ 0 h 321971"/>
              <a:gd name="connsiteX2" fmla="*/ 1552042 w 1584239"/>
              <a:gd name="connsiteY2" fmla="*/ 0 h 321971"/>
              <a:gd name="connsiteX3" fmla="*/ 1584239 w 1584239"/>
              <a:gd name="connsiteY3" fmla="*/ 32197 h 321971"/>
              <a:gd name="connsiteX4" fmla="*/ 1584239 w 1584239"/>
              <a:gd name="connsiteY4" fmla="*/ 289774 h 321971"/>
              <a:gd name="connsiteX5" fmla="*/ 1552042 w 1584239"/>
              <a:gd name="connsiteY5" fmla="*/ 321971 h 321971"/>
              <a:gd name="connsiteX6" fmla="*/ 32197 w 1584239"/>
              <a:gd name="connsiteY6" fmla="*/ 321971 h 321971"/>
              <a:gd name="connsiteX7" fmla="*/ 0 w 1584239"/>
              <a:gd name="connsiteY7" fmla="*/ 289774 h 321971"/>
              <a:gd name="connsiteX8" fmla="*/ 0 w 1584239"/>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239" h="321971">
                <a:moveTo>
                  <a:pt x="0" y="32197"/>
                </a:moveTo>
                <a:cubicBezTo>
                  <a:pt x="0" y="14415"/>
                  <a:pt x="14415" y="0"/>
                  <a:pt x="32197" y="0"/>
                </a:cubicBezTo>
                <a:lnTo>
                  <a:pt x="1552042" y="0"/>
                </a:lnTo>
                <a:cubicBezTo>
                  <a:pt x="1569824" y="0"/>
                  <a:pt x="1584239" y="14415"/>
                  <a:pt x="1584239" y="32197"/>
                </a:cubicBezTo>
                <a:lnTo>
                  <a:pt x="1584239" y="289774"/>
                </a:lnTo>
                <a:cubicBezTo>
                  <a:pt x="1584239" y="307556"/>
                  <a:pt x="1569824" y="321971"/>
                  <a:pt x="1552042"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Uruguay</a:t>
            </a:r>
          </a:p>
        </p:txBody>
      </p:sp>
      <p:sp>
        <p:nvSpPr>
          <p:cNvPr id="20" name="19 Forma libre"/>
          <p:cNvSpPr/>
          <p:nvPr/>
        </p:nvSpPr>
        <p:spPr>
          <a:xfrm>
            <a:off x="5447928" y="5688000"/>
            <a:ext cx="1440000" cy="305172"/>
          </a:xfrm>
          <a:custGeom>
            <a:avLst/>
            <a:gdLst>
              <a:gd name="connsiteX0" fmla="*/ 0 w 1562036"/>
              <a:gd name="connsiteY0" fmla="*/ 32197 h 321971"/>
              <a:gd name="connsiteX1" fmla="*/ 32197 w 1562036"/>
              <a:gd name="connsiteY1" fmla="*/ 0 h 321971"/>
              <a:gd name="connsiteX2" fmla="*/ 1529839 w 1562036"/>
              <a:gd name="connsiteY2" fmla="*/ 0 h 321971"/>
              <a:gd name="connsiteX3" fmla="*/ 1562036 w 1562036"/>
              <a:gd name="connsiteY3" fmla="*/ 32197 h 321971"/>
              <a:gd name="connsiteX4" fmla="*/ 1562036 w 1562036"/>
              <a:gd name="connsiteY4" fmla="*/ 289774 h 321971"/>
              <a:gd name="connsiteX5" fmla="*/ 1529839 w 1562036"/>
              <a:gd name="connsiteY5" fmla="*/ 321971 h 321971"/>
              <a:gd name="connsiteX6" fmla="*/ 32197 w 1562036"/>
              <a:gd name="connsiteY6" fmla="*/ 321971 h 321971"/>
              <a:gd name="connsiteX7" fmla="*/ 0 w 1562036"/>
              <a:gd name="connsiteY7" fmla="*/ 289774 h 321971"/>
              <a:gd name="connsiteX8" fmla="*/ 0 w 1562036"/>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036" h="321971">
                <a:moveTo>
                  <a:pt x="0" y="32197"/>
                </a:moveTo>
                <a:cubicBezTo>
                  <a:pt x="0" y="14415"/>
                  <a:pt x="14415" y="0"/>
                  <a:pt x="32197" y="0"/>
                </a:cubicBezTo>
                <a:lnTo>
                  <a:pt x="1529839" y="0"/>
                </a:lnTo>
                <a:cubicBezTo>
                  <a:pt x="1547621" y="0"/>
                  <a:pt x="1562036" y="14415"/>
                  <a:pt x="1562036" y="32197"/>
                </a:cubicBezTo>
                <a:lnTo>
                  <a:pt x="1562036" y="289774"/>
                </a:lnTo>
                <a:cubicBezTo>
                  <a:pt x="1562036" y="307556"/>
                  <a:pt x="1547621" y="321971"/>
                  <a:pt x="1529839"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Perú</a:t>
            </a:r>
          </a:p>
        </p:txBody>
      </p:sp>
      <p:sp>
        <p:nvSpPr>
          <p:cNvPr id="45" name="Rectangle 76"/>
          <p:cNvSpPr>
            <a:spLocks noChangeArrowheads="1"/>
          </p:cNvSpPr>
          <p:nvPr/>
        </p:nvSpPr>
        <p:spPr bwMode="auto">
          <a:xfrm>
            <a:off x="5610614" y="4185399"/>
            <a:ext cx="568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4F81BD">
                    <a:lumMod val="50000"/>
                  </a:srgbClr>
                </a:solidFill>
                <a:latin typeface="Tahoma" pitchFamily="34" charset="0"/>
                <a:cs typeface="Tahoma" pitchFamily="34" charset="0"/>
              </a:rPr>
              <a:t>ACE 58</a:t>
            </a:r>
          </a:p>
        </p:txBody>
      </p:sp>
      <p:sp>
        <p:nvSpPr>
          <p:cNvPr id="48" name="Rectangle 72"/>
          <p:cNvSpPr>
            <a:spLocks noChangeArrowheads="1"/>
          </p:cNvSpPr>
          <p:nvPr/>
        </p:nvSpPr>
        <p:spPr bwMode="auto">
          <a:xfrm>
            <a:off x="9239384" y="2420355"/>
            <a:ext cx="899285" cy="430887"/>
          </a:xfrm>
          <a:prstGeom prst="rect">
            <a:avLst/>
          </a:prstGeom>
          <a:noFill/>
          <a:ln w="9525">
            <a:noFill/>
            <a:miter lim="800000"/>
            <a:headEnd/>
            <a:tailEnd/>
          </a:ln>
        </p:spPr>
        <p:txBody>
          <a:bodyPr wrap="none" lIns="0" tIns="0" rIns="0" bIns="0">
            <a:spAutoFit/>
          </a:bodyPr>
          <a:lstStyle/>
          <a:p>
            <a:pPr algn="ctr" eaLnBrk="0" hangingPunct="0">
              <a:defRPr/>
            </a:pPr>
            <a:r>
              <a:rPr lang="es-ES" sz="1400" dirty="0">
                <a:solidFill>
                  <a:srgbClr val="FF0000"/>
                </a:solidFill>
                <a:latin typeface="Tahoma" pitchFamily="34" charset="0"/>
                <a:ea typeface="Tahoma" pitchFamily="34" charset="0"/>
                <a:cs typeface="Tahoma" pitchFamily="34" charset="0"/>
              </a:rPr>
              <a:t>ACE 59, </a:t>
            </a:r>
            <a:br>
              <a:rPr lang="es-ES" sz="1400" dirty="0">
                <a:solidFill>
                  <a:srgbClr val="FF0000"/>
                </a:solidFill>
                <a:latin typeface="Tahoma" pitchFamily="34" charset="0"/>
                <a:ea typeface="Tahoma" pitchFamily="34" charset="0"/>
                <a:cs typeface="Tahoma" pitchFamily="34" charset="0"/>
              </a:rPr>
            </a:br>
            <a:r>
              <a:rPr lang="es-ES" sz="1400" dirty="0">
                <a:solidFill>
                  <a:srgbClr val="FF0000"/>
                </a:solidFill>
                <a:latin typeface="Tahoma" pitchFamily="34" charset="0"/>
                <a:ea typeface="Tahoma" pitchFamily="34" charset="0"/>
                <a:cs typeface="Tahoma" pitchFamily="34" charset="0"/>
              </a:rPr>
              <a:t>63, 68 y 69</a:t>
            </a:r>
          </a:p>
        </p:txBody>
      </p:sp>
      <p:sp>
        <p:nvSpPr>
          <p:cNvPr id="49" name="Rectangle 72"/>
          <p:cNvSpPr>
            <a:spLocks noChangeArrowheads="1"/>
          </p:cNvSpPr>
          <p:nvPr/>
        </p:nvSpPr>
        <p:spPr bwMode="auto">
          <a:xfrm>
            <a:off x="7761476" y="3682484"/>
            <a:ext cx="568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6699FF"/>
                </a:solidFill>
                <a:latin typeface="Tahoma" pitchFamily="34" charset="0"/>
                <a:cs typeface="Tahoma" pitchFamily="34" charset="0"/>
              </a:rPr>
              <a:t>ACE 36</a:t>
            </a:r>
          </a:p>
        </p:txBody>
      </p:sp>
      <p:sp>
        <p:nvSpPr>
          <p:cNvPr id="50" name="Line 63"/>
          <p:cNvSpPr>
            <a:spLocks noChangeShapeType="1"/>
          </p:cNvSpPr>
          <p:nvPr/>
        </p:nvSpPr>
        <p:spPr bwMode="auto">
          <a:xfrm flipV="1">
            <a:off x="3575720" y="3140968"/>
            <a:ext cx="4894935" cy="792088"/>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51" name="Rectangle 72"/>
          <p:cNvSpPr>
            <a:spLocks noChangeArrowheads="1"/>
          </p:cNvSpPr>
          <p:nvPr/>
        </p:nvSpPr>
        <p:spPr bwMode="auto">
          <a:xfrm>
            <a:off x="3592395" y="3643892"/>
            <a:ext cx="567463" cy="215444"/>
          </a:xfrm>
          <a:prstGeom prst="rect">
            <a:avLst/>
          </a:prstGeom>
          <a:noFill/>
          <a:ln w="9525">
            <a:noFill/>
            <a:miter lim="800000"/>
            <a:headEnd/>
            <a:tailEnd/>
          </a:ln>
        </p:spPr>
        <p:txBody>
          <a:bodyPr wrap="none" lIns="0" tIns="0" rIns="0" bIns="0">
            <a:spAutoFit/>
          </a:bodyPr>
          <a:lstStyle/>
          <a:p>
            <a:pPr algn="ctr" eaLnBrk="0" hangingPunct="0">
              <a:defRPr/>
            </a:pPr>
            <a:r>
              <a:rPr lang="es-ES" sz="1400" dirty="0">
                <a:solidFill>
                  <a:srgbClr val="C0504D"/>
                </a:solidFill>
                <a:latin typeface="Tahoma" pitchFamily="34" charset="0"/>
                <a:ea typeface="Tahoma" pitchFamily="34" charset="0"/>
                <a:cs typeface="Tahoma" pitchFamily="34" charset="0"/>
              </a:rPr>
              <a:t>ACE 23</a:t>
            </a:r>
          </a:p>
        </p:txBody>
      </p:sp>
      <p:sp>
        <p:nvSpPr>
          <p:cNvPr id="53" name="Rectangle 80"/>
          <p:cNvSpPr>
            <a:spLocks noChangeArrowheads="1"/>
          </p:cNvSpPr>
          <p:nvPr/>
        </p:nvSpPr>
        <p:spPr bwMode="auto">
          <a:xfrm>
            <a:off x="7689894" y="2621031"/>
            <a:ext cx="566738" cy="215900"/>
          </a:xfrm>
          <a:prstGeom prst="rect">
            <a:avLst/>
          </a:prstGeom>
          <a:noFill/>
          <a:ln w="9525">
            <a:noFill/>
            <a:miter lim="800000"/>
            <a:headEnd/>
            <a:tailEnd/>
          </a:ln>
        </p:spPr>
        <p:txBody>
          <a:bodyPr wrap="none" lIns="0" tIns="0" rIns="0" bIns="0">
            <a:spAutoFit/>
          </a:bodyPr>
          <a:lstStyle/>
          <a:p>
            <a:pPr algn="ctr" eaLnBrk="0" hangingPunct="0">
              <a:defRPr/>
            </a:pPr>
            <a:r>
              <a:rPr lang="es-ES" sz="1400" dirty="0">
                <a:solidFill>
                  <a:srgbClr val="663300"/>
                </a:solidFill>
                <a:latin typeface="Tahoma" pitchFamily="34" charset="0"/>
                <a:ea typeface="Tahoma" pitchFamily="34" charset="0"/>
                <a:cs typeface="Tahoma" pitchFamily="34" charset="0"/>
              </a:rPr>
              <a:t>ACE 60</a:t>
            </a:r>
          </a:p>
        </p:txBody>
      </p:sp>
      <p:sp>
        <p:nvSpPr>
          <p:cNvPr id="54" name="Rectangle 80"/>
          <p:cNvSpPr>
            <a:spLocks noChangeArrowheads="1"/>
          </p:cNvSpPr>
          <p:nvPr/>
        </p:nvSpPr>
        <p:spPr bwMode="auto">
          <a:xfrm>
            <a:off x="9408369" y="2062560"/>
            <a:ext cx="566737" cy="214313"/>
          </a:xfrm>
          <a:prstGeom prst="rect">
            <a:avLst/>
          </a:prstGeom>
          <a:noFill/>
          <a:ln w="9525">
            <a:noFill/>
            <a:miter lim="800000"/>
            <a:headEnd/>
            <a:tailEnd/>
          </a:ln>
        </p:spPr>
        <p:txBody>
          <a:bodyPr wrap="none" lIns="0" tIns="0" rIns="0" bIns="0">
            <a:spAutoFit/>
          </a:bodyPr>
          <a:lstStyle/>
          <a:p>
            <a:pPr algn="ctr" eaLnBrk="0" hangingPunct="0">
              <a:defRPr/>
            </a:pPr>
            <a:r>
              <a:rPr lang="es-ES" sz="1400" dirty="0">
                <a:solidFill>
                  <a:srgbClr val="1F497D">
                    <a:lumMod val="50000"/>
                  </a:srgbClr>
                </a:solidFill>
                <a:latin typeface="Tahoma" pitchFamily="34" charset="0"/>
                <a:ea typeface="Tahoma" pitchFamily="34" charset="0"/>
                <a:cs typeface="Tahoma" pitchFamily="34" charset="0"/>
              </a:rPr>
              <a:t>ACE 18</a:t>
            </a:r>
          </a:p>
        </p:txBody>
      </p:sp>
      <p:sp>
        <p:nvSpPr>
          <p:cNvPr id="56" name="Rectangle 76"/>
          <p:cNvSpPr>
            <a:spLocks noChangeArrowheads="1"/>
          </p:cNvSpPr>
          <p:nvPr/>
        </p:nvSpPr>
        <p:spPr bwMode="auto">
          <a:xfrm>
            <a:off x="3935597" y="5228996"/>
            <a:ext cx="5995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FFC000"/>
                </a:solidFill>
                <a:latin typeface="Tahoma" pitchFamily="34" charset="0"/>
                <a:cs typeface="Tahoma" pitchFamily="34" charset="0"/>
              </a:rPr>
              <a:t>ACE </a:t>
            </a:r>
            <a:r>
              <a:rPr lang="es-ES" sz="1400" b="1" dirty="0">
                <a:solidFill>
                  <a:srgbClr val="FFC000"/>
                </a:solidFill>
                <a:latin typeface="Tahoma" pitchFamily="34" charset="0"/>
                <a:cs typeface="Tahoma" pitchFamily="34" charset="0"/>
              </a:rPr>
              <a:t>67</a:t>
            </a:r>
          </a:p>
        </p:txBody>
      </p:sp>
      <p:sp>
        <p:nvSpPr>
          <p:cNvPr id="60" name="Rectangle 76"/>
          <p:cNvSpPr>
            <a:spLocks noChangeArrowheads="1"/>
          </p:cNvSpPr>
          <p:nvPr/>
        </p:nvSpPr>
        <p:spPr bwMode="auto">
          <a:xfrm>
            <a:off x="3446605" y="4360741"/>
            <a:ext cx="5674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EEECE1">
                    <a:lumMod val="25000"/>
                  </a:srgbClr>
                </a:solidFill>
                <a:latin typeface="Tahoma" pitchFamily="34" charset="0"/>
                <a:cs typeface="Tahoma" pitchFamily="34" charset="0"/>
              </a:rPr>
              <a:t>ACE 24</a:t>
            </a:r>
          </a:p>
        </p:txBody>
      </p:sp>
      <p:sp>
        <p:nvSpPr>
          <p:cNvPr id="61" name="Rectangle 72"/>
          <p:cNvSpPr>
            <a:spLocks noChangeArrowheads="1"/>
          </p:cNvSpPr>
          <p:nvPr/>
        </p:nvSpPr>
        <p:spPr bwMode="auto">
          <a:xfrm>
            <a:off x="4116990" y="3987655"/>
            <a:ext cx="5667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7030A0"/>
                </a:solidFill>
                <a:latin typeface="Tahoma" pitchFamily="34" charset="0"/>
                <a:cs typeface="Tahoma" pitchFamily="34" charset="0"/>
              </a:rPr>
              <a:t>ACE 65</a:t>
            </a:r>
          </a:p>
        </p:txBody>
      </p:sp>
      <p:sp>
        <p:nvSpPr>
          <p:cNvPr id="63" name="Rectangle 72"/>
          <p:cNvSpPr>
            <a:spLocks noChangeArrowheads="1"/>
          </p:cNvSpPr>
          <p:nvPr/>
        </p:nvSpPr>
        <p:spPr bwMode="auto">
          <a:xfrm>
            <a:off x="5140625" y="4918747"/>
            <a:ext cx="5674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F79646"/>
                </a:solidFill>
                <a:latin typeface="Tahoma" pitchFamily="34" charset="0"/>
                <a:cs typeface="Tahoma" pitchFamily="34" charset="0"/>
              </a:rPr>
              <a:t>ACE 38</a:t>
            </a:r>
          </a:p>
        </p:txBody>
      </p:sp>
      <p:sp>
        <p:nvSpPr>
          <p:cNvPr id="65" name="Rectangle 76"/>
          <p:cNvSpPr>
            <a:spLocks noChangeArrowheads="1"/>
          </p:cNvSpPr>
          <p:nvPr/>
        </p:nvSpPr>
        <p:spPr bwMode="auto">
          <a:xfrm>
            <a:off x="3220959" y="5301332"/>
            <a:ext cx="5674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CC6600"/>
                </a:solidFill>
                <a:latin typeface="Tahoma" pitchFamily="34" charset="0"/>
                <a:cs typeface="Tahoma" pitchFamily="34" charset="0"/>
              </a:rPr>
              <a:t>ACE 33</a:t>
            </a:r>
          </a:p>
        </p:txBody>
      </p:sp>
      <p:sp>
        <p:nvSpPr>
          <p:cNvPr id="67" name="Rectangle 72"/>
          <p:cNvSpPr>
            <a:spLocks noChangeArrowheads="1"/>
          </p:cNvSpPr>
          <p:nvPr/>
        </p:nvSpPr>
        <p:spPr bwMode="auto">
          <a:xfrm>
            <a:off x="2249834" y="4401299"/>
            <a:ext cx="5674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92D050"/>
                </a:solidFill>
                <a:latin typeface="Tahoma" pitchFamily="34" charset="0"/>
                <a:cs typeface="Tahoma" pitchFamily="34" charset="0"/>
              </a:rPr>
              <a:t>ACE 41</a:t>
            </a:r>
          </a:p>
        </p:txBody>
      </p:sp>
      <p:sp>
        <p:nvSpPr>
          <p:cNvPr id="70" name="Rectangle 76"/>
          <p:cNvSpPr>
            <a:spLocks noChangeArrowheads="1"/>
          </p:cNvSpPr>
          <p:nvPr/>
        </p:nvSpPr>
        <p:spPr bwMode="auto">
          <a:xfrm>
            <a:off x="4635620" y="2906142"/>
            <a:ext cx="566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8064A2">
                    <a:lumMod val="60000"/>
                    <a:lumOff val="40000"/>
                  </a:srgbClr>
                </a:solidFill>
                <a:latin typeface="Tahoma" pitchFamily="34" charset="0"/>
                <a:cs typeface="Tahoma" pitchFamily="34" charset="0"/>
              </a:rPr>
              <a:t>ACE 35</a:t>
            </a:r>
          </a:p>
        </p:txBody>
      </p:sp>
      <p:sp>
        <p:nvSpPr>
          <p:cNvPr id="71" name="Rectangle 80"/>
          <p:cNvSpPr>
            <a:spLocks noChangeArrowheads="1"/>
          </p:cNvSpPr>
          <p:nvPr/>
        </p:nvSpPr>
        <p:spPr bwMode="auto">
          <a:xfrm>
            <a:off x="10200456" y="5517232"/>
            <a:ext cx="335028" cy="215444"/>
          </a:xfrm>
          <a:prstGeom prst="rect">
            <a:avLst/>
          </a:prstGeom>
          <a:noFill/>
          <a:ln w="9525">
            <a:noFill/>
            <a:miter lim="800000"/>
            <a:headEnd/>
            <a:tailEnd/>
          </a:ln>
        </p:spPr>
        <p:txBody>
          <a:bodyPr wrap="none" lIns="0" tIns="0" rIns="0" bIns="0">
            <a:spAutoFit/>
          </a:bodyPr>
          <a:lstStyle/>
          <a:p>
            <a:pPr algn="ctr" eaLnBrk="0" hangingPunct="0">
              <a:defRPr/>
            </a:pPr>
            <a:r>
              <a:rPr lang="es-ES" sz="1400" dirty="0">
                <a:solidFill>
                  <a:prstClr val="black"/>
                </a:solidFill>
                <a:latin typeface="Tahoma" pitchFamily="34" charset="0"/>
                <a:ea typeface="Tahoma" pitchFamily="34" charset="0"/>
                <a:cs typeface="Tahoma" pitchFamily="34" charset="0"/>
              </a:rPr>
              <a:t>CAN</a:t>
            </a:r>
          </a:p>
        </p:txBody>
      </p:sp>
      <p:sp>
        <p:nvSpPr>
          <p:cNvPr id="68" name="Rectangle 76"/>
          <p:cNvSpPr>
            <a:spLocks noChangeArrowheads="1"/>
          </p:cNvSpPr>
          <p:nvPr/>
        </p:nvSpPr>
        <p:spPr bwMode="auto">
          <a:xfrm>
            <a:off x="4115283" y="4897759"/>
            <a:ext cx="5674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00B0EE"/>
                </a:solidFill>
                <a:latin typeface="Tahoma" pitchFamily="34" charset="0"/>
                <a:cs typeface="Tahoma" pitchFamily="34" charset="0"/>
              </a:rPr>
              <a:t>ACE 66</a:t>
            </a:r>
          </a:p>
        </p:txBody>
      </p:sp>
      <p:sp>
        <p:nvSpPr>
          <p:cNvPr id="73" name="Rectangle 76"/>
          <p:cNvSpPr>
            <a:spLocks noChangeArrowheads="1"/>
          </p:cNvSpPr>
          <p:nvPr/>
        </p:nvSpPr>
        <p:spPr bwMode="auto">
          <a:xfrm>
            <a:off x="9915254" y="3320274"/>
            <a:ext cx="5674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dirty="0">
                <a:solidFill>
                  <a:srgbClr val="9BBB59">
                    <a:lumMod val="75000"/>
                  </a:srgbClr>
                </a:solidFill>
                <a:latin typeface="Tahoma" pitchFamily="34" charset="0"/>
                <a:cs typeface="Tahoma" pitchFamily="34" charset="0"/>
              </a:rPr>
              <a:t>ACE 40</a:t>
            </a:r>
          </a:p>
        </p:txBody>
      </p:sp>
      <p:sp>
        <p:nvSpPr>
          <p:cNvPr id="52" name="Line 68"/>
          <p:cNvSpPr>
            <a:spLocks noChangeShapeType="1"/>
          </p:cNvSpPr>
          <p:nvPr/>
        </p:nvSpPr>
        <p:spPr bwMode="auto">
          <a:xfrm flipH="1">
            <a:off x="3215680" y="2334188"/>
            <a:ext cx="4829959" cy="2788264"/>
          </a:xfrm>
          <a:prstGeom prst="line">
            <a:avLst/>
          </a:prstGeom>
          <a:noFill/>
          <a:ln w="20638">
            <a:solidFill>
              <a:srgbClr val="663300"/>
            </a:solidFill>
            <a:round/>
            <a:headEnd/>
            <a:tailEnd/>
          </a:ln>
        </p:spPr>
        <p:txBody>
          <a:bodyPr/>
          <a:lstStyle/>
          <a:p>
            <a:pPr>
              <a:defRPr/>
            </a:pPr>
            <a:endParaRPr lang="es-ES">
              <a:solidFill>
                <a:prstClr val="black"/>
              </a:solidFill>
            </a:endParaRPr>
          </a:p>
        </p:txBody>
      </p:sp>
      <p:sp>
        <p:nvSpPr>
          <p:cNvPr id="76" name="Line 67"/>
          <p:cNvSpPr>
            <a:spLocks noChangeShapeType="1"/>
          </p:cNvSpPr>
          <p:nvPr/>
        </p:nvSpPr>
        <p:spPr bwMode="auto">
          <a:xfrm>
            <a:off x="4007769" y="2887089"/>
            <a:ext cx="2336689" cy="2774160"/>
          </a:xfrm>
          <a:prstGeom prst="line">
            <a:avLst/>
          </a:prstGeom>
          <a:noFill/>
          <a:ln w="2540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s-UY">
              <a:solidFill>
                <a:prstClr val="black"/>
              </a:solidFill>
            </a:endParaRPr>
          </a:p>
        </p:txBody>
      </p:sp>
      <p:sp>
        <p:nvSpPr>
          <p:cNvPr id="75" name="74 Forma libre"/>
          <p:cNvSpPr/>
          <p:nvPr/>
        </p:nvSpPr>
        <p:spPr>
          <a:xfrm>
            <a:off x="2554122" y="2708920"/>
            <a:ext cx="1453647" cy="305172"/>
          </a:xfrm>
          <a:custGeom>
            <a:avLst/>
            <a:gdLst>
              <a:gd name="connsiteX0" fmla="*/ 0 w 1453647"/>
              <a:gd name="connsiteY0" fmla="*/ 32197 h 321971"/>
              <a:gd name="connsiteX1" fmla="*/ 32197 w 1453647"/>
              <a:gd name="connsiteY1" fmla="*/ 0 h 321971"/>
              <a:gd name="connsiteX2" fmla="*/ 1421450 w 1453647"/>
              <a:gd name="connsiteY2" fmla="*/ 0 h 321971"/>
              <a:gd name="connsiteX3" fmla="*/ 1453647 w 1453647"/>
              <a:gd name="connsiteY3" fmla="*/ 32197 h 321971"/>
              <a:gd name="connsiteX4" fmla="*/ 1453647 w 1453647"/>
              <a:gd name="connsiteY4" fmla="*/ 289774 h 321971"/>
              <a:gd name="connsiteX5" fmla="*/ 1421450 w 1453647"/>
              <a:gd name="connsiteY5" fmla="*/ 321971 h 321971"/>
              <a:gd name="connsiteX6" fmla="*/ 32197 w 1453647"/>
              <a:gd name="connsiteY6" fmla="*/ 321971 h 321971"/>
              <a:gd name="connsiteX7" fmla="*/ 0 w 1453647"/>
              <a:gd name="connsiteY7" fmla="*/ 289774 h 321971"/>
              <a:gd name="connsiteX8" fmla="*/ 0 w 1453647"/>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3647" h="321971">
                <a:moveTo>
                  <a:pt x="0" y="32197"/>
                </a:moveTo>
                <a:cubicBezTo>
                  <a:pt x="0" y="14415"/>
                  <a:pt x="14415" y="0"/>
                  <a:pt x="32197" y="0"/>
                </a:cubicBezTo>
                <a:lnTo>
                  <a:pt x="1421450" y="0"/>
                </a:lnTo>
                <a:cubicBezTo>
                  <a:pt x="1439232" y="0"/>
                  <a:pt x="1453647" y="14415"/>
                  <a:pt x="1453647" y="32197"/>
                </a:cubicBezTo>
                <a:lnTo>
                  <a:pt x="1453647" y="289774"/>
                </a:lnTo>
                <a:cubicBezTo>
                  <a:pt x="1453647" y="307556"/>
                  <a:pt x="1439232" y="321971"/>
                  <a:pt x="1421450"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Panamá</a:t>
            </a:r>
          </a:p>
        </p:txBody>
      </p:sp>
      <p:sp>
        <p:nvSpPr>
          <p:cNvPr id="80" name="1 Título"/>
          <p:cNvSpPr>
            <a:spLocks noGrp="1"/>
          </p:cNvSpPr>
          <p:nvPr>
            <p:ph type="title"/>
          </p:nvPr>
        </p:nvSpPr>
        <p:spPr>
          <a:xfrm>
            <a:off x="1524000" y="288000"/>
            <a:ext cx="9144000" cy="686214"/>
          </a:xfrm>
        </p:spPr>
        <p:txBody>
          <a:bodyPr/>
          <a:lstStyle/>
          <a:p>
            <a:r>
              <a:rPr lang="es-UY" u="sng" cap="small" dirty="0"/>
              <a:t>Acuerdos de Libre Comercio</a:t>
            </a:r>
            <a:endParaRPr lang="es-UY" dirty="0"/>
          </a:p>
        </p:txBody>
      </p:sp>
      <p:cxnSp>
        <p:nvCxnSpPr>
          <p:cNvPr id="15" name="14 Conector recto"/>
          <p:cNvCxnSpPr/>
          <p:nvPr/>
        </p:nvCxnSpPr>
        <p:spPr>
          <a:xfrm flipH="1">
            <a:off x="7824193" y="3235463"/>
            <a:ext cx="1152129" cy="2466000"/>
          </a:xfrm>
          <a:prstGeom prst="line">
            <a:avLst/>
          </a:prstGeom>
          <a:ln w="2222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81" name="80 Conector recto"/>
          <p:cNvCxnSpPr/>
          <p:nvPr/>
        </p:nvCxnSpPr>
        <p:spPr>
          <a:xfrm>
            <a:off x="8976320" y="3235463"/>
            <a:ext cx="146662" cy="2466000"/>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2" name="Rectangle 72"/>
          <p:cNvSpPr>
            <a:spLocks noChangeArrowheads="1"/>
          </p:cNvSpPr>
          <p:nvPr/>
        </p:nvSpPr>
        <p:spPr bwMode="auto">
          <a:xfrm>
            <a:off x="9827777" y="4540997"/>
            <a:ext cx="63478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s-ES" sz="1400" b="1" dirty="0">
                <a:solidFill>
                  <a:srgbClr val="6699FF"/>
                </a:solidFill>
                <a:latin typeface="Tahoma" pitchFamily="34" charset="0"/>
                <a:cs typeface="Tahoma" pitchFamily="34" charset="0"/>
              </a:rPr>
              <a:t>ACE 47</a:t>
            </a:r>
          </a:p>
        </p:txBody>
      </p:sp>
      <p:sp>
        <p:nvSpPr>
          <p:cNvPr id="84" name="Rectangle 72"/>
          <p:cNvSpPr>
            <a:spLocks noChangeArrowheads="1"/>
          </p:cNvSpPr>
          <p:nvPr/>
        </p:nvSpPr>
        <p:spPr bwMode="auto">
          <a:xfrm>
            <a:off x="6887929" y="3597307"/>
            <a:ext cx="567463" cy="215444"/>
          </a:xfrm>
          <a:prstGeom prst="rect">
            <a:avLst/>
          </a:prstGeom>
          <a:noFill/>
          <a:ln w="9525">
            <a:noFill/>
            <a:miter lim="800000"/>
            <a:headEnd/>
            <a:tailEnd/>
          </a:ln>
        </p:spPr>
        <p:txBody>
          <a:bodyPr wrap="none" lIns="0" tIns="0" rIns="0" bIns="0">
            <a:spAutoFit/>
          </a:bodyPr>
          <a:lstStyle/>
          <a:p>
            <a:pPr algn="ctr" eaLnBrk="0" hangingPunct="0">
              <a:defRPr/>
            </a:pPr>
            <a:r>
              <a:rPr lang="es-ES" sz="1400" dirty="0">
                <a:solidFill>
                  <a:srgbClr val="FF0000"/>
                </a:solidFill>
                <a:latin typeface="Tahoma" pitchFamily="34" charset="0"/>
                <a:ea typeface="Tahoma" pitchFamily="34" charset="0"/>
                <a:cs typeface="Tahoma" pitchFamily="34" charset="0"/>
              </a:rPr>
              <a:t>ACE 59</a:t>
            </a:r>
          </a:p>
        </p:txBody>
      </p:sp>
      <p:sp>
        <p:nvSpPr>
          <p:cNvPr id="36" name="35 Forma libre"/>
          <p:cNvSpPr/>
          <p:nvPr/>
        </p:nvSpPr>
        <p:spPr>
          <a:xfrm>
            <a:off x="8470656" y="2912960"/>
            <a:ext cx="1660301" cy="305172"/>
          </a:xfrm>
          <a:custGeom>
            <a:avLst/>
            <a:gdLst>
              <a:gd name="connsiteX0" fmla="*/ 0 w 1660301"/>
              <a:gd name="connsiteY0" fmla="*/ 32197 h 321971"/>
              <a:gd name="connsiteX1" fmla="*/ 32197 w 1660301"/>
              <a:gd name="connsiteY1" fmla="*/ 0 h 321971"/>
              <a:gd name="connsiteX2" fmla="*/ 1628104 w 1660301"/>
              <a:gd name="connsiteY2" fmla="*/ 0 h 321971"/>
              <a:gd name="connsiteX3" fmla="*/ 1660301 w 1660301"/>
              <a:gd name="connsiteY3" fmla="*/ 32197 h 321971"/>
              <a:gd name="connsiteX4" fmla="*/ 1660301 w 1660301"/>
              <a:gd name="connsiteY4" fmla="*/ 289774 h 321971"/>
              <a:gd name="connsiteX5" fmla="*/ 1628104 w 1660301"/>
              <a:gd name="connsiteY5" fmla="*/ 321971 h 321971"/>
              <a:gd name="connsiteX6" fmla="*/ 32197 w 1660301"/>
              <a:gd name="connsiteY6" fmla="*/ 321971 h 321971"/>
              <a:gd name="connsiteX7" fmla="*/ 0 w 1660301"/>
              <a:gd name="connsiteY7" fmla="*/ 289774 h 321971"/>
              <a:gd name="connsiteX8" fmla="*/ 0 w 1660301"/>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0301" h="321971">
                <a:moveTo>
                  <a:pt x="0" y="32197"/>
                </a:moveTo>
                <a:cubicBezTo>
                  <a:pt x="0" y="14415"/>
                  <a:pt x="14415" y="0"/>
                  <a:pt x="32197" y="0"/>
                </a:cubicBezTo>
                <a:lnTo>
                  <a:pt x="1628104" y="0"/>
                </a:lnTo>
                <a:cubicBezTo>
                  <a:pt x="1645886" y="0"/>
                  <a:pt x="1660301" y="14415"/>
                  <a:pt x="1660301" y="32197"/>
                </a:cubicBezTo>
                <a:lnTo>
                  <a:pt x="1660301" y="289774"/>
                </a:lnTo>
                <a:cubicBezTo>
                  <a:pt x="1660301" y="307556"/>
                  <a:pt x="1645886" y="321971"/>
                  <a:pt x="1628104"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Venezuela</a:t>
            </a:r>
          </a:p>
        </p:txBody>
      </p:sp>
      <p:sp>
        <p:nvSpPr>
          <p:cNvPr id="28" name="27 Forma libre"/>
          <p:cNvSpPr/>
          <p:nvPr/>
        </p:nvSpPr>
        <p:spPr>
          <a:xfrm>
            <a:off x="1975479" y="4869160"/>
            <a:ext cx="1597691" cy="305172"/>
          </a:xfrm>
          <a:custGeom>
            <a:avLst/>
            <a:gdLst>
              <a:gd name="connsiteX0" fmla="*/ 0 w 1597691"/>
              <a:gd name="connsiteY0" fmla="*/ 32197 h 321971"/>
              <a:gd name="connsiteX1" fmla="*/ 32197 w 1597691"/>
              <a:gd name="connsiteY1" fmla="*/ 0 h 321971"/>
              <a:gd name="connsiteX2" fmla="*/ 1565494 w 1597691"/>
              <a:gd name="connsiteY2" fmla="*/ 0 h 321971"/>
              <a:gd name="connsiteX3" fmla="*/ 1597691 w 1597691"/>
              <a:gd name="connsiteY3" fmla="*/ 32197 h 321971"/>
              <a:gd name="connsiteX4" fmla="*/ 1597691 w 1597691"/>
              <a:gd name="connsiteY4" fmla="*/ 289774 h 321971"/>
              <a:gd name="connsiteX5" fmla="*/ 1565494 w 1597691"/>
              <a:gd name="connsiteY5" fmla="*/ 321971 h 321971"/>
              <a:gd name="connsiteX6" fmla="*/ 32197 w 1597691"/>
              <a:gd name="connsiteY6" fmla="*/ 321971 h 321971"/>
              <a:gd name="connsiteX7" fmla="*/ 0 w 1597691"/>
              <a:gd name="connsiteY7" fmla="*/ 289774 h 321971"/>
              <a:gd name="connsiteX8" fmla="*/ 0 w 1597691"/>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691" h="321971">
                <a:moveTo>
                  <a:pt x="0" y="32197"/>
                </a:moveTo>
                <a:cubicBezTo>
                  <a:pt x="0" y="14415"/>
                  <a:pt x="14415" y="0"/>
                  <a:pt x="32197" y="0"/>
                </a:cubicBezTo>
                <a:lnTo>
                  <a:pt x="1565494" y="0"/>
                </a:lnTo>
                <a:cubicBezTo>
                  <a:pt x="1583276" y="0"/>
                  <a:pt x="1597691" y="14415"/>
                  <a:pt x="1597691" y="32197"/>
                </a:cubicBezTo>
                <a:lnTo>
                  <a:pt x="1597691" y="289774"/>
                </a:lnTo>
                <a:cubicBezTo>
                  <a:pt x="1597691" y="307556"/>
                  <a:pt x="1583276" y="321971"/>
                  <a:pt x="1565494"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México</a:t>
            </a:r>
          </a:p>
        </p:txBody>
      </p:sp>
      <p:sp>
        <p:nvSpPr>
          <p:cNvPr id="2" name="1 CuadroTexto"/>
          <p:cNvSpPr txBox="1"/>
          <p:nvPr/>
        </p:nvSpPr>
        <p:spPr>
          <a:xfrm>
            <a:off x="9003461" y="4293350"/>
            <a:ext cx="832857" cy="307777"/>
          </a:xfrm>
          <a:prstGeom prst="rect">
            <a:avLst/>
          </a:prstGeom>
          <a:noFill/>
        </p:spPr>
        <p:txBody>
          <a:bodyPr wrap="square" rtlCol="0">
            <a:spAutoFit/>
          </a:bodyPr>
          <a:lstStyle/>
          <a:p>
            <a:r>
              <a:rPr lang="es-UY" sz="1400" dirty="0">
                <a:solidFill>
                  <a:srgbClr val="00B050"/>
                </a:solidFill>
                <a:latin typeface="Tahoma" panose="020B0604030504040204" pitchFamily="34" charset="0"/>
                <a:ea typeface="Tahoma" panose="020B0604030504040204" pitchFamily="34" charset="0"/>
                <a:cs typeface="Tahoma" panose="020B0604030504040204" pitchFamily="34" charset="0"/>
              </a:rPr>
              <a:t>ACE 70</a:t>
            </a:r>
          </a:p>
        </p:txBody>
      </p:sp>
      <p:cxnSp>
        <p:nvCxnSpPr>
          <p:cNvPr id="7" name="6 Conector recto"/>
          <p:cNvCxnSpPr/>
          <p:nvPr/>
        </p:nvCxnSpPr>
        <p:spPr>
          <a:xfrm flipH="1">
            <a:off x="3446605" y="2996953"/>
            <a:ext cx="393269" cy="1867063"/>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4958813" y="3320275"/>
            <a:ext cx="749275" cy="307777"/>
          </a:xfrm>
          <a:prstGeom prst="rect">
            <a:avLst/>
          </a:prstGeom>
          <a:noFill/>
        </p:spPr>
        <p:txBody>
          <a:bodyPr wrap="square" rtlCol="0">
            <a:spAutoFit/>
          </a:bodyPr>
          <a:lstStyle/>
          <a:p>
            <a:r>
              <a:rPr lang="es-UY" sz="1400" dirty="0">
                <a:latin typeface="Tahoma" panose="020B0604030504040204" pitchFamily="34" charset="0"/>
                <a:ea typeface="Tahoma" panose="020B0604030504040204" pitchFamily="34" charset="0"/>
                <a:cs typeface="Tahoma" panose="020B0604030504040204" pitchFamily="34" charset="0"/>
              </a:rPr>
              <a:t>ACE 72</a:t>
            </a:r>
          </a:p>
        </p:txBody>
      </p:sp>
    </p:spTree>
    <p:extLst>
      <p:ext uri="{BB962C8B-B14F-4D97-AF65-F5344CB8AC3E}">
        <p14:creationId xmlns:p14="http://schemas.microsoft.com/office/powerpoint/2010/main" val="298759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65"/>
          <p:cNvSpPr>
            <a:spLocks noChangeShapeType="1"/>
          </p:cNvSpPr>
          <p:nvPr/>
        </p:nvSpPr>
        <p:spPr bwMode="auto">
          <a:xfrm flipV="1">
            <a:off x="5912651" y="2324231"/>
            <a:ext cx="2706457" cy="2630013"/>
          </a:xfrm>
          <a:prstGeom prst="line">
            <a:avLst/>
          </a:prstGeom>
          <a:noFill/>
          <a:ln w="20638">
            <a:solidFill>
              <a:schemeClr val="accent4">
                <a:lumMod val="75000"/>
              </a:schemeClr>
            </a:solidFill>
            <a:round/>
            <a:headEnd/>
            <a:tailEnd/>
          </a:ln>
        </p:spPr>
        <p:txBody>
          <a:bodyPr/>
          <a:lstStyle/>
          <a:p>
            <a:pPr>
              <a:defRPr/>
            </a:pPr>
            <a:endParaRPr lang="es-ES">
              <a:solidFill>
                <a:prstClr val="black"/>
              </a:solidFill>
            </a:endParaRPr>
          </a:p>
        </p:txBody>
      </p:sp>
      <p:sp>
        <p:nvSpPr>
          <p:cNvPr id="35" name="Line 65"/>
          <p:cNvSpPr>
            <a:spLocks noChangeShapeType="1"/>
          </p:cNvSpPr>
          <p:nvPr/>
        </p:nvSpPr>
        <p:spPr bwMode="auto">
          <a:xfrm flipV="1">
            <a:off x="3715766" y="3639793"/>
            <a:ext cx="5251454" cy="632565"/>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84" name="Line 65"/>
          <p:cNvSpPr>
            <a:spLocks noChangeShapeType="1"/>
          </p:cNvSpPr>
          <p:nvPr/>
        </p:nvSpPr>
        <p:spPr bwMode="auto">
          <a:xfrm flipH="1">
            <a:off x="5934755" y="3655566"/>
            <a:ext cx="3007419" cy="1315122"/>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32" name="31 Forma libre"/>
          <p:cNvSpPr/>
          <p:nvPr/>
        </p:nvSpPr>
        <p:spPr>
          <a:xfrm>
            <a:off x="5087888" y="4950567"/>
            <a:ext cx="1440000" cy="305172"/>
          </a:xfrm>
          <a:custGeom>
            <a:avLst/>
            <a:gdLst>
              <a:gd name="connsiteX0" fmla="*/ 0 w 1345285"/>
              <a:gd name="connsiteY0" fmla="*/ 32197 h 321971"/>
              <a:gd name="connsiteX1" fmla="*/ 32197 w 1345285"/>
              <a:gd name="connsiteY1" fmla="*/ 0 h 321971"/>
              <a:gd name="connsiteX2" fmla="*/ 1313088 w 1345285"/>
              <a:gd name="connsiteY2" fmla="*/ 0 h 321971"/>
              <a:gd name="connsiteX3" fmla="*/ 1345285 w 1345285"/>
              <a:gd name="connsiteY3" fmla="*/ 32197 h 321971"/>
              <a:gd name="connsiteX4" fmla="*/ 1345285 w 1345285"/>
              <a:gd name="connsiteY4" fmla="*/ 289774 h 321971"/>
              <a:gd name="connsiteX5" fmla="*/ 1313088 w 1345285"/>
              <a:gd name="connsiteY5" fmla="*/ 321971 h 321971"/>
              <a:gd name="connsiteX6" fmla="*/ 32197 w 1345285"/>
              <a:gd name="connsiteY6" fmla="*/ 321971 h 321971"/>
              <a:gd name="connsiteX7" fmla="*/ 0 w 1345285"/>
              <a:gd name="connsiteY7" fmla="*/ 289774 h 321971"/>
              <a:gd name="connsiteX8" fmla="*/ 0 w 1345285"/>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5285" h="321971">
                <a:moveTo>
                  <a:pt x="0" y="32197"/>
                </a:moveTo>
                <a:cubicBezTo>
                  <a:pt x="0" y="14415"/>
                  <a:pt x="14415" y="0"/>
                  <a:pt x="32197" y="0"/>
                </a:cubicBezTo>
                <a:lnTo>
                  <a:pt x="1313088" y="0"/>
                </a:lnTo>
                <a:cubicBezTo>
                  <a:pt x="1330870" y="0"/>
                  <a:pt x="1345285" y="14415"/>
                  <a:pt x="1345285" y="32197"/>
                </a:cubicBezTo>
                <a:lnTo>
                  <a:pt x="1345285" y="289774"/>
                </a:lnTo>
                <a:cubicBezTo>
                  <a:pt x="1345285" y="307556"/>
                  <a:pt x="1330870" y="321971"/>
                  <a:pt x="1313088"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Perú</a:t>
            </a:r>
          </a:p>
        </p:txBody>
      </p:sp>
      <p:sp>
        <p:nvSpPr>
          <p:cNvPr id="62" name="Line 65"/>
          <p:cNvSpPr>
            <a:spLocks noChangeShapeType="1"/>
          </p:cNvSpPr>
          <p:nvPr/>
        </p:nvSpPr>
        <p:spPr bwMode="auto">
          <a:xfrm flipV="1">
            <a:off x="3647729" y="1514130"/>
            <a:ext cx="2761385" cy="2781044"/>
          </a:xfrm>
          <a:prstGeom prst="line">
            <a:avLst/>
          </a:prstGeom>
          <a:noFill/>
          <a:ln w="20638">
            <a:solidFill>
              <a:schemeClr val="accent1">
                <a:lumMod val="50000"/>
              </a:schemeClr>
            </a:solidFill>
            <a:round/>
            <a:headEnd/>
            <a:tailEnd/>
          </a:ln>
        </p:spPr>
        <p:txBody>
          <a:bodyPr/>
          <a:lstStyle/>
          <a:p>
            <a:pPr>
              <a:defRPr/>
            </a:pPr>
            <a:endParaRPr lang="es-ES">
              <a:solidFill>
                <a:prstClr val="black"/>
              </a:solidFill>
            </a:endParaRPr>
          </a:p>
        </p:txBody>
      </p:sp>
      <p:sp>
        <p:nvSpPr>
          <p:cNvPr id="68" name="Line 65"/>
          <p:cNvSpPr>
            <a:spLocks noChangeShapeType="1"/>
          </p:cNvSpPr>
          <p:nvPr/>
        </p:nvSpPr>
        <p:spPr bwMode="auto">
          <a:xfrm flipV="1">
            <a:off x="3647728" y="1501962"/>
            <a:ext cx="1393200" cy="2740015"/>
          </a:xfrm>
          <a:prstGeom prst="line">
            <a:avLst/>
          </a:prstGeom>
          <a:noFill/>
          <a:ln w="20638">
            <a:solidFill>
              <a:schemeClr val="accent1">
                <a:lumMod val="50000"/>
              </a:schemeClr>
            </a:solidFill>
            <a:round/>
            <a:headEnd/>
            <a:tailEnd/>
          </a:ln>
        </p:spPr>
        <p:txBody>
          <a:bodyPr/>
          <a:lstStyle/>
          <a:p>
            <a:pPr>
              <a:defRPr/>
            </a:pPr>
            <a:endParaRPr lang="es-ES">
              <a:solidFill>
                <a:prstClr val="black"/>
              </a:solidFill>
            </a:endParaRPr>
          </a:p>
        </p:txBody>
      </p:sp>
      <p:sp>
        <p:nvSpPr>
          <p:cNvPr id="72" name="Line 65"/>
          <p:cNvSpPr>
            <a:spLocks noChangeShapeType="1"/>
          </p:cNvSpPr>
          <p:nvPr/>
        </p:nvSpPr>
        <p:spPr bwMode="auto">
          <a:xfrm flipV="1">
            <a:off x="3661243" y="1501965"/>
            <a:ext cx="54520" cy="2658348"/>
          </a:xfrm>
          <a:prstGeom prst="line">
            <a:avLst/>
          </a:prstGeom>
          <a:noFill/>
          <a:ln w="20638">
            <a:solidFill>
              <a:schemeClr val="accent1">
                <a:lumMod val="50000"/>
              </a:schemeClr>
            </a:solidFill>
            <a:round/>
            <a:headEnd/>
            <a:tailEnd/>
          </a:ln>
        </p:spPr>
        <p:txBody>
          <a:bodyPr/>
          <a:lstStyle/>
          <a:p>
            <a:pPr>
              <a:defRPr/>
            </a:pPr>
            <a:endParaRPr lang="es-ES">
              <a:solidFill>
                <a:prstClr val="black"/>
              </a:solidFill>
            </a:endParaRPr>
          </a:p>
        </p:txBody>
      </p:sp>
      <p:sp>
        <p:nvSpPr>
          <p:cNvPr id="74" name="Line 65"/>
          <p:cNvSpPr>
            <a:spLocks noChangeShapeType="1"/>
          </p:cNvSpPr>
          <p:nvPr/>
        </p:nvSpPr>
        <p:spPr bwMode="auto">
          <a:xfrm>
            <a:off x="3609659" y="4272358"/>
            <a:ext cx="3414946" cy="698330"/>
          </a:xfrm>
          <a:prstGeom prst="line">
            <a:avLst/>
          </a:prstGeom>
          <a:noFill/>
          <a:ln w="20638">
            <a:solidFill>
              <a:schemeClr val="accent1">
                <a:lumMod val="50000"/>
              </a:schemeClr>
            </a:solidFill>
            <a:round/>
            <a:headEnd/>
            <a:tailEnd/>
          </a:ln>
        </p:spPr>
        <p:txBody>
          <a:bodyPr/>
          <a:lstStyle/>
          <a:p>
            <a:pPr>
              <a:defRPr/>
            </a:pPr>
            <a:endParaRPr lang="es-ES">
              <a:solidFill>
                <a:prstClr val="black"/>
              </a:solidFill>
            </a:endParaRPr>
          </a:p>
        </p:txBody>
      </p:sp>
      <p:sp>
        <p:nvSpPr>
          <p:cNvPr id="76" name="Line 65"/>
          <p:cNvSpPr>
            <a:spLocks noChangeShapeType="1"/>
          </p:cNvSpPr>
          <p:nvPr/>
        </p:nvSpPr>
        <p:spPr bwMode="auto">
          <a:xfrm flipH="1" flipV="1">
            <a:off x="6449187" y="1514130"/>
            <a:ext cx="2518036" cy="2125662"/>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77" name="Line 65"/>
          <p:cNvSpPr>
            <a:spLocks noChangeShapeType="1"/>
          </p:cNvSpPr>
          <p:nvPr/>
        </p:nvSpPr>
        <p:spPr bwMode="auto">
          <a:xfrm flipH="1" flipV="1">
            <a:off x="8148193" y="1514131"/>
            <a:ext cx="819030" cy="2125663"/>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78" name="Line 65"/>
          <p:cNvSpPr>
            <a:spLocks noChangeShapeType="1"/>
          </p:cNvSpPr>
          <p:nvPr/>
        </p:nvSpPr>
        <p:spPr bwMode="auto">
          <a:xfrm flipH="1" flipV="1">
            <a:off x="5081984" y="1514130"/>
            <a:ext cx="3885238" cy="2125659"/>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79" name="Line 65"/>
          <p:cNvSpPr>
            <a:spLocks noChangeShapeType="1"/>
          </p:cNvSpPr>
          <p:nvPr/>
        </p:nvSpPr>
        <p:spPr bwMode="auto">
          <a:xfrm flipH="1" flipV="1">
            <a:off x="3715762" y="1514131"/>
            <a:ext cx="5251462" cy="2125663"/>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80" name="Line 65"/>
          <p:cNvSpPr>
            <a:spLocks noChangeShapeType="1"/>
          </p:cNvSpPr>
          <p:nvPr/>
        </p:nvSpPr>
        <p:spPr bwMode="auto">
          <a:xfrm flipH="1" flipV="1">
            <a:off x="3229341" y="3217485"/>
            <a:ext cx="5737883" cy="422309"/>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83" name="Line 65"/>
          <p:cNvSpPr>
            <a:spLocks noChangeShapeType="1"/>
          </p:cNvSpPr>
          <p:nvPr/>
        </p:nvSpPr>
        <p:spPr bwMode="auto">
          <a:xfrm flipH="1">
            <a:off x="4655840" y="3639793"/>
            <a:ext cx="4311384" cy="1310764"/>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85" name="Line 65"/>
          <p:cNvSpPr>
            <a:spLocks noChangeShapeType="1"/>
          </p:cNvSpPr>
          <p:nvPr/>
        </p:nvSpPr>
        <p:spPr bwMode="auto">
          <a:xfrm flipH="1">
            <a:off x="7024604" y="3639794"/>
            <a:ext cx="1942620" cy="1330895"/>
          </a:xfrm>
          <a:prstGeom prst="line">
            <a:avLst/>
          </a:prstGeom>
          <a:noFill/>
          <a:ln w="20638">
            <a:solidFill>
              <a:schemeClr val="accent2"/>
            </a:solidFill>
            <a:round/>
            <a:headEnd/>
            <a:tailEnd/>
          </a:ln>
        </p:spPr>
        <p:txBody>
          <a:bodyPr/>
          <a:lstStyle/>
          <a:p>
            <a:pPr>
              <a:defRPr/>
            </a:pPr>
            <a:endParaRPr lang="es-ES">
              <a:solidFill>
                <a:prstClr val="black"/>
              </a:solidFill>
            </a:endParaRPr>
          </a:p>
        </p:txBody>
      </p:sp>
      <p:sp>
        <p:nvSpPr>
          <p:cNvPr id="86" name="Line 65"/>
          <p:cNvSpPr>
            <a:spLocks noChangeShapeType="1"/>
          </p:cNvSpPr>
          <p:nvPr/>
        </p:nvSpPr>
        <p:spPr bwMode="auto">
          <a:xfrm>
            <a:off x="3101643" y="3217484"/>
            <a:ext cx="5456064" cy="1753204"/>
          </a:xfrm>
          <a:prstGeom prst="line">
            <a:avLst/>
          </a:prstGeom>
          <a:noFill/>
          <a:ln w="20638">
            <a:solidFill>
              <a:schemeClr val="accent3">
                <a:lumMod val="50000"/>
              </a:schemeClr>
            </a:solidFill>
            <a:round/>
            <a:headEnd/>
            <a:tailEnd/>
          </a:ln>
        </p:spPr>
        <p:txBody>
          <a:bodyPr/>
          <a:lstStyle/>
          <a:p>
            <a:pPr>
              <a:defRPr/>
            </a:pPr>
            <a:endParaRPr lang="es-ES">
              <a:solidFill>
                <a:prstClr val="black"/>
              </a:solidFill>
            </a:endParaRPr>
          </a:p>
        </p:txBody>
      </p:sp>
      <p:sp>
        <p:nvSpPr>
          <p:cNvPr id="4" name="3 CuadroTexto"/>
          <p:cNvSpPr txBox="1"/>
          <p:nvPr/>
        </p:nvSpPr>
        <p:spPr>
          <a:xfrm>
            <a:off x="2279577" y="5274929"/>
            <a:ext cx="4169611" cy="1477328"/>
          </a:xfrm>
          <a:prstGeom prst="rect">
            <a:avLst/>
          </a:prstGeom>
          <a:noFill/>
        </p:spPr>
        <p:txBody>
          <a:bodyPr wrap="square" rtlCol="0">
            <a:spAutoFit/>
          </a:bodyPr>
          <a:lstStyle/>
          <a:p>
            <a:pPr marL="285750" indent="-285750">
              <a:buFont typeface="Arial" pitchFamily="34" charset="0"/>
              <a:buChar char="•"/>
            </a:pPr>
            <a:r>
              <a:rPr lang="es-UY" dirty="0">
                <a:solidFill>
                  <a:prstClr val="black"/>
                </a:solidFill>
              </a:rPr>
              <a:t>México con Ar, Br, </a:t>
            </a:r>
            <a:r>
              <a:rPr lang="es-UY" dirty="0" err="1">
                <a:solidFill>
                  <a:prstClr val="black"/>
                </a:solidFill>
              </a:rPr>
              <a:t>Py</a:t>
            </a:r>
            <a:r>
              <a:rPr lang="es-UY" dirty="0">
                <a:solidFill>
                  <a:prstClr val="black"/>
                </a:solidFill>
              </a:rPr>
              <a:t>, </a:t>
            </a:r>
            <a:r>
              <a:rPr lang="es-UY" dirty="0" err="1">
                <a:solidFill>
                  <a:prstClr val="black"/>
                </a:solidFill>
              </a:rPr>
              <a:t>Ec</a:t>
            </a:r>
            <a:r>
              <a:rPr lang="es-UY" dirty="0">
                <a:solidFill>
                  <a:prstClr val="black"/>
                </a:solidFill>
              </a:rPr>
              <a:t> (4)</a:t>
            </a:r>
          </a:p>
          <a:p>
            <a:pPr marL="285750" indent="-285750">
              <a:buFont typeface="Arial" pitchFamily="34" charset="0"/>
              <a:buChar char="•"/>
            </a:pPr>
            <a:r>
              <a:rPr lang="es-UY" dirty="0">
                <a:solidFill>
                  <a:prstClr val="black"/>
                </a:solidFill>
              </a:rPr>
              <a:t>Chile y Bolivia (1).</a:t>
            </a:r>
          </a:p>
          <a:p>
            <a:pPr marL="285750" indent="-285750">
              <a:buFont typeface="Arial" pitchFamily="34" charset="0"/>
              <a:buChar char="•"/>
            </a:pPr>
            <a:r>
              <a:rPr lang="es-UY" dirty="0">
                <a:solidFill>
                  <a:prstClr val="black"/>
                </a:solidFill>
              </a:rPr>
              <a:t>Venezuela con </a:t>
            </a:r>
            <a:r>
              <a:rPr lang="es-UY" dirty="0" err="1">
                <a:solidFill>
                  <a:prstClr val="black"/>
                </a:solidFill>
              </a:rPr>
              <a:t>Mé</a:t>
            </a:r>
            <a:r>
              <a:rPr lang="es-UY" dirty="0">
                <a:solidFill>
                  <a:prstClr val="black"/>
                </a:solidFill>
              </a:rPr>
              <a:t>, Co y Pe (3)</a:t>
            </a:r>
          </a:p>
          <a:p>
            <a:pPr marL="285750" indent="-285750">
              <a:buFont typeface="Arial" pitchFamily="34" charset="0"/>
              <a:buChar char="•"/>
            </a:pPr>
            <a:endParaRPr lang="es-UY" dirty="0">
              <a:solidFill>
                <a:prstClr val="black"/>
              </a:solidFill>
            </a:endParaRPr>
          </a:p>
          <a:p>
            <a:endParaRPr lang="es-UY" dirty="0">
              <a:solidFill>
                <a:prstClr val="black"/>
              </a:solidFill>
            </a:endParaRPr>
          </a:p>
        </p:txBody>
      </p:sp>
      <p:sp>
        <p:nvSpPr>
          <p:cNvPr id="33" name="Line 65"/>
          <p:cNvSpPr>
            <a:spLocks noChangeShapeType="1"/>
          </p:cNvSpPr>
          <p:nvPr/>
        </p:nvSpPr>
        <p:spPr bwMode="auto">
          <a:xfrm flipH="1">
            <a:off x="3609659" y="2324231"/>
            <a:ext cx="5009449" cy="1948126"/>
          </a:xfrm>
          <a:prstGeom prst="line">
            <a:avLst/>
          </a:prstGeom>
          <a:noFill/>
          <a:ln w="20638">
            <a:solidFill>
              <a:schemeClr val="accent4">
                <a:lumMod val="75000"/>
              </a:schemeClr>
            </a:solidFill>
            <a:prstDash val="dash"/>
            <a:round/>
            <a:headEnd/>
            <a:tailEnd/>
          </a:ln>
        </p:spPr>
        <p:txBody>
          <a:bodyPr/>
          <a:lstStyle/>
          <a:p>
            <a:pPr>
              <a:defRPr/>
            </a:pPr>
            <a:endParaRPr lang="es-ES">
              <a:solidFill>
                <a:prstClr val="black"/>
              </a:solidFill>
            </a:endParaRPr>
          </a:p>
        </p:txBody>
      </p:sp>
      <p:sp>
        <p:nvSpPr>
          <p:cNvPr id="39" name="Line 65"/>
          <p:cNvSpPr>
            <a:spLocks noChangeShapeType="1"/>
          </p:cNvSpPr>
          <p:nvPr/>
        </p:nvSpPr>
        <p:spPr bwMode="auto">
          <a:xfrm flipH="1">
            <a:off x="3442005" y="1514131"/>
            <a:ext cx="1598924" cy="666053"/>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40" name="Line 65"/>
          <p:cNvSpPr>
            <a:spLocks noChangeShapeType="1"/>
          </p:cNvSpPr>
          <p:nvPr/>
        </p:nvSpPr>
        <p:spPr bwMode="auto">
          <a:xfrm flipH="1">
            <a:off x="3503553" y="1501925"/>
            <a:ext cx="212210" cy="669722"/>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41" name="Line 65"/>
          <p:cNvSpPr>
            <a:spLocks noChangeShapeType="1"/>
          </p:cNvSpPr>
          <p:nvPr/>
        </p:nvSpPr>
        <p:spPr bwMode="auto">
          <a:xfrm flipH="1">
            <a:off x="3442005" y="1501925"/>
            <a:ext cx="2967108" cy="655753"/>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42" name="Line 65"/>
          <p:cNvSpPr>
            <a:spLocks noChangeShapeType="1"/>
          </p:cNvSpPr>
          <p:nvPr/>
        </p:nvSpPr>
        <p:spPr bwMode="auto">
          <a:xfrm flipH="1">
            <a:off x="3503552" y="1484784"/>
            <a:ext cx="4536664" cy="686862"/>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43" name="Line 65"/>
          <p:cNvSpPr>
            <a:spLocks noChangeShapeType="1"/>
          </p:cNvSpPr>
          <p:nvPr/>
        </p:nvSpPr>
        <p:spPr bwMode="auto">
          <a:xfrm flipH="1" flipV="1">
            <a:off x="3442005" y="2180183"/>
            <a:ext cx="5525215" cy="1459605"/>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44" name="Line 65"/>
          <p:cNvSpPr>
            <a:spLocks noChangeShapeType="1"/>
          </p:cNvSpPr>
          <p:nvPr/>
        </p:nvSpPr>
        <p:spPr bwMode="auto">
          <a:xfrm flipH="1" flipV="1">
            <a:off x="3503551" y="2254251"/>
            <a:ext cx="5054157" cy="2716437"/>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45" name="Line 65"/>
          <p:cNvSpPr>
            <a:spLocks noChangeShapeType="1"/>
          </p:cNvSpPr>
          <p:nvPr/>
        </p:nvSpPr>
        <p:spPr bwMode="auto">
          <a:xfrm flipH="1" flipV="1">
            <a:off x="3442005" y="2180182"/>
            <a:ext cx="3582598" cy="2790504"/>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46" name="Line 65"/>
          <p:cNvSpPr>
            <a:spLocks noChangeShapeType="1"/>
          </p:cNvSpPr>
          <p:nvPr/>
        </p:nvSpPr>
        <p:spPr bwMode="auto">
          <a:xfrm flipH="1" flipV="1">
            <a:off x="3503552" y="2180183"/>
            <a:ext cx="5054155" cy="148143"/>
          </a:xfrm>
          <a:prstGeom prst="line">
            <a:avLst/>
          </a:prstGeom>
          <a:noFill/>
          <a:ln w="20638">
            <a:solidFill>
              <a:schemeClr val="accent6"/>
            </a:solidFill>
            <a:prstDash val="dash"/>
            <a:round/>
            <a:headEnd/>
            <a:tailEnd/>
          </a:ln>
        </p:spPr>
        <p:txBody>
          <a:bodyPr/>
          <a:lstStyle/>
          <a:p>
            <a:pPr>
              <a:defRPr/>
            </a:pPr>
            <a:endParaRPr lang="es-ES">
              <a:solidFill>
                <a:prstClr val="black"/>
              </a:solidFill>
            </a:endParaRPr>
          </a:p>
        </p:txBody>
      </p:sp>
      <p:sp>
        <p:nvSpPr>
          <p:cNvPr id="37" name="36 Forma libre"/>
          <p:cNvSpPr/>
          <p:nvPr/>
        </p:nvSpPr>
        <p:spPr>
          <a:xfrm>
            <a:off x="2063552" y="2023154"/>
            <a:ext cx="1440000" cy="305172"/>
          </a:xfrm>
          <a:custGeom>
            <a:avLst/>
            <a:gdLst>
              <a:gd name="connsiteX0" fmla="*/ 0 w 1453647"/>
              <a:gd name="connsiteY0" fmla="*/ 32197 h 321971"/>
              <a:gd name="connsiteX1" fmla="*/ 32197 w 1453647"/>
              <a:gd name="connsiteY1" fmla="*/ 0 h 321971"/>
              <a:gd name="connsiteX2" fmla="*/ 1421450 w 1453647"/>
              <a:gd name="connsiteY2" fmla="*/ 0 h 321971"/>
              <a:gd name="connsiteX3" fmla="*/ 1453647 w 1453647"/>
              <a:gd name="connsiteY3" fmla="*/ 32197 h 321971"/>
              <a:gd name="connsiteX4" fmla="*/ 1453647 w 1453647"/>
              <a:gd name="connsiteY4" fmla="*/ 289774 h 321971"/>
              <a:gd name="connsiteX5" fmla="*/ 1421450 w 1453647"/>
              <a:gd name="connsiteY5" fmla="*/ 321971 h 321971"/>
              <a:gd name="connsiteX6" fmla="*/ 32197 w 1453647"/>
              <a:gd name="connsiteY6" fmla="*/ 321971 h 321971"/>
              <a:gd name="connsiteX7" fmla="*/ 0 w 1453647"/>
              <a:gd name="connsiteY7" fmla="*/ 289774 h 321971"/>
              <a:gd name="connsiteX8" fmla="*/ 0 w 1453647"/>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3647" h="321971">
                <a:moveTo>
                  <a:pt x="0" y="32197"/>
                </a:moveTo>
                <a:cubicBezTo>
                  <a:pt x="0" y="14415"/>
                  <a:pt x="14415" y="0"/>
                  <a:pt x="32197" y="0"/>
                </a:cubicBezTo>
                <a:lnTo>
                  <a:pt x="1421450" y="0"/>
                </a:lnTo>
                <a:cubicBezTo>
                  <a:pt x="1439232" y="0"/>
                  <a:pt x="1453647" y="14415"/>
                  <a:pt x="1453647" y="32197"/>
                </a:cubicBezTo>
                <a:lnTo>
                  <a:pt x="1453647" y="289774"/>
                </a:lnTo>
                <a:cubicBezTo>
                  <a:pt x="1453647" y="307556"/>
                  <a:pt x="1439232" y="321971"/>
                  <a:pt x="1421450"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Panamá</a:t>
            </a:r>
          </a:p>
        </p:txBody>
      </p:sp>
      <p:sp>
        <p:nvSpPr>
          <p:cNvPr id="50" name="49 CuadroTexto"/>
          <p:cNvSpPr txBox="1"/>
          <p:nvPr/>
        </p:nvSpPr>
        <p:spPr>
          <a:xfrm>
            <a:off x="5912652" y="5259418"/>
            <a:ext cx="4716451" cy="1754326"/>
          </a:xfrm>
          <a:prstGeom prst="rect">
            <a:avLst/>
          </a:prstGeom>
          <a:noFill/>
        </p:spPr>
        <p:txBody>
          <a:bodyPr wrap="square" rtlCol="0">
            <a:spAutoFit/>
          </a:bodyPr>
          <a:lstStyle/>
          <a:p>
            <a:pPr marL="285750" indent="-285750">
              <a:buFont typeface="Arial" pitchFamily="34" charset="0"/>
              <a:buChar char="•"/>
            </a:pPr>
            <a:r>
              <a:rPr lang="es-UY" dirty="0">
                <a:solidFill>
                  <a:prstClr val="black"/>
                </a:solidFill>
              </a:rPr>
              <a:t>Relaciones de Cuba salvo con Bo y Ve (10)</a:t>
            </a:r>
          </a:p>
          <a:p>
            <a:pPr marL="285750" indent="-285750">
              <a:buFont typeface="Arial" pitchFamily="34" charset="0"/>
              <a:buChar char="•"/>
            </a:pPr>
            <a:r>
              <a:rPr lang="es-UY" dirty="0">
                <a:solidFill>
                  <a:prstClr val="black"/>
                </a:solidFill>
              </a:rPr>
              <a:t>Relaciones de Panamá salvo con Ch, </a:t>
            </a:r>
            <a:r>
              <a:rPr lang="es-UY" dirty="0" err="1">
                <a:solidFill>
                  <a:prstClr val="black"/>
                </a:solidFill>
              </a:rPr>
              <a:t>Mé</a:t>
            </a:r>
            <a:r>
              <a:rPr lang="es-UY" dirty="0">
                <a:solidFill>
                  <a:prstClr val="black"/>
                </a:solidFill>
              </a:rPr>
              <a:t>  y Pe (8)</a:t>
            </a:r>
          </a:p>
          <a:p>
            <a:endParaRPr lang="es-UY" dirty="0">
              <a:solidFill>
                <a:prstClr val="black"/>
              </a:solidFill>
            </a:endParaRPr>
          </a:p>
          <a:p>
            <a:r>
              <a:rPr lang="es-UY" dirty="0">
                <a:solidFill>
                  <a:prstClr val="black"/>
                </a:solidFill>
              </a:rPr>
              <a:t>  </a:t>
            </a:r>
          </a:p>
        </p:txBody>
      </p:sp>
      <p:sp>
        <p:nvSpPr>
          <p:cNvPr id="24" name="23 Forma libre"/>
          <p:cNvSpPr/>
          <p:nvPr/>
        </p:nvSpPr>
        <p:spPr>
          <a:xfrm>
            <a:off x="8968739" y="3509428"/>
            <a:ext cx="1505425" cy="305172"/>
          </a:xfrm>
          <a:custGeom>
            <a:avLst/>
            <a:gdLst>
              <a:gd name="connsiteX0" fmla="*/ 0 w 1426673"/>
              <a:gd name="connsiteY0" fmla="*/ 32197 h 321971"/>
              <a:gd name="connsiteX1" fmla="*/ 32197 w 1426673"/>
              <a:gd name="connsiteY1" fmla="*/ 0 h 321971"/>
              <a:gd name="connsiteX2" fmla="*/ 1394476 w 1426673"/>
              <a:gd name="connsiteY2" fmla="*/ 0 h 321971"/>
              <a:gd name="connsiteX3" fmla="*/ 1426673 w 1426673"/>
              <a:gd name="connsiteY3" fmla="*/ 32197 h 321971"/>
              <a:gd name="connsiteX4" fmla="*/ 1426673 w 1426673"/>
              <a:gd name="connsiteY4" fmla="*/ 289774 h 321971"/>
              <a:gd name="connsiteX5" fmla="*/ 1394476 w 1426673"/>
              <a:gd name="connsiteY5" fmla="*/ 321971 h 321971"/>
              <a:gd name="connsiteX6" fmla="*/ 32197 w 1426673"/>
              <a:gd name="connsiteY6" fmla="*/ 321971 h 321971"/>
              <a:gd name="connsiteX7" fmla="*/ 0 w 1426673"/>
              <a:gd name="connsiteY7" fmla="*/ 289774 h 321971"/>
              <a:gd name="connsiteX8" fmla="*/ 0 w 1426673"/>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6673" h="321971">
                <a:moveTo>
                  <a:pt x="0" y="32197"/>
                </a:moveTo>
                <a:cubicBezTo>
                  <a:pt x="0" y="14415"/>
                  <a:pt x="14415" y="0"/>
                  <a:pt x="32197" y="0"/>
                </a:cubicBezTo>
                <a:lnTo>
                  <a:pt x="1394476" y="0"/>
                </a:lnTo>
                <a:cubicBezTo>
                  <a:pt x="1412258" y="0"/>
                  <a:pt x="1426673" y="14415"/>
                  <a:pt x="1426673" y="32197"/>
                </a:cubicBezTo>
                <a:lnTo>
                  <a:pt x="1426673" y="289774"/>
                </a:lnTo>
                <a:cubicBezTo>
                  <a:pt x="1426673" y="307556"/>
                  <a:pt x="1412258" y="321971"/>
                  <a:pt x="1394476"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Cuba</a:t>
            </a:r>
          </a:p>
        </p:txBody>
      </p:sp>
      <p:sp>
        <p:nvSpPr>
          <p:cNvPr id="22" name="21 Forma libre"/>
          <p:cNvSpPr/>
          <p:nvPr/>
        </p:nvSpPr>
        <p:spPr>
          <a:xfrm>
            <a:off x="1775695" y="3064898"/>
            <a:ext cx="1453647" cy="305172"/>
          </a:xfrm>
          <a:custGeom>
            <a:avLst/>
            <a:gdLst>
              <a:gd name="connsiteX0" fmla="*/ 0 w 1453647"/>
              <a:gd name="connsiteY0" fmla="*/ 32197 h 321971"/>
              <a:gd name="connsiteX1" fmla="*/ 32197 w 1453647"/>
              <a:gd name="connsiteY1" fmla="*/ 0 h 321971"/>
              <a:gd name="connsiteX2" fmla="*/ 1421450 w 1453647"/>
              <a:gd name="connsiteY2" fmla="*/ 0 h 321971"/>
              <a:gd name="connsiteX3" fmla="*/ 1453647 w 1453647"/>
              <a:gd name="connsiteY3" fmla="*/ 32197 h 321971"/>
              <a:gd name="connsiteX4" fmla="*/ 1453647 w 1453647"/>
              <a:gd name="connsiteY4" fmla="*/ 289774 h 321971"/>
              <a:gd name="connsiteX5" fmla="*/ 1421450 w 1453647"/>
              <a:gd name="connsiteY5" fmla="*/ 321971 h 321971"/>
              <a:gd name="connsiteX6" fmla="*/ 32197 w 1453647"/>
              <a:gd name="connsiteY6" fmla="*/ 321971 h 321971"/>
              <a:gd name="connsiteX7" fmla="*/ 0 w 1453647"/>
              <a:gd name="connsiteY7" fmla="*/ 289774 h 321971"/>
              <a:gd name="connsiteX8" fmla="*/ 0 w 1453647"/>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3647" h="321971">
                <a:moveTo>
                  <a:pt x="0" y="32197"/>
                </a:moveTo>
                <a:cubicBezTo>
                  <a:pt x="0" y="14415"/>
                  <a:pt x="14415" y="0"/>
                  <a:pt x="32197" y="0"/>
                </a:cubicBezTo>
                <a:lnTo>
                  <a:pt x="1421450" y="0"/>
                </a:lnTo>
                <a:cubicBezTo>
                  <a:pt x="1439232" y="0"/>
                  <a:pt x="1453647" y="14415"/>
                  <a:pt x="1453647" y="32197"/>
                </a:cubicBezTo>
                <a:lnTo>
                  <a:pt x="1453647" y="289774"/>
                </a:lnTo>
                <a:cubicBezTo>
                  <a:pt x="1453647" y="307556"/>
                  <a:pt x="1439232" y="321971"/>
                  <a:pt x="1421450"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Chile</a:t>
            </a:r>
          </a:p>
        </p:txBody>
      </p:sp>
      <p:sp>
        <p:nvSpPr>
          <p:cNvPr id="16" name="15 Forma libre"/>
          <p:cNvSpPr/>
          <p:nvPr/>
        </p:nvSpPr>
        <p:spPr>
          <a:xfrm>
            <a:off x="7968209" y="4954246"/>
            <a:ext cx="1528093" cy="305172"/>
          </a:xfrm>
          <a:custGeom>
            <a:avLst/>
            <a:gdLst>
              <a:gd name="connsiteX0" fmla="*/ 0 w 1528093"/>
              <a:gd name="connsiteY0" fmla="*/ 32197 h 321971"/>
              <a:gd name="connsiteX1" fmla="*/ 32197 w 1528093"/>
              <a:gd name="connsiteY1" fmla="*/ 0 h 321971"/>
              <a:gd name="connsiteX2" fmla="*/ 1495896 w 1528093"/>
              <a:gd name="connsiteY2" fmla="*/ 0 h 321971"/>
              <a:gd name="connsiteX3" fmla="*/ 1528093 w 1528093"/>
              <a:gd name="connsiteY3" fmla="*/ 32197 h 321971"/>
              <a:gd name="connsiteX4" fmla="*/ 1528093 w 1528093"/>
              <a:gd name="connsiteY4" fmla="*/ 289774 h 321971"/>
              <a:gd name="connsiteX5" fmla="*/ 1495896 w 1528093"/>
              <a:gd name="connsiteY5" fmla="*/ 321971 h 321971"/>
              <a:gd name="connsiteX6" fmla="*/ 32197 w 1528093"/>
              <a:gd name="connsiteY6" fmla="*/ 321971 h 321971"/>
              <a:gd name="connsiteX7" fmla="*/ 0 w 1528093"/>
              <a:gd name="connsiteY7" fmla="*/ 289774 h 321971"/>
              <a:gd name="connsiteX8" fmla="*/ 0 w 1528093"/>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8093" h="321971">
                <a:moveTo>
                  <a:pt x="0" y="32197"/>
                </a:moveTo>
                <a:cubicBezTo>
                  <a:pt x="0" y="14415"/>
                  <a:pt x="14415" y="0"/>
                  <a:pt x="32197" y="0"/>
                </a:cubicBezTo>
                <a:lnTo>
                  <a:pt x="1495896" y="0"/>
                </a:lnTo>
                <a:cubicBezTo>
                  <a:pt x="1513678" y="0"/>
                  <a:pt x="1528093" y="14415"/>
                  <a:pt x="1528093" y="32197"/>
                </a:cubicBezTo>
                <a:lnTo>
                  <a:pt x="1528093" y="289774"/>
                </a:lnTo>
                <a:cubicBezTo>
                  <a:pt x="1528093" y="307556"/>
                  <a:pt x="1513678" y="321971"/>
                  <a:pt x="1495896"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Bolivia</a:t>
            </a:r>
          </a:p>
        </p:txBody>
      </p:sp>
      <p:sp>
        <p:nvSpPr>
          <p:cNvPr id="14" name="13 Forma libre"/>
          <p:cNvSpPr/>
          <p:nvPr/>
        </p:nvSpPr>
        <p:spPr>
          <a:xfrm>
            <a:off x="3101642" y="1196771"/>
            <a:ext cx="1228248" cy="305172"/>
          </a:xfrm>
          <a:custGeom>
            <a:avLst/>
            <a:gdLst>
              <a:gd name="connsiteX0" fmla="*/ 0 w 1228248"/>
              <a:gd name="connsiteY0" fmla="*/ 32197 h 321971"/>
              <a:gd name="connsiteX1" fmla="*/ 32197 w 1228248"/>
              <a:gd name="connsiteY1" fmla="*/ 0 h 321971"/>
              <a:gd name="connsiteX2" fmla="*/ 1196051 w 1228248"/>
              <a:gd name="connsiteY2" fmla="*/ 0 h 321971"/>
              <a:gd name="connsiteX3" fmla="*/ 1228248 w 1228248"/>
              <a:gd name="connsiteY3" fmla="*/ 32197 h 321971"/>
              <a:gd name="connsiteX4" fmla="*/ 1228248 w 1228248"/>
              <a:gd name="connsiteY4" fmla="*/ 289774 h 321971"/>
              <a:gd name="connsiteX5" fmla="*/ 1196051 w 1228248"/>
              <a:gd name="connsiteY5" fmla="*/ 321971 h 321971"/>
              <a:gd name="connsiteX6" fmla="*/ 32197 w 1228248"/>
              <a:gd name="connsiteY6" fmla="*/ 321971 h 321971"/>
              <a:gd name="connsiteX7" fmla="*/ 0 w 1228248"/>
              <a:gd name="connsiteY7" fmla="*/ 289774 h 321971"/>
              <a:gd name="connsiteX8" fmla="*/ 0 w 1228248"/>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248" h="321971">
                <a:moveTo>
                  <a:pt x="0" y="32197"/>
                </a:moveTo>
                <a:cubicBezTo>
                  <a:pt x="0" y="14415"/>
                  <a:pt x="14415" y="0"/>
                  <a:pt x="32197" y="0"/>
                </a:cubicBezTo>
                <a:lnTo>
                  <a:pt x="1196051" y="0"/>
                </a:lnTo>
                <a:cubicBezTo>
                  <a:pt x="1213833" y="0"/>
                  <a:pt x="1228248" y="14415"/>
                  <a:pt x="1228248" y="32197"/>
                </a:cubicBezTo>
                <a:lnTo>
                  <a:pt x="1228248" y="289774"/>
                </a:lnTo>
                <a:cubicBezTo>
                  <a:pt x="1228248" y="307556"/>
                  <a:pt x="1213833" y="321971"/>
                  <a:pt x="1196051"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Argentina</a:t>
            </a:r>
          </a:p>
        </p:txBody>
      </p:sp>
      <p:sp>
        <p:nvSpPr>
          <p:cNvPr id="18" name="17 Forma libre"/>
          <p:cNvSpPr/>
          <p:nvPr/>
        </p:nvSpPr>
        <p:spPr>
          <a:xfrm>
            <a:off x="4271590" y="1196793"/>
            <a:ext cx="1336630" cy="305172"/>
          </a:xfrm>
          <a:custGeom>
            <a:avLst/>
            <a:gdLst>
              <a:gd name="connsiteX0" fmla="*/ 0 w 1336630"/>
              <a:gd name="connsiteY0" fmla="*/ 32197 h 321971"/>
              <a:gd name="connsiteX1" fmla="*/ 32197 w 1336630"/>
              <a:gd name="connsiteY1" fmla="*/ 0 h 321971"/>
              <a:gd name="connsiteX2" fmla="*/ 1304433 w 1336630"/>
              <a:gd name="connsiteY2" fmla="*/ 0 h 321971"/>
              <a:gd name="connsiteX3" fmla="*/ 1336630 w 1336630"/>
              <a:gd name="connsiteY3" fmla="*/ 32197 h 321971"/>
              <a:gd name="connsiteX4" fmla="*/ 1336630 w 1336630"/>
              <a:gd name="connsiteY4" fmla="*/ 289774 h 321971"/>
              <a:gd name="connsiteX5" fmla="*/ 1304433 w 1336630"/>
              <a:gd name="connsiteY5" fmla="*/ 321971 h 321971"/>
              <a:gd name="connsiteX6" fmla="*/ 32197 w 1336630"/>
              <a:gd name="connsiteY6" fmla="*/ 321971 h 321971"/>
              <a:gd name="connsiteX7" fmla="*/ 0 w 1336630"/>
              <a:gd name="connsiteY7" fmla="*/ 289774 h 321971"/>
              <a:gd name="connsiteX8" fmla="*/ 0 w 1336630"/>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6630" h="321971">
                <a:moveTo>
                  <a:pt x="0" y="32197"/>
                </a:moveTo>
                <a:cubicBezTo>
                  <a:pt x="0" y="14415"/>
                  <a:pt x="14415" y="0"/>
                  <a:pt x="32197" y="0"/>
                </a:cubicBezTo>
                <a:lnTo>
                  <a:pt x="1304433" y="0"/>
                </a:lnTo>
                <a:cubicBezTo>
                  <a:pt x="1322215" y="0"/>
                  <a:pt x="1336630" y="14415"/>
                  <a:pt x="1336630" y="32197"/>
                </a:cubicBezTo>
                <a:lnTo>
                  <a:pt x="1336630" y="289774"/>
                </a:lnTo>
                <a:cubicBezTo>
                  <a:pt x="1336630" y="307556"/>
                  <a:pt x="1322215" y="321971"/>
                  <a:pt x="1304433"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Brasil</a:t>
            </a:r>
          </a:p>
        </p:txBody>
      </p:sp>
      <p:sp>
        <p:nvSpPr>
          <p:cNvPr id="30" name="29 Forma libre"/>
          <p:cNvSpPr/>
          <p:nvPr/>
        </p:nvSpPr>
        <p:spPr>
          <a:xfrm>
            <a:off x="5616996" y="1196752"/>
            <a:ext cx="1584239" cy="305172"/>
          </a:xfrm>
          <a:custGeom>
            <a:avLst/>
            <a:gdLst>
              <a:gd name="connsiteX0" fmla="*/ 0 w 1584239"/>
              <a:gd name="connsiteY0" fmla="*/ 32197 h 321971"/>
              <a:gd name="connsiteX1" fmla="*/ 32197 w 1584239"/>
              <a:gd name="connsiteY1" fmla="*/ 0 h 321971"/>
              <a:gd name="connsiteX2" fmla="*/ 1552042 w 1584239"/>
              <a:gd name="connsiteY2" fmla="*/ 0 h 321971"/>
              <a:gd name="connsiteX3" fmla="*/ 1584239 w 1584239"/>
              <a:gd name="connsiteY3" fmla="*/ 32197 h 321971"/>
              <a:gd name="connsiteX4" fmla="*/ 1584239 w 1584239"/>
              <a:gd name="connsiteY4" fmla="*/ 289774 h 321971"/>
              <a:gd name="connsiteX5" fmla="*/ 1552042 w 1584239"/>
              <a:gd name="connsiteY5" fmla="*/ 321971 h 321971"/>
              <a:gd name="connsiteX6" fmla="*/ 32197 w 1584239"/>
              <a:gd name="connsiteY6" fmla="*/ 321971 h 321971"/>
              <a:gd name="connsiteX7" fmla="*/ 0 w 1584239"/>
              <a:gd name="connsiteY7" fmla="*/ 289774 h 321971"/>
              <a:gd name="connsiteX8" fmla="*/ 0 w 1584239"/>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239" h="321971">
                <a:moveTo>
                  <a:pt x="0" y="32197"/>
                </a:moveTo>
                <a:cubicBezTo>
                  <a:pt x="0" y="14415"/>
                  <a:pt x="14415" y="0"/>
                  <a:pt x="32197" y="0"/>
                </a:cubicBezTo>
                <a:lnTo>
                  <a:pt x="1552042" y="0"/>
                </a:lnTo>
                <a:cubicBezTo>
                  <a:pt x="1569824" y="0"/>
                  <a:pt x="1584239" y="14415"/>
                  <a:pt x="1584239" y="32197"/>
                </a:cubicBezTo>
                <a:lnTo>
                  <a:pt x="1584239" y="289774"/>
                </a:lnTo>
                <a:cubicBezTo>
                  <a:pt x="1584239" y="307556"/>
                  <a:pt x="1569824" y="321971"/>
                  <a:pt x="1552042"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Paraguay</a:t>
            </a:r>
          </a:p>
        </p:txBody>
      </p:sp>
      <p:sp>
        <p:nvSpPr>
          <p:cNvPr id="34" name="33 Forma libre"/>
          <p:cNvSpPr/>
          <p:nvPr/>
        </p:nvSpPr>
        <p:spPr>
          <a:xfrm>
            <a:off x="7201172" y="1196779"/>
            <a:ext cx="1584239" cy="305172"/>
          </a:xfrm>
          <a:custGeom>
            <a:avLst/>
            <a:gdLst>
              <a:gd name="connsiteX0" fmla="*/ 0 w 1584239"/>
              <a:gd name="connsiteY0" fmla="*/ 32197 h 321971"/>
              <a:gd name="connsiteX1" fmla="*/ 32197 w 1584239"/>
              <a:gd name="connsiteY1" fmla="*/ 0 h 321971"/>
              <a:gd name="connsiteX2" fmla="*/ 1552042 w 1584239"/>
              <a:gd name="connsiteY2" fmla="*/ 0 h 321971"/>
              <a:gd name="connsiteX3" fmla="*/ 1584239 w 1584239"/>
              <a:gd name="connsiteY3" fmla="*/ 32197 h 321971"/>
              <a:gd name="connsiteX4" fmla="*/ 1584239 w 1584239"/>
              <a:gd name="connsiteY4" fmla="*/ 289774 h 321971"/>
              <a:gd name="connsiteX5" fmla="*/ 1552042 w 1584239"/>
              <a:gd name="connsiteY5" fmla="*/ 321971 h 321971"/>
              <a:gd name="connsiteX6" fmla="*/ 32197 w 1584239"/>
              <a:gd name="connsiteY6" fmla="*/ 321971 h 321971"/>
              <a:gd name="connsiteX7" fmla="*/ 0 w 1584239"/>
              <a:gd name="connsiteY7" fmla="*/ 289774 h 321971"/>
              <a:gd name="connsiteX8" fmla="*/ 0 w 1584239"/>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239" h="321971">
                <a:moveTo>
                  <a:pt x="0" y="32197"/>
                </a:moveTo>
                <a:cubicBezTo>
                  <a:pt x="0" y="14415"/>
                  <a:pt x="14415" y="0"/>
                  <a:pt x="32197" y="0"/>
                </a:cubicBezTo>
                <a:lnTo>
                  <a:pt x="1552042" y="0"/>
                </a:lnTo>
                <a:cubicBezTo>
                  <a:pt x="1569824" y="0"/>
                  <a:pt x="1584239" y="14415"/>
                  <a:pt x="1584239" y="32197"/>
                </a:cubicBezTo>
                <a:lnTo>
                  <a:pt x="1584239" y="289774"/>
                </a:lnTo>
                <a:cubicBezTo>
                  <a:pt x="1584239" y="307556"/>
                  <a:pt x="1569824" y="321971"/>
                  <a:pt x="1552042"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Uruguay</a:t>
            </a:r>
          </a:p>
        </p:txBody>
      </p:sp>
      <p:sp>
        <p:nvSpPr>
          <p:cNvPr id="28" name="27 Forma libre"/>
          <p:cNvSpPr/>
          <p:nvPr/>
        </p:nvSpPr>
        <p:spPr>
          <a:xfrm>
            <a:off x="2063553" y="4119772"/>
            <a:ext cx="1597691" cy="305172"/>
          </a:xfrm>
          <a:custGeom>
            <a:avLst/>
            <a:gdLst>
              <a:gd name="connsiteX0" fmla="*/ 0 w 1597691"/>
              <a:gd name="connsiteY0" fmla="*/ 32197 h 321971"/>
              <a:gd name="connsiteX1" fmla="*/ 32197 w 1597691"/>
              <a:gd name="connsiteY1" fmla="*/ 0 h 321971"/>
              <a:gd name="connsiteX2" fmla="*/ 1565494 w 1597691"/>
              <a:gd name="connsiteY2" fmla="*/ 0 h 321971"/>
              <a:gd name="connsiteX3" fmla="*/ 1597691 w 1597691"/>
              <a:gd name="connsiteY3" fmla="*/ 32197 h 321971"/>
              <a:gd name="connsiteX4" fmla="*/ 1597691 w 1597691"/>
              <a:gd name="connsiteY4" fmla="*/ 289774 h 321971"/>
              <a:gd name="connsiteX5" fmla="*/ 1565494 w 1597691"/>
              <a:gd name="connsiteY5" fmla="*/ 321971 h 321971"/>
              <a:gd name="connsiteX6" fmla="*/ 32197 w 1597691"/>
              <a:gd name="connsiteY6" fmla="*/ 321971 h 321971"/>
              <a:gd name="connsiteX7" fmla="*/ 0 w 1597691"/>
              <a:gd name="connsiteY7" fmla="*/ 289774 h 321971"/>
              <a:gd name="connsiteX8" fmla="*/ 0 w 1597691"/>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691" h="321971">
                <a:moveTo>
                  <a:pt x="0" y="32197"/>
                </a:moveTo>
                <a:cubicBezTo>
                  <a:pt x="0" y="14415"/>
                  <a:pt x="14415" y="0"/>
                  <a:pt x="32197" y="0"/>
                </a:cubicBezTo>
                <a:lnTo>
                  <a:pt x="1565494" y="0"/>
                </a:lnTo>
                <a:cubicBezTo>
                  <a:pt x="1583276" y="0"/>
                  <a:pt x="1597691" y="14415"/>
                  <a:pt x="1597691" y="32197"/>
                </a:cubicBezTo>
                <a:lnTo>
                  <a:pt x="1597691" y="289774"/>
                </a:lnTo>
                <a:cubicBezTo>
                  <a:pt x="1597691" y="307556"/>
                  <a:pt x="1583276" y="321971"/>
                  <a:pt x="1565494"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México</a:t>
            </a:r>
          </a:p>
        </p:txBody>
      </p:sp>
      <p:sp>
        <p:nvSpPr>
          <p:cNvPr id="51" name="1 Título"/>
          <p:cNvSpPr>
            <a:spLocks noGrp="1"/>
          </p:cNvSpPr>
          <p:nvPr>
            <p:ph type="title"/>
          </p:nvPr>
        </p:nvSpPr>
        <p:spPr>
          <a:xfrm>
            <a:off x="1524000" y="260649"/>
            <a:ext cx="9144000" cy="792088"/>
          </a:xfrm>
        </p:spPr>
        <p:txBody>
          <a:bodyPr/>
          <a:lstStyle/>
          <a:p>
            <a:r>
              <a:rPr lang="es-UY" sz="2800" u="sng" cap="small" dirty="0"/>
              <a:t>Relaciones bilaterales no amparadas por ALC (26)</a:t>
            </a:r>
            <a:endParaRPr lang="es-UY" sz="2800" b="1" dirty="0">
              <a:solidFill>
                <a:schemeClr val="tx2"/>
              </a:solidFill>
            </a:endParaRPr>
          </a:p>
        </p:txBody>
      </p:sp>
      <p:sp>
        <p:nvSpPr>
          <p:cNvPr id="52" name="Line 65"/>
          <p:cNvSpPr>
            <a:spLocks noChangeShapeType="1"/>
          </p:cNvSpPr>
          <p:nvPr/>
        </p:nvSpPr>
        <p:spPr bwMode="auto">
          <a:xfrm flipV="1">
            <a:off x="4655840" y="2254253"/>
            <a:ext cx="4076414" cy="2699992"/>
          </a:xfrm>
          <a:prstGeom prst="line">
            <a:avLst/>
          </a:prstGeom>
          <a:noFill/>
          <a:ln w="20638">
            <a:solidFill>
              <a:schemeClr val="accent4">
                <a:lumMod val="75000"/>
              </a:schemeClr>
            </a:solidFill>
            <a:round/>
            <a:headEnd/>
            <a:tailEnd/>
          </a:ln>
        </p:spPr>
        <p:txBody>
          <a:bodyPr/>
          <a:lstStyle/>
          <a:p>
            <a:pPr>
              <a:defRPr/>
            </a:pPr>
            <a:endParaRPr lang="es-ES">
              <a:solidFill>
                <a:prstClr val="black"/>
              </a:solidFill>
            </a:endParaRPr>
          </a:p>
        </p:txBody>
      </p:sp>
      <p:sp>
        <p:nvSpPr>
          <p:cNvPr id="36" name="35 Forma libre"/>
          <p:cNvSpPr/>
          <p:nvPr/>
        </p:nvSpPr>
        <p:spPr>
          <a:xfrm>
            <a:off x="8619108" y="2171646"/>
            <a:ext cx="1660301" cy="305172"/>
          </a:xfrm>
          <a:custGeom>
            <a:avLst/>
            <a:gdLst>
              <a:gd name="connsiteX0" fmla="*/ 0 w 1660301"/>
              <a:gd name="connsiteY0" fmla="*/ 32197 h 321971"/>
              <a:gd name="connsiteX1" fmla="*/ 32197 w 1660301"/>
              <a:gd name="connsiteY1" fmla="*/ 0 h 321971"/>
              <a:gd name="connsiteX2" fmla="*/ 1628104 w 1660301"/>
              <a:gd name="connsiteY2" fmla="*/ 0 h 321971"/>
              <a:gd name="connsiteX3" fmla="*/ 1660301 w 1660301"/>
              <a:gd name="connsiteY3" fmla="*/ 32197 h 321971"/>
              <a:gd name="connsiteX4" fmla="*/ 1660301 w 1660301"/>
              <a:gd name="connsiteY4" fmla="*/ 289774 h 321971"/>
              <a:gd name="connsiteX5" fmla="*/ 1628104 w 1660301"/>
              <a:gd name="connsiteY5" fmla="*/ 321971 h 321971"/>
              <a:gd name="connsiteX6" fmla="*/ 32197 w 1660301"/>
              <a:gd name="connsiteY6" fmla="*/ 321971 h 321971"/>
              <a:gd name="connsiteX7" fmla="*/ 0 w 1660301"/>
              <a:gd name="connsiteY7" fmla="*/ 289774 h 321971"/>
              <a:gd name="connsiteX8" fmla="*/ 0 w 1660301"/>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0301" h="321971">
                <a:moveTo>
                  <a:pt x="0" y="32197"/>
                </a:moveTo>
                <a:cubicBezTo>
                  <a:pt x="0" y="14415"/>
                  <a:pt x="14415" y="0"/>
                  <a:pt x="32197" y="0"/>
                </a:cubicBezTo>
                <a:lnTo>
                  <a:pt x="1628104" y="0"/>
                </a:lnTo>
                <a:cubicBezTo>
                  <a:pt x="1645886" y="0"/>
                  <a:pt x="1660301" y="14415"/>
                  <a:pt x="1660301" y="32197"/>
                </a:cubicBezTo>
                <a:lnTo>
                  <a:pt x="1660301" y="289774"/>
                </a:lnTo>
                <a:cubicBezTo>
                  <a:pt x="1660301" y="307556"/>
                  <a:pt x="1645886" y="321971"/>
                  <a:pt x="1628104"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Venezuela</a:t>
            </a:r>
          </a:p>
        </p:txBody>
      </p:sp>
      <p:sp>
        <p:nvSpPr>
          <p:cNvPr id="26" name="25 Forma libre"/>
          <p:cNvSpPr/>
          <p:nvPr/>
        </p:nvSpPr>
        <p:spPr>
          <a:xfrm>
            <a:off x="6528048" y="4950570"/>
            <a:ext cx="1440000" cy="305172"/>
          </a:xfrm>
          <a:custGeom>
            <a:avLst/>
            <a:gdLst>
              <a:gd name="connsiteX0" fmla="*/ 0 w 1467157"/>
              <a:gd name="connsiteY0" fmla="*/ 32197 h 321971"/>
              <a:gd name="connsiteX1" fmla="*/ 32197 w 1467157"/>
              <a:gd name="connsiteY1" fmla="*/ 0 h 321971"/>
              <a:gd name="connsiteX2" fmla="*/ 1434960 w 1467157"/>
              <a:gd name="connsiteY2" fmla="*/ 0 h 321971"/>
              <a:gd name="connsiteX3" fmla="*/ 1467157 w 1467157"/>
              <a:gd name="connsiteY3" fmla="*/ 32197 h 321971"/>
              <a:gd name="connsiteX4" fmla="*/ 1467157 w 1467157"/>
              <a:gd name="connsiteY4" fmla="*/ 289774 h 321971"/>
              <a:gd name="connsiteX5" fmla="*/ 1434960 w 1467157"/>
              <a:gd name="connsiteY5" fmla="*/ 321971 h 321971"/>
              <a:gd name="connsiteX6" fmla="*/ 32197 w 1467157"/>
              <a:gd name="connsiteY6" fmla="*/ 321971 h 321971"/>
              <a:gd name="connsiteX7" fmla="*/ 0 w 1467157"/>
              <a:gd name="connsiteY7" fmla="*/ 289774 h 321971"/>
              <a:gd name="connsiteX8" fmla="*/ 0 w 1467157"/>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157" h="321971">
                <a:moveTo>
                  <a:pt x="0" y="32197"/>
                </a:moveTo>
                <a:cubicBezTo>
                  <a:pt x="0" y="14415"/>
                  <a:pt x="14415" y="0"/>
                  <a:pt x="32197" y="0"/>
                </a:cubicBezTo>
                <a:lnTo>
                  <a:pt x="1434960" y="0"/>
                </a:lnTo>
                <a:cubicBezTo>
                  <a:pt x="1452742" y="0"/>
                  <a:pt x="1467157" y="14415"/>
                  <a:pt x="1467157" y="32197"/>
                </a:cubicBezTo>
                <a:lnTo>
                  <a:pt x="1467157" y="289774"/>
                </a:lnTo>
                <a:cubicBezTo>
                  <a:pt x="1467157" y="307556"/>
                  <a:pt x="1452742" y="321971"/>
                  <a:pt x="1434960"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a:solidFill>
                  <a:prstClr val="white"/>
                </a:solidFill>
              </a:rPr>
              <a:t>Ecuador</a:t>
            </a:r>
          </a:p>
        </p:txBody>
      </p:sp>
      <p:sp>
        <p:nvSpPr>
          <p:cNvPr id="20" name="19 Forma libre"/>
          <p:cNvSpPr/>
          <p:nvPr/>
        </p:nvSpPr>
        <p:spPr>
          <a:xfrm>
            <a:off x="3647728" y="4950571"/>
            <a:ext cx="1440000" cy="305172"/>
          </a:xfrm>
          <a:custGeom>
            <a:avLst/>
            <a:gdLst>
              <a:gd name="connsiteX0" fmla="*/ 0 w 1562036"/>
              <a:gd name="connsiteY0" fmla="*/ 32197 h 321971"/>
              <a:gd name="connsiteX1" fmla="*/ 32197 w 1562036"/>
              <a:gd name="connsiteY1" fmla="*/ 0 h 321971"/>
              <a:gd name="connsiteX2" fmla="*/ 1529839 w 1562036"/>
              <a:gd name="connsiteY2" fmla="*/ 0 h 321971"/>
              <a:gd name="connsiteX3" fmla="*/ 1562036 w 1562036"/>
              <a:gd name="connsiteY3" fmla="*/ 32197 h 321971"/>
              <a:gd name="connsiteX4" fmla="*/ 1562036 w 1562036"/>
              <a:gd name="connsiteY4" fmla="*/ 289774 h 321971"/>
              <a:gd name="connsiteX5" fmla="*/ 1529839 w 1562036"/>
              <a:gd name="connsiteY5" fmla="*/ 321971 h 321971"/>
              <a:gd name="connsiteX6" fmla="*/ 32197 w 1562036"/>
              <a:gd name="connsiteY6" fmla="*/ 321971 h 321971"/>
              <a:gd name="connsiteX7" fmla="*/ 0 w 1562036"/>
              <a:gd name="connsiteY7" fmla="*/ 289774 h 321971"/>
              <a:gd name="connsiteX8" fmla="*/ 0 w 1562036"/>
              <a:gd name="connsiteY8" fmla="*/ 32197 h 32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036" h="321971">
                <a:moveTo>
                  <a:pt x="0" y="32197"/>
                </a:moveTo>
                <a:cubicBezTo>
                  <a:pt x="0" y="14415"/>
                  <a:pt x="14415" y="0"/>
                  <a:pt x="32197" y="0"/>
                </a:cubicBezTo>
                <a:lnTo>
                  <a:pt x="1529839" y="0"/>
                </a:lnTo>
                <a:cubicBezTo>
                  <a:pt x="1547621" y="0"/>
                  <a:pt x="1562036" y="14415"/>
                  <a:pt x="1562036" y="32197"/>
                </a:cubicBezTo>
                <a:lnTo>
                  <a:pt x="1562036" y="289774"/>
                </a:lnTo>
                <a:cubicBezTo>
                  <a:pt x="1562036" y="307556"/>
                  <a:pt x="1547621" y="321971"/>
                  <a:pt x="1529839" y="321971"/>
                </a:cubicBezTo>
                <a:lnTo>
                  <a:pt x="32197" y="321971"/>
                </a:lnTo>
                <a:cubicBezTo>
                  <a:pt x="14415" y="321971"/>
                  <a:pt x="0" y="307556"/>
                  <a:pt x="0" y="289774"/>
                </a:cubicBezTo>
                <a:lnTo>
                  <a:pt x="0" y="321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10" tIns="78010" rIns="78010" bIns="78010" numCol="1" spcCol="1270" anchor="ctr" anchorCtr="0">
            <a:noAutofit/>
          </a:bodyPr>
          <a:lstStyle/>
          <a:p>
            <a:pPr algn="ctr" defTabSz="800100">
              <a:lnSpc>
                <a:spcPct val="90000"/>
              </a:lnSpc>
              <a:spcBef>
                <a:spcPct val="0"/>
              </a:spcBef>
              <a:spcAft>
                <a:spcPct val="35000"/>
              </a:spcAft>
            </a:pPr>
            <a:r>
              <a:rPr lang="es-UY" dirty="0">
                <a:solidFill>
                  <a:prstClr val="white"/>
                </a:solidFill>
              </a:rPr>
              <a:t>Colombia</a:t>
            </a:r>
          </a:p>
        </p:txBody>
      </p:sp>
      <p:cxnSp>
        <p:nvCxnSpPr>
          <p:cNvPr id="5" name="4 Conector recto"/>
          <p:cNvCxnSpPr>
            <a:stCxn id="37" idx="4"/>
          </p:cNvCxnSpPr>
          <p:nvPr/>
        </p:nvCxnSpPr>
        <p:spPr>
          <a:xfrm>
            <a:off x="3503553" y="2297809"/>
            <a:ext cx="860829" cy="2656434"/>
          </a:xfrm>
          <a:prstGeom prst="line">
            <a:avLst/>
          </a:prstGeom>
          <a:ln w="28575">
            <a:solidFill>
              <a:schemeClr val="accent6"/>
            </a:soli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3078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Título"/>
          <p:cNvSpPr>
            <a:spLocks noGrp="1"/>
          </p:cNvSpPr>
          <p:nvPr>
            <p:ph type="title"/>
          </p:nvPr>
        </p:nvSpPr>
        <p:spPr>
          <a:xfrm>
            <a:off x="1991544" y="188640"/>
            <a:ext cx="8229600" cy="1143000"/>
          </a:xfrm>
        </p:spPr>
        <p:txBody>
          <a:bodyPr>
            <a:normAutofit fontScale="90000"/>
          </a:bodyPr>
          <a:lstStyle/>
          <a:p>
            <a:r>
              <a:rPr lang="es-UY" u="sng" cap="small" dirty="0"/>
              <a:t>avance del proceso</a:t>
            </a:r>
            <a:br>
              <a:rPr lang="es-UY" u="sng" cap="small" dirty="0"/>
            </a:br>
            <a:r>
              <a:rPr lang="es-UY" u="sng" cap="small" dirty="0"/>
              <a:t>de liberalización comercial en </a:t>
            </a:r>
            <a:r>
              <a:rPr lang="es-UY" u="sng" cap="small" dirty="0" err="1"/>
              <a:t>aladi</a:t>
            </a:r>
            <a:endParaRPr lang="es-UY" u="sng" cap="small" dirty="0"/>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7608" y="1484784"/>
            <a:ext cx="727280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676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2063750" y="476251"/>
            <a:ext cx="8229600" cy="777875"/>
          </a:xfrm>
        </p:spPr>
        <p:txBody>
          <a:bodyPr/>
          <a:lstStyle/>
          <a:p>
            <a:pPr eaLnBrk="1" hangingPunct="1">
              <a:defRPr/>
            </a:pPr>
            <a:r>
              <a:rPr lang="es-UY" altLang="es-UY" sz="2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¿Qué aprovechamiento realiza Bolivia de sus Acuerdos?</a:t>
            </a:r>
          </a:p>
        </p:txBody>
      </p:sp>
      <p:sp>
        <p:nvSpPr>
          <p:cNvPr id="26627" name="3 Marcador de contenido"/>
          <p:cNvSpPr>
            <a:spLocks noGrp="1"/>
          </p:cNvSpPr>
          <p:nvPr>
            <p:ph idx="1"/>
          </p:nvPr>
        </p:nvSpPr>
        <p:spPr>
          <a:xfrm>
            <a:off x="1774825" y="1484313"/>
            <a:ext cx="8642350" cy="4641850"/>
          </a:xfrm>
        </p:spPr>
        <p:txBody>
          <a:bodyPr/>
          <a:lstStyle/>
          <a:p>
            <a:pPr marL="0" indent="0">
              <a:buNone/>
            </a:pPr>
            <a:r>
              <a:rPr lang="es-UY" altLang="es-UY" sz="2000"/>
              <a:t>Bolivia realiza un escaso aprovechamiento de las preferencias arancelarias (1,8%).</a:t>
            </a:r>
          </a:p>
          <a:p>
            <a:pPr marL="0" indent="0" algn="ctr">
              <a:buNone/>
            </a:pPr>
            <a:endParaRPr lang="es-UY" altLang="es-UY" sz="2000"/>
          </a:p>
        </p:txBody>
      </p:sp>
      <p:pic>
        <p:nvPicPr>
          <p:cNvPr id="2662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3646" y="2278061"/>
            <a:ext cx="7561262"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562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2"/>
          <p:cNvSpPr txBox="1">
            <a:spLocks/>
          </p:cNvSpPr>
          <p:nvPr/>
        </p:nvSpPr>
        <p:spPr>
          <a:xfrm>
            <a:off x="2135560" y="40466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s-ES" sz="2400" dirty="0">
              <a:solidFill>
                <a:schemeClr val="tx1">
                  <a:lumMod val="65000"/>
                  <a:lumOff val="35000"/>
                </a:schemeClr>
              </a:solidFill>
            </a:endParaRPr>
          </a:p>
        </p:txBody>
      </p:sp>
      <p:sp>
        <p:nvSpPr>
          <p:cNvPr id="8" name="Título 2"/>
          <p:cNvSpPr txBox="1">
            <a:spLocks/>
          </p:cNvSpPr>
          <p:nvPr/>
        </p:nvSpPr>
        <p:spPr>
          <a:xfrm>
            <a:off x="2423592" y="5629617"/>
            <a:ext cx="7488832" cy="262296"/>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s-ES_tradnl" sz="2400" i="1" dirty="0">
              <a:solidFill>
                <a:srgbClr val="595959"/>
              </a:solidFill>
            </a:endParaRPr>
          </a:p>
        </p:txBody>
      </p:sp>
      <p:sp>
        <p:nvSpPr>
          <p:cNvPr id="5" name="Título 2">
            <a:extLst>
              <a:ext uri="{FF2B5EF4-FFF2-40B4-BE49-F238E27FC236}">
                <a16:creationId xmlns:a16="http://schemas.microsoft.com/office/drawing/2014/main" id="{BC263265-ADD6-4F44-B9FA-DB0FF70F886C}"/>
              </a:ext>
            </a:extLst>
          </p:cNvPr>
          <p:cNvSpPr txBox="1">
            <a:spLocks/>
          </p:cNvSpPr>
          <p:nvPr/>
        </p:nvSpPr>
        <p:spPr>
          <a:xfrm>
            <a:off x="2053208" y="3004029"/>
            <a:ext cx="8229600" cy="28083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6000" b="1" dirty="0">
                <a:solidFill>
                  <a:schemeClr val="accent1">
                    <a:lumMod val="75000"/>
                  </a:schemeClr>
                </a:solidFill>
              </a:rPr>
              <a:t>MERCOSUR</a:t>
            </a:r>
            <a:endParaRPr lang="es-ES" b="1" dirty="0">
              <a:solidFill>
                <a:schemeClr val="accent1">
                  <a:lumMod val="75000"/>
                </a:schemeClr>
              </a:solidFill>
            </a:endParaRPr>
          </a:p>
          <a:p>
            <a:br>
              <a:rPr lang="es-ES" b="1" dirty="0">
                <a:solidFill>
                  <a:schemeClr val="accent1">
                    <a:lumMod val="75000"/>
                  </a:schemeClr>
                </a:solidFill>
              </a:rPr>
            </a:br>
            <a:br>
              <a:rPr lang="es-ES" b="1" dirty="0">
                <a:solidFill>
                  <a:schemeClr val="accent1">
                    <a:lumMod val="75000"/>
                  </a:schemeClr>
                </a:solidFill>
              </a:rPr>
            </a:br>
            <a:r>
              <a:rPr lang="es-ES" sz="2000" b="1" dirty="0">
                <a:solidFill>
                  <a:schemeClr val="bg1">
                    <a:lumMod val="50000"/>
                  </a:schemeClr>
                </a:solidFill>
              </a:rPr>
              <a:t>ARGENTINA – BOLIVIA – BRASIL – PARAGUAY – URUGUAY - VENEZUELA</a:t>
            </a:r>
          </a:p>
        </p:txBody>
      </p:sp>
      <p:pic>
        <p:nvPicPr>
          <p:cNvPr id="6" name="1 Imagen" descr="logo_horizontal">
            <a:extLst>
              <a:ext uri="{FF2B5EF4-FFF2-40B4-BE49-F238E27FC236}">
                <a16:creationId xmlns:a16="http://schemas.microsoft.com/office/drawing/2014/main" id="{C9505B81-AA8A-41CA-9F61-1411A456D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3BD2230-5489-4682-B1DC-1957708A556E}"/>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extLst>
      <p:ext uri="{BB962C8B-B14F-4D97-AF65-F5344CB8AC3E}">
        <p14:creationId xmlns:p14="http://schemas.microsoft.com/office/powerpoint/2010/main" val="2495861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¿Qué es el Derecho de la Integración en el MERCOSUR?</a:t>
            </a:r>
          </a:p>
        </p:txBody>
      </p:sp>
      <p:sp>
        <p:nvSpPr>
          <p:cNvPr id="3" name="Content Placeholder 2"/>
          <p:cNvSpPr>
            <a:spLocks noGrp="1"/>
          </p:cNvSpPr>
          <p:nvPr>
            <p:ph idx="1"/>
          </p:nvPr>
        </p:nvSpPr>
        <p:spPr/>
        <p:txBody>
          <a:bodyPr/>
          <a:lstStyle/>
          <a:p>
            <a:r>
              <a:t>Es el conjunto de normas, principios e instituciones que regulan la integración entre los Estados Partes del MERCOSUR.</a:t>
            </a:r>
          </a:p>
          <a:p>
            <a:endParaRPr/>
          </a:p>
          <a:p>
            <a:r>
              <a:t>Modelo intergubernamental, sin supranacionalidad ni normas de aplicación directa. Las decisiones se adoptan por consenso y requieren incorporación interna.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Fuentes y Naturaleza de las Normas</a:t>
            </a:r>
          </a:p>
        </p:txBody>
      </p:sp>
      <p:sp>
        <p:nvSpPr>
          <p:cNvPr id="3" name="Content Placeholder 2"/>
          <p:cNvSpPr>
            <a:spLocks noGrp="1"/>
          </p:cNvSpPr>
          <p:nvPr>
            <p:ph idx="1"/>
          </p:nvPr>
        </p:nvSpPr>
        <p:spPr/>
        <p:txBody>
          <a:bodyPr>
            <a:normAutofit/>
          </a:bodyPr>
          <a:lstStyle/>
          <a:p>
            <a:r>
              <a:t>- Tratado de Asunción (1991): fundación del MERCOSUR.</a:t>
            </a:r>
          </a:p>
          <a:p>
            <a:r>
              <a:t>- Protocolo de Ouro Preto (1994): estructura institucional y personalidad jurídica.</a:t>
            </a:r>
          </a:p>
          <a:p>
            <a:endParaRPr/>
          </a:p>
          <a:p>
            <a:r>
              <a:t>Tipos de normas:</a:t>
            </a:r>
          </a:p>
          <a:p>
            <a:r>
              <a:t>- Decisiones: actos obligatorios del Consejo del Mercado Común (CMC).</a:t>
            </a:r>
          </a:p>
          <a:p>
            <a:r>
              <a:t>- Resoluciones: actos obligatorios del Grupo Mercado Común (GMC).</a:t>
            </a:r>
          </a:p>
          <a:p>
            <a:r>
              <a:t>- Directivas: actos obligatorios de la Comisión de Comercio del MERCOSUR (CCM).</a:t>
            </a:r>
          </a:p>
          <a:p>
            <a:r>
              <a:t>→ Todas requieren incorporación por cada Estado.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Estructura Institucional del MERCOSUR</a:t>
            </a:r>
          </a:p>
        </p:txBody>
      </p:sp>
      <p:sp>
        <p:nvSpPr>
          <p:cNvPr id="3" name="Content Placeholder 2"/>
          <p:cNvSpPr>
            <a:spLocks noGrp="1"/>
          </p:cNvSpPr>
          <p:nvPr>
            <p:ph idx="1"/>
          </p:nvPr>
        </p:nvSpPr>
        <p:spPr/>
        <p:txBody>
          <a:bodyPr>
            <a:normAutofit/>
          </a:bodyPr>
          <a:lstStyle/>
          <a:p>
            <a:r>
              <a:t>1. Consejo del Mercado Común (CMC): máxima autoridad.</a:t>
            </a:r>
          </a:p>
          <a:p>
            <a:r>
              <a:t>2. Grupo Mercado Común (GMC): órgano ejecutivo.</a:t>
            </a:r>
          </a:p>
          <a:p>
            <a:r>
              <a:t>3. Comisión de Comercio (CCM): aplica política comercial.</a:t>
            </a:r>
          </a:p>
          <a:p>
            <a:r>
              <a:t>4. Secretaría del MERCOSUR: asistencia técnica.</a:t>
            </a:r>
          </a:p>
          <a:p>
            <a:r>
              <a:t>5. Parlamento del MERCOSUR (Parlasur): deliberativo no vinculante.</a:t>
            </a:r>
          </a:p>
          <a:p>
            <a:r>
              <a:t>6. Tribunal Permanente de Revisión: resuelve controversias.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Principios del Derecho del MERCOSUR</a:t>
            </a:r>
          </a:p>
        </p:txBody>
      </p:sp>
      <p:sp>
        <p:nvSpPr>
          <p:cNvPr id="3" name="Content Placeholder 2"/>
          <p:cNvSpPr>
            <a:spLocks noGrp="1"/>
          </p:cNvSpPr>
          <p:nvPr>
            <p:ph idx="1"/>
          </p:nvPr>
        </p:nvSpPr>
        <p:spPr/>
        <p:txBody>
          <a:bodyPr>
            <a:normAutofit/>
          </a:bodyPr>
          <a:lstStyle/>
          <a:p>
            <a:r>
              <a:t>- Consenso: decisiones por unanimidad.</a:t>
            </a:r>
          </a:p>
          <a:p>
            <a:r>
              <a:t>- No supranacionalidad: normas no autoejecutables.</a:t>
            </a:r>
          </a:p>
          <a:p>
            <a:r>
              <a:t>- Internalización obligatoria: incorporación legal en cada país.</a:t>
            </a:r>
          </a:p>
          <a:p>
            <a:r>
              <a:t>- Armonización progresiva: compatibilización normativa.</a:t>
            </a:r>
          </a:p>
          <a:p>
            <a:r>
              <a:t>- Igualdad soberana: todos los miembros tienen igual peso.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FAF42-41FE-4087-9EF2-0C454A4656AB}"/>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98917CEC-C662-C115-1638-EBCA0F43F7BD}"/>
              </a:ext>
            </a:extLst>
          </p:cNvPr>
          <p:cNvSpPr>
            <a:spLocks noGrp="1"/>
          </p:cNvSpPr>
          <p:nvPr>
            <p:ph idx="1"/>
          </p:nvPr>
        </p:nvSpPr>
        <p:spPr/>
        <p:txBody>
          <a:bodyPr/>
          <a:lstStyle/>
          <a:p>
            <a:pPr marL="0" indent="0">
              <a:buNone/>
            </a:pPr>
            <a:r>
              <a:rPr lang="es-ES" dirty="0"/>
              <a:t>Puede iniciarse por:</a:t>
            </a:r>
          </a:p>
          <a:p>
            <a:r>
              <a:rPr lang="es-ES" dirty="0"/>
              <a:t>Los reclamos presentados por Países Miembros o particulares afectados en sus derechos. </a:t>
            </a:r>
          </a:p>
        </p:txBody>
      </p:sp>
    </p:spTree>
    <p:extLst>
      <p:ext uri="{BB962C8B-B14F-4D97-AF65-F5344CB8AC3E}">
        <p14:creationId xmlns:p14="http://schemas.microsoft.com/office/powerpoint/2010/main" val="24683443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Aplicación y Resolución de Controversias</a:t>
            </a:r>
          </a:p>
        </p:txBody>
      </p:sp>
      <p:sp>
        <p:nvSpPr>
          <p:cNvPr id="3" name="Content Placeholder 2"/>
          <p:cNvSpPr>
            <a:spLocks noGrp="1"/>
          </p:cNvSpPr>
          <p:nvPr>
            <p:ph idx="1"/>
          </p:nvPr>
        </p:nvSpPr>
        <p:spPr/>
        <p:txBody>
          <a:bodyPr>
            <a:normAutofit/>
          </a:bodyPr>
          <a:lstStyle/>
          <a:p>
            <a:r>
              <a:t>Aplicación:</a:t>
            </a:r>
          </a:p>
          <a:p>
            <a:r>
              <a:t>- Las normas deben ser incorporadas internamente.</a:t>
            </a:r>
          </a:p>
          <a:p>
            <a:r>
              <a:t>- No existe jerarquía regional ni aplicación directa.</a:t>
            </a:r>
          </a:p>
          <a:p>
            <a:endParaRPr/>
          </a:p>
          <a:p>
            <a:r>
              <a:t>Controversias:</a:t>
            </a:r>
          </a:p>
          <a:p>
            <a:r>
              <a:t>- Se aplican mecanismos del Protocolo de Olivos (2002).</a:t>
            </a:r>
          </a:p>
          <a:p>
            <a:r>
              <a:t>- Arbitraje, negociación o Tribunal Permanente de Revisión.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Controversias</a:t>
            </a:r>
            <a:r>
              <a:rPr dirty="0"/>
              <a:t> ante </a:t>
            </a:r>
            <a:r>
              <a:rPr dirty="0" err="1"/>
              <a:t>el</a:t>
            </a:r>
            <a:r>
              <a:rPr dirty="0"/>
              <a:t> Tribunal Permanente de </a:t>
            </a:r>
            <a:r>
              <a:rPr dirty="0" err="1"/>
              <a:t>Revisión</a:t>
            </a:r>
            <a:endParaRPr dirty="0"/>
          </a:p>
        </p:txBody>
      </p:sp>
      <p:sp>
        <p:nvSpPr>
          <p:cNvPr id="3" name="Content Placeholder 2"/>
          <p:cNvSpPr>
            <a:spLocks noGrp="1"/>
          </p:cNvSpPr>
          <p:nvPr>
            <p:ph idx="1"/>
          </p:nvPr>
        </p:nvSpPr>
        <p:spPr/>
        <p:txBody>
          <a:bodyPr>
            <a:normAutofit fontScale="85000" lnSpcReduction="20000"/>
          </a:bodyPr>
          <a:lstStyle/>
          <a:p>
            <a:r>
              <a:t>1. Presentación:</a:t>
            </a:r>
          </a:p>
          <a:p>
            <a:r>
              <a:t>- Se activa cuando fallan las instancias anteriores (arbitraje o negociación).</a:t>
            </a:r>
          </a:p>
          <a:p>
            <a:r>
              <a:t>- Estados Parte presentan la controversia mediante escrito.</a:t>
            </a:r>
          </a:p>
          <a:p>
            <a:endParaRPr/>
          </a:p>
          <a:p>
            <a:r>
              <a:t>2. Composición:</a:t>
            </a:r>
          </a:p>
          <a:p>
            <a:r>
              <a:t>- 5 árbitros designados por los Estados.</a:t>
            </a:r>
          </a:p>
          <a:p>
            <a:r>
              <a:t>- Cada causa se resuelve por un panel de tres árbitros.</a:t>
            </a:r>
          </a:p>
          <a:p>
            <a:endParaRPr/>
          </a:p>
          <a:p>
            <a:r>
              <a:t>3. Procedimiento:</a:t>
            </a:r>
          </a:p>
          <a:p>
            <a:r>
              <a:t>- Recepción de alegatos y pruebas.</a:t>
            </a:r>
          </a:p>
          <a:p>
            <a:r>
              <a:t>- Audiencias orales si se requiere.</a:t>
            </a:r>
          </a:p>
          <a:p>
            <a:r>
              <a:t>- Emisión de laudo final vinculante para las partes.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E6A69-7161-1C94-47F8-CBEC2A4ECA29}"/>
              </a:ext>
            </a:extLst>
          </p:cNvPr>
          <p:cNvSpPr>
            <a:spLocks noGrp="1"/>
          </p:cNvSpPr>
          <p:nvPr>
            <p:ph type="title"/>
          </p:nvPr>
        </p:nvSpPr>
        <p:spPr/>
        <p:txBody>
          <a:bodyPr/>
          <a:lstStyle/>
          <a:p>
            <a:r>
              <a:rPr lang="es-ES" dirty="0"/>
              <a:t>Tribunal Permanente de Revisión</a:t>
            </a:r>
          </a:p>
        </p:txBody>
      </p:sp>
      <p:sp>
        <p:nvSpPr>
          <p:cNvPr id="3" name="Marcador de contenido 2">
            <a:extLst>
              <a:ext uri="{FF2B5EF4-FFF2-40B4-BE49-F238E27FC236}">
                <a16:creationId xmlns:a16="http://schemas.microsoft.com/office/drawing/2014/main" id="{B9210BD3-68B2-E1A2-07D7-546B75551074}"/>
              </a:ext>
            </a:extLst>
          </p:cNvPr>
          <p:cNvSpPr>
            <a:spLocks noGrp="1"/>
          </p:cNvSpPr>
          <p:nvPr>
            <p:ph idx="1"/>
          </p:nvPr>
        </p:nvSpPr>
        <p:spPr/>
        <p:txBody>
          <a:bodyPr>
            <a:normAutofit fontScale="85000" lnSpcReduction="20000"/>
          </a:bodyPr>
          <a:lstStyle/>
          <a:p>
            <a:pPr marL="0" indent="0" defTabSz="914400" eaLnBrk="0" fontAlgn="base" hangingPunct="0">
              <a:spcAft>
                <a:spcPct val="0"/>
              </a:spcAft>
              <a:buNone/>
            </a:pPr>
            <a:br>
              <a:rPr lang="es-ES" altLang="es-ES" sz="1800" b="1" dirty="0">
                <a:solidFill>
                  <a:schemeClr val="tx1"/>
                </a:solidFill>
                <a:latin typeface="Arial" panose="020B0604020202020204" pitchFamily="34" charset="0"/>
              </a:rPr>
            </a:br>
            <a:r>
              <a:rPr lang="es-ES" altLang="es-ES" sz="1800" b="1" dirty="0">
                <a:solidFill>
                  <a:schemeClr val="tx1"/>
                </a:solidFill>
                <a:latin typeface="Arial" panose="020B0604020202020204" pitchFamily="34" charset="0"/>
              </a:rPr>
              <a:t>Muy pocos casos</a:t>
            </a:r>
            <a:r>
              <a:rPr lang="es-ES" altLang="es-ES" sz="1800" dirty="0">
                <a:solidFill>
                  <a:schemeClr val="tx1"/>
                </a:solidFill>
                <a:latin typeface="Arial" panose="020B0604020202020204" pitchFamily="34" charset="0"/>
              </a:rPr>
              <a:t> han llegado al TPR desde su creación.</a:t>
            </a:r>
          </a:p>
          <a:p>
            <a:pPr defTabSz="914400" eaLnBrk="0" fontAlgn="base" hangingPunct="0">
              <a:spcAft>
                <a:spcPct val="0"/>
              </a:spcAft>
            </a:pPr>
            <a:r>
              <a:rPr lang="es-ES" altLang="es-ES" sz="1800" dirty="0">
                <a:solidFill>
                  <a:schemeClr val="tx1"/>
                </a:solidFill>
                <a:latin typeface="Arial" panose="020B0604020202020204" pitchFamily="34" charset="0"/>
              </a:rPr>
              <a:t>La mayoría de los conflictos se resuelven </a:t>
            </a:r>
            <a:r>
              <a:rPr lang="es-ES" altLang="es-ES" sz="1800" b="1" dirty="0">
                <a:solidFill>
                  <a:schemeClr val="tx1"/>
                </a:solidFill>
                <a:latin typeface="Arial" panose="020B0604020202020204" pitchFamily="34" charset="0"/>
              </a:rPr>
              <a:t>por vía diplomática o quedan sin resolución</a:t>
            </a:r>
            <a:r>
              <a:rPr lang="es-ES" altLang="es-ES" sz="1800" dirty="0">
                <a:solidFill>
                  <a:schemeClr val="tx1"/>
                </a:solidFill>
                <a:latin typeface="Arial" panose="020B0604020202020204" pitchFamily="34" charset="0"/>
              </a:rPr>
              <a:t>.</a:t>
            </a:r>
          </a:p>
          <a:p>
            <a:pPr marL="0" indent="0" defTabSz="914400" eaLnBrk="0" fontAlgn="base" hangingPunct="0">
              <a:spcAft>
                <a:spcPct val="0"/>
              </a:spcAft>
              <a:buNone/>
            </a:pPr>
            <a:br>
              <a:rPr lang="es-ES" altLang="es-ES" sz="1800" b="1" dirty="0">
                <a:solidFill>
                  <a:schemeClr val="tx1"/>
                </a:solidFill>
                <a:latin typeface="Arial" panose="020B0604020202020204" pitchFamily="34" charset="0"/>
              </a:rPr>
            </a:br>
            <a:r>
              <a:rPr lang="es-ES" altLang="es-ES" sz="1800" b="1" dirty="0">
                <a:solidFill>
                  <a:schemeClr val="tx1"/>
                </a:solidFill>
                <a:latin typeface="Arial" panose="020B0604020202020204" pitchFamily="34" charset="0"/>
              </a:rPr>
              <a:t>Falta de acceso de particulares</a:t>
            </a:r>
            <a:endParaRPr lang="es-ES" altLang="es-ES" sz="1800" dirty="0">
              <a:solidFill>
                <a:schemeClr val="tx1"/>
              </a:solidFill>
              <a:latin typeface="Arial" panose="020B0604020202020204" pitchFamily="34" charset="0"/>
            </a:endParaRPr>
          </a:p>
          <a:p>
            <a:pPr defTabSz="914400" eaLnBrk="0" fontAlgn="base" hangingPunct="0">
              <a:spcAft>
                <a:spcPct val="0"/>
              </a:spcAft>
              <a:buFontTx/>
              <a:buChar char="•"/>
            </a:pPr>
            <a:r>
              <a:rPr lang="es-ES" altLang="es-ES" sz="1800" dirty="0">
                <a:solidFill>
                  <a:schemeClr val="tx1"/>
                </a:solidFill>
                <a:latin typeface="Arial" panose="020B0604020202020204" pitchFamily="34" charset="0"/>
              </a:rPr>
              <a:t>Solo los </a:t>
            </a:r>
            <a:r>
              <a:rPr lang="es-ES" altLang="es-ES" sz="1800" b="1" dirty="0">
                <a:solidFill>
                  <a:schemeClr val="tx1"/>
                </a:solidFill>
                <a:latin typeface="Arial" panose="020B0604020202020204" pitchFamily="34" charset="0"/>
              </a:rPr>
              <a:t>Estados Parte</a:t>
            </a:r>
            <a:r>
              <a:rPr lang="es-ES" altLang="es-ES" sz="1800" dirty="0">
                <a:solidFill>
                  <a:schemeClr val="tx1"/>
                </a:solidFill>
                <a:latin typeface="Arial" panose="020B0604020202020204" pitchFamily="34" charset="0"/>
              </a:rPr>
              <a:t> y, en ciertos casos, los órganos del MERCOSUR pueden acudir al TPR.</a:t>
            </a:r>
          </a:p>
          <a:p>
            <a:pPr defTabSz="914400" eaLnBrk="0" fontAlgn="base" hangingPunct="0">
              <a:spcAft>
                <a:spcPct val="0"/>
              </a:spcAft>
              <a:buFontTx/>
              <a:buChar char="•"/>
            </a:pPr>
            <a:r>
              <a:rPr lang="es-ES" altLang="es-ES" sz="1800" dirty="0">
                <a:solidFill>
                  <a:schemeClr val="tx1"/>
                </a:solidFill>
                <a:latin typeface="Arial" panose="020B0604020202020204" pitchFamily="34" charset="0"/>
              </a:rPr>
              <a:t>Los </a:t>
            </a:r>
            <a:r>
              <a:rPr lang="es-ES" altLang="es-ES" sz="1800" b="1" dirty="0">
                <a:solidFill>
                  <a:schemeClr val="tx1"/>
                </a:solidFill>
                <a:latin typeface="Arial" panose="020B0604020202020204" pitchFamily="34" charset="0"/>
              </a:rPr>
              <a:t>ciudadanos, empresas o asociaciones</a:t>
            </a:r>
            <a:r>
              <a:rPr lang="es-ES" altLang="es-ES" sz="1800" dirty="0">
                <a:solidFill>
                  <a:schemeClr val="tx1"/>
                </a:solidFill>
                <a:latin typeface="Arial" panose="020B0604020202020204" pitchFamily="34" charset="0"/>
              </a:rPr>
              <a:t> no tienen acceso directo → eso limita su utilidad como garante jurídico.</a:t>
            </a:r>
          </a:p>
          <a:p>
            <a:pPr marL="0" indent="0" defTabSz="914400" eaLnBrk="0" fontAlgn="base" hangingPunct="0">
              <a:spcAft>
                <a:spcPct val="0"/>
              </a:spcAft>
              <a:buNone/>
            </a:pPr>
            <a:endParaRPr lang="es-ES" altLang="es-ES" b="1" dirty="0">
              <a:solidFill>
                <a:schemeClr val="tx1"/>
              </a:solidFill>
              <a:latin typeface="Arial" panose="020B0604020202020204" pitchFamily="34" charset="0"/>
            </a:endParaRPr>
          </a:p>
          <a:p>
            <a:pPr marL="0" indent="0" defTabSz="914400" eaLnBrk="0" fontAlgn="base" hangingPunct="0">
              <a:spcAft>
                <a:spcPct val="0"/>
              </a:spcAft>
              <a:buNone/>
            </a:pPr>
            <a:r>
              <a:rPr lang="es-ES" altLang="es-ES" sz="1800" b="1" dirty="0">
                <a:solidFill>
                  <a:schemeClr val="tx1"/>
                </a:solidFill>
                <a:latin typeface="Arial" panose="020B0604020202020204" pitchFamily="34" charset="0"/>
              </a:rPr>
              <a:t>Carácter intergubernamental del MERCOSUR</a:t>
            </a:r>
            <a:endParaRPr lang="es-ES" altLang="es-ES" sz="1800" dirty="0">
              <a:solidFill>
                <a:schemeClr val="tx1"/>
              </a:solidFill>
              <a:latin typeface="Arial" panose="020B0604020202020204" pitchFamily="34" charset="0"/>
            </a:endParaRPr>
          </a:p>
          <a:p>
            <a:pPr defTabSz="914400" eaLnBrk="0" fontAlgn="base" hangingPunct="0">
              <a:spcAft>
                <a:spcPct val="0"/>
              </a:spcAft>
              <a:buFontTx/>
              <a:buChar char="•"/>
            </a:pPr>
            <a:r>
              <a:rPr lang="es-ES" altLang="es-ES" sz="1800" dirty="0">
                <a:solidFill>
                  <a:schemeClr val="tx1"/>
                </a:solidFill>
                <a:latin typeface="Arial" panose="020B0604020202020204" pitchFamily="34" charset="0"/>
              </a:rPr>
              <a:t>El bloque </a:t>
            </a:r>
            <a:r>
              <a:rPr lang="es-ES" altLang="es-ES" sz="1800" b="1" dirty="0">
                <a:solidFill>
                  <a:schemeClr val="tx1"/>
                </a:solidFill>
                <a:latin typeface="Arial" panose="020B0604020202020204" pitchFamily="34" charset="0"/>
              </a:rPr>
              <a:t>no tiene supranacionalidad</a:t>
            </a:r>
            <a:r>
              <a:rPr lang="es-ES" altLang="es-ES" sz="1800" dirty="0">
                <a:solidFill>
                  <a:schemeClr val="tx1"/>
                </a:solidFill>
                <a:latin typeface="Arial" panose="020B0604020202020204" pitchFamily="34" charset="0"/>
              </a:rPr>
              <a:t>, así que </a:t>
            </a:r>
            <a:r>
              <a:rPr lang="es-ES" altLang="es-ES" sz="1800" b="1" dirty="0">
                <a:solidFill>
                  <a:schemeClr val="tx1"/>
                </a:solidFill>
                <a:latin typeface="Arial" panose="020B0604020202020204" pitchFamily="34" charset="0"/>
              </a:rPr>
              <a:t>las decisiones del TPR no tienen efecto directo ni automático</a:t>
            </a:r>
            <a:r>
              <a:rPr lang="es-ES" altLang="es-ES" sz="1800" dirty="0">
                <a:solidFill>
                  <a:schemeClr val="tx1"/>
                </a:solidFill>
                <a:latin typeface="Arial" panose="020B0604020202020204" pitchFamily="34" charset="0"/>
              </a:rPr>
              <a:t>.</a:t>
            </a:r>
          </a:p>
          <a:p>
            <a:pPr defTabSz="914400" eaLnBrk="0" fontAlgn="base" hangingPunct="0">
              <a:spcAft>
                <a:spcPct val="0"/>
              </a:spcAft>
              <a:buFontTx/>
              <a:buChar char="•"/>
            </a:pPr>
            <a:r>
              <a:rPr lang="es-ES" altLang="es-ES" sz="1800" dirty="0">
                <a:solidFill>
                  <a:schemeClr val="tx1"/>
                </a:solidFill>
                <a:latin typeface="Arial" panose="020B0604020202020204" pitchFamily="34" charset="0"/>
              </a:rPr>
              <a:t>Cada país decide si aplica el fallo, cuándo y cómo.</a:t>
            </a:r>
            <a:endParaRPr lang="es-ES" dirty="0"/>
          </a:p>
        </p:txBody>
      </p:sp>
    </p:spTree>
    <p:extLst>
      <p:ext uri="{BB962C8B-B14F-4D97-AF65-F5344CB8AC3E}">
        <p14:creationId xmlns:p14="http://schemas.microsoft.com/office/powerpoint/2010/main" val="2670588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020E9-B0D4-288B-7AED-DEC163204C75}"/>
              </a:ext>
            </a:extLst>
          </p:cNvPr>
          <p:cNvSpPr>
            <a:spLocks noGrp="1"/>
          </p:cNvSpPr>
          <p:nvPr>
            <p:ph type="title"/>
          </p:nvPr>
        </p:nvSpPr>
        <p:spPr/>
        <p:txBody>
          <a:bodyPr/>
          <a:lstStyle/>
          <a:p>
            <a:r>
              <a:rPr lang="es-ES" dirty="0"/>
              <a:t>Tribunal Permanente de Revisión</a:t>
            </a:r>
          </a:p>
        </p:txBody>
      </p:sp>
      <p:sp>
        <p:nvSpPr>
          <p:cNvPr id="3" name="Marcador de contenido 2">
            <a:extLst>
              <a:ext uri="{FF2B5EF4-FFF2-40B4-BE49-F238E27FC236}">
                <a16:creationId xmlns:a16="http://schemas.microsoft.com/office/drawing/2014/main" id="{FC82133E-E8AC-BEC7-14F0-000D76FBB115}"/>
              </a:ext>
            </a:extLst>
          </p:cNvPr>
          <p:cNvSpPr>
            <a:spLocks noGrp="1"/>
          </p:cNvSpPr>
          <p:nvPr>
            <p:ph idx="1"/>
          </p:nvPr>
        </p:nvSpPr>
        <p:spPr/>
        <p:txBody>
          <a:bodyPr/>
          <a:lstStyle/>
          <a:p>
            <a:pPr defTabSz="914400" eaLnBrk="0" fontAlgn="base" hangingPunct="0">
              <a:spcAft>
                <a:spcPct val="0"/>
              </a:spcAft>
            </a:pPr>
            <a:r>
              <a:rPr lang="es-ES" altLang="es-ES" sz="1800" b="1" dirty="0">
                <a:solidFill>
                  <a:schemeClr val="tx1"/>
                </a:solidFill>
                <a:latin typeface="Arial" panose="020B0604020202020204" pitchFamily="34" charset="0"/>
              </a:rPr>
              <a:t>No hay fuerza coactiva</a:t>
            </a:r>
            <a:endParaRPr lang="es-ES" altLang="es-ES" sz="1800" dirty="0">
              <a:solidFill>
                <a:schemeClr val="tx1"/>
              </a:solidFill>
              <a:latin typeface="Arial" panose="020B0604020202020204" pitchFamily="34" charset="0"/>
            </a:endParaRPr>
          </a:p>
          <a:p>
            <a:pPr defTabSz="914400" eaLnBrk="0" fontAlgn="base" hangingPunct="0">
              <a:spcAft>
                <a:spcPct val="0"/>
              </a:spcAft>
              <a:buFontTx/>
              <a:buChar char="•"/>
            </a:pPr>
            <a:r>
              <a:rPr lang="es-ES" altLang="es-ES" sz="1800" dirty="0">
                <a:solidFill>
                  <a:schemeClr val="tx1"/>
                </a:solidFill>
                <a:latin typeface="Arial" panose="020B0604020202020204" pitchFamily="34" charset="0"/>
              </a:rPr>
              <a:t>Si un Estado </a:t>
            </a:r>
            <a:r>
              <a:rPr lang="es-ES" altLang="es-ES" sz="1800" b="1" dirty="0">
                <a:solidFill>
                  <a:schemeClr val="tx1"/>
                </a:solidFill>
                <a:latin typeface="Arial" panose="020B0604020202020204" pitchFamily="34" charset="0"/>
              </a:rPr>
              <a:t>ignora el fallo</a:t>
            </a:r>
            <a:r>
              <a:rPr lang="es-ES" altLang="es-ES" sz="1800" dirty="0">
                <a:solidFill>
                  <a:schemeClr val="tx1"/>
                </a:solidFill>
                <a:latin typeface="Arial" panose="020B0604020202020204" pitchFamily="34" charset="0"/>
              </a:rPr>
              <a:t>, no hay mecanismos para obligarlo a cumplir.</a:t>
            </a:r>
          </a:p>
          <a:p>
            <a:pPr defTabSz="914400" eaLnBrk="0" fontAlgn="base" hangingPunct="0">
              <a:spcAft>
                <a:spcPct val="0"/>
              </a:spcAft>
              <a:buFontTx/>
              <a:buChar char="•"/>
            </a:pPr>
            <a:r>
              <a:rPr lang="es-ES" altLang="es-ES" sz="1800" dirty="0">
                <a:solidFill>
                  <a:schemeClr val="tx1"/>
                </a:solidFill>
                <a:latin typeface="Arial" panose="020B0604020202020204" pitchFamily="34" charset="0"/>
              </a:rPr>
              <a:t>Esto </a:t>
            </a:r>
            <a:r>
              <a:rPr lang="es-ES" altLang="es-ES" sz="1800" b="1" dirty="0">
                <a:solidFill>
                  <a:schemeClr val="tx1"/>
                </a:solidFill>
                <a:latin typeface="Arial" panose="020B0604020202020204" pitchFamily="34" charset="0"/>
              </a:rPr>
              <a:t>erosiona su autoridad jurídica</a:t>
            </a:r>
            <a:r>
              <a:rPr lang="es-ES" altLang="es-ES" sz="1800" dirty="0">
                <a:solidFill>
                  <a:schemeClr val="tx1"/>
                </a:solidFill>
                <a:latin typeface="Arial" panose="020B0604020202020204" pitchFamily="34" charset="0"/>
              </a:rPr>
              <a:t> y desalienta su uso.</a:t>
            </a:r>
          </a:p>
          <a:p>
            <a:pPr defTabSz="914400" eaLnBrk="0" fontAlgn="base" hangingPunct="0">
              <a:spcAft>
                <a:spcPct val="0"/>
              </a:spcAft>
            </a:pPr>
            <a:br>
              <a:rPr lang="es-ES" altLang="es-ES" sz="1800" b="1" dirty="0">
                <a:solidFill>
                  <a:schemeClr val="tx1"/>
                </a:solidFill>
                <a:latin typeface="Arial" panose="020B0604020202020204" pitchFamily="34" charset="0"/>
              </a:rPr>
            </a:br>
            <a:r>
              <a:rPr lang="es-ES" altLang="es-ES" sz="1800" b="1" dirty="0">
                <a:solidFill>
                  <a:schemeClr val="tx1"/>
                </a:solidFill>
                <a:latin typeface="Arial" panose="020B0604020202020204" pitchFamily="34" charset="0"/>
              </a:rPr>
              <a:t>Baja visibilidad institucional</a:t>
            </a:r>
            <a:endParaRPr lang="es-ES" altLang="es-ES" sz="1800" dirty="0">
              <a:solidFill>
                <a:schemeClr val="tx1"/>
              </a:solidFill>
              <a:latin typeface="Arial" panose="020B0604020202020204" pitchFamily="34" charset="0"/>
            </a:endParaRPr>
          </a:p>
          <a:p>
            <a:pPr defTabSz="914400" eaLnBrk="0" fontAlgn="base" hangingPunct="0">
              <a:spcAft>
                <a:spcPct val="0"/>
              </a:spcAft>
            </a:pPr>
            <a:br>
              <a:rPr lang="es-ES" altLang="es-ES" sz="1800" dirty="0">
                <a:solidFill>
                  <a:schemeClr val="tx1"/>
                </a:solidFill>
                <a:latin typeface="Arial" panose="020B0604020202020204" pitchFamily="34" charset="0"/>
              </a:rPr>
            </a:br>
            <a:r>
              <a:rPr lang="es-ES" altLang="es-ES" sz="1800" dirty="0">
                <a:solidFill>
                  <a:schemeClr val="tx1"/>
                </a:solidFill>
                <a:latin typeface="Arial" panose="020B0604020202020204" pitchFamily="34" charset="0"/>
              </a:rPr>
              <a:t>El TPR </a:t>
            </a:r>
            <a:r>
              <a:rPr lang="es-ES" altLang="es-ES" sz="1800" b="1" dirty="0">
                <a:solidFill>
                  <a:schemeClr val="tx1"/>
                </a:solidFill>
                <a:latin typeface="Arial" panose="020B0604020202020204" pitchFamily="34" charset="0"/>
              </a:rPr>
              <a:t>no tiene una agenda activa pública, informes regulares ni transparencia destacable</a:t>
            </a:r>
            <a:r>
              <a:rPr lang="es-ES" altLang="es-ES" sz="1800" dirty="0">
                <a:solidFill>
                  <a:schemeClr val="tx1"/>
                </a:solidFill>
                <a:latin typeface="Arial" panose="020B0604020202020204" pitchFamily="34" charset="0"/>
              </a:rPr>
              <a:t>.</a:t>
            </a:r>
          </a:p>
          <a:p>
            <a:pPr defTabSz="914400" eaLnBrk="0" fontAlgn="base" hangingPunct="0">
              <a:spcAft>
                <a:spcPct val="0"/>
              </a:spcAft>
              <a:buFontTx/>
              <a:buChar char="•"/>
            </a:pPr>
            <a:r>
              <a:rPr lang="es-ES" altLang="es-ES" sz="1800" dirty="0">
                <a:solidFill>
                  <a:schemeClr val="tx1"/>
                </a:solidFill>
                <a:latin typeface="Arial" panose="020B0604020202020204" pitchFamily="34" charset="0"/>
              </a:rPr>
              <a:t>Está lejos de tener el peso simbólico y político de, por ejemplo, el </a:t>
            </a:r>
            <a:r>
              <a:rPr lang="es-ES" altLang="es-ES" sz="1800" b="1" dirty="0">
                <a:solidFill>
                  <a:schemeClr val="tx1"/>
                </a:solidFill>
                <a:latin typeface="Arial" panose="020B0604020202020204" pitchFamily="34" charset="0"/>
              </a:rPr>
              <a:t>TJUE</a:t>
            </a:r>
            <a:r>
              <a:rPr lang="es-ES" altLang="es-ES" sz="1800" dirty="0">
                <a:solidFill>
                  <a:schemeClr val="tx1"/>
                </a:solidFill>
                <a:latin typeface="Arial" panose="020B0604020202020204" pitchFamily="34" charset="0"/>
              </a:rPr>
              <a:t> (Tribunal de Justicia de la Unión Europea) o incluso el </a:t>
            </a:r>
            <a:r>
              <a:rPr lang="es-ES" altLang="es-ES" sz="1800" b="1" dirty="0">
                <a:solidFill>
                  <a:schemeClr val="tx1"/>
                </a:solidFill>
                <a:latin typeface="Arial" panose="020B0604020202020204" pitchFamily="34" charset="0"/>
              </a:rPr>
              <a:t>TJCA</a:t>
            </a:r>
            <a:r>
              <a:rPr lang="es-ES" altLang="es-ES" sz="1800" dirty="0">
                <a:solidFill>
                  <a:schemeClr val="tx1"/>
                </a:solidFill>
                <a:latin typeface="Arial" panose="020B0604020202020204" pitchFamily="34" charset="0"/>
              </a:rPr>
              <a:t> (Andino)</a:t>
            </a:r>
            <a:endParaRPr lang="es-ES" dirty="0"/>
          </a:p>
        </p:txBody>
      </p:sp>
    </p:spTree>
    <p:extLst>
      <p:ext uri="{BB962C8B-B14F-4D97-AF65-F5344CB8AC3E}">
        <p14:creationId xmlns:p14="http://schemas.microsoft.com/office/powerpoint/2010/main" val="3274493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9 CuadroTexto">
            <a:extLst>
              <a:ext uri="{FF2B5EF4-FFF2-40B4-BE49-F238E27FC236}">
                <a16:creationId xmlns:a16="http://schemas.microsoft.com/office/drawing/2014/main" id="{BC771CBE-497A-6B4D-92EB-8D3B385D7F03}"/>
              </a:ext>
            </a:extLst>
          </p:cNvPr>
          <p:cNvSpPr txBox="1"/>
          <p:nvPr/>
        </p:nvSpPr>
        <p:spPr>
          <a:xfrm>
            <a:off x="2276476" y="1636586"/>
            <a:ext cx="7591425" cy="830997"/>
          </a:xfrm>
          <a:prstGeom prst="rect">
            <a:avLst/>
          </a:prstGeom>
          <a:solidFill>
            <a:schemeClr val="bg1"/>
          </a:solidFill>
          <a:ln>
            <a:solidFill>
              <a:schemeClr val="bg1"/>
            </a:solidFill>
          </a:ln>
        </p:spPr>
        <p:style>
          <a:lnRef idx="0">
            <a:schemeClr val="accent1"/>
          </a:lnRef>
          <a:fillRef idx="3">
            <a:schemeClr val="accent1"/>
          </a:fillRef>
          <a:effectRef idx="3">
            <a:schemeClr val="accent1"/>
          </a:effectRef>
          <a:fontRef idx="minor">
            <a:schemeClr val="lt1"/>
          </a:fontRef>
        </p:style>
        <p:txBody>
          <a:bodyPr>
            <a:spAutoFit/>
          </a:bodyPr>
          <a:lstStyle/>
          <a:p>
            <a:pPr marL="361950" indent="-361950" algn="just">
              <a:buFont typeface="Wingdings" pitchFamily="2" charset="2"/>
              <a:buChar char="ü"/>
              <a:defRPr/>
            </a:pPr>
            <a:r>
              <a:rPr lang="es-ES" sz="1600" b="1" dirty="0">
                <a:solidFill>
                  <a:schemeClr val="tx1"/>
                </a:solidFill>
                <a:latin typeface="Arial" pitchFamily="34" charset="0"/>
                <a:cs typeface="Arial" pitchFamily="34" charset="0"/>
              </a:rPr>
              <a:t>Espacio de Integración Subregional orientado a aspectos comerciales.</a:t>
            </a:r>
          </a:p>
          <a:p>
            <a:pPr marL="361950" indent="-361950" algn="just">
              <a:buFont typeface="Wingdings" pitchFamily="2" charset="2"/>
              <a:buChar char="ü"/>
              <a:defRPr/>
            </a:pPr>
            <a:endParaRPr lang="es-ES" sz="1600" b="1" dirty="0">
              <a:solidFill>
                <a:schemeClr val="tx1"/>
              </a:solidFill>
              <a:latin typeface="Arial" pitchFamily="34" charset="0"/>
              <a:cs typeface="Arial" pitchFamily="34" charset="0"/>
            </a:endParaRPr>
          </a:p>
          <a:p>
            <a:pPr algn="just">
              <a:defRPr/>
            </a:pPr>
            <a:endParaRPr lang="es-ES" sz="1600" b="1" dirty="0">
              <a:solidFill>
                <a:schemeClr val="tx1"/>
              </a:solidFill>
              <a:latin typeface="Arial" pitchFamily="34" charset="0"/>
              <a:cs typeface="Arial" pitchFamily="34" charset="0"/>
            </a:endParaRPr>
          </a:p>
        </p:txBody>
      </p:sp>
      <p:sp>
        <p:nvSpPr>
          <p:cNvPr id="8" name="10 CuadroTexto">
            <a:extLst>
              <a:ext uri="{FF2B5EF4-FFF2-40B4-BE49-F238E27FC236}">
                <a16:creationId xmlns:a16="http://schemas.microsoft.com/office/drawing/2014/main" id="{70586A3E-1CB6-E343-B226-D9550896176C}"/>
              </a:ext>
            </a:extLst>
          </p:cNvPr>
          <p:cNvSpPr txBox="1"/>
          <p:nvPr/>
        </p:nvSpPr>
        <p:spPr>
          <a:xfrm>
            <a:off x="2276476" y="3371850"/>
            <a:ext cx="7591425" cy="2831544"/>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a:spAutoFit/>
          </a:bodyPr>
          <a:lstStyle/>
          <a:p>
            <a:pPr marL="361950" indent="-361950" algn="just">
              <a:buFont typeface="Wingdings" pitchFamily="2" charset="2"/>
              <a:buChar char="ü"/>
              <a:defRPr/>
            </a:pPr>
            <a:r>
              <a:rPr lang="es-ES" sz="1600" b="1" dirty="0">
                <a:solidFill>
                  <a:schemeClr val="tx1"/>
                </a:solidFill>
                <a:latin typeface="Arial" pitchFamily="34" charset="0"/>
                <a:cs typeface="Arial" pitchFamily="34" charset="0"/>
              </a:rPr>
              <a:t>Libre circulación de bienes, servicios y factores productivos entre países.</a:t>
            </a:r>
          </a:p>
          <a:p>
            <a:pPr marL="361950" indent="-361950" algn="just">
              <a:buFont typeface="Wingdings" pitchFamily="2" charset="2"/>
              <a:buChar char="ü"/>
              <a:defRPr/>
            </a:pPr>
            <a:endParaRPr lang="es-ES" sz="1600" b="1" dirty="0">
              <a:solidFill>
                <a:schemeClr val="tx1"/>
              </a:solidFill>
              <a:latin typeface="Arial" pitchFamily="34" charset="0"/>
              <a:cs typeface="Arial" pitchFamily="34" charset="0"/>
            </a:endParaRPr>
          </a:p>
          <a:p>
            <a:pPr marL="361950" indent="-361950" algn="just">
              <a:buFont typeface="Wingdings" pitchFamily="2" charset="2"/>
              <a:buChar char="ü"/>
              <a:defRPr/>
            </a:pPr>
            <a:r>
              <a:rPr lang="es-ES" sz="1600" b="1" dirty="0">
                <a:solidFill>
                  <a:schemeClr val="tx1"/>
                </a:solidFill>
                <a:latin typeface="Arial" pitchFamily="34" charset="0"/>
                <a:cs typeface="Arial" pitchFamily="34" charset="0"/>
              </a:rPr>
              <a:t>Establecer un arancel externo común.</a:t>
            </a:r>
          </a:p>
          <a:p>
            <a:pPr marL="361950" indent="-361950" algn="just">
              <a:buFont typeface="Wingdings" pitchFamily="2" charset="2"/>
              <a:buChar char="ü"/>
              <a:defRPr/>
            </a:pPr>
            <a:endParaRPr lang="es-ES" sz="1600" b="1" dirty="0">
              <a:solidFill>
                <a:schemeClr val="tx1"/>
              </a:solidFill>
              <a:latin typeface="Arial" pitchFamily="34" charset="0"/>
              <a:cs typeface="Arial" pitchFamily="34" charset="0"/>
            </a:endParaRPr>
          </a:p>
          <a:p>
            <a:pPr marL="361950" indent="-361950" algn="just">
              <a:buFont typeface="Wingdings" pitchFamily="2" charset="2"/>
              <a:buChar char="ü"/>
              <a:defRPr/>
            </a:pPr>
            <a:r>
              <a:rPr lang="es-ES" sz="1600" b="1" dirty="0">
                <a:solidFill>
                  <a:schemeClr val="tx1"/>
                </a:solidFill>
                <a:latin typeface="Arial" pitchFamily="34" charset="0"/>
                <a:cs typeface="Arial" pitchFamily="34" charset="0"/>
              </a:rPr>
              <a:t>Coordinar políticas macroeconómicas y sectoriales entre Estados Partes.</a:t>
            </a:r>
          </a:p>
          <a:p>
            <a:pPr marL="361950" indent="-361950" algn="just">
              <a:buFont typeface="Wingdings" pitchFamily="2" charset="2"/>
              <a:buChar char="ü"/>
              <a:defRPr/>
            </a:pPr>
            <a:endParaRPr lang="es-ES" sz="1600" b="1" dirty="0">
              <a:solidFill>
                <a:schemeClr val="tx1"/>
              </a:solidFill>
              <a:latin typeface="Arial" pitchFamily="34" charset="0"/>
              <a:cs typeface="Arial" pitchFamily="34" charset="0"/>
            </a:endParaRPr>
          </a:p>
          <a:p>
            <a:pPr marL="361950" indent="-361950" algn="just">
              <a:buFont typeface="Wingdings" pitchFamily="2" charset="2"/>
              <a:buChar char="ü"/>
              <a:defRPr/>
            </a:pPr>
            <a:r>
              <a:rPr lang="es-ES" sz="1600" b="1" dirty="0">
                <a:solidFill>
                  <a:schemeClr val="tx1"/>
                </a:solidFill>
                <a:latin typeface="Arial" pitchFamily="34" charset="0"/>
                <a:cs typeface="Arial" pitchFamily="34" charset="0"/>
              </a:rPr>
              <a:t>Armonizar las legislaciones entre Estados Partes.</a:t>
            </a:r>
          </a:p>
          <a:p>
            <a:pPr marL="361950" indent="-361950" algn="just">
              <a:buFont typeface="Wingdings" pitchFamily="2" charset="2"/>
              <a:buChar char="ü"/>
              <a:defRPr/>
            </a:pPr>
            <a:endParaRPr lang="es-ES" sz="1600" b="1" dirty="0">
              <a:solidFill>
                <a:schemeClr val="tx1"/>
              </a:solidFill>
              <a:latin typeface="Arial" pitchFamily="34" charset="0"/>
              <a:cs typeface="Arial" pitchFamily="34" charset="0"/>
            </a:endParaRPr>
          </a:p>
          <a:p>
            <a:pPr>
              <a:buFontTx/>
              <a:buChar char="-"/>
              <a:defRPr/>
            </a:pPr>
            <a:endParaRPr lang="es-ES" dirty="0"/>
          </a:p>
        </p:txBody>
      </p:sp>
      <p:sp>
        <p:nvSpPr>
          <p:cNvPr id="9" name="12 CuadroTexto">
            <a:extLst>
              <a:ext uri="{FF2B5EF4-FFF2-40B4-BE49-F238E27FC236}">
                <a16:creationId xmlns:a16="http://schemas.microsoft.com/office/drawing/2014/main" id="{62604582-F840-7D41-982D-2A0324A5C33B}"/>
              </a:ext>
            </a:extLst>
          </p:cNvPr>
          <p:cNvSpPr txBox="1"/>
          <p:nvPr/>
        </p:nvSpPr>
        <p:spPr>
          <a:xfrm>
            <a:off x="1738314" y="2790826"/>
            <a:ext cx="8567737" cy="461963"/>
          </a:xfrm>
          <a:prstGeom prst="rect">
            <a:avLst/>
          </a:prstGeom>
          <a:solidFill>
            <a:schemeClr val="bg1"/>
          </a:solidFill>
        </p:spPr>
        <p:txBody>
          <a:bodyPr>
            <a:spAutoFit/>
          </a:bodyPr>
          <a:lstStyle/>
          <a:p>
            <a:pPr algn="ctr">
              <a:defRPr/>
            </a:pPr>
            <a:r>
              <a:rPr lang="es-ES" sz="2400" b="1" dirty="0"/>
              <a:t>SUS OBJETIVOS</a:t>
            </a:r>
          </a:p>
        </p:txBody>
      </p:sp>
      <p:sp>
        <p:nvSpPr>
          <p:cNvPr id="3" name="Título 2">
            <a:extLst>
              <a:ext uri="{FF2B5EF4-FFF2-40B4-BE49-F238E27FC236}">
                <a16:creationId xmlns:a16="http://schemas.microsoft.com/office/drawing/2014/main" id="{247E4CEA-0C76-4076-901D-4F6E90D2617E}"/>
              </a:ext>
            </a:extLst>
          </p:cNvPr>
          <p:cNvSpPr>
            <a:spLocks noGrp="1"/>
          </p:cNvSpPr>
          <p:nvPr>
            <p:ph type="title"/>
          </p:nvPr>
        </p:nvSpPr>
        <p:spPr/>
        <p:txBody>
          <a:bodyPr/>
          <a:lstStyle/>
          <a:p>
            <a:endParaRPr lang="es-ES"/>
          </a:p>
        </p:txBody>
      </p:sp>
      <p:pic>
        <p:nvPicPr>
          <p:cNvPr id="6" name="1 Imagen" descr="logo_horizontal">
            <a:extLst>
              <a:ext uri="{FF2B5EF4-FFF2-40B4-BE49-F238E27FC236}">
                <a16:creationId xmlns:a16="http://schemas.microsoft.com/office/drawing/2014/main" id="{F2735426-FD63-48E7-BA47-E2E311681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F4F7FFB6-544E-40A7-9CF6-AF197029187C}"/>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extLst>
      <p:ext uri="{BB962C8B-B14F-4D97-AF65-F5344CB8AC3E}">
        <p14:creationId xmlns:p14="http://schemas.microsoft.com/office/powerpoint/2010/main" val="3386647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981200" y="10718"/>
            <a:ext cx="8229600" cy="1143000"/>
          </a:xfrm>
        </p:spPr>
        <p:txBody>
          <a:bodyPr>
            <a:noAutofit/>
          </a:bodyPr>
          <a:lstStyle/>
          <a:p>
            <a:r>
              <a:rPr lang="es-ES_tradnl" sz="4000" b="1" dirty="0">
                <a:solidFill>
                  <a:schemeClr val="bg1"/>
                </a:solidFill>
              </a:rPr>
              <a:t>Estructura</a:t>
            </a:r>
            <a:endParaRPr lang="es-BO" sz="4000" b="1" dirty="0">
              <a:solidFill>
                <a:schemeClr val="bg1"/>
              </a:solidFill>
            </a:endParaRPr>
          </a:p>
        </p:txBody>
      </p:sp>
      <p:pic>
        <p:nvPicPr>
          <p:cNvPr id="6" name="5 Marcador de contenido"/>
          <p:cNvPicPr>
            <a:picLocks noGrp="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629635" y="1925969"/>
            <a:ext cx="8056179" cy="3484179"/>
          </a:xfrm>
          <a:prstGeom prst="rect">
            <a:avLst/>
          </a:prstGeom>
          <a:noFill/>
          <a:ln>
            <a:noFill/>
          </a:ln>
        </p:spPr>
      </p:pic>
      <p:pic>
        <p:nvPicPr>
          <p:cNvPr id="4" name="1 Imagen" descr="logo_horizontal">
            <a:extLst>
              <a:ext uri="{FF2B5EF4-FFF2-40B4-BE49-F238E27FC236}">
                <a16:creationId xmlns:a16="http://schemas.microsoft.com/office/drawing/2014/main" id="{7886BE47-3045-4410-A701-C11A14CDB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E7B3EB2B-7E5C-4FC0-8B77-E10886553F9F}"/>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extLst>
      <p:ext uri="{BB962C8B-B14F-4D97-AF65-F5344CB8AC3E}">
        <p14:creationId xmlns:p14="http://schemas.microsoft.com/office/powerpoint/2010/main" val="7246196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AF2D9-ACB6-D20E-5C30-8B3AF89E24DF}"/>
              </a:ext>
            </a:extLst>
          </p:cNvPr>
          <p:cNvSpPr>
            <a:spLocks noGrp="1"/>
          </p:cNvSpPr>
          <p:nvPr>
            <p:ph type="title"/>
          </p:nvPr>
        </p:nvSpPr>
        <p:spPr/>
        <p:txBody>
          <a:bodyPr>
            <a:normAutofit fontScale="90000"/>
          </a:bodyPr>
          <a:lstStyle/>
          <a:p>
            <a:r>
              <a:rPr lang="es-ES" b="1" dirty="0"/>
              <a:t>Cronología de la Adhesión de Bolivia al MERCOSUR</a:t>
            </a:r>
            <a:br>
              <a:rPr lang="es-ES" b="1" dirty="0"/>
            </a:br>
            <a:endParaRPr lang="es-ES" dirty="0"/>
          </a:p>
        </p:txBody>
      </p:sp>
      <p:sp>
        <p:nvSpPr>
          <p:cNvPr id="3" name="Marcador de contenido 2">
            <a:extLst>
              <a:ext uri="{FF2B5EF4-FFF2-40B4-BE49-F238E27FC236}">
                <a16:creationId xmlns:a16="http://schemas.microsoft.com/office/drawing/2014/main" id="{D785A6AC-53E0-057C-8AE6-60F28DC1DFF0}"/>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s-ES" b="1" dirty="0"/>
              <a:t>7 de diciembre de 2012</a:t>
            </a:r>
            <a:r>
              <a:rPr lang="es-ES" dirty="0"/>
              <a:t>: Bolivia firma el primer Protocolo de Adhesión al MERCOSUR en Brasilia.</a:t>
            </a:r>
          </a:p>
          <a:p>
            <a:pPr>
              <a:buFont typeface="Arial" panose="020B0604020202020204" pitchFamily="34" charset="0"/>
              <a:buChar char="•"/>
            </a:pPr>
            <a:r>
              <a:rPr lang="es-ES" b="1" dirty="0"/>
              <a:t>17 de julio de 2015</a:t>
            </a:r>
            <a:r>
              <a:rPr lang="es-ES" dirty="0"/>
              <a:t>: Se firma un segundo protocolo para incluir a Paraguay, que había sido suspendido en 2012.</a:t>
            </a:r>
          </a:p>
          <a:p>
            <a:pPr>
              <a:buFont typeface="Arial" panose="020B0604020202020204" pitchFamily="34" charset="0"/>
              <a:buChar char="•"/>
            </a:pPr>
            <a:r>
              <a:rPr lang="es-ES" b="1" dirty="0"/>
              <a:t>Ratificaciones</a:t>
            </a:r>
            <a:r>
              <a:rPr lang="es-ES" dirty="0"/>
              <a:t>:</a:t>
            </a:r>
          </a:p>
          <a:p>
            <a:pPr marL="742950" lvl="1" indent="-285750">
              <a:buFont typeface="Arial" panose="020B0604020202020204" pitchFamily="34" charset="0"/>
              <a:buChar char="•"/>
            </a:pPr>
            <a:r>
              <a:rPr lang="es-ES" dirty="0"/>
              <a:t>Argentina (2014)</a:t>
            </a:r>
          </a:p>
          <a:p>
            <a:pPr marL="742950" lvl="1" indent="-285750">
              <a:buFont typeface="Arial" panose="020B0604020202020204" pitchFamily="34" charset="0"/>
              <a:buChar char="•"/>
            </a:pPr>
            <a:r>
              <a:rPr lang="es-ES" dirty="0"/>
              <a:t>Uruguay (2014)</a:t>
            </a:r>
          </a:p>
          <a:p>
            <a:pPr marL="742950" lvl="1" indent="-285750">
              <a:buFont typeface="Arial" panose="020B0604020202020204" pitchFamily="34" charset="0"/>
              <a:buChar char="•"/>
            </a:pPr>
            <a:r>
              <a:rPr lang="es-ES" dirty="0"/>
              <a:t>Venezuela (2013)</a:t>
            </a:r>
          </a:p>
          <a:p>
            <a:pPr lvl="1">
              <a:buFont typeface="Arial" panose="020B0604020202020204" pitchFamily="34" charset="0"/>
              <a:buChar char="•"/>
            </a:pPr>
            <a:r>
              <a:rPr lang="es-ES" dirty="0"/>
              <a:t>Paraguay (2015)</a:t>
            </a:r>
          </a:p>
          <a:p>
            <a:pPr marL="742950" lvl="1" indent="-285750">
              <a:buFont typeface="Arial" panose="020B0604020202020204" pitchFamily="34" charset="0"/>
              <a:buChar char="•"/>
            </a:pPr>
            <a:r>
              <a:rPr lang="es-ES" dirty="0"/>
              <a:t>Brasil (28 de noviembre de 2023)</a:t>
            </a:r>
          </a:p>
          <a:p>
            <a:pPr>
              <a:buFont typeface="Arial" panose="020B0604020202020204" pitchFamily="34" charset="0"/>
              <a:buChar char="•"/>
            </a:pPr>
            <a:r>
              <a:rPr lang="es-ES" b="1" dirty="0"/>
              <a:t>3 de julio de 2024</a:t>
            </a:r>
            <a:r>
              <a:rPr lang="es-ES" dirty="0"/>
              <a:t>: El Senado de Bolivia aprueba el protocolo de adhesión.</a:t>
            </a:r>
          </a:p>
          <a:p>
            <a:pPr>
              <a:buFont typeface="Arial" panose="020B0604020202020204" pitchFamily="34" charset="0"/>
              <a:buChar char="•"/>
            </a:pPr>
            <a:r>
              <a:rPr lang="es-ES" b="1" dirty="0"/>
              <a:t>4 de julio de 2024</a:t>
            </a:r>
            <a:r>
              <a:rPr lang="es-ES" dirty="0"/>
              <a:t>: El presidente Luis Arce promulga la Ley 1567, ratificando la adhesión.</a:t>
            </a:r>
          </a:p>
          <a:p>
            <a:pPr>
              <a:buFont typeface="Arial" panose="020B0604020202020204" pitchFamily="34" charset="0"/>
              <a:buChar char="•"/>
            </a:pPr>
            <a:r>
              <a:rPr lang="es-ES" b="1" dirty="0"/>
              <a:t>8 de julio de 2024</a:t>
            </a:r>
            <a:r>
              <a:rPr lang="es-ES" dirty="0"/>
              <a:t>: Bolivia deposita el instrumento de ratificación en Asunción.</a:t>
            </a:r>
          </a:p>
          <a:p>
            <a:pPr>
              <a:buFont typeface="Arial" panose="020B0604020202020204" pitchFamily="34" charset="0"/>
              <a:buChar char="•"/>
            </a:pPr>
            <a:r>
              <a:rPr lang="es-ES" b="1" dirty="0"/>
              <a:t>7 de agosto de 2024</a:t>
            </a:r>
            <a:r>
              <a:rPr lang="es-ES" dirty="0"/>
              <a:t>: Entra en vigor la adhesión plena de Bolivia al MERCOSUR.</a:t>
            </a:r>
          </a:p>
          <a:p>
            <a:endParaRPr lang="es-ES" dirty="0"/>
          </a:p>
        </p:txBody>
      </p:sp>
    </p:spTree>
    <p:extLst>
      <p:ext uri="{BB962C8B-B14F-4D97-AF65-F5344CB8AC3E}">
        <p14:creationId xmlns:p14="http://schemas.microsoft.com/office/powerpoint/2010/main" val="1267035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3064565" y="10718"/>
            <a:ext cx="7146235" cy="1143000"/>
          </a:xfrm>
        </p:spPr>
        <p:txBody>
          <a:bodyPr>
            <a:noAutofit/>
          </a:bodyPr>
          <a:lstStyle/>
          <a:p>
            <a:r>
              <a:rPr lang="es-ES_tradnl" sz="4000" b="1" dirty="0">
                <a:solidFill>
                  <a:schemeClr val="bg1"/>
                </a:solidFill>
              </a:rPr>
              <a:t>Proceso de adhesión de Bolivia</a:t>
            </a:r>
            <a:endParaRPr lang="es-BO" sz="4000" b="1" dirty="0">
              <a:solidFill>
                <a:schemeClr val="bg1"/>
              </a:solidFill>
            </a:endParaRPr>
          </a:p>
        </p:txBody>
      </p:sp>
      <p:pic>
        <p:nvPicPr>
          <p:cNvPr id="7" name="Picture 2" descr="Resultado de imagen para mapa bolivia mercosur">
            <a:extLst>
              <a:ext uri="{FF2B5EF4-FFF2-40B4-BE49-F238E27FC236}">
                <a16:creationId xmlns:a16="http://schemas.microsoft.com/office/drawing/2014/main" id="{410F764C-C1D5-E244-8FE7-3ABC5D012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7682" y="1466282"/>
            <a:ext cx="5363037" cy="4417144"/>
          </a:xfrm>
          <a:prstGeom prst="rect">
            <a:avLst/>
          </a:prstGeom>
          <a:noFill/>
          <a:extLst>
            <a:ext uri="{909E8E84-426E-40DD-AFC4-6F175D3DCCD1}">
              <a14:hiddenFill xmlns:a14="http://schemas.microsoft.com/office/drawing/2010/main">
                <a:solidFill>
                  <a:srgbClr val="FFFFFF"/>
                </a:solidFill>
              </a14:hiddenFill>
            </a:ext>
          </a:extLst>
        </p:spPr>
      </p:pic>
      <p:pic>
        <p:nvPicPr>
          <p:cNvPr id="8" name="1 Imagen" descr="logo_horizontal">
            <a:extLst>
              <a:ext uri="{FF2B5EF4-FFF2-40B4-BE49-F238E27FC236}">
                <a16:creationId xmlns:a16="http://schemas.microsoft.com/office/drawing/2014/main" id="{4FCA7AEF-7D1C-4754-9685-9D384C682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BA0F89EC-6B49-4DD8-8876-85B27ABB9EE8}"/>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
        <p:nvSpPr>
          <p:cNvPr id="4" name="Rectangle 1">
            <a:extLst>
              <a:ext uri="{FF2B5EF4-FFF2-40B4-BE49-F238E27FC236}">
                <a16:creationId xmlns:a16="http://schemas.microsoft.com/office/drawing/2014/main" id="{804E1C9F-2AE6-982F-DF82-7F9E1E4040AA}"/>
              </a:ext>
            </a:extLst>
          </p:cNvPr>
          <p:cNvSpPr>
            <a:spLocks noGrp="1" noChangeArrowheads="1"/>
          </p:cNvSpPr>
          <p:nvPr>
            <p:ph idx="1"/>
          </p:nvPr>
        </p:nvSpPr>
        <p:spPr bwMode="auto">
          <a:xfrm>
            <a:off x="328170" y="1698399"/>
            <a:ext cx="673055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s-ES" altLang="es-ES" sz="1800" b="1" i="0" u="none" strike="noStrike" cap="none" normalizeH="0" baseline="0" dirty="0">
                <a:ln>
                  <a:noFill/>
                </a:ln>
                <a:solidFill>
                  <a:schemeClr val="tx1"/>
                </a:solidFill>
                <a:effectLst/>
                <a:latin typeface="Arial" panose="020B0604020202020204" pitchFamily="34" charset="0"/>
              </a:rPr>
              <a:t>Integración Plena</a:t>
            </a:r>
            <a:r>
              <a:rPr kumimoji="0" lang="es-ES" altLang="es-ES" sz="1800" b="0" i="0" u="none" strike="noStrike" cap="none" normalizeH="0" baseline="0" dirty="0">
                <a:ln>
                  <a:noFill/>
                </a:ln>
                <a:solidFill>
                  <a:schemeClr val="tx1"/>
                </a:solidFill>
                <a:effectLst/>
                <a:latin typeface="Arial" panose="020B0604020202020204" pitchFamily="34" charset="0"/>
              </a:rPr>
              <a:t>: Bolivia se convierte en el sexto miembro pleno del MERCOSUR, junto a Argentina, Brasil, Paraguay, Uruguay y Venezuela (actualmente suspendida).</a:t>
            </a: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800" b="1" i="0" u="none" strike="noStrike" cap="none" normalizeH="0" baseline="0" dirty="0">
                <a:ln>
                  <a:noFill/>
                </a:ln>
                <a:solidFill>
                  <a:schemeClr val="tx1"/>
                </a:solidFill>
                <a:effectLst/>
                <a:latin typeface="Arial" panose="020B0604020202020204" pitchFamily="34" charset="0"/>
              </a:rPr>
              <a:t>Plazo de Adecuación</a:t>
            </a:r>
            <a:r>
              <a:rPr kumimoji="0" lang="es-ES" altLang="es-ES" sz="1800" b="0" i="0" u="none" strike="noStrike" cap="none" normalizeH="0" baseline="0" dirty="0">
                <a:ln>
                  <a:noFill/>
                </a:ln>
                <a:solidFill>
                  <a:schemeClr val="tx1"/>
                </a:solidFill>
                <a:effectLst/>
                <a:latin typeface="Arial" panose="020B0604020202020204" pitchFamily="34" charset="0"/>
              </a:rPr>
              <a:t>: Bolivia tiene hasta 4 años para incorporar el acervo normativo del MERCOSUR, incluyendo normas arancelarias, comerciales y aduaneras.</a:t>
            </a:r>
          </a:p>
          <a:p>
            <a:pPr marL="0" marR="0" lvl="0" indent="0" algn="l" defTabSz="914400" rtl="0" eaLnBrk="0" fontAlgn="base" latinLnBrk="0" hangingPunct="0">
              <a:lnSpc>
                <a:spcPct val="100000"/>
              </a:lnSpc>
              <a:spcBef>
                <a:spcPct val="0"/>
              </a:spcBef>
              <a:spcAft>
                <a:spcPct val="0"/>
              </a:spcAft>
              <a:buClrTx/>
              <a:buSzTx/>
              <a:buNone/>
              <a:tabLst/>
            </a:pPr>
            <a:r>
              <a:rPr kumimoji="0" lang="es-ES" altLang="es-ES" sz="1800" b="1" i="0" u="none" strike="noStrike" cap="none" normalizeH="0" baseline="0" dirty="0">
                <a:ln>
                  <a:noFill/>
                </a:ln>
                <a:solidFill>
                  <a:schemeClr val="tx1"/>
                </a:solidFill>
                <a:effectLst/>
                <a:latin typeface="Arial" panose="020B0604020202020204" pitchFamily="34" charset="0"/>
              </a:rPr>
              <a:t>Ventajas Estratégicas</a:t>
            </a:r>
            <a:r>
              <a:rPr kumimoji="0" lang="es-ES" altLang="es-E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spcBef>
                <a:spcPct val="0"/>
              </a:spcBef>
              <a:spcAft>
                <a:spcPct val="0"/>
              </a:spcAft>
              <a:buClrTx/>
              <a:buSzTx/>
            </a:pPr>
            <a:r>
              <a:rPr kumimoji="0" lang="es-ES" altLang="es-ES" sz="1800" b="0" i="0" u="none" strike="noStrike" cap="none" normalizeH="0" baseline="0" dirty="0">
                <a:ln>
                  <a:noFill/>
                </a:ln>
                <a:solidFill>
                  <a:schemeClr val="tx1"/>
                </a:solidFill>
                <a:effectLst/>
                <a:latin typeface="Arial" panose="020B0604020202020204" pitchFamily="34" charset="0"/>
              </a:rPr>
              <a:t>Acceso a un mercado ampliado y fortalecimiento de relaciones comerciales regionales.</a:t>
            </a:r>
          </a:p>
          <a:p>
            <a:pPr defTabSz="914400" eaLnBrk="0" fontAlgn="base" hangingPunct="0">
              <a:spcBef>
                <a:spcPct val="0"/>
              </a:spcBef>
              <a:spcAft>
                <a:spcPct val="0"/>
              </a:spcAft>
              <a:buClrTx/>
              <a:buSzTx/>
            </a:pPr>
            <a:r>
              <a:rPr kumimoji="0" lang="es-ES" altLang="es-ES" sz="1800" b="0" i="0" u="none" strike="noStrike" cap="none" normalizeH="0" baseline="0" dirty="0">
                <a:ln>
                  <a:noFill/>
                </a:ln>
                <a:solidFill>
                  <a:schemeClr val="tx1"/>
                </a:solidFill>
                <a:effectLst/>
                <a:latin typeface="Arial" panose="020B0604020202020204" pitchFamily="34" charset="0"/>
              </a:rPr>
              <a:t>Participación en decisiones y políticas del bloque.</a:t>
            </a:r>
          </a:p>
          <a:p>
            <a:pPr defTabSz="914400" eaLnBrk="0" fontAlgn="base" hangingPunct="0">
              <a:spcBef>
                <a:spcPct val="0"/>
              </a:spcBef>
              <a:spcAft>
                <a:spcPct val="0"/>
              </a:spcAft>
              <a:buClrTx/>
              <a:buSzTx/>
            </a:pPr>
            <a:r>
              <a:rPr kumimoji="0" lang="es-ES" altLang="es-ES" sz="1800" b="0" i="0" u="none" strike="noStrike" cap="none" normalizeH="0" baseline="0" dirty="0">
                <a:ln>
                  <a:noFill/>
                </a:ln>
                <a:solidFill>
                  <a:schemeClr val="tx1"/>
                </a:solidFill>
                <a:effectLst/>
                <a:latin typeface="Arial" panose="020B0604020202020204" pitchFamily="34" charset="0"/>
              </a:rPr>
              <a:t>Potencial para impulsar el desarrollo económico y social mediante la integración regional.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2310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181188" y="1740598"/>
            <a:ext cx="7748999" cy="4315948"/>
          </a:xfrm>
        </p:spPr>
        <p:txBody>
          <a:bodyPr>
            <a:noAutofit/>
          </a:bodyPr>
          <a:lstStyle/>
          <a:p>
            <a:pPr marL="360000" indent="-360000" algn="just">
              <a:lnSpc>
                <a:spcPct val="110000"/>
              </a:lnSpc>
              <a:spcBef>
                <a:spcPts val="0"/>
              </a:spcBef>
              <a:spcAft>
                <a:spcPts val="1000"/>
              </a:spcAft>
              <a:buFont typeface="Wingdings" pitchFamily="2" charset="2"/>
              <a:buChar char="§"/>
            </a:pPr>
            <a:r>
              <a:rPr lang="es-ES" sz="2000" dirty="0">
                <a:solidFill>
                  <a:schemeClr val="tx1">
                    <a:lumMod val="65000"/>
                    <a:lumOff val="35000"/>
                  </a:schemeClr>
                </a:solidFill>
                <a:cs typeface="Arial" pitchFamily="34" charset="0"/>
              </a:rPr>
              <a:t>Bolivia no deja de ser parte de la CAN.</a:t>
            </a:r>
          </a:p>
          <a:p>
            <a:pPr marL="360000" indent="-360000" algn="just">
              <a:lnSpc>
                <a:spcPct val="110000"/>
              </a:lnSpc>
              <a:spcBef>
                <a:spcPts val="0"/>
              </a:spcBef>
              <a:spcAft>
                <a:spcPts val="1000"/>
              </a:spcAft>
              <a:buFont typeface="Wingdings" pitchFamily="2" charset="2"/>
              <a:buChar char="§"/>
            </a:pPr>
            <a:r>
              <a:rPr lang="es-ES" sz="2000" dirty="0">
                <a:solidFill>
                  <a:schemeClr val="tx1">
                    <a:lumMod val="65000"/>
                    <a:lumOff val="35000"/>
                  </a:schemeClr>
                </a:solidFill>
                <a:cs typeface="Arial" pitchFamily="34" charset="0"/>
              </a:rPr>
              <a:t>La integración de Bolivia al MERCOSUR se realiza bajo los principios de </a:t>
            </a:r>
            <a:r>
              <a:rPr lang="es-ES" sz="2000" b="1" dirty="0">
                <a:solidFill>
                  <a:schemeClr val="tx1">
                    <a:lumMod val="65000"/>
                    <a:lumOff val="35000"/>
                  </a:schemeClr>
                </a:solidFill>
                <a:cs typeface="Arial" pitchFamily="34" charset="0"/>
              </a:rPr>
              <a:t>gradualidad, flexibilidad y equilibrio, el reconocimiento de las asimetrías y del tratamiento diferenciado</a:t>
            </a:r>
            <a:r>
              <a:rPr lang="es-ES" sz="2000" dirty="0">
                <a:solidFill>
                  <a:schemeClr val="tx1">
                    <a:lumMod val="65000"/>
                    <a:lumOff val="35000"/>
                  </a:schemeClr>
                </a:solidFill>
                <a:cs typeface="Arial" pitchFamily="34" charset="0"/>
              </a:rPr>
              <a:t>.</a:t>
            </a:r>
          </a:p>
          <a:p>
            <a:pPr marL="360000" indent="-360000" algn="just">
              <a:lnSpc>
                <a:spcPct val="110000"/>
              </a:lnSpc>
              <a:spcBef>
                <a:spcPts val="0"/>
              </a:spcBef>
              <a:spcAft>
                <a:spcPts val="1000"/>
              </a:spcAft>
              <a:buFont typeface="Wingdings" pitchFamily="2" charset="2"/>
              <a:buChar char="§"/>
            </a:pPr>
            <a:r>
              <a:rPr lang="es-ES" sz="2000" dirty="0">
                <a:solidFill>
                  <a:schemeClr val="tx1">
                    <a:lumMod val="65000"/>
                    <a:lumOff val="35000"/>
                  </a:schemeClr>
                </a:solidFill>
                <a:cs typeface="Arial" pitchFamily="34" charset="0"/>
              </a:rPr>
              <a:t>Se tendrá en cuenta la necesidad de establecer instrumentos que promuevan la </a:t>
            </a:r>
            <a:r>
              <a:rPr lang="es-ES" sz="2000" b="1" dirty="0">
                <a:solidFill>
                  <a:schemeClr val="tx1">
                    <a:lumMod val="65000"/>
                    <a:lumOff val="35000"/>
                  </a:schemeClr>
                </a:solidFill>
                <a:cs typeface="Arial" pitchFamily="34" charset="0"/>
              </a:rPr>
              <a:t>reducción de asimetrías entre los Estados Partes</a:t>
            </a:r>
            <a:r>
              <a:rPr lang="es-ES" sz="2000" dirty="0">
                <a:solidFill>
                  <a:schemeClr val="tx1">
                    <a:lumMod val="65000"/>
                    <a:lumOff val="35000"/>
                  </a:schemeClr>
                </a:solidFill>
                <a:cs typeface="Arial" pitchFamily="34" charset="0"/>
              </a:rPr>
              <a:t>, para un desarrollo económico relativo equilibrado en el MERCOSUR.</a:t>
            </a:r>
            <a:endParaRPr lang="es-ES_tradnl" sz="2000" dirty="0">
              <a:solidFill>
                <a:schemeClr val="tx1">
                  <a:lumMod val="65000"/>
                  <a:lumOff val="35000"/>
                </a:schemeClr>
              </a:solidFill>
              <a:cs typeface="Arial" pitchFamily="34" charset="0"/>
            </a:endParaRPr>
          </a:p>
          <a:p>
            <a:pPr marL="360000" indent="-360000" algn="just">
              <a:lnSpc>
                <a:spcPct val="110000"/>
              </a:lnSpc>
              <a:spcBef>
                <a:spcPts val="0"/>
              </a:spcBef>
              <a:spcAft>
                <a:spcPts val="1000"/>
              </a:spcAft>
              <a:buFont typeface="Wingdings" pitchFamily="2" charset="2"/>
              <a:buChar char="§"/>
            </a:pPr>
            <a:r>
              <a:rPr lang="es-ES_tradnl" sz="2000" dirty="0">
                <a:solidFill>
                  <a:schemeClr val="tx1">
                    <a:lumMod val="65000"/>
                    <a:lumOff val="35000"/>
                  </a:schemeClr>
                </a:solidFill>
                <a:cs typeface="Arial" pitchFamily="34" charset="0"/>
              </a:rPr>
              <a:t>A más tardar en 4 años, a partir de la entrada en vigencia del Protocolo, </a:t>
            </a:r>
            <a:r>
              <a:rPr lang="es-ES_tradnl" sz="2000" b="1" dirty="0">
                <a:solidFill>
                  <a:schemeClr val="tx1">
                    <a:lumMod val="65000"/>
                    <a:lumOff val="35000"/>
                  </a:schemeClr>
                </a:solidFill>
                <a:cs typeface="Arial" pitchFamily="34" charset="0"/>
              </a:rPr>
              <a:t>Bolivia adoptará el acervo normativo </a:t>
            </a:r>
            <a:r>
              <a:rPr lang="es-ES_tradnl" sz="2000" dirty="0">
                <a:solidFill>
                  <a:schemeClr val="tx1">
                    <a:lumMod val="65000"/>
                    <a:lumOff val="35000"/>
                  </a:schemeClr>
                </a:solidFill>
                <a:cs typeface="Arial" pitchFamily="34" charset="0"/>
              </a:rPr>
              <a:t>vigente del MERCOSUR.</a:t>
            </a:r>
          </a:p>
          <a:p>
            <a:pPr marL="360000" indent="-360000" algn="just">
              <a:lnSpc>
                <a:spcPct val="110000"/>
              </a:lnSpc>
              <a:spcBef>
                <a:spcPts val="0"/>
              </a:spcBef>
              <a:spcAft>
                <a:spcPts val="1000"/>
              </a:spcAft>
              <a:buFont typeface="Wingdings" pitchFamily="2" charset="2"/>
              <a:buChar char="§"/>
            </a:pPr>
            <a:endParaRPr lang="es-ES" sz="2000" dirty="0">
              <a:solidFill>
                <a:schemeClr val="tx1">
                  <a:lumMod val="65000"/>
                  <a:lumOff val="35000"/>
                </a:schemeClr>
              </a:solidFill>
              <a:cs typeface="Arial" pitchFamily="34" charset="0"/>
            </a:endParaRPr>
          </a:p>
          <a:p>
            <a:pPr algn="just">
              <a:spcAft>
                <a:spcPts val="1000"/>
              </a:spcAft>
            </a:pPr>
            <a:endParaRPr lang="es-ES" sz="2200" dirty="0">
              <a:solidFill>
                <a:schemeClr val="tx1">
                  <a:lumMod val="65000"/>
                  <a:lumOff val="35000"/>
                </a:schemeClr>
              </a:solidFill>
            </a:endParaRPr>
          </a:p>
          <a:p>
            <a:pPr algn="just">
              <a:lnSpc>
                <a:spcPct val="80000"/>
              </a:lnSpc>
              <a:spcAft>
                <a:spcPts val="1000"/>
              </a:spcAft>
            </a:pPr>
            <a:endParaRPr lang="es-ES_tradnl" sz="2200" dirty="0">
              <a:solidFill>
                <a:schemeClr val="tx1">
                  <a:lumMod val="65000"/>
                  <a:lumOff val="35000"/>
                </a:schemeClr>
              </a:solidFill>
            </a:endParaRPr>
          </a:p>
        </p:txBody>
      </p:sp>
      <p:sp>
        <p:nvSpPr>
          <p:cNvPr id="5" name="1 Título"/>
          <p:cNvSpPr>
            <a:spLocks noGrp="1"/>
          </p:cNvSpPr>
          <p:nvPr>
            <p:ph type="title"/>
          </p:nvPr>
        </p:nvSpPr>
        <p:spPr>
          <a:xfrm>
            <a:off x="1981200" y="10718"/>
            <a:ext cx="8229600" cy="1143000"/>
          </a:xfrm>
        </p:spPr>
        <p:txBody>
          <a:bodyPr>
            <a:noAutofit/>
          </a:bodyPr>
          <a:lstStyle/>
          <a:p>
            <a:r>
              <a:rPr lang="es-ES_tradnl" sz="4000" b="1" dirty="0">
                <a:solidFill>
                  <a:schemeClr val="bg1"/>
                </a:solidFill>
              </a:rPr>
              <a:t>Condiciones de adhesión</a:t>
            </a:r>
            <a:endParaRPr lang="es-BO" sz="4000" b="1" dirty="0">
              <a:solidFill>
                <a:schemeClr val="bg1"/>
              </a:solidFill>
            </a:endParaRPr>
          </a:p>
        </p:txBody>
      </p:sp>
      <p:pic>
        <p:nvPicPr>
          <p:cNvPr id="6" name="1 Imagen" descr="logo_horizontal">
            <a:extLst>
              <a:ext uri="{FF2B5EF4-FFF2-40B4-BE49-F238E27FC236}">
                <a16:creationId xmlns:a16="http://schemas.microsoft.com/office/drawing/2014/main" id="{8194306D-FB81-4823-9739-A75346B84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16643AC7-30FC-4997-8DBD-3E155105934A}"/>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extLst>
      <p:ext uri="{BB962C8B-B14F-4D97-AF65-F5344CB8AC3E}">
        <p14:creationId xmlns:p14="http://schemas.microsoft.com/office/powerpoint/2010/main" val="810040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150165" y="1709528"/>
            <a:ext cx="7891670" cy="4174435"/>
          </a:xfrm>
        </p:spPr>
        <p:txBody>
          <a:bodyPr>
            <a:noAutofit/>
          </a:bodyPr>
          <a:lstStyle/>
          <a:p>
            <a:pPr marL="360000" algn="just">
              <a:lnSpc>
                <a:spcPct val="110000"/>
              </a:lnSpc>
              <a:spcBef>
                <a:spcPts val="0"/>
              </a:spcBef>
              <a:buFontTx/>
              <a:buChar char="•"/>
            </a:pPr>
            <a:r>
              <a:rPr lang="es-BO" sz="2400" dirty="0">
                <a:solidFill>
                  <a:srgbClr val="595959"/>
                </a:solidFill>
                <a:ea typeface="Gulim" pitchFamily="34" charset="-127"/>
              </a:rPr>
              <a:t>MERCOSUR tiene Acuerdos de Complementación Económica con Chile (35)(1996), Bolivia (36)(1996), Perú (58)(2003), Ecuador y Colombia (59)(2004). Tratados de Libre Comercio con Israel (2007), Egipto (2010) y Palestina (2011).</a:t>
            </a:r>
          </a:p>
          <a:p>
            <a:pPr marL="360000" algn="just">
              <a:lnSpc>
                <a:spcPct val="110000"/>
              </a:lnSpc>
              <a:spcBef>
                <a:spcPts val="0"/>
              </a:spcBef>
              <a:buFontTx/>
              <a:buChar char="•"/>
            </a:pPr>
            <a:r>
              <a:rPr lang="es-BO" sz="2400" dirty="0">
                <a:solidFill>
                  <a:srgbClr val="595959"/>
                </a:solidFill>
                <a:ea typeface="Gulim" pitchFamily="34" charset="-127"/>
              </a:rPr>
              <a:t>MERCOSUR también tiene Acuerdos de Preferencia Fija (APF como paso intermedio hacia ALC) con India (2005), Cuba (2006), SACU (Southern African Customs Union) (2009) y un Acuerdo Sectorial con Mexico.</a:t>
            </a:r>
          </a:p>
          <a:p>
            <a:pPr marL="360000" algn="just">
              <a:lnSpc>
                <a:spcPct val="110000"/>
              </a:lnSpc>
              <a:spcBef>
                <a:spcPts val="0"/>
              </a:spcBef>
              <a:buFontTx/>
              <a:buChar char="•"/>
            </a:pPr>
            <a:r>
              <a:rPr lang="es-BO" sz="2400" dirty="0">
                <a:solidFill>
                  <a:srgbClr val="595959"/>
                </a:solidFill>
                <a:ea typeface="Gulim" pitchFamily="34" charset="-127"/>
              </a:rPr>
              <a:t>11 Acuerdos (8 en vigor). </a:t>
            </a:r>
          </a:p>
          <a:p>
            <a:pPr marL="360000" algn="just">
              <a:lnSpc>
                <a:spcPct val="110000"/>
              </a:lnSpc>
              <a:spcBef>
                <a:spcPts val="0"/>
              </a:spcBef>
              <a:buFontTx/>
              <a:buChar char="•"/>
            </a:pPr>
            <a:endParaRPr lang="es-BO" sz="2400" dirty="0">
              <a:solidFill>
                <a:srgbClr val="595959"/>
              </a:solidFill>
              <a:ea typeface="Gulim" pitchFamily="34" charset="-127"/>
            </a:endParaRPr>
          </a:p>
          <a:p>
            <a:pPr algn="just">
              <a:spcAft>
                <a:spcPts val="1000"/>
              </a:spcAft>
            </a:pPr>
            <a:endParaRPr lang="es-ES" sz="2200" dirty="0">
              <a:solidFill>
                <a:schemeClr val="tx1">
                  <a:lumMod val="65000"/>
                  <a:lumOff val="35000"/>
                </a:schemeClr>
              </a:solidFill>
            </a:endParaRPr>
          </a:p>
          <a:p>
            <a:pPr algn="just">
              <a:lnSpc>
                <a:spcPct val="80000"/>
              </a:lnSpc>
              <a:spcAft>
                <a:spcPts val="1000"/>
              </a:spcAft>
            </a:pPr>
            <a:endParaRPr lang="es-ES_tradnl" sz="2200" dirty="0">
              <a:solidFill>
                <a:schemeClr val="tx1">
                  <a:lumMod val="65000"/>
                  <a:lumOff val="35000"/>
                </a:schemeClr>
              </a:solidFill>
            </a:endParaRPr>
          </a:p>
        </p:txBody>
      </p:sp>
      <p:sp>
        <p:nvSpPr>
          <p:cNvPr id="5" name="1 Título"/>
          <p:cNvSpPr>
            <a:spLocks noGrp="1"/>
          </p:cNvSpPr>
          <p:nvPr>
            <p:ph type="title"/>
          </p:nvPr>
        </p:nvSpPr>
        <p:spPr>
          <a:xfrm>
            <a:off x="1981200" y="10718"/>
            <a:ext cx="8229600" cy="1143000"/>
          </a:xfrm>
        </p:spPr>
        <p:txBody>
          <a:bodyPr>
            <a:noAutofit/>
          </a:bodyPr>
          <a:lstStyle/>
          <a:p>
            <a:r>
              <a:rPr lang="es-ES_tradnl" sz="4000" b="1" dirty="0">
                <a:solidFill>
                  <a:schemeClr val="bg1"/>
                </a:solidFill>
              </a:rPr>
              <a:t>Relacionamiento externo</a:t>
            </a:r>
            <a:endParaRPr lang="es-BO" sz="4000" b="1" dirty="0">
              <a:solidFill>
                <a:schemeClr val="bg1"/>
              </a:solidFill>
            </a:endParaRPr>
          </a:p>
        </p:txBody>
      </p:sp>
      <p:pic>
        <p:nvPicPr>
          <p:cNvPr id="6" name="1 Imagen" descr="logo_horizontal">
            <a:extLst>
              <a:ext uri="{FF2B5EF4-FFF2-40B4-BE49-F238E27FC236}">
                <a16:creationId xmlns:a16="http://schemas.microsoft.com/office/drawing/2014/main" id="{A2295CE6-888F-49BD-BFBD-876061A1E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F8DFA198-9741-44FF-B0BF-69164BBA8ED0}"/>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extLst>
      <p:ext uri="{BB962C8B-B14F-4D97-AF65-F5344CB8AC3E}">
        <p14:creationId xmlns:p14="http://schemas.microsoft.com/office/powerpoint/2010/main" val="13795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1"/>
          <p:cNvSpPr txBox="1">
            <a:spLocks noGrp="1"/>
          </p:cNvSpPr>
          <p:nvPr>
            <p:ph type="title"/>
          </p:nvPr>
        </p:nvSpPr>
        <p:spPr>
          <a:xfrm>
            <a:off x="106046" y="56792"/>
            <a:ext cx="6052438" cy="566822"/>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chemeClr val="accent1"/>
              </a:buClr>
              <a:buSzPts val="3600"/>
              <a:buFont typeface="Trebuchet MS"/>
              <a:buNone/>
            </a:pPr>
            <a:r>
              <a:rPr lang="en-US" dirty="0" err="1"/>
              <a:t>Acción</a:t>
            </a:r>
            <a:r>
              <a:rPr lang="en-US" dirty="0"/>
              <a:t> de </a:t>
            </a:r>
            <a:r>
              <a:rPr lang="en-US" dirty="0" err="1"/>
              <a:t>Incumplimiento</a:t>
            </a:r>
            <a:endParaRPr dirty="0"/>
          </a:p>
        </p:txBody>
      </p:sp>
      <p:sp>
        <p:nvSpPr>
          <p:cNvPr id="447" name="Google Shape;447;p31"/>
          <p:cNvSpPr txBox="1"/>
          <p:nvPr/>
        </p:nvSpPr>
        <p:spPr>
          <a:xfrm>
            <a:off x="780733" y="2371344"/>
            <a:ext cx="3545204" cy="459100"/>
          </a:xfrm>
          <a:prstGeom prst="rect">
            <a:avLst/>
          </a:prstGeom>
          <a:solidFill>
            <a:srgbClr val="B7DEE8"/>
          </a:solidFill>
          <a:ln>
            <a:noFill/>
          </a:ln>
        </p:spPr>
        <p:txBody>
          <a:bodyPr spcFirstLastPara="1" wrap="square" lIns="0" tIns="5075" rIns="0" bIns="0" anchor="t" anchorCtr="0">
            <a:spAutoFit/>
          </a:bodyPr>
          <a:lstStyle/>
          <a:p>
            <a:pPr marL="0" marR="0" lvl="0" indent="0" algn="l" rtl="0">
              <a:spcBef>
                <a:spcPts val="0"/>
              </a:spcBef>
              <a:spcAft>
                <a:spcPts val="0"/>
              </a:spcAft>
              <a:buNone/>
            </a:pPr>
            <a:endParaRPr sz="1550">
              <a:solidFill>
                <a:schemeClr val="dk1"/>
              </a:solidFill>
              <a:latin typeface="Times New Roman"/>
              <a:ea typeface="Times New Roman"/>
              <a:cs typeface="Times New Roman"/>
              <a:sym typeface="Times New Roman"/>
            </a:endParaRPr>
          </a:p>
          <a:p>
            <a:pPr marL="1094740" marR="0" lvl="0" indent="0" algn="l" rtl="0">
              <a:spcBef>
                <a:spcPts val="0"/>
              </a:spcBef>
              <a:spcAft>
                <a:spcPts val="0"/>
              </a:spcAft>
              <a:buNone/>
            </a:pPr>
            <a:r>
              <a:rPr lang="en-US" sz="1400" b="1">
                <a:solidFill>
                  <a:schemeClr val="dk1"/>
                </a:solidFill>
                <a:latin typeface="Arial"/>
                <a:ea typeface="Arial"/>
                <a:cs typeface="Arial"/>
                <a:sym typeface="Arial"/>
              </a:rPr>
              <a:t>Fase </a:t>
            </a:r>
            <a:r>
              <a:rPr lang="en-US" sz="1400" b="1" u="sng">
                <a:solidFill>
                  <a:schemeClr val="dk1"/>
                </a:solidFill>
                <a:latin typeface="Arial"/>
                <a:ea typeface="Arial"/>
                <a:cs typeface="Arial"/>
                <a:sym typeface="Arial"/>
              </a:rPr>
              <a:t>Pre</a:t>
            </a:r>
            <a:r>
              <a:rPr lang="en-US" sz="1400" b="1">
                <a:solidFill>
                  <a:schemeClr val="dk1"/>
                </a:solidFill>
                <a:latin typeface="Arial"/>
                <a:ea typeface="Arial"/>
                <a:cs typeface="Arial"/>
                <a:sym typeface="Arial"/>
              </a:rPr>
              <a:t>judicial</a:t>
            </a:r>
            <a:endParaRPr sz="1400">
              <a:solidFill>
                <a:schemeClr val="dk1"/>
              </a:solidFill>
              <a:latin typeface="Arial"/>
              <a:ea typeface="Arial"/>
              <a:cs typeface="Arial"/>
              <a:sym typeface="Arial"/>
            </a:endParaRPr>
          </a:p>
        </p:txBody>
      </p:sp>
      <p:sp>
        <p:nvSpPr>
          <p:cNvPr id="448" name="Google Shape;448;p31"/>
          <p:cNvSpPr txBox="1"/>
          <p:nvPr/>
        </p:nvSpPr>
        <p:spPr>
          <a:xfrm>
            <a:off x="751778" y="3445763"/>
            <a:ext cx="3549650" cy="264816"/>
          </a:xfrm>
          <a:prstGeom prst="rect">
            <a:avLst/>
          </a:prstGeom>
          <a:solidFill>
            <a:srgbClr val="DBEDF4"/>
          </a:solidFill>
          <a:ln>
            <a:noFill/>
          </a:ln>
        </p:spPr>
        <p:txBody>
          <a:bodyPr spcFirstLastPara="1" wrap="square" lIns="0" tIns="48875" rIns="0" bIns="0" anchor="t" anchorCtr="0">
            <a:spAutoFit/>
          </a:bodyPr>
          <a:lstStyle/>
          <a:p>
            <a:pPr marL="987425" marR="0" lvl="0" indent="0" algn="l" rtl="0">
              <a:spcBef>
                <a:spcPts val="0"/>
              </a:spcBef>
              <a:spcAft>
                <a:spcPts val="0"/>
              </a:spcAft>
              <a:buNone/>
            </a:pPr>
            <a:r>
              <a:rPr lang="en-US" sz="1400" b="1">
                <a:solidFill>
                  <a:schemeClr val="dk1"/>
                </a:solidFill>
                <a:latin typeface="Arial"/>
                <a:ea typeface="Arial"/>
                <a:cs typeface="Arial"/>
                <a:sym typeface="Arial"/>
              </a:rPr>
              <a:t>Secretaría General</a:t>
            </a:r>
            <a:endParaRPr sz="1400">
              <a:solidFill>
                <a:schemeClr val="dk1"/>
              </a:solidFill>
              <a:latin typeface="Arial"/>
              <a:ea typeface="Arial"/>
              <a:cs typeface="Arial"/>
              <a:sym typeface="Arial"/>
            </a:endParaRPr>
          </a:p>
        </p:txBody>
      </p:sp>
      <p:sp>
        <p:nvSpPr>
          <p:cNvPr id="449" name="Google Shape;449;p31"/>
          <p:cNvSpPr txBox="1"/>
          <p:nvPr/>
        </p:nvSpPr>
        <p:spPr>
          <a:xfrm>
            <a:off x="4950398" y="2362200"/>
            <a:ext cx="3543300" cy="463588"/>
          </a:xfrm>
          <a:prstGeom prst="rect">
            <a:avLst/>
          </a:prstGeom>
          <a:solidFill>
            <a:srgbClr val="B8CDE4"/>
          </a:solidFill>
          <a:ln>
            <a:noFill/>
          </a:ln>
        </p:spPr>
        <p:txBody>
          <a:bodyPr spcFirstLastPara="1" wrap="square" lIns="0" tIns="1900" rIns="0" bIns="0" anchor="t" anchorCtr="0">
            <a:spAutoFit/>
          </a:bodyPr>
          <a:lstStyle/>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1254760" marR="0" lvl="0" indent="0" algn="l" rtl="0">
              <a:spcBef>
                <a:spcPts val="5"/>
              </a:spcBef>
              <a:spcAft>
                <a:spcPts val="0"/>
              </a:spcAft>
              <a:buNone/>
            </a:pPr>
            <a:r>
              <a:rPr lang="en-US" sz="1400" b="1">
                <a:solidFill>
                  <a:schemeClr val="dk1"/>
                </a:solidFill>
                <a:latin typeface="Arial"/>
                <a:ea typeface="Arial"/>
                <a:cs typeface="Arial"/>
                <a:sym typeface="Arial"/>
              </a:rPr>
              <a:t>Fase </a:t>
            </a:r>
            <a:r>
              <a:rPr lang="en-US" sz="1400" b="1" u="sng">
                <a:solidFill>
                  <a:schemeClr val="dk1"/>
                </a:solidFill>
                <a:latin typeface="Arial"/>
                <a:ea typeface="Arial"/>
                <a:cs typeface="Arial"/>
                <a:sym typeface="Arial"/>
              </a:rPr>
              <a:t>Ju</a:t>
            </a:r>
            <a:r>
              <a:rPr lang="en-US" sz="1400" b="1">
                <a:solidFill>
                  <a:schemeClr val="dk1"/>
                </a:solidFill>
                <a:latin typeface="Arial"/>
                <a:ea typeface="Arial"/>
                <a:cs typeface="Arial"/>
                <a:sym typeface="Arial"/>
              </a:rPr>
              <a:t>dicial</a:t>
            </a:r>
            <a:endParaRPr sz="1400">
              <a:solidFill>
                <a:schemeClr val="dk1"/>
              </a:solidFill>
              <a:latin typeface="Arial"/>
              <a:ea typeface="Arial"/>
              <a:cs typeface="Arial"/>
              <a:sym typeface="Arial"/>
            </a:endParaRPr>
          </a:p>
        </p:txBody>
      </p:sp>
      <p:sp>
        <p:nvSpPr>
          <p:cNvPr id="450" name="Google Shape;450;p31"/>
          <p:cNvSpPr txBox="1"/>
          <p:nvPr/>
        </p:nvSpPr>
        <p:spPr>
          <a:xfrm>
            <a:off x="4939730" y="3429000"/>
            <a:ext cx="3550920" cy="264175"/>
          </a:xfrm>
          <a:prstGeom prst="rect">
            <a:avLst/>
          </a:prstGeom>
          <a:solidFill>
            <a:srgbClr val="B8CDE4"/>
          </a:solidFill>
          <a:ln>
            <a:noFill/>
          </a:ln>
        </p:spPr>
        <p:txBody>
          <a:bodyPr spcFirstLastPara="1" wrap="square" lIns="0" tIns="48250" rIns="0" bIns="0" anchor="t" anchorCtr="0">
            <a:spAutoFit/>
          </a:bodyPr>
          <a:lstStyle/>
          <a:p>
            <a:pPr marL="946785" marR="0" lvl="0" indent="0" algn="l" rtl="0">
              <a:spcBef>
                <a:spcPts val="0"/>
              </a:spcBef>
              <a:spcAft>
                <a:spcPts val="0"/>
              </a:spcAft>
              <a:buNone/>
            </a:pPr>
            <a:r>
              <a:rPr lang="en-US" sz="1400" b="1">
                <a:solidFill>
                  <a:schemeClr val="dk1"/>
                </a:solidFill>
                <a:latin typeface="Arial"/>
                <a:ea typeface="Arial"/>
                <a:cs typeface="Arial"/>
                <a:sym typeface="Arial"/>
              </a:rPr>
              <a:t>Tribunal de Justicia</a:t>
            </a:r>
            <a:endParaRPr sz="1400">
              <a:solidFill>
                <a:schemeClr val="dk1"/>
              </a:solidFill>
              <a:latin typeface="Arial"/>
              <a:ea typeface="Arial"/>
              <a:cs typeface="Arial"/>
              <a:sym typeface="Arial"/>
            </a:endParaRPr>
          </a:p>
        </p:txBody>
      </p:sp>
      <p:sp>
        <p:nvSpPr>
          <p:cNvPr id="451" name="Google Shape;451;p31"/>
          <p:cNvSpPr/>
          <p:nvPr/>
        </p:nvSpPr>
        <p:spPr>
          <a:xfrm>
            <a:off x="2232344" y="3111246"/>
            <a:ext cx="533400" cy="302260"/>
          </a:xfrm>
          <a:custGeom>
            <a:avLst/>
            <a:gdLst/>
            <a:ahLst/>
            <a:cxnLst/>
            <a:rect l="l" t="t" r="r" b="b"/>
            <a:pathLst>
              <a:path w="533400" h="302260" extrusionOk="0">
                <a:moveTo>
                  <a:pt x="533400" y="150875"/>
                </a:moveTo>
                <a:lnTo>
                  <a:pt x="0" y="150875"/>
                </a:lnTo>
                <a:lnTo>
                  <a:pt x="266700" y="301751"/>
                </a:lnTo>
                <a:lnTo>
                  <a:pt x="533400" y="150875"/>
                </a:lnTo>
                <a:close/>
              </a:path>
              <a:path w="533400" h="302260" extrusionOk="0">
                <a:moveTo>
                  <a:pt x="400050" y="0"/>
                </a:moveTo>
                <a:lnTo>
                  <a:pt x="133350" y="0"/>
                </a:lnTo>
                <a:lnTo>
                  <a:pt x="133350" y="150875"/>
                </a:lnTo>
                <a:lnTo>
                  <a:pt x="400050" y="150875"/>
                </a:lnTo>
                <a:lnTo>
                  <a:pt x="400050"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2" name="Google Shape;452;p31"/>
          <p:cNvSpPr/>
          <p:nvPr/>
        </p:nvSpPr>
        <p:spPr>
          <a:xfrm>
            <a:off x="2232344" y="3111246"/>
            <a:ext cx="533400" cy="302260"/>
          </a:xfrm>
          <a:custGeom>
            <a:avLst/>
            <a:gdLst/>
            <a:ahLst/>
            <a:cxnLst/>
            <a:rect l="l" t="t" r="r" b="b"/>
            <a:pathLst>
              <a:path w="533400" h="302260" extrusionOk="0">
                <a:moveTo>
                  <a:pt x="0" y="150875"/>
                </a:moveTo>
                <a:lnTo>
                  <a:pt x="133350" y="150875"/>
                </a:lnTo>
                <a:lnTo>
                  <a:pt x="133350" y="0"/>
                </a:lnTo>
                <a:lnTo>
                  <a:pt x="400050" y="0"/>
                </a:lnTo>
                <a:lnTo>
                  <a:pt x="400050" y="150875"/>
                </a:lnTo>
                <a:lnTo>
                  <a:pt x="533400" y="150875"/>
                </a:lnTo>
                <a:lnTo>
                  <a:pt x="266700" y="301751"/>
                </a:lnTo>
                <a:lnTo>
                  <a:pt x="0" y="150875"/>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3" name="Google Shape;453;p31"/>
          <p:cNvSpPr/>
          <p:nvPr/>
        </p:nvSpPr>
        <p:spPr>
          <a:xfrm>
            <a:off x="6455348" y="3086861"/>
            <a:ext cx="535305" cy="302260"/>
          </a:xfrm>
          <a:custGeom>
            <a:avLst/>
            <a:gdLst/>
            <a:ahLst/>
            <a:cxnLst/>
            <a:rect l="l" t="t" r="r" b="b"/>
            <a:pathLst>
              <a:path w="535304" h="302260" extrusionOk="0">
                <a:moveTo>
                  <a:pt x="534924" y="150875"/>
                </a:moveTo>
                <a:lnTo>
                  <a:pt x="0" y="150875"/>
                </a:lnTo>
                <a:lnTo>
                  <a:pt x="267461" y="301751"/>
                </a:lnTo>
                <a:lnTo>
                  <a:pt x="534924" y="150875"/>
                </a:lnTo>
                <a:close/>
              </a:path>
              <a:path w="535304" h="302260" extrusionOk="0">
                <a:moveTo>
                  <a:pt x="401193" y="0"/>
                </a:moveTo>
                <a:lnTo>
                  <a:pt x="133730" y="0"/>
                </a:lnTo>
                <a:lnTo>
                  <a:pt x="133730" y="150875"/>
                </a:lnTo>
                <a:lnTo>
                  <a:pt x="401193" y="150875"/>
                </a:lnTo>
                <a:lnTo>
                  <a:pt x="401193"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4" name="Google Shape;454;p31"/>
          <p:cNvSpPr/>
          <p:nvPr/>
        </p:nvSpPr>
        <p:spPr>
          <a:xfrm>
            <a:off x="6455348" y="3086861"/>
            <a:ext cx="535305" cy="302260"/>
          </a:xfrm>
          <a:custGeom>
            <a:avLst/>
            <a:gdLst/>
            <a:ahLst/>
            <a:cxnLst/>
            <a:rect l="l" t="t" r="r" b="b"/>
            <a:pathLst>
              <a:path w="535304" h="302260" extrusionOk="0">
                <a:moveTo>
                  <a:pt x="0" y="150875"/>
                </a:moveTo>
                <a:lnTo>
                  <a:pt x="133730" y="150875"/>
                </a:lnTo>
                <a:lnTo>
                  <a:pt x="133730" y="0"/>
                </a:lnTo>
                <a:lnTo>
                  <a:pt x="401193" y="0"/>
                </a:lnTo>
                <a:lnTo>
                  <a:pt x="401193" y="150875"/>
                </a:lnTo>
                <a:lnTo>
                  <a:pt x="534924" y="150875"/>
                </a:lnTo>
                <a:lnTo>
                  <a:pt x="267461" y="301751"/>
                </a:lnTo>
                <a:lnTo>
                  <a:pt x="0" y="150875"/>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5" name="Google Shape;455;p31"/>
          <p:cNvSpPr/>
          <p:nvPr/>
        </p:nvSpPr>
        <p:spPr>
          <a:xfrm>
            <a:off x="1473520" y="3798698"/>
            <a:ext cx="649605" cy="744855"/>
          </a:xfrm>
          <a:custGeom>
            <a:avLst/>
            <a:gdLst/>
            <a:ahLst/>
            <a:cxnLst/>
            <a:rect l="l" t="t" r="r" b="b"/>
            <a:pathLst>
              <a:path w="649605" h="744854" extrusionOk="0">
                <a:moveTo>
                  <a:pt x="0" y="371601"/>
                </a:moveTo>
                <a:lnTo>
                  <a:pt x="60071" y="744346"/>
                </a:lnTo>
                <a:lnTo>
                  <a:pt x="432816" y="684148"/>
                </a:lnTo>
                <a:lnTo>
                  <a:pt x="324611" y="606043"/>
                </a:lnTo>
                <a:lnTo>
                  <a:pt x="437517" y="449706"/>
                </a:lnTo>
                <a:lnTo>
                  <a:pt x="108203" y="449706"/>
                </a:lnTo>
                <a:lnTo>
                  <a:pt x="0" y="371601"/>
                </a:lnTo>
                <a:close/>
              </a:path>
              <a:path w="649605" h="744854" extrusionOk="0">
                <a:moveTo>
                  <a:pt x="433070" y="0"/>
                </a:moveTo>
                <a:lnTo>
                  <a:pt x="108203" y="449706"/>
                </a:lnTo>
                <a:lnTo>
                  <a:pt x="437517" y="449706"/>
                </a:lnTo>
                <a:lnTo>
                  <a:pt x="649478" y="156209"/>
                </a:lnTo>
                <a:lnTo>
                  <a:pt x="433070"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6" name="Google Shape;456;p31"/>
          <p:cNvSpPr/>
          <p:nvPr/>
        </p:nvSpPr>
        <p:spPr>
          <a:xfrm>
            <a:off x="3000440" y="3821304"/>
            <a:ext cx="640715" cy="758825"/>
          </a:xfrm>
          <a:custGeom>
            <a:avLst/>
            <a:gdLst/>
            <a:ahLst/>
            <a:cxnLst/>
            <a:rect l="l" t="t" r="r" b="b"/>
            <a:pathLst>
              <a:path w="640714" h="758825" extrusionOk="0">
                <a:moveTo>
                  <a:pt x="222503" y="0"/>
                </a:moveTo>
                <a:lnTo>
                  <a:pt x="0" y="147574"/>
                </a:lnTo>
                <a:lnTo>
                  <a:pt x="306450" y="609981"/>
                </a:lnTo>
                <a:lnTo>
                  <a:pt x="195199" y="683768"/>
                </a:lnTo>
                <a:lnTo>
                  <a:pt x="565276" y="758698"/>
                </a:lnTo>
                <a:lnTo>
                  <a:pt x="625363" y="462534"/>
                </a:lnTo>
                <a:lnTo>
                  <a:pt x="528954" y="462534"/>
                </a:lnTo>
                <a:lnTo>
                  <a:pt x="222503" y="0"/>
                </a:lnTo>
                <a:close/>
              </a:path>
              <a:path w="640714" h="758825" extrusionOk="0">
                <a:moveTo>
                  <a:pt x="640334" y="388747"/>
                </a:moveTo>
                <a:lnTo>
                  <a:pt x="528954" y="462534"/>
                </a:lnTo>
                <a:lnTo>
                  <a:pt x="625363" y="462534"/>
                </a:lnTo>
                <a:lnTo>
                  <a:pt x="640334" y="388747"/>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7" name="Google Shape;457;p31"/>
          <p:cNvSpPr txBox="1"/>
          <p:nvPr/>
        </p:nvSpPr>
        <p:spPr>
          <a:xfrm>
            <a:off x="713678" y="4639055"/>
            <a:ext cx="1638300" cy="923330"/>
          </a:xfrm>
          <a:prstGeom prst="rect">
            <a:avLst/>
          </a:prstGeom>
          <a:solidFill>
            <a:srgbClr val="DBEDF4"/>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98425" marR="90805" lvl="0" indent="0" algn="ctr" rtl="0">
              <a:spcBef>
                <a:spcPts val="0"/>
              </a:spcBef>
              <a:spcAft>
                <a:spcPts val="0"/>
              </a:spcAft>
              <a:buNone/>
            </a:pPr>
            <a:r>
              <a:rPr lang="en-US" sz="1400">
                <a:solidFill>
                  <a:schemeClr val="dk1"/>
                </a:solidFill>
                <a:latin typeface="Arial"/>
                <a:ea typeface="Arial"/>
                <a:cs typeface="Arial"/>
                <a:sym typeface="Arial"/>
              </a:rPr>
              <a:t>Iniciado (de oficio)  por la Secretaría  General</a:t>
            </a:r>
            <a:endParaRPr sz="1400">
              <a:solidFill>
                <a:schemeClr val="dk1"/>
              </a:solidFill>
              <a:latin typeface="Arial"/>
              <a:ea typeface="Arial"/>
              <a:cs typeface="Arial"/>
              <a:sym typeface="Arial"/>
            </a:endParaRPr>
          </a:p>
        </p:txBody>
      </p:sp>
      <p:sp>
        <p:nvSpPr>
          <p:cNvPr id="458" name="Google Shape;458;p31"/>
          <p:cNvSpPr txBox="1"/>
          <p:nvPr/>
        </p:nvSpPr>
        <p:spPr>
          <a:xfrm>
            <a:off x="2592771" y="4639055"/>
            <a:ext cx="1678305" cy="1127232"/>
          </a:xfrm>
          <a:prstGeom prst="rect">
            <a:avLst/>
          </a:prstGeom>
          <a:solidFill>
            <a:srgbClr val="DBEDF4"/>
          </a:solidFill>
          <a:ln>
            <a:noFill/>
          </a:ln>
        </p:spPr>
        <p:txBody>
          <a:bodyPr spcFirstLastPara="1" wrap="square" lIns="0" tIns="49525" rIns="0" bIns="0" anchor="t" anchorCtr="0">
            <a:spAutoFit/>
          </a:bodyPr>
          <a:lstStyle/>
          <a:p>
            <a:pPr marL="325755" marR="316865" lvl="0" indent="-634" algn="ctr" rtl="0">
              <a:spcBef>
                <a:spcPts val="0"/>
              </a:spcBef>
              <a:spcAft>
                <a:spcPts val="0"/>
              </a:spcAft>
              <a:buNone/>
            </a:pPr>
            <a:r>
              <a:rPr lang="en-US" sz="1400">
                <a:solidFill>
                  <a:schemeClr val="dk1"/>
                </a:solidFill>
                <a:latin typeface="Arial"/>
                <a:ea typeface="Arial"/>
                <a:cs typeface="Arial"/>
                <a:sym typeface="Arial"/>
              </a:rPr>
              <a:t>Iniciado por  </a:t>
            </a:r>
            <a:r>
              <a:rPr lang="en-US" sz="1400" b="1">
                <a:solidFill>
                  <a:schemeClr val="dk1"/>
                </a:solidFill>
                <a:latin typeface="Arial"/>
                <a:ea typeface="Arial"/>
                <a:cs typeface="Arial"/>
                <a:sym typeface="Arial"/>
              </a:rPr>
              <a:t>reclamos </a:t>
            </a:r>
            <a:r>
              <a:rPr lang="en-US" sz="1400">
                <a:solidFill>
                  <a:schemeClr val="dk1"/>
                </a:solidFill>
                <a:latin typeface="Arial"/>
                <a:ea typeface="Arial"/>
                <a:cs typeface="Arial"/>
                <a:sym typeface="Arial"/>
              </a:rPr>
              <a:t>de  PPMM </a:t>
            </a:r>
            <a:r>
              <a:rPr lang="en-US" sz="1400" b="1">
                <a:solidFill>
                  <a:schemeClr val="dk1"/>
                </a:solidFill>
                <a:latin typeface="Arial"/>
                <a:ea typeface="Arial"/>
                <a:cs typeface="Arial"/>
                <a:sym typeface="Arial"/>
              </a:rPr>
              <a:t>o</a:t>
            </a:r>
            <a:endParaRPr sz="1400">
              <a:solidFill>
                <a:schemeClr val="dk1"/>
              </a:solidFill>
              <a:latin typeface="Arial"/>
              <a:ea typeface="Arial"/>
              <a:cs typeface="Arial"/>
              <a:sym typeface="Arial"/>
            </a:endParaRPr>
          </a:p>
          <a:p>
            <a:pPr marL="177800" marR="171450" lvl="0" indent="0" algn="ctr" rtl="0">
              <a:spcBef>
                <a:spcPts val="5"/>
              </a:spcBef>
              <a:spcAft>
                <a:spcPts val="0"/>
              </a:spcAft>
              <a:buNone/>
            </a:pPr>
            <a:r>
              <a:rPr lang="en-US" sz="1400" b="1">
                <a:solidFill>
                  <a:schemeClr val="dk1"/>
                </a:solidFill>
                <a:latin typeface="Arial"/>
                <a:ea typeface="Arial"/>
                <a:cs typeface="Arial"/>
                <a:sym typeface="Arial"/>
              </a:rPr>
              <a:t>particulares (de  parte)</a:t>
            </a:r>
            <a:endParaRPr sz="1400">
              <a:solidFill>
                <a:schemeClr val="dk1"/>
              </a:solidFill>
              <a:latin typeface="Arial"/>
              <a:ea typeface="Arial"/>
              <a:cs typeface="Arial"/>
              <a:sym typeface="Arial"/>
            </a:endParaRPr>
          </a:p>
        </p:txBody>
      </p:sp>
      <p:sp>
        <p:nvSpPr>
          <p:cNvPr id="459" name="Google Shape;459;p31"/>
          <p:cNvSpPr txBox="1"/>
          <p:nvPr/>
        </p:nvSpPr>
        <p:spPr>
          <a:xfrm>
            <a:off x="2970722" y="1024127"/>
            <a:ext cx="3390900" cy="402674"/>
          </a:xfrm>
          <a:prstGeom prst="rect">
            <a:avLst/>
          </a:prstGeom>
          <a:solidFill>
            <a:srgbClr val="FFC000"/>
          </a:solidFill>
          <a:ln>
            <a:noFill/>
          </a:ln>
        </p:spPr>
        <p:txBody>
          <a:bodyPr spcFirstLastPara="1" wrap="square" lIns="0" tIns="2525" rIns="0" bIns="0" anchor="t" anchorCtr="0">
            <a:sp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a:solidFill>
                  <a:schemeClr val="dk1"/>
                </a:solidFill>
                <a:latin typeface="Arial"/>
                <a:ea typeface="Arial"/>
                <a:cs typeface="Arial"/>
                <a:sym typeface="Arial"/>
              </a:rPr>
              <a:t>ACCIÓN DE INCUMPLIMIENTO</a:t>
            </a:r>
            <a:endParaRPr sz="1400">
              <a:solidFill>
                <a:schemeClr val="dk1"/>
              </a:solidFill>
              <a:latin typeface="Arial"/>
              <a:ea typeface="Arial"/>
              <a:cs typeface="Arial"/>
              <a:sym typeface="Arial"/>
            </a:endParaRPr>
          </a:p>
        </p:txBody>
      </p:sp>
      <p:sp>
        <p:nvSpPr>
          <p:cNvPr id="460" name="Google Shape;460;p31"/>
          <p:cNvSpPr/>
          <p:nvPr/>
        </p:nvSpPr>
        <p:spPr>
          <a:xfrm>
            <a:off x="4586162" y="1601725"/>
            <a:ext cx="0" cy="342265"/>
          </a:xfrm>
          <a:custGeom>
            <a:avLst/>
            <a:gdLst/>
            <a:ahLst/>
            <a:cxnLst/>
            <a:rect l="l" t="t" r="r" b="b"/>
            <a:pathLst>
              <a:path w="120000" h="342264" extrusionOk="0">
                <a:moveTo>
                  <a:pt x="0" y="0"/>
                </a:moveTo>
                <a:lnTo>
                  <a:pt x="0" y="342138"/>
                </a:lnTo>
              </a:path>
            </a:pathLst>
          </a:custGeom>
          <a:noFill/>
          <a:ln w="952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61" name="Google Shape;461;p31"/>
          <p:cNvSpPr/>
          <p:nvPr/>
        </p:nvSpPr>
        <p:spPr>
          <a:xfrm>
            <a:off x="2531810" y="1938528"/>
            <a:ext cx="4186554" cy="0"/>
          </a:xfrm>
          <a:custGeom>
            <a:avLst/>
            <a:gdLst/>
            <a:ahLst/>
            <a:cxnLst/>
            <a:rect l="l" t="t" r="r" b="b"/>
            <a:pathLst>
              <a:path w="4186554" h="120000" extrusionOk="0">
                <a:moveTo>
                  <a:pt x="0" y="0"/>
                </a:moveTo>
                <a:lnTo>
                  <a:pt x="4186174" y="0"/>
                </a:lnTo>
              </a:path>
            </a:pathLst>
          </a:custGeom>
          <a:noFill/>
          <a:ln w="952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62" name="Google Shape;462;p31"/>
          <p:cNvSpPr/>
          <p:nvPr/>
        </p:nvSpPr>
        <p:spPr>
          <a:xfrm>
            <a:off x="6678359" y="1935354"/>
            <a:ext cx="76200" cy="424815"/>
          </a:xfrm>
          <a:custGeom>
            <a:avLst/>
            <a:gdLst/>
            <a:ahLst/>
            <a:cxnLst/>
            <a:rect l="l" t="t" r="r" b="b"/>
            <a:pathLst>
              <a:path w="76200" h="424814" extrusionOk="0">
                <a:moveTo>
                  <a:pt x="0" y="347852"/>
                </a:moveTo>
                <a:lnTo>
                  <a:pt x="36829" y="424688"/>
                </a:lnTo>
                <a:lnTo>
                  <a:pt x="69858" y="361188"/>
                </a:lnTo>
                <a:lnTo>
                  <a:pt x="44196" y="361188"/>
                </a:lnTo>
                <a:lnTo>
                  <a:pt x="31496" y="361061"/>
                </a:lnTo>
                <a:lnTo>
                  <a:pt x="31702" y="348328"/>
                </a:lnTo>
                <a:lnTo>
                  <a:pt x="0" y="347852"/>
                </a:lnTo>
                <a:close/>
              </a:path>
              <a:path w="76200" h="424814" extrusionOk="0">
                <a:moveTo>
                  <a:pt x="31702" y="348328"/>
                </a:moveTo>
                <a:lnTo>
                  <a:pt x="31496" y="361061"/>
                </a:lnTo>
                <a:lnTo>
                  <a:pt x="44196" y="361188"/>
                </a:lnTo>
                <a:lnTo>
                  <a:pt x="44401" y="348519"/>
                </a:lnTo>
                <a:lnTo>
                  <a:pt x="31702" y="348328"/>
                </a:lnTo>
                <a:close/>
              </a:path>
              <a:path w="76200" h="424814" extrusionOk="0">
                <a:moveTo>
                  <a:pt x="44401" y="348519"/>
                </a:moveTo>
                <a:lnTo>
                  <a:pt x="44196" y="361188"/>
                </a:lnTo>
                <a:lnTo>
                  <a:pt x="69858" y="361188"/>
                </a:lnTo>
                <a:lnTo>
                  <a:pt x="76200" y="348996"/>
                </a:lnTo>
                <a:lnTo>
                  <a:pt x="44401" y="348519"/>
                </a:lnTo>
                <a:close/>
              </a:path>
              <a:path w="76200" h="424814" extrusionOk="0">
                <a:moveTo>
                  <a:pt x="37338" y="0"/>
                </a:moveTo>
                <a:lnTo>
                  <a:pt x="31702" y="348328"/>
                </a:lnTo>
                <a:lnTo>
                  <a:pt x="44401" y="348519"/>
                </a:lnTo>
                <a:lnTo>
                  <a:pt x="50038" y="253"/>
                </a:lnTo>
                <a:lnTo>
                  <a:pt x="37338"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63" name="Google Shape;463;p31"/>
          <p:cNvSpPr/>
          <p:nvPr/>
        </p:nvSpPr>
        <p:spPr>
          <a:xfrm>
            <a:off x="2488883" y="1935354"/>
            <a:ext cx="76200" cy="424815"/>
          </a:xfrm>
          <a:custGeom>
            <a:avLst/>
            <a:gdLst/>
            <a:ahLst/>
            <a:cxnLst/>
            <a:rect l="l" t="t" r="r" b="b"/>
            <a:pathLst>
              <a:path w="76200" h="424814" extrusionOk="0">
                <a:moveTo>
                  <a:pt x="0" y="347852"/>
                </a:moveTo>
                <a:lnTo>
                  <a:pt x="36830" y="424688"/>
                </a:lnTo>
                <a:lnTo>
                  <a:pt x="69858" y="361188"/>
                </a:lnTo>
                <a:lnTo>
                  <a:pt x="44195" y="361188"/>
                </a:lnTo>
                <a:lnTo>
                  <a:pt x="31495" y="361061"/>
                </a:lnTo>
                <a:lnTo>
                  <a:pt x="31702" y="348328"/>
                </a:lnTo>
                <a:lnTo>
                  <a:pt x="0" y="347852"/>
                </a:lnTo>
                <a:close/>
              </a:path>
              <a:path w="76200" h="424814" extrusionOk="0">
                <a:moveTo>
                  <a:pt x="31702" y="348328"/>
                </a:moveTo>
                <a:lnTo>
                  <a:pt x="31495" y="361061"/>
                </a:lnTo>
                <a:lnTo>
                  <a:pt x="44195" y="361188"/>
                </a:lnTo>
                <a:lnTo>
                  <a:pt x="44401" y="348519"/>
                </a:lnTo>
                <a:lnTo>
                  <a:pt x="31702" y="348328"/>
                </a:lnTo>
                <a:close/>
              </a:path>
              <a:path w="76200" h="424814" extrusionOk="0">
                <a:moveTo>
                  <a:pt x="44401" y="348519"/>
                </a:moveTo>
                <a:lnTo>
                  <a:pt x="44195" y="361188"/>
                </a:lnTo>
                <a:lnTo>
                  <a:pt x="69858" y="361188"/>
                </a:lnTo>
                <a:lnTo>
                  <a:pt x="76200" y="348996"/>
                </a:lnTo>
                <a:lnTo>
                  <a:pt x="44401" y="348519"/>
                </a:lnTo>
                <a:close/>
              </a:path>
              <a:path w="76200" h="424814" extrusionOk="0">
                <a:moveTo>
                  <a:pt x="37337" y="0"/>
                </a:moveTo>
                <a:lnTo>
                  <a:pt x="31702" y="348328"/>
                </a:lnTo>
                <a:lnTo>
                  <a:pt x="44401" y="348519"/>
                </a:lnTo>
                <a:lnTo>
                  <a:pt x="50037" y="253"/>
                </a:lnTo>
                <a:lnTo>
                  <a:pt x="37337"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64" name="Google Shape;464;p31"/>
          <p:cNvSpPr/>
          <p:nvPr/>
        </p:nvSpPr>
        <p:spPr>
          <a:xfrm>
            <a:off x="5739195" y="3798698"/>
            <a:ext cx="649605" cy="744855"/>
          </a:xfrm>
          <a:custGeom>
            <a:avLst/>
            <a:gdLst/>
            <a:ahLst/>
            <a:cxnLst/>
            <a:rect l="l" t="t" r="r" b="b"/>
            <a:pathLst>
              <a:path w="649604" h="744854" extrusionOk="0">
                <a:moveTo>
                  <a:pt x="0" y="371601"/>
                </a:moveTo>
                <a:lnTo>
                  <a:pt x="60198" y="744346"/>
                </a:lnTo>
                <a:lnTo>
                  <a:pt x="432943" y="684148"/>
                </a:lnTo>
                <a:lnTo>
                  <a:pt x="324738" y="606043"/>
                </a:lnTo>
                <a:lnTo>
                  <a:pt x="437600" y="449706"/>
                </a:lnTo>
                <a:lnTo>
                  <a:pt x="108331" y="449706"/>
                </a:lnTo>
                <a:lnTo>
                  <a:pt x="0" y="371601"/>
                </a:lnTo>
                <a:close/>
              </a:path>
              <a:path w="649604" h="744854" extrusionOk="0">
                <a:moveTo>
                  <a:pt x="433070" y="0"/>
                </a:moveTo>
                <a:lnTo>
                  <a:pt x="108331" y="449706"/>
                </a:lnTo>
                <a:lnTo>
                  <a:pt x="437600" y="449706"/>
                </a:lnTo>
                <a:lnTo>
                  <a:pt x="649478" y="156209"/>
                </a:lnTo>
                <a:lnTo>
                  <a:pt x="433070"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65" name="Google Shape;465;p31"/>
          <p:cNvSpPr/>
          <p:nvPr/>
        </p:nvSpPr>
        <p:spPr>
          <a:xfrm>
            <a:off x="7208077" y="3807842"/>
            <a:ext cx="640715" cy="758825"/>
          </a:xfrm>
          <a:custGeom>
            <a:avLst/>
            <a:gdLst/>
            <a:ahLst/>
            <a:cxnLst/>
            <a:rect l="l" t="t" r="r" b="b"/>
            <a:pathLst>
              <a:path w="640715" h="758825" extrusionOk="0">
                <a:moveTo>
                  <a:pt x="222503" y="0"/>
                </a:moveTo>
                <a:lnTo>
                  <a:pt x="0" y="147574"/>
                </a:lnTo>
                <a:lnTo>
                  <a:pt x="306577" y="609981"/>
                </a:lnTo>
                <a:lnTo>
                  <a:pt x="195325" y="683768"/>
                </a:lnTo>
                <a:lnTo>
                  <a:pt x="565276" y="758825"/>
                </a:lnTo>
                <a:lnTo>
                  <a:pt x="625368" y="462534"/>
                </a:lnTo>
                <a:lnTo>
                  <a:pt x="529081" y="462534"/>
                </a:lnTo>
                <a:lnTo>
                  <a:pt x="222503" y="0"/>
                </a:lnTo>
                <a:close/>
              </a:path>
              <a:path w="640715" h="758825" extrusionOk="0">
                <a:moveTo>
                  <a:pt x="640333" y="388747"/>
                </a:moveTo>
                <a:lnTo>
                  <a:pt x="529081" y="462534"/>
                </a:lnTo>
                <a:lnTo>
                  <a:pt x="625368" y="462534"/>
                </a:lnTo>
                <a:lnTo>
                  <a:pt x="640333" y="388747"/>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66" name="Google Shape;466;p31"/>
          <p:cNvSpPr txBox="1"/>
          <p:nvPr/>
        </p:nvSpPr>
        <p:spPr>
          <a:xfrm>
            <a:off x="4979354" y="4639055"/>
            <a:ext cx="1638300" cy="923330"/>
          </a:xfrm>
          <a:prstGeom prst="rect">
            <a:avLst/>
          </a:prstGeom>
          <a:solidFill>
            <a:srgbClr val="B8CDE4"/>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267970" marR="259079" lvl="0" indent="0" algn="ctr" rtl="0">
              <a:spcBef>
                <a:spcPts val="0"/>
              </a:spcBef>
              <a:spcAft>
                <a:spcPts val="0"/>
              </a:spcAft>
              <a:buNone/>
            </a:pPr>
            <a:r>
              <a:rPr lang="en-US" sz="1400">
                <a:solidFill>
                  <a:schemeClr val="dk1"/>
                </a:solidFill>
                <a:latin typeface="Arial"/>
                <a:ea typeface="Arial"/>
                <a:cs typeface="Arial"/>
                <a:sym typeface="Arial"/>
              </a:rPr>
              <a:t>Iniciado por la  Secretaría  General</a:t>
            </a:r>
            <a:endParaRPr sz="1400">
              <a:solidFill>
                <a:schemeClr val="dk1"/>
              </a:solidFill>
              <a:latin typeface="Arial"/>
              <a:ea typeface="Arial"/>
              <a:cs typeface="Arial"/>
              <a:sym typeface="Arial"/>
            </a:endParaRPr>
          </a:p>
        </p:txBody>
      </p:sp>
      <p:sp>
        <p:nvSpPr>
          <p:cNvPr id="467" name="Google Shape;467;p31"/>
          <p:cNvSpPr txBox="1"/>
          <p:nvPr/>
        </p:nvSpPr>
        <p:spPr>
          <a:xfrm>
            <a:off x="6859970" y="4639055"/>
            <a:ext cx="1676400" cy="1127232"/>
          </a:xfrm>
          <a:prstGeom prst="rect">
            <a:avLst/>
          </a:prstGeom>
          <a:solidFill>
            <a:srgbClr val="B8CDE4"/>
          </a:solidFill>
          <a:ln>
            <a:noFill/>
          </a:ln>
        </p:spPr>
        <p:txBody>
          <a:bodyPr spcFirstLastPara="1" wrap="square" lIns="0" tIns="49525" rIns="0" bIns="0" anchor="t" anchorCtr="0">
            <a:spAutoFit/>
          </a:bodyPr>
          <a:lstStyle/>
          <a:p>
            <a:pPr marL="196850" marR="189865" lvl="0" indent="1270" algn="ctr" rtl="0">
              <a:spcBef>
                <a:spcPts val="0"/>
              </a:spcBef>
              <a:spcAft>
                <a:spcPts val="0"/>
              </a:spcAft>
              <a:buNone/>
            </a:pPr>
            <a:r>
              <a:rPr lang="en-US" sz="1400">
                <a:solidFill>
                  <a:schemeClr val="dk1"/>
                </a:solidFill>
                <a:latin typeface="Arial"/>
                <a:ea typeface="Arial"/>
                <a:cs typeface="Arial"/>
                <a:sym typeface="Arial"/>
              </a:rPr>
              <a:t>Iniciado por  </a:t>
            </a:r>
            <a:r>
              <a:rPr lang="en-US" sz="1400" b="1">
                <a:solidFill>
                  <a:schemeClr val="dk1"/>
                </a:solidFill>
                <a:latin typeface="Arial"/>
                <a:ea typeface="Arial"/>
                <a:cs typeface="Arial"/>
                <a:sym typeface="Arial"/>
              </a:rPr>
              <a:t>demandas  </a:t>
            </a:r>
            <a:r>
              <a:rPr lang="en-US" sz="1400">
                <a:solidFill>
                  <a:schemeClr val="dk1"/>
                </a:solidFill>
                <a:latin typeface="Arial"/>
                <a:ea typeface="Arial"/>
                <a:cs typeface="Arial"/>
                <a:sym typeface="Arial"/>
              </a:rPr>
              <a:t>presentadas por  PPMM </a:t>
            </a:r>
            <a:r>
              <a:rPr lang="en-US" sz="1400" b="1">
                <a:solidFill>
                  <a:schemeClr val="dk1"/>
                </a:solidFill>
                <a:latin typeface="Arial"/>
                <a:ea typeface="Arial"/>
                <a:cs typeface="Arial"/>
                <a:sym typeface="Arial"/>
              </a:rPr>
              <a:t>o</a:t>
            </a:r>
            <a:endParaRPr sz="1400">
              <a:solidFill>
                <a:schemeClr val="dk1"/>
              </a:solidFill>
              <a:latin typeface="Arial"/>
              <a:ea typeface="Arial"/>
              <a:cs typeface="Arial"/>
              <a:sym typeface="Arial"/>
            </a:endParaRPr>
          </a:p>
          <a:p>
            <a:pPr marL="1905" marR="0" lvl="0" indent="0" algn="ctr" rtl="0">
              <a:spcBef>
                <a:spcPts val="5"/>
              </a:spcBef>
              <a:spcAft>
                <a:spcPts val="0"/>
              </a:spcAft>
              <a:buNone/>
            </a:pPr>
            <a:r>
              <a:rPr lang="en-US" sz="1400" b="1">
                <a:solidFill>
                  <a:schemeClr val="dk1"/>
                </a:solidFill>
                <a:latin typeface="Arial"/>
                <a:ea typeface="Arial"/>
                <a:cs typeface="Arial"/>
                <a:sym typeface="Arial"/>
              </a:rPr>
              <a:t>particulares</a:t>
            </a:r>
            <a:endParaRPr sz="140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347431" y="1795407"/>
            <a:ext cx="7435984" cy="4315948"/>
          </a:xfrm>
        </p:spPr>
        <p:txBody>
          <a:bodyPr>
            <a:noAutofit/>
          </a:bodyPr>
          <a:lstStyle/>
          <a:p>
            <a:pPr marL="360000" algn="just">
              <a:lnSpc>
                <a:spcPct val="110000"/>
              </a:lnSpc>
              <a:spcBef>
                <a:spcPts val="0"/>
              </a:spcBef>
              <a:spcAft>
                <a:spcPts val="800"/>
              </a:spcAft>
              <a:buFontTx/>
              <a:buChar char="•"/>
            </a:pPr>
            <a:r>
              <a:rPr lang="es-BO" sz="2000" dirty="0">
                <a:solidFill>
                  <a:srgbClr val="595959"/>
                </a:solidFill>
                <a:ea typeface="Gulim" pitchFamily="34" charset="-127"/>
              </a:rPr>
              <a:t>Fondo destinado a financiar proyectos en beneficio de las economías menores del MERCOSUR, alcanza a un monto total de 100 millones de dólares, mismos que se distribuyen entre los Estados Partes, de acuerdo a los siguientes porcentajes:</a:t>
            </a:r>
          </a:p>
          <a:p>
            <a:pPr marL="360000">
              <a:lnSpc>
                <a:spcPct val="110000"/>
              </a:lnSpc>
              <a:spcBef>
                <a:spcPts val="0"/>
              </a:spcBef>
              <a:spcAft>
                <a:spcPts val="800"/>
              </a:spcAft>
              <a:buFontTx/>
              <a:buChar char="•"/>
            </a:pPr>
            <a:endParaRPr lang="es-BO" sz="2000" dirty="0">
              <a:solidFill>
                <a:srgbClr val="595959"/>
              </a:solidFill>
              <a:ea typeface="Gulim" pitchFamily="34" charset="-127"/>
            </a:endParaRPr>
          </a:p>
          <a:p>
            <a:pPr marL="760050" lvl="1">
              <a:lnSpc>
                <a:spcPct val="110000"/>
              </a:lnSpc>
              <a:spcBef>
                <a:spcPts val="0"/>
              </a:spcBef>
              <a:spcAft>
                <a:spcPts val="800"/>
              </a:spcAft>
              <a:buFontTx/>
              <a:buChar char="•"/>
            </a:pPr>
            <a:r>
              <a:rPr lang="es-BO" dirty="0">
                <a:solidFill>
                  <a:srgbClr val="595959"/>
                </a:solidFill>
                <a:ea typeface="Gulim" pitchFamily="34" charset="-127"/>
              </a:rPr>
              <a:t>A los proyectos presentados por Paraguay		48%</a:t>
            </a:r>
          </a:p>
          <a:p>
            <a:pPr marL="760050" lvl="1">
              <a:lnSpc>
                <a:spcPct val="110000"/>
              </a:lnSpc>
              <a:spcBef>
                <a:spcPts val="0"/>
              </a:spcBef>
              <a:spcAft>
                <a:spcPts val="800"/>
              </a:spcAft>
              <a:buFontTx/>
              <a:buChar char="•"/>
            </a:pPr>
            <a:r>
              <a:rPr lang="es-BO" dirty="0">
                <a:solidFill>
                  <a:srgbClr val="595959"/>
                </a:solidFill>
                <a:ea typeface="Gulim" pitchFamily="34" charset="-127"/>
              </a:rPr>
              <a:t>A los proyectos presentados por Uruguay			32%</a:t>
            </a:r>
          </a:p>
          <a:p>
            <a:pPr marL="760050" lvl="1">
              <a:lnSpc>
                <a:spcPct val="110000"/>
              </a:lnSpc>
              <a:spcBef>
                <a:spcPts val="0"/>
              </a:spcBef>
              <a:spcAft>
                <a:spcPts val="800"/>
              </a:spcAft>
              <a:buFontTx/>
              <a:buChar char="•"/>
            </a:pPr>
            <a:r>
              <a:rPr lang="es-BO" dirty="0">
                <a:solidFill>
                  <a:srgbClr val="595959"/>
                </a:solidFill>
                <a:ea typeface="Gulim" pitchFamily="34" charset="-127"/>
              </a:rPr>
              <a:t>A los proyectos presentados por Argentina	 	10%</a:t>
            </a:r>
          </a:p>
          <a:p>
            <a:pPr marL="760050" lvl="1">
              <a:lnSpc>
                <a:spcPct val="110000"/>
              </a:lnSpc>
              <a:spcBef>
                <a:spcPts val="0"/>
              </a:spcBef>
              <a:spcAft>
                <a:spcPts val="800"/>
              </a:spcAft>
              <a:buFontTx/>
              <a:buChar char="•"/>
            </a:pPr>
            <a:r>
              <a:rPr lang="es-BO" dirty="0">
                <a:solidFill>
                  <a:srgbClr val="595959"/>
                </a:solidFill>
                <a:ea typeface="Gulim" pitchFamily="34" charset="-127"/>
              </a:rPr>
              <a:t>A los proyectos presentados por Brasil	  	 	10%</a:t>
            </a:r>
          </a:p>
          <a:p>
            <a:pPr marL="760050" lvl="1">
              <a:lnSpc>
                <a:spcPct val="110000"/>
              </a:lnSpc>
              <a:spcBef>
                <a:spcPts val="0"/>
              </a:spcBef>
              <a:spcAft>
                <a:spcPts val="800"/>
              </a:spcAft>
              <a:buFontTx/>
              <a:buChar char="•"/>
            </a:pPr>
            <a:r>
              <a:rPr lang="es-BO" dirty="0">
                <a:solidFill>
                  <a:srgbClr val="595959"/>
                </a:solidFill>
                <a:ea typeface="Gulim" pitchFamily="34" charset="-127"/>
              </a:rPr>
              <a:t>A los proyectos presentados por Venezuela		10 %</a:t>
            </a:r>
          </a:p>
          <a:p>
            <a:pPr marL="360000">
              <a:lnSpc>
                <a:spcPct val="110000"/>
              </a:lnSpc>
              <a:spcBef>
                <a:spcPts val="0"/>
              </a:spcBef>
              <a:spcAft>
                <a:spcPts val="800"/>
              </a:spcAft>
              <a:buFontTx/>
              <a:buChar char="•"/>
            </a:pPr>
            <a:endParaRPr lang="es-BO" sz="2000" dirty="0">
              <a:solidFill>
                <a:srgbClr val="595959"/>
              </a:solidFill>
              <a:ea typeface="Gulim" pitchFamily="34" charset="-127"/>
            </a:endParaRPr>
          </a:p>
          <a:p>
            <a:pPr marL="360000">
              <a:lnSpc>
                <a:spcPct val="110000"/>
              </a:lnSpc>
              <a:spcBef>
                <a:spcPts val="0"/>
              </a:spcBef>
              <a:spcAft>
                <a:spcPts val="800"/>
              </a:spcAft>
              <a:buFontTx/>
              <a:buChar char="•"/>
            </a:pPr>
            <a:endParaRPr lang="es-BO" sz="2000" dirty="0">
              <a:solidFill>
                <a:srgbClr val="595959"/>
              </a:solidFill>
              <a:ea typeface="Gulim" pitchFamily="34" charset="-127"/>
            </a:endParaRPr>
          </a:p>
          <a:p>
            <a:pPr marL="360000">
              <a:lnSpc>
                <a:spcPct val="110000"/>
              </a:lnSpc>
              <a:spcBef>
                <a:spcPts val="0"/>
              </a:spcBef>
              <a:spcAft>
                <a:spcPts val="800"/>
              </a:spcAft>
              <a:buFontTx/>
              <a:buChar char="•"/>
            </a:pPr>
            <a:endParaRPr lang="es-BO" sz="2000" dirty="0">
              <a:solidFill>
                <a:srgbClr val="595959"/>
              </a:solidFill>
              <a:ea typeface="Gulim" pitchFamily="34" charset="-127"/>
            </a:endParaRPr>
          </a:p>
          <a:p>
            <a:pPr marL="360000" indent="-360000" algn="just">
              <a:lnSpc>
                <a:spcPct val="110000"/>
              </a:lnSpc>
              <a:spcBef>
                <a:spcPts val="0"/>
              </a:spcBef>
              <a:spcAft>
                <a:spcPts val="1000"/>
              </a:spcAft>
              <a:buFont typeface="Wingdings" pitchFamily="2" charset="2"/>
              <a:buChar char="§"/>
            </a:pPr>
            <a:endParaRPr lang="es-ES" sz="2000" dirty="0">
              <a:solidFill>
                <a:schemeClr val="tx1">
                  <a:lumMod val="65000"/>
                  <a:lumOff val="35000"/>
                </a:schemeClr>
              </a:solidFill>
              <a:cs typeface="Arial" pitchFamily="34" charset="0"/>
            </a:endParaRPr>
          </a:p>
          <a:p>
            <a:pPr algn="just">
              <a:spcAft>
                <a:spcPts val="1000"/>
              </a:spcAft>
            </a:pPr>
            <a:endParaRPr lang="es-ES" sz="2200" dirty="0">
              <a:solidFill>
                <a:schemeClr val="tx1">
                  <a:lumMod val="65000"/>
                  <a:lumOff val="35000"/>
                </a:schemeClr>
              </a:solidFill>
            </a:endParaRPr>
          </a:p>
          <a:p>
            <a:pPr algn="just">
              <a:lnSpc>
                <a:spcPct val="80000"/>
              </a:lnSpc>
              <a:spcAft>
                <a:spcPts val="1000"/>
              </a:spcAft>
            </a:pPr>
            <a:endParaRPr lang="es-ES_tradnl" sz="2200" dirty="0">
              <a:solidFill>
                <a:schemeClr val="tx1">
                  <a:lumMod val="65000"/>
                  <a:lumOff val="35000"/>
                </a:schemeClr>
              </a:solidFill>
            </a:endParaRPr>
          </a:p>
        </p:txBody>
      </p:sp>
      <p:sp>
        <p:nvSpPr>
          <p:cNvPr id="5" name="1 Título"/>
          <p:cNvSpPr>
            <a:spLocks noGrp="1"/>
          </p:cNvSpPr>
          <p:nvPr>
            <p:ph type="title"/>
          </p:nvPr>
        </p:nvSpPr>
        <p:spPr>
          <a:xfrm>
            <a:off x="1981200" y="10718"/>
            <a:ext cx="8229600" cy="1143000"/>
          </a:xfrm>
        </p:spPr>
        <p:txBody>
          <a:bodyPr>
            <a:noAutofit/>
          </a:bodyPr>
          <a:lstStyle/>
          <a:p>
            <a:r>
              <a:rPr lang="es-ES_tradnl" sz="4000" b="1" dirty="0">
                <a:solidFill>
                  <a:schemeClr val="bg1"/>
                </a:solidFill>
              </a:rPr>
              <a:t>FOCEM</a:t>
            </a:r>
            <a:endParaRPr lang="es-BO" sz="4000" b="1" dirty="0">
              <a:solidFill>
                <a:schemeClr val="bg1"/>
              </a:solidFill>
            </a:endParaRPr>
          </a:p>
        </p:txBody>
      </p:sp>
      <p:pic>
        <p:nvPicPr>
          <p:cNvPr id="6" name="1 Imagen" descr="logo_horizontal">
            <a:extLst>
              <a:ext uri="{FF2B5EF4-FFF2-40B4-BE49-F238E27FC236}">
                <a16:creationId xmlns:a16="http://schemas.microsoft.com/office/drawing/2014/main" id="{D1A463E6-EAE5-4B75-B1BC-E37FA5060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D0F30AFE-81B7-48EB-B028-ACBBFB87451A}"/>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extLst>
      <p:ext uri="{BB962C8B-B14F-4D97-AF65-F5344CB8AC3E}">
        <p14:creationId xmlns:p14="http://schemas.microsoft.com/office/powerpoint/2010/main" val="3909032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91544" y="836712"/>
            <a:ext cx="8229600" cy="792088"/>
          </a:xfrm>
        </p:spPr>
        <p:txBody>
          <a:bodyPr/>
          <a:lstStyle/>
          <a:p>
            <a:pPr algn="ctr"/>
            <a:r>
              <a:rPr lang="es-ES" dirty="0"/>
              <a:t>Antecedentes</a:t>
            </a:r>
          </a:p>
        </p:txBody>
      </p:sp>
      <p:graphicFrame>
        <p:nvGraphicFramePr>
          <p:cNvPr id="7" name="6 Tabla"/>
          <p:cNvGraphicFramePr>
            <a:graphicFrameLocks noGrp="1"/>
          </p:cNvGraphicFramePr>
          <p:nvPr/>
        </p:nvGraphicFramePr>
        <p:xfrm>
          <a:off x="2567609" y="3284985"/>
          <a:ext cx="4032449" cy="1585323"/>
        </p:xfrm>
        <a:graphic>
          <a:graphicData uri="http://schemas.openxmlformats.org/drawingml/2006/table">
            <a:tbl>
              <a:tblPr/>
              <a:tblGrid>
                <a:gridCol w="1502285">
                  <a:extLst>
                    <a:ext uri="{9D8B030D-6E8A-4147-A177-3AD203B41FA5}">
                      <a16:colId xmlns:a16="http://schemas.microsoft.com/office/drawing/2014/main" val="20000"/>
                    </a:ext>
                  </a:extLst>
                </a:gridCol>
                <a:gridCol w="1106947">
                  <a:extLst>
                    <a:ext uri="{9D8B030D-6E8A-4147-A177-3AD203B41FA5}">
                      <a16:colId xmlns:a16="http://schemas.microsoft.com/office/drawing/2014/main" val="20001"/>
                    </a:ext>
                  </a:extLst>
                </a:gridCol>
                <a:gridCol w="790676">
                  <a:extLst>
                    <a:ext uri="{9D8B030D-6E8A-4147-A177-3AD203B41FA5}">
                      <a16:colId xmlns:a16="http://schemas.microsoft.com/office/drawing/2014/main" val="20002"/>
                    </a:ext>
                  </a:extLst>
                </a:gridCol>
                <a:gridCol w="632541">
                  <a:extLst>
                    <a:ext uri="{9D8B030D-6E8A-4147-A177-3AD203B41FA5}">
                      <a16:colId xmlns:a16="http://schemas.microsoft.com/office/drawing/2014/main" val="20003"/>
                    </a:ext>
                  </a:extLst>
                </a:gridCol>
              </a:tblGrid>
              <a:tr h="528441">
                <a:tc>
                  <a:txBody>
                    <a:bodyPr/>
                    <a:lstStyle/>
                    <a:p>
                      <a:pPr>
                        <a:lnSpc>
                          <a:spcPct val="115000"/>
                        </a:lnSpc>
                        <a:spcAft>
                          <a:spcPts val="0"/>
                        </a:spcAft>
                      </a:pPr>
                      <a:r>
                        <a:rPr lang="es-BO" sz="2000" b="1" dirty="0">
                          <a:solidFill>
                            <a:srgbClr val="FFFFFF"/>
                          </a:solidFill>
                          <a:latin typeface="Calibri"/>
                          <a:ea typeface="Times New Roman"/>
                          <a:cs typeface="Calibri"/>
                        </a:rPr>
                        <a:t>País</a:t>
                      </a:r>
                      <a:endParaRPr lang="es-ES" sz="2000" dirty="0">
                        <a:latin typeface="Calibri"/>
                        <a:ea typeface="Times New Roman"/>
                        <a:cs typeface="Times New Roman"/>
                      </a:endParaRPr>
                    </a:p>
                  </a:txBody>
                  <a:tcPr marL="44450" marR="4445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s-BO" sz="2000" b="1">
                          <a:solidFill>
                            <a:srgbClr val="FFFFFF"/>
                          </a:solidFill>
                          <a:latin typeface="Calibri"/>
                          <a:ea typeface="Times New Roman"/>
                          <a:cs typeface="Calibri"/>
                        </a:rPr>
                        <a:t>Terrestre</a:t>
                      </a:r>
                      <a:endParaRPr lang="es-ES" sz="200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s-BO" sz="2000" b="1">
                          <a:solidFill>
                            <a:srgbClr val="FFFFFF"/>
                          </a:solidFill>
                          <a:latin typeface="Calibri"/>
                          <a:ea typeface="Times New Roman"/>
                          <a:cs typeface="Calibri"/>
                        </a:rPr>
                        <a:t>Fluvial</a:t>
                      </a:r>
                      <a:endParaRPr lang="es-ES" sz="200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nSpc>
                          <a:spcPct val="115000"/>
                        </a:lnSpc>
                        <a:spcAft>
                          <a:spcPts val="0"/>
                        </a:spcAft>
                      </a:pPr>
                      <a:r>
                        <a:rPr lang="es-BO" sz="2000" b="1" dirty="0">
                          <a:solidFill>
                            <a:srgbClr val="FFFFFF"/>
                          </a:solidFill>
                          <a:latin typeface="Calibri"/>
                          <a:ea typeface="Times New Roman"/>
                          <a:cs typeface="Calibri"/>
                        </a:rPr>
                        <a:t>Total</a:t>
                      </a:r>
                      <a:endParaRPr lang="es-ES" sz="2000" dirty="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528441">
                <a:tc>
                  <a:txBody>
                    <a:bodyPr/>
                    <a:lstStyle/>
                    <a:p>
                      <a:pPr>
                        <a:lnSpc>
                          <a:spcPct val="115000"/>
                        </a:lnSpc>
                        <a:spcAft>
                          <a:spcPts val="0"/>
                        </a:spcAft>
                      </a:pPr>
                      <a:r>
                        <a:rPr lang="es-BO" sz="2000">
                          <a:solidFill>
                            <a:srgbClr val="000000"/>
                          </a:solidFill>
                          <a:latin typeface="Calibri"/>
                          <a:ea typeface="Times New Roman"/>
                          <a:cs typeface="Calibri"/>
                        </a:rPr>
                        <a:t>CAN</a:t>
                      </a:r>
                      <a:endParaRPr lang="es-ES" sz="2000">
                        <a:latin typeface="Calibri"/>
                        <a:ea typeface="Times New Roman"/>
                        <a:cs typeface="Times New Roman"/>
                      </a:endParaRPr>
                    </a:p>
                  </a:txBody>
                  <a:tcPr marL="44450" marR="4445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r">
                        <a:lnSpc>
                          <a:spcPct val="115000"/>
                        </a:lnSpc>
                        <a:spcAft>
                          <a:spcPts val="0"/>
                        </a:spcAft>
                      </a:pPr>
                      <a:r>
                        <a:rPr lang="es-BO" sz="2000">
                          <a:solidFill>
                            <a:srgbClr val="000000"/>
                          </a:solidFill>
                          <a:latin typeface="Calibri"/>
                          <a:ea typeface="Times New Roman"/>
                          <a:cs typeface="Calibri"/>
                        </a:rPr>
                        <a:t>15%</a:t>
                      </a:r>
                      <a:endParaRPr lang="es-ES" sz="200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r">
                        <a:lnSpc>
                          <a:spcPct val="115000"/>
                        </a:lnSpc>
                        <a:spcAft>
                          <a:spcPts val="0"/>
                        </a:spcAft>
                      </a:pPr>
                      <a:r>
                        <a:rPr lang="es-BO" sz="2000">
                          <a:solidFill>
                            <a:srgbClr val="000000"/>
                          </a:solidFill>
                          <a:latin typeface="Calibri"/>
                          <a:ea typeface="Times New Roman"/>
                          <a:cs typeface="Calibri"/>
                        </a:rPr>
                        <a:t>15%</a:t>
                      </a:r>
                      <a:endParaRPr lang="es-ES" sz="200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r">
                        <a:lnSpc>
                          <a:spcPct val="115000"/>
                        </a:lnSpc>
                        <a:spcAft>
                          <a:spcPts val="0"/>
                        </a:spcAft>
                      </a:pPr>
                      <a:r>
                        <a:rPr lang="es-BO" sz="2000" dirty="0">
                          <a:solidFill>
                            <a:srgbClr val="000000"/>
                          </a:solidFill>
                          <a:latin typeface="Calibri"/>
                          <a:ea typeface="Times New Roman"/>
                          <a:cs typeface="Calibri"/>
                        </a:rPr>
                        <a:t>15%</a:t>
                      </a:r>
                      <a:endParaRPr lang="es-ES" sz="2000" dirty="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1"/>
                  </a:ext>
                </a:extLst>
              </a:tr>
              <a:tr h="528441">
                <a:tc>
                  <a:txBody>
                    <a:bodyPr/>
                    <a:lstStyle/>
                    <a:p>
                      <a:pPr>
                        <a:lnSpc>
                          <a:spcPct val="115000"/>
                        </a:lnSpc>
                        <a:spcAft>
                          <a:spcPts val="0"/>
                        </a:spcAft>
                      </a:pPr>
                      <a:r>
                        <a:rPr lang="es-BO" sz="2000">
                          <a:solidFill>
                            <a:srgbClr val="000000"/>
                          </a:solidFill>
                          <a:latin typeface="Calibri"/>
                          <a:ea typeface="Times New Roman"/>
                          <a:cs typeface="Calibri"/>
                        </a:rPr>
                        <a:t>MERCOSUR</a:t>
                      </a:r>
                      <a:endParaRPr lang="es-ES" sz="2000">
                        <a:latin typeface="Calibri"/>
                        <a:ea typeface="Times New Roman"/>
                        <a:cs typeface="Times New Roman"/>
                      </a:endParaRPr>
                    </a:p>
                  </a:txBody>
                  <a:tcPr marL="44450" marR="4445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CE6F1"/>
                    </a:solidFill>
                  </a:tcPr>
                </a:tc>
                <a:tc>
                  <a:txBody>
                    <a:bodyPr/>
                    <a:lstStyle/>
                    <a:p>
                      <a:pPr algn="r">
                        <a:lnSpc>
                          <a:spcPct val="115000"/>
                        </a:lnSpc>
                        <a:spcAft>
                          <a:spcPts val="0"/>
                        </a:spcAft>
                      </a:pPr>
                      <a:r>
                        <a:rPr lang="es-BO" sz="2000">
                          <a:solidFill>
                            <a:srgbClr val="000000"/>
                          </a:solidFill>
                          <a:latin typeface="Calibri"/>
                          <a:ea typeface="Times New Roman"/>
                          <a:cs typeface="Calibri"/>
                        </a:rPr>
                        <a:t>53%</a:t>
                      </a:r>
                      <a:endParaRPr lang="es-ES" sz="200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CE6F1"/>
                    </a:solidFill>
                  </a:tcPr>
                </a:tc>
                <a:tc>
                  <a:txBody>
                    <a:bodyPr/>
                    <a:lstStyle/>
                    <a:p>
                      <a:pPr algn="r">
                        <a:lnSpc>
                          <a:spcPct val="115000"/>
                        </a:lnSpc>
                        <a:spcAft>
                          <a:spcPts val="0"/>
                        </a:spcAft>
                      </a:pPr>
                      <a:r>
                        <a:rPr lang="es-BO" sz="2000">
                          <a:solidFill>
                            <a:srgbClr val="000000"/>
                          </a:solidFill>
                          <a:latin typeface="Calibri"/>
                          <a:ea typeface="Times New Roman"/>
                          <a:cs typeface="Calibri"/>
                        </a:rPr>
                        <a:t>85%</a:t>
                      </a:r>
                      <a:endParaRPr lang="es-ES" sz="200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CE6F1"/>
                    </a:solidFill>
                  </a:tcPr>
                </a:tc>
                <a:tc>
                  <a:txBody>
                    <a:bodyPr/>
                    <a:lstStyle/>
                    <a:p>
                      <a:pPr algn="r">
                        <a:lnSpc>
                          <a:spcPct val="115000"/>
                        </a:lnSpc>
                        <a:spcAft>
                          <a:spcPts val="0"/>
                        </a:spcAft>
                      </a:pPr>
                      <a:r>
                        <a:rPr lang="es-BO" sz="2000" dirty="0">
                          <a:solidFill>
                            <a:srgbClr val="000000"/>
                          </a:solidFill>
                          <a:latin typeface="Calibri"/>
                          <a:ea typeface="Times New Roman"/>
                          <a:cs typeface="Calibri"/>
                        </a:rPr>
                        <a:t>72%</a:t>
                      </a:r>
                      <a:endParaRPr lang="es-ES" sz="2000" dirty="0">
                        <a:latin typeface="Calibri"/>
                        <a:ea typeface="Times New Roman"/>
                        <a:cs typeface="Times New Roman"/>
                      </a:endParaRPr>
                    </a:p>
                  </a:txBody>
                  <a:tcPr marL="44450" marR="4445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0002"/>
                  </a:ext>
                </a:extLst>
              </a:tr>
            </a:tbl>
          </a:graphicData>
        </a:graphic>
      </p:graphicFrame>
      <p:sp>
        <p:nvSpPr>
          <p:cNvPr id="9" name="8 Rectángulo"/>
          <p:cNvSpPr/>
          <p:nvPr/>
        </p:nvSpPr>
        <p:spPr>
          <a:xfrm>
            <a:off x="2423592" y="1988841"/>
            <a:ext cx="7272808" cy="830997"/>
          </a:xfrm>
          <a:prstGeom prst="rect">
            <a:avLst/>
          </a:prstGeom>
        </p:spPr>
        <p:txBody>
          <a:bodyPr wrap="square">
            <a:spAutoFit/>
          </a:bodyPr>
          <a:lstStyle/>
          <a:p>
            <a:pPr lvl="0" algn="just" fontAlgn="base">
              <a:spcBef>
                <a:spcPct val="0"/>
              </a:spcBef>
              <a:spcAft>
                <a:spcPct val="0"/>
              </a:spcAft>
            </a:pPr>
            <a:r>
              <a:rPr lang="es-BO" sz="2400" b="1" i="1" dirty="0">
                <a:latin typeface="Calibri" pitchFamily="34" charset="0"/>
                <a:ea typeface="Times New Roman" pitchFamily="18" charset="0"/>
                <a:cs typeface="Times New Roman" pitchFamily="18" charset="0"/>
              </a:rPr>
              <a:t>Distribución porcentual de las fronteras compartidas por Bolivia con la CAN y el MERCOSUR (En Porcentajes)</a:t>
            </a:r>
            <a:endParaRPr lang="es-ES" sz="2400" dirty="0">
              <a:latin typeface="Arial" pitchFamily="34" charset="0"/>
              <a:cs typeface="Arial" pitchFamily="34" charset="0"/>
            </a:endParaRPr>
          </a:p>
        </p:txBody>
      </p:sp>
      <p:pic>
        <p:nvPicPr>
          <p:cNvPr id="12" name="Picture 2"/>
          <p:cNvPicPr>
            <a:picLocks noChangeAspect="1" noChangeArrowheads="1"/>
          </p:cNvPicPr>
          <p:nvPr/>
        </p:nvPicPr>
        <p:blipFill>
          <a:blip r:embed="rId2" cstate="print"/>
          <a:srcRect/>
          <a:stretch>
            <a:fillRect/>
          </a:stretch>
        </p:blipFill>
        <p:spPr bwMode="auto">
          <a:xfrm>
            <a:off x="6692026" y="3214687"/>
            <a:ext cx="3652447" cy="2069721"/>
          </a:xfrm>
          <a:prstGeom prst="rect">
            <a:avLst/>
          </a:prstGeom>
          <a:noFill/>
          <a:ln w="9525">
            <a:noFill/>
            <a:miter lim="800000"/>
            <a:headEnd/>
            <a:tailEnd/>
          </a:ln>
        </p:spPr>
      </p:pic>
      <p:pic>
        <p:nvPicPr>
          <p:cNvPr id="6" name="1 Imagen" descr="logo_horizontal">
            <a:extLst>
              <a:ext uri="{FF2B5EF4-FFF2-40B4-BE49-F238E27FC236}">
                <a16:creationId xmlns:a16="http://schemas.microsoft.com/office/drawing/2014/main" id="{81C8BD94-2B50-45A3-9B45-F0580502C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675B47E-9D4F-4466-937E-3E76FC45E451}"/>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143000"/>
            <a:ext cx="8229600" cy="773832"/>
          </a:xfrm>
        </p:spPr>
        <p:txBody>
          <a:bodyPr/>
          <a:lstStyle/>
          <a:p>
            <a:pPr algn="ctr"/>
            <a:r>
              <a:rPr lang="es-ES" dirty="0"/>
              <a:t>Antecedentes</a:t>
            </a:r>
          </a:p>
        </p:txBody>
      </p:sp>
      <p:sp>
        <p:nvSpPr>
          <p:cNvPr id="32769" name="Rectangle 1"/>
          <p:cNvSpPr>
            <a:spLocks noChangeArrowheads="1"/>
          </p:cNvSpPr>
          <p:nvPr/>
        </p:nvSpPr>
        <p:spPr bwMode="auto">
          <a:xfrm>
            <a:off x="1775520" y="1812400"/>
            <a:ext cx="8496944"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s-BO" sz="2800" b="1" i="1" dirty="0">
                <a:latin typeface="Calibri" pitchFamily="34" charset="0"/>
                <a:ea typeface="Times New Roman" pitchFamily="18" charset="0"/>
                <a:cs typeface="Times New Roman" pitchFamily="18" charset="0"/>
              </a:rPr>
              <a:t>Cuadro 8</a:t>
            </a:r>
            <a:endParaRPr lang="es-ES" sz="1600" dirty="0">
              <a:latin typeface="Arial" pitchFamily="34" charset="0"/>
              <a:cs typeface="Arial" pitchFamily="34" charset="0"/>
            </a:endParaRPr>
          </a:p>
          <a:p>
            <a:pPr defTabSz="914400" eaLnBrk="0" fontAlgn="base" hangingPunct="0">
              <a:spcBef>
                <a:spcPct val="0"/>
              </a:spcBef>
              <a:spcAft>
                <a:spcPct val="0"/>
              </a:spcAft>
            </a:pPr>
            <a:r>
              <a:rPr lang="es-BO" sz="2800" b="1" i="1" dirty="0">
                <a:latin typeface="Calibri" pitchFamily="34" charset="0"/>
                <a:ea typeface="Times New Roman" pitchFamily="18" charset="0"/>
                <a:cs typeface="Times New Roman" pitchFamily="18" charset="0"/>
              </a:rPr>
              <a:t>Población de Bolivia en frontera con Mercosur y CAN</a:t>
            </a:r>
            <a:endParaRPr lang="es-BO" sz="4400" dirty="0">
              <a:latin typeface="Arial" pitchFamily="34" charset="0"/>
              <a:cs typeface="Arial" pitchFamily="34" charset="0"/>
            </a:endParaRPr>
          </a:p>
        </p:txBody>
      </p:sp>
      <p:graphicFrame>
        <p:nvGraphicFramePr>
          <p:cNvPr id="5" name="4 Tabla"/>
          <p:cNvGraphicFramePr>
            <a:graphicFrameLocks noGrp="1"/>
          </p:cNvGraphicFramePr>
          <p:nvPr/>
        </p:nvGraphicFramePr>
        <p:xfrm>
          <a:off x="2999657" y="2996952"/>
          <a:ext cx="5544617" cy="1728192"/>
        </p:xfrm>
        <a:graphic>
          <a:graphicData uri="http://schemas.openxmlformats.org/drawingml/2006/table">
            <a:tbl>
              <a:tblPr/>
              <a:tblGrid>
                <a:gridCol w="2651491">
                  <a:extLst>
                    <a:ext uri="{9D8B030D-6E8A-4147-A177-3AD203B41FA5}">
                      <a16:colId xmlns:a16="http://schemas.microsoft.com/office/drawing/2014/main" val="20000"/>
                    </a:ext>
                  </a:extLst>
                </a:gridCol>
                <a:gridCol w="1446563">
                  <a:extLst>
                    <a:ext uri="{9D8B030D-6E8A-4147-A177-3AD203B41FA5}">
                      <a16:colId xmlns:a16="http://schemas.microsoft.com/office/drawing/2014/main" val="20001"/>
                    </a:ext>
                  </a:extLst>
                </a:gridCol>
                <a:gridCol w="1446563">
                  <a:extLst>
                    <a:ext uri="{9D8B030D-6E8A-4147-A177-3AD203B41FA5}">
                      <a16:colId xmlns:a16="http://schemas.microsoft.com/office/drawing/2014/main" val="20002"/>
                    </a:ext>
                  </a:extLst>
                </a:gridCol>
              </a:tblGrid>
              <a:tr h="576064">
                <a:tc>
                  <a:txBody>
                    <a:bodyPr/>
                    <a:lstStyle/>
                    <a:p>
                      <a:pPr>
                        <a:lnSpc>
                          <a:spcPct val="115000"/>
                        </a:lnSpc>
                        <a:spcAft>
                          <a:spcPts val="0"/>
                        </a:spcAft>
                      </a:pPr>
                      <a:r>
                        <a:rPr lang="es-BO" sz="2400" b="1" dirty="0">
                          <a:solidFill>
                            <a:srgbClr val="FFFFFF"/>
                          </a:solidFill>
                          <a:latin typeface="Calibri"/>
                          <a:ea typeface="Times New Roman"/>
                          <a:cs typeface="Calibri"/>
                        </a:rPr>
                        <a:t>Población</a:t>
                      </a:r>
                      <a:endParaRPr lang="es-ES" sz="2400" dirty="0">
                        <a:latin typeface="Calibri"/>
                        <a:ea typeface="Times New Roman"/>
                        <a:cs typeface="Times New Roman"/>
                      </a:endParaRPr>
                    </a:p>
                  </a:txBody>
                  <a:tcPr marL="44450" marR="44450" marT="0" marB="0" anchor="ctr">
                    <a:lnL w="12700" cap="flat" cmpd="sng" algn="ctr">
                      <a:solidFill>
                        <a:srgbClr val="B1A0C7"/>
                      </a:solidFill>
                      <a:prstDash val="solid"/>
                      <a:round/>
                      <a:headEnd type="none" w="med" len="med"/>
                      <a:tailEnd type="none" w="med" len="med"/>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solidFill>
                      <a:srgbClr val="8064A2"/>
                    </a:solidFill>
                  </a:tcPr>
                </a:tc>
                <a:tc>
                  <a:txBody>
                    <a:bodyPr/>
                    <a:lstStyle/>
                    <a:p>
                      <a:pPr algn="ctr">
                        <a:lnSpc>
                          <a:spcPct val="115000"/>
                        </a:lnSpc>
                        <a:spcAft>
                          <a:spcPts val="0"/>
                        </a:spcAft>
                      </a:pPr>
                      <a:r>
                        <a:rPr lang="es-BO" sz="2400" b="1" dirty="0">
                          <a:solidFill>
                            <a:srgbClr val="FFFFFF"/>
                          </a:solidFill>
                          <a:latin typeface="Calibri"/>
                          <a:ea typeface="Times New Roman"/>
                          <a:cs typeface="Calibri"/>
                        </a:rPr>
                        <a:t>2011</a:t>
                      </a:r>
                      <a:endParaRPr lang="es-ES" sz="2400" dirty="0">
                        <a:latin typeface="Calibri"/>
                        <a:ea typeface="Times New Roman"/>
                        <a:cs typeface="Times New Roman"/>
                      </a:endParaRPr>
                    </a:p>
                  </a:txBody>
                  <a:tcPr marL="44450" marR="44450" marT="0" marB="0" anchor="ctr">
                    <a:lnL>
                      <a:noFill/>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solidFill>
                      <a:srgbClr val="8064A2"/>
                    </a:solidFill>
                  </a:tcPr>
                </a:tc>
                <a:tc>
                  <a:txBody>
                    <a:bodyPr/>
                    <a:lstStyle/>
                    <a:p>
                      <a:pPr marL="0" algn="ctr" rtl="0" eaLnBrk="1" latinLnBrk="0" hangingPunct="1">
                        <a:lnSpc>
                          <a:spcPct val="115000"/>
                        </a:lnSpc>
                        <a:spcAft>
                          <a:spcPts val="0"/>
                        </a:spcAft>
                      </a:pPr>
                      <a:r>
                        <a:rPr kumimoji="0" lang="es-ES" sz="2400" b="1" kern="1200" dirty="0">
                          <a:solidFill>
                            <a:srgbClr val="FFFFFF"/>
                          </a:solidFill>
                          <a:latin typeface="Calibri"/>
                          <a:ea typeface="Times New Roman"/>
                          <a:cs typeface="Calibri"/>
                        </a:rPr>
                        <a:t>%</a:t>
                      </a:r>
                    </a:p>
                  </a:txBody>
                  <a:tcPr marL="44450" marR="44450" marT="0" marB="0" anchor="ctr">
                    <a:lnL>
                      <a:noFill/>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solidFill>
                      <a:srgbClr val="8064A2"/>
                    </a:solidFill>
                  </a:tcPr>
                </a:tc>
                <a:extLst>
                  <a:ext uri="{0D108BD9-81ED-4DB2-BD59-A6C34878D82A}">
                    <a16:rowId xmlns:a16="http://schemas.microsoft.com/office/drawing/2014/main" val="10000"/>
                  </a:ext>
                </a:extLst>
              </a:tr>
              <a:tr h="576064">
                <a:tc>
                  <a:txBody>
                    <a:bodyPr/>
                    <a:lstStyle/>
                    <a:p>
                      <a:pPr>
                        <a:lnSpc>
                          <a:spcPct val="115000"/>
                        </a:lnSpc>
                        <a:spcAft>
                          <a:spcPts val="0"/>
                        </a:spcAft>
                      </a:pPr>
                      <a:r>
                        <a:rPr lang="es-BO" sz="2400">
                          <a:solidFill>
                            <a:srgbClr val="000000"/>
                          </a:solidFill>
                          <a:latin typeface="Calibri"/>
                          <a:ea typeface="Times New Roman"/>
                          <a:cs typeface="Calibri"/>
                        </a:rPr>
                        <a:t>MERCOSUR</a:t>
                      </a:r>
                      <a:endParaRPr lang="es-ES" sz="2400">
                        <a:latin typeface="Calibri"/>
                        <a:ea typeface="Times New Roman"/>
                        <a:cs typeface="Times New Roman"/>
                      </a:endParaRPr>
                    </a:p>
                  </a:txBody>
                  <a:tcPr marL="44450" marR="44450" marT="0" marB="0" anchor="ctr">
                    <a:lnL w="12700" cap="flat" cmpd="sng" algn="ctr">
                      <a:solidFill>
                        <a:srgbClr val="B1A0C7"/>
                      </a:solidFill>
                      <a:prstDash val="solid"/>
                      <a:round/>
                      <a:headEnd type="none" w="med" len="med"/>
                      <a:tailEnd type="none" w="med" len="med"/>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solidFill>
                      <a:srgbClr val="E4DFEC"/>
                    </a:solidFill>
                  </a:tcPr>
                </a:tc>
                <a:tc>
                  <a:txBody>
                    <a:bodyPr/>
                    <a:lstStyle/>
                    <a:p>
                      <a:pPr algn="ctr">
                        <a:lnSpc>
                          <a:spcPct val="115000"/>
                        </a:lnSpc>
                        <a:spcAft>
                          <a:spcPts val="0"/>
                        </a:spcAft>
                      </a:pPr>
                      <a:r>
                        <a:rPr lang="es-BO" sz="2400" dirty="0">
                          <a:solidFill>
                            <a:srgbClr val="000000"/>
                          </a:solidFill>
                          <a:latin typeface="Calibri"/>
                          <a:ea typeface="Times New Roman"/>
                          <a:cs typeface="Times New Roman"/>
                        </a:rPr>
                        <a:t>820.774</a:t>
                      </a:r>
                      <a:endParaRPr lang="es-ES" sz="2400" dirty="0">
                        <a:latin typeface="Calibri"/>
                        <a:ea typeface="Times New Roman"/>
                        <a:cs typeface="Times New Roman"/>
                      </a:endParaRPr>
                    </a:p>
                  </a:txBody>
                  <a:tcPr marL="44450" marR="44450" marT="0" marB="0" anchor="ctr">
                    <a:lnL>
                      <a:noFill/>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solidFill>
                      <a:srgbClr val="E4DFEC"/>
                    </a:solidFill>
                  </a:tcPr>
                </a:tc>
                <a:tc>
                  <a:txBody>
                    <a:bodyPr/>
                    <a:lstStyle/>
                    <a:p>
                      <a:pPr algn="ctr">
                        <a:lnSpc>
                          <a:spcPct val="115000"/>
                        </a:lnSpc>
                        <a:spcAft>
                          <a:spcPts val="0"/>
                        </a:spcAft>
                      </a:pPr>
                      <a:r>
                        <a:rPr lang="es-ES" sz="2400" dirty="0">
                          <a:latin typeface="Calibri"/>
                          <a:ea typeface="Times New Roman"/>
                          <a:cs typeface="Times New Roman"/>
                        </a:rPr>
                        <a:t>8.2%</a:t>
                      </a:r>
                    </a:p>
                  </a:txBody>
                  <a:tcPr marL="44450" marR="44450" marT="0" marB="0" anchor="ctr">
                    <a:lnL>
                      <a:noFill/>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solidFill>
                      <a:srgbClr val="E4DFEC"/>
                    </a:solidFill>
                  </a:tcPr>
                </a:tc>
                <a:extLst>
                  <a:ext uri="{0D108BD9-81ED-4DB2-BD59-A6C34878D82A}">
                    <a16:rowId xmlns:a16="http://schemas.microsoft.com/office/drawing/2014/main" val="10001"/>
                  </a:ext>
                </a:extLst>
              </a:tr>
              <a:tr h="576064">
                <a:tc>
                  <a:txBody>
                    <a:bodyPr/>
                    <a:lstStyle/>
                    <a:p>
                      <a:pPr>
                        <a:lnSpc>
                          <a:spcPct val="115000"/>
                        </a:lnSpc>
                        <a:spcAft>
                          <a:spcPts val="0"/>
                        </a:spcAft>
                      </a:pPr>
                      <a:r>
                        <a:rPr lang="es-BO" sz="2400" dirty="0">
                          <a:solidFill>
                            <a:srgbClr val="000000"/>
                          </a:solidFill>
                          <a:latin typeface="Calibri"/>
                          <a:ea typeface="Times New Roman"/>
                          <a:cs typeface="Times New Roman"/>
                        </a:rPr>
                        <a:t>CAN</a:t>
                      </a:r>
                      <a:endParaRPr lang="es-ES" sz="2400" dirty="0">
                        <a:latin typeface="Calibri"/>
                        <a:ea typeface="Times New Roman"/>
                        <a:cs typeface="Times New Roman"/>
                      </a:endParaRPr>
                    </a:p>
                  </a:txBody>
                  <a:tcPr marL="44450" marR="44450" marT="0" marB="0" anchor="ctr">
                    <a:lnL w="12700" cap="flat" cmpd="sng" algn="ctr">
                      <a:solidFill>
                        <a:srgbClr val="B1A0C7"/>
                      </a:solidFill>
                      <a:prstDash val="solid"/>
                      <a:round/>
                      <a:headEnd type="none" w="med" len="med"/>
                      <a:tailEnd type="none" w="med" len="med"/>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tcPr>
                </a:tc>
                <a:tc>
                  <a:txBody>
                    <a:bodyPr/>
                    <a:lstStyle/>
                    <a:p>
                      <a:pPr algn="ctr">
                        <a:lnSpc>
                          <a:spcPct val="115000"/>
                        </a:lnSpc>
                        <a:spcAft>
                          <a:spcPts val="0"/>
                        </a:spcAft>
                      </a:pPr>
                      <a:r>
                        <a:rPr lang="es-ES" sz="2400" dirty="0">
                          <a:latin typeface="Calibri"/>
                          <a:ea typeface="Times New Roman"/>
                          <a:cs typeface="Times New Roman"/>
                        </a:rPr>
                        <a:t>390.711</a:t>
                      </a:r>
                    </a:p>
                  </a:txBody>
                  <a:tcPr marL="44450" marR="44450" marT="0" marB="0" anchor="ctr">
                    <a:lnL>
                      <a:noFill/>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tcPr>
                </a:tc>
                <a:tc>
                  <a:txBody>
                    <a:bodyPr/>
                    <a:lstStyle/>
                    <a:p>
                      <a:pPr algn="ctr">
                        <a:lnSpc>
                          <a:spcPct val="115000"/>
                        </a:lnSpc>
                        <a:spcAft>
                          <a:spcPts val="0"/>
                        </a:spcAft>
                      </a:pPr>
                      <a:r>
                        <a:rPr lang="es-ES" sz="2400" dirty="0">
                          <a:latin typeface="Calibri"/>
                          <a:ea typeface="Times New Roman"/>
                          <a:cs typeface="Times New Roman"/>
                        </a:rPr>
                        <a:t>3.9%</a:t>
                      </a:r>
                    </a:p>
                  </a:txBody>
                  <a:tcPr marL="44450" marR="44450" marT="0" marB="0" anchor="ctr">
                    <a:lnL>
                      <a:noFill/>
                    </a:lnL>
                    <a:lnR>
                      <a:noFill/>
                    </a:lnR>
                    <a:lnT w="12700" cap="flat" cmpd="sng" algn="ctr">
                      <a:solidFill>
                        <a:srgbClr val="B1A0C7"/>
                      </a:solidFill>
                      <a:prstDash val="solid"/>
                      <a:round/>
                      <a:headEnd type="none" w="med" len="med"/>
                      <a:tailEnd type="none" w="med" len="med"/>
                    </a:lnT>
                    <a:lnB w="12700" cap="flat" cmpd="sng" algn="ctr">
                      <a:solidFill>
                        <a:srgbClr val="B1A0C7"/>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5 Rectángulo"/>
          <p:cNvSpPr/>
          <p:nvPr/>
        </p:nvSpPr>
        <p:spPr>
          <a:xfrm>
            <a:off x="3287688" y="5373217"/>
            <a:ext cx="6192688" cy="430887"/>
          </a:xfrm>
          <a:prstGeom prst="rect">
            <a:avLst/>
          </a:prstGeom>
        </p:spPr>
        <p:txBody>
          <a:bodyPr wrap="square">
            <a:spAutoFit/>
          </a:bodyPr>
          <a:lstStyle/>
          <a:p>
            <a:r>
              <a:rPr lang="es-BO" sz="1100" dirty="0"/>
              <a:t>Fuente: Elaborado en base a datos de los institutos de estadísticas de los países del MERCOSUR.</a:t>
            </a:r>
            <a:endParaRPr lang="es-ES" sz="1100" dirty="0"/>
          </a:p>
        </p:txBody>
      </p:sp>
      <p:pic>
        <p:nvPicPr>
          <p:cNvPr id="7" name="1 Imagen" descr="logo_horizontal">
            <a:extLst>
              <a:ext uri="{FF2B5EF4-FFF2-40B4-BE49-F238E27FC236}">
                <a16:creationId xmlns:a16="http://schemas.microsoft.com/office/drawing/2014/main" id="{F8E2BABD-62DC-4EC4-896C-793E62584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EB7BCF14-871A-4C83-89AA-0F8BF736D75A}"/>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1641" y="1364512"/>
            <a:ext cx="8596668" cy="1320800"/>
          </a:xfrm>
        </p:spPr>
        <p:txBody>
          <a:bodyPr/>
          <a:lstStyle/>
          <a:p>
            <a:r>
              <a:rPr lang="es-ES" dirty="0"/>
              <a:t>Mandatos</a:t>
            </a:r>
          </a:p>
        </p:txBody>
      </p:sp>
      <p:sp>
        <p:nvSpPr>
          <p:cNvPr id="6" name="5 Marcador de contenido"/>
          <p:cNvSpPr>
            <a:spLocks noGrp="1"/>
          </p:cNvSpPr>
          <p:nvPr>
            <p:ph sz="half" idx="1"/>
          </p:nvPr>
        </p:nvSpPr>
        <p:spPr>
          <a:xfrm>
            <a:off x="677334" y="2160589"/>
            <a:ext cx="8596668" cy="3880772"/>
          </a:xfrm>
        </p:spPr>
        <p:txBody>
          <a:bodyPr>
            <a:normAutofit/>
          </a:bodyPr>
          <a:lstStyle/>
          <a:p>
            <a:pPr algn="just">
              <a:buNone/>
            </a:pPr>
            <a:r>
              <a:rPr lang="es-ES" b="1" i="1" dirty="0"/>
              <a:t>REAFIRMANDO</a:t>
            </a:r>
            <a:r>
              <a:rPr lang="es-ES" i="1" dirty="0"/>
              <a:t> la importancia de la adhesión del Estado Plurinacional de Bolivia al MERCOSUR, para la consolidación del proceso de integración de América del Sur, con base en el refuerzo mutuo y la convergencia de los distintos esfuerzos y mecanismos subregionales de integración;</a:t>
            </a:r>
          </a:p>
          <a:p>
            <a:pPr algn="just">
              <a:buNone/>
            </a:pPr>
            <a:endParaRPr lang="es-ES" i="1" dirty="0"/>
          </a:p>
          <a:p>
            <a:pPr algn="just">
              <a:buNone/>
            </a:pPr>
            <a:r>
              <a:rPr lang="es-ES" sz="1200" i="1" dirty="0"/>
              <a:t>Protocolo de adhesión del Estado Plurinacional de Bolivia como miembro pleno al MERCOSUR. </a:t>
            </a:r>
            <a:endParaRPr lang="es-ES" sz="1400" i="1" dirty="0"/>
          </a:p>
        </p:txBody>
      </p:sp>
      <p:pic>
        <p:nvPicPr>
          <p:cNvPr id="4" name="1 Imagen" descr="logo_horizontal">
            <a:extLst>
              <a:ext uri="{FF2B5EF4-FFF2-40B4-BE49-F238E27FC236}">
                <a16:creationId xmlns:a16="http://schemas.microsoft.com/office/drawing/2014/main" id="{A822AD82-5678-44A9-A2D6-13A0E3379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B76282E-D97E-43D8-A0F6-EAEE2924C3DA}"/>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58299" y="1052737"/>
            <a:ext cx="8229600" cy="864096"/>
          </a:xfrm>
        </p:spPr>
        <p:txBody>
          <a:bodyPr>
            <a:normAutofit/>
          </a:bodyPr>
          <a:lstStyle/>
          <a:p>
            <a:r>
              <a:rPr lang="es-ES" dirty="0"/>
              <a:t>Incorporación de Bolivia al MERCOSUR</a:t>
            </a:r>
          </a:p>
        </p:txBody>
      </p:sp>
      <p:sp>
        <p:nvSpPr>
          <p:cNvPr id="3" name="2 Marcador de contenido"/>
          <p:cNvSpPr>
            <a:spLocks noGrp="1"/>
          </p:cNvSpPr>
          <p:nvPr>
            <p:ph sz="half" idx="1"/>
          </p:nvPr>
        </p:nvSpPr>
        <p:spPr>
          <a:xfrm>
            <a:off x="5015880" y="1916833"/>
            <a:ext cx="4896544" cy="4209331"/>
          </a:xfrm>
        </p:spPr>
        <p:txBody>
          <a:bodyPr>
            <a:normAutofit/>
          </a:bodyPr>
          <a:lstStyle/>
          <a:p>
            <a:pPr marL="0" indent="0" algn="just"/>
            <a:r>
              <a:rPr lang="es-ES_tradnl" dirty="0"/>
              <a:t>Condiciones:</a:t>
            </a:r>
          </a:p>
          <a:p>
            <a:pPr marL="400050" lvl="1" indent="0" algn="just"/>
            <a:r>
              <a:rPr lang="es-ES_tradnl" dirty="0"/>
              <a:t>mantener los beneficios que tenemos en otros espacios de integración que tenemos como la Comunidad Andina y la ALADI,</a:t>
            </a:r>
          </a:p>
          <a:p>
            <a:pPr marL="400050" lvl="1" indent="0" algn="just"/>
            <a:r>
              <a:rPr lang="es-ES_tradnl" dirty="0"/>
              <a:t>los avances que hemos hecho en otras negociaciones comerciales.</a:t>
            </a:r>
            <a:endParaRPr lang="es-ES" dirty="0"/>
          </a:p>
        </p:txBody>
      </p:sp>
      <p:pic>
        <p:nvPicPr>
          <p:cNvPr id="8194" name="Picture 2" descr="C:\Users\rmichel\Pictures\imegenes presentación\1342189341_414206818_1-Apoyo-en-Integracion-social-Madrid.jpg"/>
          <p:cNvPicPr>
            <a:picLocks noChangeAspect="1" noChangeArrowheads="1"/>
          </p:cNvPicPr>
          <p:nvPr/>
        </p:nvPicPr>
        <p:blipFill>
          <a:blip r:embed="rId2" cstate="print"/>
          <a:srcRect/>
          <a:stretch>
            <a:fillRect/>
          </a:stretch>
        </p:blipFill>
        <p:spPr bwMode="auto">
          <a:xfrm>
            <a:off x="1919537" y="3789040"/>
            <a:ext cx="3021315" cy="2160240"/>
          </a:xfrm>
          <a:prstGeom prst="rect">
            <a:avLst/>
          </a:prstGeom>
          <a:noFill/>
        </p:spPr>
      </p:pic>
      <p:pic>
        <p:nvPicPr>
          <p:cNvPr id="5" name="1 Imagen" descr="logo_horizontal">
            <a:extLst>
              <a:ext uri="{FF2B5EF4-FFF2-40B4-BE49-F238E27FC236}">
                <a16:creationId xmlns:a16="http://schemas.microsoft.com/office/drawing/2014/main" id="{8E4E7512-3D14-4FF4-A8C8-E781818B2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EF12834-D1F9-439E-B528-3AA710DEE42C}"/>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334" y="1321982"/>
            <a:ext cx="8596668" cy="1320800"/>
          </a:xfrm>
        </p:spPr>
        <p:txBody>
          <a:bodyPr/>
          <a:lstStyle/>
          <a:p>
            <a:r>
              <a:rPr lang="es-ES" dirty="0"/>
              <a:t>Contenido del Protocolo</a:t>
            </a:r>
          </a:p>
        </p:txBody>
      </p:sp>
      <p:sp>
        <p:nvSpPr>
          <p:cNvPr id="3" name="2 Marcador de contenido"/>
          <p:cNvSpPr>
            <a:spLocks noGrp="1"/>
          </p:cNvSpPr>
          <p:nvPr>
            <p:ph idx="1"/>
          </p:nvPr>
        </p:nvSpPr>
        <p:spPr/>
        <p:txBody>
          <a:bodyPr>
            <a:normAutofit/>
          </a:bodyPr>
          <a:lstStyle/>
          <a:p>
            <a:pPr algn="just"/>
            <a:r>
              <a:rPr lang="es-ES_tradnl" dirty="0"/>
              <a:t>Se ha logrado que MERCOSUR acepte que se establezcan instrumentos para Bolivia para tratar las asimetrías y un TED en los compromisos. </a:t>
            </a:r>
            <a:endParaRPr lang="es-ES" dirty="0"/>
          </a:p>
          <a:p>
            <a:pPr lvl="0" algn="just"/>
            <a:r>
              <a:rPr lang="es-ES_tradnl" b="1" i="1" u="sng" dirty="0"/>
              <a:t>Establece que Bolivia recibirá AL MENOS el mismo tratamiento diferenciado que reciben otros países del MERCOSUR como Paraguay o Uruguay.</a:t>
            </a:r>
            <a:endParaRPr lang="es-ES" b="1" i="1" u="sng" dirty="0"/>
          </a:p>
          <a:p>
            <a:pPr>
              <a:buNone/>
            </a:pPr>
            <a:endParaRPr lang="es-ES" dirty="0"/>
          </a:p>
        </p:txBody>
      </p:sp>
      <p:pic>
        <p:nvPicPr>
          <p:cNvPr id="4" name="1 Imagen" descr="logo_horizontal">
            <a:extLst>
              <a:ext uri="{FF2B5EF4-FFF2-40B4-BE49-F238E27FC236}">
                <a16:creationId xmlns:a16="http://schemas.microsoft.com/office/drawing/2014/main" id="{837906CE-C3EC-49A0-979F-104245957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E23057B-8234-42AF-AC19-1349689F48A3}"/>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8C5DB5-1016-4CB6-A095-6D4F9286F747}"/>
              </a:ext>
            </a:extLst>
          </p:cNvPr>
          <p:cNvSpPr>
            <a:spLocks noGrp="1"/>
          </p:cNvSpPr>
          <p:nvPr>
            <p:ph idx="1"/>
          </p:nvPr>
        </p:nvSpPr>
        <p:spPr/>
        <p:txBody>
          <a:bodyPr/>
          <a:lstStyle/>
          <a:p>
            <a:r>
              <a:rPr lang="es-ES" dirty="0"/>
              <a:t>Cuestionario:</a:t>
            </a:r>
          </a:p>
          <a:p>
            <a:pPr marL="0" indent="0">
              <a:buNone/>
            </a:pPr>
            <a:endParaRPr lang="es-ES" dirty="0"/>
          </a:p>
          <a:p>
            <a:pPr marL="0" indent="0">
              <a:buNone/>
            </a:pPr>
            <a:r>
              <a:rPr lang="es-ES" dirty="0"/>
              <a:t>https://forms.gle/my9xwfzGFbt3z4E36</a:t>
            </a:r>
          </a:p>
        </p:txBody>
      </p:sp>
      <p:pic>
        <p:nvPicPr>
          <p:cNvPr id="4" name="1 Imagen" descr="logo_horizontal">
            <a:extLst>
              <a:ext uri="{FF2B5EF4-FFF2-40B4-BE49-F238E27FC236}">
                <a16:creationId xmlns:a16="http://schemas.microsoft.com/office/drawing/2014/main" id="{03D26A63-4771-4968-8382-D29BA2AB9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57725" cy="1323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C189106-12F3-4D3D-B640-863FD4D9B425}"/>
              </a:ext>
            </a:extLst>
          </p:cNvPr>
          <p:cNvSpPr>
            <a:spLocks noChangeArrowheads="1"/>
          </p:cNvSpPr>
          <p:nvPr/>
        </p:nvSpPr>
        <p:spPr bwMode="auto">
          <a:xfrm>
            <a:off x="8146241" y="385142"/>
            <a:ext cx="412018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a:ln>
                <a:noFill/>
              </a:ln>
              <a:solidFill>
                <a:schemeClr val="tx1"/>
              </a:solidFill>
              <a:effectLst/>
              <a:latin typeface="Arial" panose="020B0604020202020204" pitchFamily="34" charset="0"/>
            </a:endParaRPr>
          </a:p>
          <a:p>
            <a:pPr algn="ctr"/>
            <a:endParaRPr lang="es-ES" sz="1400" dirty="0"/>
          </a:p>
          <a:p>
            <a:pPr algn="ctr"/>
            <a:endParaRPr lang="es-ES" sz="1400" dirty="0"/>
          </a:p>
        </p:txBody>
      </p:sp>
    </p:spTree>
    <p:extLst>
      <p:ext uri="{BB962C8B-B14F-4D97-AF65-F5344CB8AC3E}">
        <p14:creationId xmlns:p14="http://schemas.microsoft.com/office/powerpoint/2010/main" val="366812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A70DD-779C-EBD4-3BEE-A850498A4A71}"/>
              </a:ext>
            </a:extLst>
          </p:cNvPr>
          <p:cNvSpPr>
            <a:spLocks noGrp="1"/>
          </p:cNvSpPr>
          <p:nvPr>
            <p:ph type="title"/>
          </p:nvPr>
        </p:nvSpPr>
        <p:spPr/>
        <p:txBody>
          <a:bodyPr/>
          <a:lstStyle/>
          <a:p>
            <a:r>
              <a:rPr lang="es-BO" dirty="0"/>
              <a:t>Tratado de Creación del Tribunal</a:t>
            </a:r>
          </a:p>
        </p:txBody>
      </p:sp>
      <p:sp>
        <p:nvSpPr>
          <p:cNvPr id="3" name="Marcador de contenido 2">
            <a:extLst>
              <a:ext uri="{FF2B5EF4-FFF2-40B4-BE49-F238E27FC236}">
                <a16:creationId xmlns:a16="http://schemas.microsoft.com/office/drawing/2014/main" id="{192B202F-1F83-0AF4-CA31-265DF813FE8F}"/>
              </a:ext>
            </a:extLst>
          </p:cNvPr>
          <p:cNvSpPr>
            <a:spLocks noGrp="1"/>
          </p:cNvSpPr>
          <p:nvPr>
            <p:ph idx="1"/>
          </p:nvPr>
        </p:nvSpPr>
        <p:spPr>
          <a:xfrm>
            <a:off x="677334" y="1930400"/>
            <a:ext cx="8596668" cy="4442119"/>
          </a:xfrm>
        </p:spPr>
        <p:txBody>
          <a:bodyPr>
            <a:normAutofit fontScale="85000" lnSpcReduction="20000"/>
          </a:bodyPr>
          <a:lstStyle/>
          <a:p>
            <a:pPr algn="l"/>
            <a:r>
              <a:rPr lang="es-ES" b="1" i="0" dirty="0">
                <a:solidFill>
                  <a:srgbClr val="5C635B"/>
                </a:solidFill>
                <a:effectLst/>
                <a:latin typeface="Arial" panose="020B0604020202020204" pitchFamily="34" charset="0"/>
              </a:rPr>
              <a:t>Artículo 24</a:t>
            </a:r>
            <a:r>
              <a:rPr lang="es-ES" b="0" i="0" dirty="0">
                <a:solidFill>
                  <a:srgbClr val="5C635B"/>
                </a:solidFill>
                <a:effectLst/>
                <a:latin typeface="Arial" panose="020B0604020202020204" pitchFamily="34" charset="0"/>
              </a:rPr>
              <a:t>.- Cuando un País Miembro considere que otro País Miembro ha incurrido en incumplimiento de obligaciones emanadas de las normas que conforman el ordenamiento jurídico de la Comunidad Andina, elevará el caso a la Secretaría General con los antecedentes respectivos, para que ésta realice las gestiones conducentes a subsanar el incumplimiento, dentro del plazo a que se refiere el primer párrafo del artículo anterior. Recibida la respuesta o vencido el plazo sin que se hubieren obtenido resultados positivos, la Secretaría General de conformidad con su reglamento y dentro de los quince días siguientes emitirá un dictamen sobre el estado de cumplimiento de tales obligaciones, el cual deberá ser motivado.</a:t>
            </a:r>
          </a:p>
          <a:p>
            <a:pPr algn="l"/>
            <a:r>
              <a:rPr lang="es-ES" b="0" i="0" dirty="0">
                <a:solidFill>
                  <a:srgbClr val="5C635B"/>
                </a:solidFill>
                <a:effectLst/>
                <a:latin typeface="Arial" panose="020B0604020202020204" pitchFamily="34" charset="0"/>
              </a:rPr>
              <a:t>Si el dictamen fuere de incumplimiento y el País Miembro requerido persistiere en la conducta objeto del reclamo, </a:t>
            </a:r>
            <a:r>
              <a:rPr lang="es-ES" b="1" i="0" dirty="0">
                <a:solidFill>
                  <a:srgbClr val="FF0000"/>
                </a:solidFill>
                <a:effectLst/>
                <a:latin typeface="Arial" panose="020B0604020202020204" pitchFamily="34" charset="0"/>
              </a:rPr>
              <a:t>la Secretaría General deberá solicitar el pronunciamiento del Tribunal. Si la Secretaría General no intentare la acción dentro de los sesenta días siguientes de emitido el dictamen, el país reclamante podrá acudir directamente al Tribunal.</a:t>
            </a:r>
          </a:p>
          <a:p>
            <a:pPr algn="l"/>
            <a:r>
              <a:rPr lang="es-ES" b="0" i="0" dirty="0">
                <a:solidFill>
                  <a:srgbClr val="5C635B"/>
                </a:solidFill>
                <a:effectLst/>
                <a:latin typeface="Arial" panose="020B0604020202020204" pitchFamily="34" charset="0"/>
              </a:rPr>
              <a:t>Si la Secretaría General no emitiere su dictamen dentro de los sesenta y cinco días siguientes a la fecha de presentación del reclamo o el dictamen no fuere de incumplimiento, el país reclamante podrá acudir directamente al Tribunal.</a:t>
            </a:r>
          </a:p>
          <a:p>
            <a:pPr algn="l"/>
            <a:r>
              <a:rPr lang="es-ES" b="1" i="0" dirty="0">
                <a:solidFill>
                  <a:srgbClr val="5C635B"/>
                </a:solidFill>
                <a:effectLst/>
                <a:latin typeface="Arial" panose="020B0604020202020204" pitchFamily="34" charset="0"/>
              </a:rPr>
              <a:t>Artículo 25.</a:t>
            </a:r>
            <a:r>
              <a:rPr lang="es-ES" b="0" i="0" dirty="0">
                <a:solidFill>
                  <a:srgbClr val="5C635B"/>
                </a:solidFill>
                <a:effectLst/>
                <a:latin typeface="Arial" panose="020B0604020202020204" pitchFamily="34" charset="0"/>
              </a:rPr>
              <a:t>- Las personas naturales o jurídicas afectadas en sus derechos por el incumplimiento de un País Miembro, podrán acudir a la Secretaría General y al Tribunal, con sujeción al procedimiento previsto en el Artículo 24.</a:t>
            </a:r>
          </a:p>
          <a:p>
            <a:pPr algn="l"/>
            <a:r>
              <a:rPr lang="es-ES" b="0" i="0" dirty="0">
                <a:solidFill>
                  <a:srgbClr val="5C635B"/>
                </a:solidFill>
                <a:effectLst/>
                <a:latin typeface="Arial" panose="020B0604020202020204" pitchFamily="34" charset="0"/>
              </a:rPr>
              <a:t>La acción intentada conforme a lo dispuesto en el párrafo anterior, excluye la posibilidad de acudir simultáneamente a la vía prevista en el Artículo 31, por la misma causa.</a:t>
            </a:r>
          </a:p>
          <a:p>
            <a:endParaRPr lang="es-BO" dirty="0"/>
          </a:p>
        </p:txBody>
      </p:sp>
    </p:spTree>
    <p:extLst>
      <p:ext uri="{BB962C8B-B14F-4D97-AF65-F5344CB8AC3E}">
        <p14:creationId xmlns:p14="http://schemas.microsoft.com/office/powerpoint/2010/main" val="398249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2"/>
          <p:cNvSpPr/>
          <p:nvPr/>
        </p:nvSpPr>
        <p:spPr>
          <a:xfrm>
            <a:off x="360044" y="3223895"/>
            <a:ext cx="8898890" cy="410209"/>
          </a:xfrm>
          <a:custGeom>
            <a:avLst/>
            <a:gdLst/>
            <a:ahLst/>
            <a:cxnLst/>
            <a:rect l="l" t="t" r="r" b="b"/>
            <a:pathLst>
              <a:path w="8898890" h="410210" extrusionOk="0">
                <a:moveTo>
                  <a:pt x="8813165" y="0"/>
                </a:moveTo>
                <a:lnTo>
                  <a:pt x="0" y="0"/>
                </a:lnTo>
                <a:lnTo>
                  <a:pt x="0" y="409955"/>
                </a:lnTo>
                <a:lnTo>
                  <a:pt x="8813165" y="409955"/>
                </a:lnTo>
                <a:lnTo>
                  <a:pt x="8898636" y="204977"/>
                </a:lnTo>
                <a:lnTo>
                  <a:pt x="8813165"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76" name="Google Shape;476;p32"/>
          <p:cNvSpPr/>
          <p:nvPr/>
        </p:nvSpPr>
        <p:spPr>
          <a:xfrm>
            <a:off x="507872" y="2993770"/>
            <a:ext cx="1346200" cy="859790"/>
          </a:xfrm>
          <a:custGeom>
            <a:avLst/>
            <a:gdLst/>
            <a:ahLst/>
            <a:cxnLst/>
            <a:rect l="l" t="t" r="r" b="b"/>
            <a:pathLst>
              <a:path w="1346200" h="859789" extrusionOk="0">
                <a:moveTo>
                  <a:pt x="1202436" y="0"/>
                </a:moveTo>
                <a:lnTo>
                  <a:pt x="143256" y="0"/>
                </a:lnTo>
                <a:lnTo>
                  <a:pt x="97974" y="7303"/>
                </a:lnTo>
                <a:lnTo>
                  <a:pt x="58649" y="27639"/>
                </a:lnTo>
                <a:lnTo>
                  <a:pt x="27639" y="58649"/>
                </a:lnTo>
                <a:lnTo>
                  <a:pt x="7303" y="97974"/>
                </a:lnTo>
                <a:lnTo>
                  <a:pt x="0" y="143255"/>
                </a:lnTo>
                <a:lnTo>
                  <a:pt x="0" y="716279"/>
                </a:lnTo>
                <a:lnTo>
                  <a:pt x="7303" y="761561"/>
                </a:lnTo>
                <a:lnTo>
                  <a:pt x="27639" y="800886"/>
                </a:lnTo>
                <a:lnTo>
                  <a:pt x="58649" y="831896"/>
                </a:lnTo>
                <a:lnTo>
                  <a:pt x="97974" y="852232"/>
                </a:lnTo>
                <a:lnTo>
                  <a:pt x="143256" y="859536"/>
                </a:lnTo>
                <a:lnTo>
                  <a:pt x="1202436" y="859536"/>
                </a:lnTo>
                <a:lnTo>
                  <a:pt x="1247717" y="852232"/>
                </a:lnTo>
                <a:lnTo>
                  <a:pt x="1287042" y="831896"/>
                </a:lnTo>
                <a:lnTo>
                  <a:pt x="1318052" y="800886"/>
                </a:lnTo>
                <a:lnTo>
                  <a:pt x="1338388" y="761561"/>
                </a:lnTo>
                <a:lnTo>
                  <a:pt x="1345692" y="716279"/>
                </a:lnTo>
                <a:lnTo>
                  <a:pt x="1345692" y="143255"/>
                </a:lnTo>
                <a:lnTo>
                  <a:pt x="1338388" y="97974"/>
                </a:lnTo>
                <a:lnTo>
                  <a:pt x="1318052" y="58649"/>
                </a:lnTo>
                <a:lnTo>
                  <a:pt x="1287042" y="27639"/>
                </a:lnTo>
                <a:lnTo>
                  <a:pt x="1247717" y="7303"/>
                </a:lnTo>
                <a:lnTo>
                  <a:pt x="1202436" y="0"/>
                </a:lnTo>
                <a:close/>
              </a:path>
            </a:pathLst>
          </a:custGeom>
          <a:solidFill>
            <a:srgbClr val="B7DE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77" name="Google Shape;477;p32"/>
          <p:cNvSpPr txBox="1"/>
          <p:nvPr/>
        </p:nvSpPr>
        <p:spPr>
          <a:xfrm>
            <a:off x="633247" y="3040761"/>
            <a:ext cx="1090930" cy="756920"/>
          </a:xfrm>
          <a:prstGeom prst="rect">
            <a:avLst/>
          </a:prstGeom>
          <a:noFill/>
          <a:ln>
            <a:noFill/>
          </a:ln>
        </p:spPr>
        <p:txBody>
          <a:bodyPr spcFirstLastPara="1" wrap="square" lIns="0" tIns="12700" rIns="0" bIns="0" anchor="t" anchorCtr="0">
            <a:spAutoFit/>
          </a:bodyPr>
          <a:lstStyle/>
          <a:p>
            <a:pPr marL="12065" marR="5080" lvl="0" indent="0" algn="ctr" rtl="0">
              <a:spcBef>
                <a:spcPts val="0"/>
              </a:spcBef>
              <a:spcAft>
                <a:spcPts val="0"/>
              </a:spcAft>
              <a:buNone/>
            </a:pPr>
            <a:r>
              <a:rPr lang="en-US" sz="1200">
                <a:solidFill>
                  <a:schemeClr val="dk1"/>
                </a:solidFill>
                <a:latin typeface="Arial"/>
                <a:ea typeface="Arial"/>
                <a:cs typeface="Arial"/>
                <a:sym typeface="Arial"/>
              </a:rPr>
              <a:t>Reclamo  presentado por  País Miembro o  por Particular</a:t>
            </a:r>
            <a:endParaRPr sz="1200">
              <a:solidFill>
                <a:schemeClr val="dk1"/>
              </a:solidFill>
              <a:latin typeface="Arial"/>
              <a:ea typeface="Arial"/>
              <a:cs typeface="Arial"/>
              <a:sym typeface="Arial"/>
            </a:endParaRPr>
          </a:p>
        </p:txBody>
      </p:sp>
      <p:sp>
        <p:nvSpPr>
          <p:cNvPr id="478" name="Google Shape;478;p32"/>
          <p:cNvSpPr/>
          <p:nvPr/>
        </p:nvSpPr>
        <p:spPr>
          <a:xfrm>
            <a:off x="1970913" y="2993770"/>
            <a:ext cx="1346200" cy="859790"/>
          </a:xfrm>
          <a:custGeom>
            <a:avLst/>
            <a:gdLst/>
            <a:ahLst/>
            <a:cxnLst/>
            <a:rect l="l" t="t" r="r" b="b"/>
            <a:pathLst>
              <a:path w="1346200" h="859789" extrusionOk="0">
                <a:moveTo>
                  <a:pt x="1202436" y="0"/>
                </a:moveTo>
                <a:lnTo>
                  <a:pt x="143256" y="0"/>
                </a:lnTo>
                <a:lnTo>
                  <a:pt x="97974" y="7303"/>
                </a:lnTo>
                <a:lnTo>
                  <a:pt x="58649" y="27639"/>
                </a:lnTo>
                <a:lnTo>
                  <a:pt x="27639" y="58649"/>
                </a:lnTo>
                <a:lnTo>
                  <a:pt x="7303" y="97974"/>
                </a:lnTo>
                <a:lnTo>
                  <a:pt x="0" y="143255"/>
                </a:lnTo>
                <a:lnTo>
                  <a:pt x="0" y="716279"/>
                </a:lnTo>
                <a:lnTo>
                  <a:pt x="7303" y="761561"/>
                </a:lnTo>
                <a:lnTo>
                  <a:pt x="27639" y="800886"/>
                </a:lnTo>
                <a:lnTo>
                  <a:pt x="58649" y="831896"/>
                </a:lnTo>
                <a:lnTo>
                  <a:pt x="97974" y="852232"/>
                </a:lnTo>
                <a:lnTo>
                  <a:pt x="143256" y="859536"/>
                </a:lnTo>
                <a:lnTo>
                  <a:pt x="1202436" y="859536"/>
                </a:lnTo>
                <a:lnTo>
                  <a:pt x="1247717" y="852232"/>
                </a:lnTo>
                <a:lnTo>
                  <a:pt x="1287042" y="831896"/>
                </a:lnTo>
                <a:lnTo>
                  <a:pt x="1318052" y="800886"/>
                </a:lnTo>
                <a:lnTo>
                  <a:pt x="1338388" y="761561"/>
                </a:lnTo>
                <a:lnTo>
                  <a:pt x="1345692" y="716279"/>
                </a:lnTo>
                <a:lnTo>
                  <a:pt x="1345692" y="143255"/>
                </a:lnTo>
                <a:lnTo>
                  <a:pt x="1338388" y="97974"/>
                </a:lnTo>
                <a:lnTo>
                  <a:pt x="1318052" y="58649"/>
                </a:lnTo>
                <a:lnTo>
                  <a:pt x="1287042" y="27639"/>
                </a:lnTo>
                <a:lnTo>
                  <a:pt x="1247717" y="7303"/>
                </a:lnTo>
                <a:lnTo>
                  <a:pt x="1202436"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79" name="Google Shape;479;p32"/>
          <p:cNvSpPr txBox="1"/>
          <p:nvPr/>
        </p:nvSpPr>
        <p:spPr>
          <a:xfrm>
            <a:off x="2095373" y="3132200"/>
            <a:ext cx="1094740" cy="574040"/>
          </a:xfrm>
          <a:prstGeom prst="rect">
            <a:avLst/>
          </a:prstGeom>
          <a:noFill/>
          <a:ln>
            <a:noFill/>
          </a:ln>
        </p:spPr>
        <p:txBody>
          <a:bodyPr spcFirstLastPara="1" wrap="square" lIns="0" tIns="12700" rIns="0" bIns="0" anchor="t" anchorCtr="0">
            <a:spAutoFit/>
          </a:bodyPr>
          <a:lstStyle/>
          <a:p>
            <a:pPr marL="12700" marR="5080" lvl="0" indent="0" algn="ctr" rtl="0">
              <a:spcBef>
                <a:spcPts val="0"/>
              </a:spcBef>
              <a:spcAft>
                <a:spcPts val="0"/>
              </a:spcAft>
              <a:buNone/>
            </a:pPr>
            <a:r>
              <a:rPr lang="en-US" sz="1200">
                <a:solidFill>
                  <a:schemeClr val="dk1"/>
                </a:solidFill>
                <a:latin typeface="Arial"/>
                <a:ea typeface="Arial"/>
                <a:cs typeface="Arial"/>
                <a:sym typeface="Arial"/>
              </a:rPr>
              <a:t>SGCAN notifica  omisión de  requisitos</a:t>
            </a:r>
            <a:endParaRPr sz="1200">
              <a:solidFill>
                <a:schemeClr val="dk1"/>
              </a:solidFill>
              <a:latin typeface="Arial"/>
              <a:ea typeface="Arial"/>
              <a:cs typeface="Arial"/>
              <a:sym typeface="Arial"/>
            </a:endParaRPr>
          </a:p>
        </p:txBody>
      </p:sp>
      <p:sp>
        <p:nvSpPr>
          <p:cNvPr id="480" name="Google Shape;480;p32"/>
          <p:cNvSpPr/>
          <p:nvPr/>
        </p:nvSpPr>
        <p:spPr>
          <a:xfrm>
            <a:off x="3433952" y="2993770"/>
            <a:ext cx="1347470" cy="859790"/>
          </a:xfrm>
          <a:custGeom>
            <a:avLst/>
            <a:gdLst/>
            <a:ahLst/>
            <a:cxnLst/>
            <a:rect l="l" t="t" r="r" b="b"/>
            <a:pathLst>
              <a:path w="1347470" h="859789" extrusionOk="0">
                <a:moveTo>
                  <a:pt x="1203960" y="0"/>
                </a:moveTo>
                <a:lnTo>
                  <a:pt x="143256" y="0"/>
                </a:lnTo>
                <a:lnTo>
                  <a:pt x="97974" y="7303"/>
                </a:lnTo>
                <a:lnTo>
                  <a:pt x="58649" y="27639"/>
                </a:lnTo>
                <a:lnTo>
                  <a:pt x="27639" y="58649"/>
                </a:lnTo>
                <a:lnTo>
                  <a:pt x="7303" y="97974"/>
                </a:lnTo>
                <a:lnTo>
                  <a:pt x="0" y="143255"/>
                </a:lnTo>
                <a:lnTo>
                  <a:pt x="0" y="716279"/>
                </a:lnTo>
                <a:lnTo>
                  <a:pt x="7303" y="761561"/>
                </a:lnTo>
                <a:lnTo>
                  <a:pt x="27639" y="800886"/>
                </a:lnTo>
                <a:lnTo>
                  <a:pt x="58649" y="831896"/>
                </a:lnTo>
                <a:lnTo>
                  <a:pt x="97974" y="852232"/>
                </a:lnTo>
                <a:lnTo>
                  <a:pt x="143256" y="859536"/>
                </a:lnTo>
                <a:lnTo>
                  <a:pt x="1203960" y="859536"/>
                </a:lnTo>
                <a:lnTo>
                  <a:pt x="1249241" y="852232"/>
                </a:lnTo>
                <a:lnTo>
                  <a:pt x="1288566" y="831896"/>
                </a:lnTo>
                <a:lnTo>
                  <a:pt x="1319576" y="800886"/>
                </a:lnTo>
                <a:lnTo>
                  <a:pt x="1339912" y="761561"/>
                </a:lnTo>
                <a:lnTo>
                  <a:pt x="1347216" y="716279"/>
                </a:lnTo>
                <a:lnTo>
                  <a:pt x="1347216" y="143255"/>
                </a:lnTo>
                <a:lnTo>
                  <a:pt x="1339912" y="97974"/>
                </a:lnTo>
                <a:lnTo>
                  <a:pt x="1319576" y="58649"/>
                </a:lnTo>
                <a:lnTo>
                  <a:pt x="1288566" y="27639"/>
                </a:lnTo>
                <a:lnTo>
                  <a:pt x="1249241" y="7303"/>
                </a:lnTo>
                <a:lnTo>
                  <a:pt x="1203960" y="0"/>
                </a:lnTo>
                <a:close/>
              </a:path>
            </a:pathLst>
          </a:custGeom>
          <a:solidFill>
            <a:srgbClr val="B7DE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81" name="Google Shape;481;p32"/>
          <p:cNvSpPr txBox="1"/>
          <p:nvPr/>
        </p:nvSpPr>
        <p:spPr>
          <a:xfrm>
            <a:off x="3687318" y="3132200"/>
            <a:ext cx="839469" cy="574040"/>
          </a:xfrm>
          <a:prstGeom prst="rect">
            <a:avLst/>
          </a:prstGeom>
          <a:noFill/>
          <a:ln>
            <a:noFill/>
          </a:ln>
        </p:spPr>
        <p:txBody>
          <a:bodyPr spcFirstLastPara="1" wrap="square" lIns="0" tIns="12700" rIns="0" bIns="0" anchor="t" anchorCtr="0">
            <a:spAutoFit/>
          </a:bodyPr>
          <a:lstStyle/>
          <a:p>
            <a:pPr marL="12065" marR="5080" lvl="0" indent="0" algn="ctr" rtl="0">
              <a:spcBef>
                <a:spcPts val="0"/>
              </a:spcBef>
              <a:spcAft>
                <a:spcPts val="0"/>
              </a:spcAft>
              <a:buNone/>
            </a:pPr>
            <a:r>
              <a:rPr lang="en-US" sz="1200">
                <a:solidFill>
                  <a:schemeClr val="dk1"/>
                </a:solidFill>
                <a:latin typeface="Arial"/>
                <a:ea typeface="Arial"/>
                <a:cs typeface="Arial"/>
                <a:sym typeface="Arial"/>
              </a:rPr>
              <a:t>Reclamante  corrige  omisiones</a:t>
            </a:r>
            <a:endParaRPr sz="1200">
              <a:solidFill>
                <a:schemeClr val="dk1"/>
              </a:solidFill>
              <a:latin typeface="Arial"/>
              <a:ea typeface="Arial"/>
              <a:cs typeface="Arial"/>
              <a:sym typeface="Arial"/>
            </a:endParaRPr>
          </a:p>
        </p:txBody>
      </p:sp>
      <p:sp>
        <p:nvSpPr>
          <p:cNvPr id="482" name="Google Shape;482;p32"/>
          <p:cNvSpPr/>
          <p:nvPr/>
        </p:nvSpPr>
        <p:spPr>
          <a:xfrm>
            <a:off x="4898516" y="2993770"/>
            <a:ext cx="1346200" cy="859790"/>
          </a:xfrm>
          <a:custGeom>
            <a:avLst/>
            <a:gdLst/>
            <a:ahLst/>
            <a:cxnLst/>
            <a:rect l="l" t="t" r="r" b="b"/>
            <a:pathLst>
              <a:path w="1346200" h="859789" extrusionOk="0">
                <a:moveTo>
                  <a:pt x="1202436" y="0"/>
                </a:moveTo>
                <a:lnTo>
                  <a:pt x="143256" y="0"/>
                </a:lnTo>
                <a:lnTo>
                  <a:pt x="97974" y="7303"/>
                </a:lnTo>
                <a:lnTo>
                  <a:pt x="58649" y="27639"/>
                </a:lnTo>
                <a:lnTo>
                  <a:pt x="27639" y="58649"/>
                </a:lnTo>
                <a:lnTo>
                  <a:pt x="7303" y="97974"/>
                </a:lnTo>
                <a:lnTo>
                  <a:pt x="0" y="143255"/>
                </a:lnTo>
                <a:lnTo>
                  <a:pt x="0" y="716279"/>
                </a:lnTo>
                <a:lnTo>
                  <a:pt x="7303" y="761561"/>
                </a:lnTo>
                <a:lnTo>
                  <a:pt x="27639" y="800886"/>
                </a:lnTo>
                <a:lnTo>
                  <a:pt x="58649" y="831896"/>
                </a:lnTo>
                <a:lnTo>
                  <a:pt x="97974" y="852232"/>
                </a:lnTo>
                <a:lnTo>
                  <a:pt x="143256" y="859536"/>
                </a:lnTo>
                <a:lnTo>
                  <a:pt x="1202436" y="859536"/>
                </a:lnTo>
                <a:lnTo>
                  <a:pt x="1247717" y="852232"/>
                </a:lnTo>
                <a:lnTo>
                  <a:pt x="1287042" y="831896"/>
                </a:lnTo>
                <a:lnTo>
                  <a:pt x="1318052" y="800886"/>
                </a:lnTo>
                <a:lnTo>
                  <a:pt x="1338388" y="761561"/>
                </a:lnTo>
                <a:lnTo>
                  <a:pt x="1345692" y="716279"/>
                </a:lnTo>
                <a:lnTo>
                  <a:pt x="1345692" y="143255"/>
                </a:lnTo>
                <a:lnTo>
                  <a:pt x="1338388" y="97974"/>
                </a:lnTo>
                <a:lnTo>
                  <a:pt x="1318052" y="58649"/>
                </a:lnTo>
                <a:lnTo>
                  <a:pt x="1287042" y="27639"/>
                </a:lnTo>
                <a:lnTo>
                  <a:pt x="1247717" y="7303"/>
                </a:lnTo>
                <a:lnTo>
                  <a:pt x="1202436"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83" name="Google Shape;483;p32"/>
          <p:cNvSpPr txBox="1"/>
          <p:nvPr/>
        </p:nvSpPr>
        <p:spPr>
          <a:xfrm>
            <a:off x="5036946" y="3040761"/>
            <a:ext cx="1068070" cy="756920"/>
          </a:xfrm>
          <a:prstGeom prst="rect">
            <a:avLst/>
          </a:prstGeom>
          <a:noFill/>
          <a:ln>
            <a:noFill/>
          </a:ln>
        </p:spPr>
        <p:txBody>
          <a:bodyPr spcFirstLastPara="1" wrap="square" lIns="0" tIns="12700" rIns="0" bIns="0" anchor="t" anchorCtr="0">
            <a:spAutoFit/>
          </a:bodyPr>
          <a:lstStyle/>
          <a:p>
            <a:pPr marL="12065" marR="5080" lvl="0" indent="0" algn="ctr" rtl="0">
              <a:spcBef>
                <a:spcPts val="0"/>
              </a:spcBef>
              <a:spcAft>
                <a:spcPts val="0"/>
              </a:spcAft>
              <a:buNone/>
            </a:pPr>
            <a:r>
              <a:rPr lang="en-US" sz="1200">
                <a:solidFill>
                  <a:schemeClr val="dk1"/>
                </a:solidFill>
                <a:latin typeface="Arial"/>
                <a:ea typeface="Arial"/>
                <a:cs typeface="Arial"/>
                <a:sym typeface="Arial"/>
              </a:rPr>
              <a:t>SGCAN admite  o rechaza  reclamo/ corre  traslado</a:t>
            </a:r>
            <a:endParaRPr sz="1200">
              <a:solidFill>
                <a:schemeClr val="dk1"/>
              </a:solidFill>
              <a:latin typeface="Arial"/>
              <a:ea typeface="Arial"/>
              <a:cs typeface="Arial"/>
              <a:sym typeface="Arial"/>
            </a:endParaRPr>
          </a:p>
        </p:txBody>
      </p:sp>
      <p:sp>
        <p:nvSpPr>
          <p:cNvPr id="484" name="Google Shape;484;p32"/>
          <p:cNvSpPr/>
          <p:nvPr/>
        </p:nvSpPr>
        <p:spPr>
          <a:xfrm>
            <a:off x="6361557" y="2993770"/>
            <a:ext cx="1346200" cy="859790"/>
          </a:xfrm>
          <a:custGeom>
            <a:avLst/>
            <a:gdLst/>
            <a:ahLst/>
            <a:cxnLst/>
            <a:rect l="l" t="t" r="r" b="b"/>
            <a:pathLst>
              <a:path w="1346200" h="859789" extrusionOk="0">
                <a:moveTo>
                  <a:pt x="1202436" y="0"/>
                </a:moveTo>
                <a:lnTo>
                  <a:pt x="143255" y="0"/>
                </a:lnTo>
                <a:lnTo>
                  <a:pt x="97974" y="7303"/>
                </a:lnTo>
                <a:lnTo>
                  <a:pt x="58649" y="27639"/>
                </a:lnTo>
                <a:lnTo>
                  <a:pt x="27639" y="58649"/>
                </a:lnTo>
                <a:lnTo>
                  <a:pt x="7303" y="97974"/>
                </a:lnTo>
                <a:lnTo>
                  <a:pt x="0" y="143255"/>
                </a:lnTo>
                <a:lnTo>
                  <a:pt x="0" y="716279"/>
                </a:lnTo>
                <a:lnTo>
                  <a:pt x="7303" y="761561"/>
                </a:lnTo>
                <a:lnTo>
                  <a:pt x="27639" y="800886"/>
                </a:lnTo>
                <a:lnTo>
                  <a:pt x="58649" y="831896"/>
                </a:lnTo>
                <a:lnTo>
                  <a:pt x="97974" y="852232"/>
                </a:lnTo>
                <a:lnTo>
                  <a:pt x="143255" y="859536"/>
                </a:lnTo>
                <a:lnTo>
                  <a:pt x="1202436" y="859536"/>
                </a:lnTo>
                <a:lnTo>
                  <a:pt x="1247717" y="852232"/>
                </a:lnTo>
                <a:lnTo>
                  <a:pt x="1287042" y="831896"/>
                </a:lnTo>
                <a:lnTo>
                  <a:pt x="1318052" y="800886"/>
                </a:lnTo>
                <a:lnTo>
                  <a:pt x="1338388" y="761561"/>
                </a:lnTo>
                <a:lnTo>
                  <a:pt x="1345691" y="716279"/>
                </a:lnTo>
                <a:lnTo>
                  <a:pt x="1345691" y="143255"/>
                </a:lnTo>
                <a:lnTo>
                  <a:pt x="1338388" y="97974"/>
                </a:lnTo>
                <a:lnTo>
                  <a:pt x="1318052" y="58649"/>
                </a:lnTo>
                <a:lnTo>
                  <a:pt x="1287042" y="27639"/>
                </a:lnTo>
                <a:lnTo>
                  <a:pt x="1247717" y="7303"/>
                </a:lnTo>
                <a:lnTo>
                  <a:pt x="1202436" y="0"/>
                </a:lnTo>
                <a:close/>
              </a:path>
            </a:pathLst>
          </a:custGeom>
          <a:solidFill>
            <a:srgbClr val="8EB4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85" name="Google Shape;485;p32"/>
          <p:cNvSpPr txBox="1"/>
          <p:nvPr/>
        </p:nvSpPr>
        <p:spPr>
          <a:xfrm>
            <a:off x="6500622" y="3040761"/>
            <a:ext cx="1069975" cy="756920"/>
          </a:xfrm>
          <a:prstGeom prst="rect">
            <a:avLst/>
          </a:prstGeom>
          <a:noFill/>
          <a:ln>
            <a:noFill/>
          </a:ln>
        </p:spPr>
        <p:txBody>
          <a:bodyPr spcFirstLastPara="1" wrap="square" lIns="0" tIns="12700" rIns="0" bIns="0" anchor="t" anchorCtr="0">
            <a:spAutoFit/>
          </a:bodyPr>
          <a:lstStyle/>
          <a:p>
            <a:pPr marL="12065" marR="5080" lvl="0" indent="-1269" algn="ctr" rtl="0">
              <a:spcBef>
                <a:spcPts val="0"/>
              </a:spcBef>
              <a:spcAft>
                <a:spcPts val="0"/>
              </a:spcAft>
              <a:buNone/>
            </a:pPr>
            <a:r>
              <a:rPr lang="en-US" sz="1200">
                <a:solidFill>
                  <a:schemeClr val="dk1"/>
                </a:solidFill>
                <a:latin typeface="Arial"/>
                <a:ea typeface="Arial"/>
                <a:cs typeface="Arial"/>
                <a:sym typeface="Arial"/>
              </a:rPr>
              <a:t>Contestación  del reclamo/Inf.  Adicional de  demás PPMM</a:t>
            </a:r>
            <a:endParaRPr sz="1200">
              <a:solidFill>
                <a:schemeClr val="dk1"/>
              </a:solidFill>
              <a:latin typeface="Arial"/>
              <a:ea typeface="Arial"/>
              <a:cs typeface="Arial"/>
              <a:sym typeface="Arial"/>
            </a:endParaRPr>
          </a:p>
        </p:txBody>
      </p:sp>
      <p:sp>
        <p:nvSpPr>
          <p:cNvPr id="486" name="Google Shape;486;p32"/>
          <p:cNvSpPr/>
          <p:nvPr/>
        </p:nvSpPr>
        <p:spPr>
          <a:xfrm>
            <a:off x="7821548" y="2990723"/>
            <a:ext cx="1163320" cy="855344"/>
          </a:xfrm>
          <a:custGeom>
            <a:avLst/>
            <a:gdLst/>
            <a:ahLst/>
            <a:cxnLst/>
            <a:rect l="l" t="t" r="r" b="b"/>
            <a:pathLst>
              <a:path w="1163320" h="855345" extrusionOk="0">
                <a:moveTo>
                  <a:pt x="1162811" y="0"/>
                </a:moveTo>
                <a:lnTo>
                  <a:pt x="142494" y="0"/>
                </a:lnTo>
                <a:lnTo>
                  <a:pt x="97438" y="7260"/>
                </a:lnTo>
                <a:lnTo>
                  <a:pt x="58320" y="27480"/>
                </a:lnTo>
                <a:lnTo>
                  <a:pt x="27480" y="58320"/>
                </a:lnTo>
                <a:lnTo>
                  <a:pt x="7260" y="97438"/>
                </a:lnTo>
                <a:lnTo>
                  <a:pt x="0" y="142494"/>
                </a:lnTo>
                <a:lnTo>
                  <a:pt x="0" y="854963"/>
                </a:lnTo>
                <a:lnTo>
                  <a:pt x="1020318" y="854963"/>
                </a:lnTo>
                <a:lnTo>
                  <a:pt x="1065373" y="847703"/>
                </a:lnTo>
                <a:lnTo>
                  <a:pt x="1104491" y="827483"/>
                </a:lnTo>
                <a:lnTo>
                  <a:pt x="1135331" y="796643"/>
                </a:lnTo>
                <a:lnTo>
                  <a:pt x="1155551" y="757525"/>
                </a:lnTo>
                <a:lnTo>
                  <a:pt x="1162811" y="712470"/>
                </a:lnTo>
                <a:lnTo>
                  <a:pt x="1162811"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87" name="Google Shape;487;p32"/>
          <p:cNvSpPr/>
          <p:nvPr/>
        </p:nvSpPr>
        <p:spPr>
          <a:xfrm>
            <a:off x="7821548" y="2990723"/>
            <a:ext cx="1163320" cy="855344"/>
          </a:xfrm>
          <a:custGeom>
            <a:avLst/>
            <a:gdLst/>
            <a:ahLst/>
            <a:cxnLst/>
            <a:rect l="l" t="t" r="r" b="b"/>
            <a:pathLst>
              <a:path w="1163320" h="855345" extrusionOk="0">
                <a:moveTo>
                  <a:pt x="142494" y="0"/>
                </a:moveTo>
                <a:lnTo>
                  <a:pt x="1162811" y="0"/>
                </a:lnTo>
                <a:lnTo>
                  <a:pt x="1162811" y="712470"/>
                </a:lnTo>
                <a:lnTo>
                  <a:pt x="1155551" y="757525"/>
                </a:lnTo>
                <a:lnTo>
                  <a:pt x="1135331" y="796643"/>
                </a:lnTo>
                <a:lnTo>
                  <a:pt x="1104491" y="827483"/>
                </a:lnTo>
                <a:lnTo>
                  <a:pt x="1065373" y="847703"/>
                </a:lnTo>
                <a:lnTo>
                  <a:pt x="1020318" y="854963"/>
                </a:lnTo>
                <a:lnTo>
                  <a:pt x="0" y="854963"/>
                </a:lnTo>
                <a:lnTo>
                  <a:pt x="0" y="142494"/>
                </a:lnTo>
                <a:lnTo>
                  <a:pt x="7260" y="97438"/>
                </a:lnTo>
                <a:lnTo>
                  <a:pt x="27480" y="58320"/>
                </a:lnTo>
                <a:lnTo>
                  <a:pt x="58320" y="27480"/>
                </a:lnTo>
                <a:lnTo>
                  <a:pt x="97438" y="7260"/>
                </a:lnTo>
                <a:lnTo>
                  <a:pt x="142494" y="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88" name="Google Shape;488;p32"/>
          <p:cNvSpPr txBox="1"/>
          <p:nvPr/>
        </p:nvSpPr>
        <p:spPr>
          <a:xfrm>
            <a:off x="8048118" y="3127120"/>
            <a:ext cx="713105" cy="574040"/>
          </a:xfrm>
          <a:prstGeom prst="rect">
            <a:avLst/>
          </a:prstGeom>
          <a:noFill/>
          <a:ln>
            <a:noFill/>
          </a:ln>
        </p:spPr>
        <p:txBody>
          <a:bodyPr spcFirstLastPara="1" wrap="square" lIns="0" tIns="12700" rIns="0" bIns="0" anchor="t" anchorCtr="0">
            <a:spAutoFit/>
          </a:bodyPr>
          <a:lstStyle/>
          <a:p>
            <a:pPr marL="12700" marR="5080" lvl="0" indent="0" algn="ctr" rtl="0">
              <a:spcBef>
                <a:spcPts val="0"/>
              </a:spcBef>
              <a:spcAft>
                <a:spcPts val="0"/>
              </a:spcAft>
              <a:buNone/>
            </a:pPr>
            <a:r>
              <a:rPr lang="en-US" sz="1200" b="1">
                <a:solidFill>
                  <a:schemeClr val="dk1"/>
                </a:solidFill>
                <a:latin typeface="Arial"/>
                <a:ea typeface="Arial"/>
                <a:cs typeface="Arial"/>
                <a:sym typeface="Arial"/>
              </a:rPr>
              <a:t>Dictamen  de la  SGCAN</a:t>
            </a:r>
            <a:endParaRPr sz="1200">
              <a:solidFill>
                <a:schemeClr val="dk1"/>
              </a:solidFill>
              <a:latin typeface="Arial"/>
              <a:ea typeface="Arial"/>
              <a:cs typeface="Arial"/>
              <a:sym typeface="Arial"/>
            </a:endParaRPr>
          </a:p>
        </p:txBody>
      </p:sp>
      <p:sp>
        <p:nvSpPr>
          <p:cNvPr id="489" name="Google Shape;489;p32"/>
          <p:cNvSpPr/>
          <p:nvPr/>
        </p:nvSpPr>
        <p:spPr>
          <a:xfrm>
            <a:off x="1404747" y="2775077"/>
            <a:ext cx="988060" cy="129539"/>
          </a:xfrm>
          <a:custGeom>
            <a:avLst/>
            <a:gdLst/>
            <a:ahLst/>
            <a:cxnLst/>
            <a:rect l="l" t="t" r="r" b="b"/>
            <a:pathLst>
              <a:path w="988060" h="129539" extrusionOk="0">
                <a:moveTo>
                  <a:pt x="987552" y="129540"/>
                </a:moveTo>
                <a:lnTo>
                  <a:pt x="983870" y="104310"/>
                </a:lnTo>
                <a:lnTo>
                  <a:pt x="973820" y="83724"/>
                </a:lnTo>
                <a:lnTo>
                  <a:pt x="958887" y="69853"/>
                </a:lnTo>
                <a:lnTo>
                  <a:pt x="940561" y="64770"/>
                </a:lnTo>
                <a:lnTo>
                  <a:pt x="569341" y="64770"/>
                </a:lnTo>
                <a:lnTo>
                  <a:pt x="551088" y="59686"/>
                </a:lnTo>
                <a:lnTo>
                  <a:pt x="536194" y="45815"/>
                </a:lnTo>
                <a:lnTo>
                  <a:pt x="526157" y="25229"/>
                </a:lnTo>
                <a:lnTo>
                  <a:pt x="522478" y="0"/>
                </a:lnTo>
                <a:lnTo>
                  <a:pt x="518779" y="25229"/>
                </a:lnTo>
                <a:lnTo>
                  <a:pt x="508698" y="45815"/>
                </a:lnTo>
                <a:lnTo>
                  <a:pt x="493760" y="59686"/>
                </a:lnTo>
                <a:lnTo>
                  <a:pt x="475488" y="64770"/>
                </a:lnTo>
                <a:lnTo>
                  <a:pt x="46926" y="64770"/>
                </a:lnTo>
                <a:lnTo>
                  <a:pt x="28658" y="69853"/>
                </a:lnTo>
                <a:lnTo>
                  <a:pt x="13742" y="83724"/>
                </a:lnTo>
                <a:lnTo>
                  <a:pt x="3687" y="104310"/>
                </a:lnTo>
                <a:lnTo>
                  <a:pt x="0" y="129540"/>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90" name="Google Shape;490;p32"/>
          <p:cNvSpPr txBox="1"/>
          <p:nvPr/>
        </p:nvSpPr>
        <p:spPr>
          <a:xfrm>
            <a:off x="1301674" y="2290065"/>
            <a:ext cx="1290955" cy="361315"/>
          </a:xfrm>
          <a:prstGeom prst="rect">
            <a:avLst/>
          </a:prstGeom>
          <a:noFill/>
          <a:ln>
            <a:noFill/>
          </a:ln>
        </p:spPr>
        <p:txBody>
          <a:bodyPr spcFirstLastPara="1" wrap="square" lIns="0" tIns="13325" rIns="0" bIns="0" anchor="t" anchorCtr="0">
            <a:spAutoFit/>
          </a:bodyPr>
          <a:lstStyle/>
          <a:p>
            <a:pPr marL="403860" marR="5080" lvl="0" indent="-391794" algn="l"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5 días </a:t>
            </a:r>
            <a:r>
              <a:rPr lang="en-US" sz="1100" b="1">
                <a:solidFill>
                  <a:srgbClr val="FF0000"/>
                </a:solidFill>
                <a:latin typeface="Arial"/>
                <a:ea typeface="Arial"/>
                <a:cs typeface="Arial"/>
                <a:sym typeface="Arial"/>
              </a:rPr>
              <a:t> </a:t>
            </a:r>
            <a:r>
              <a:rPr lang="en-US" sz="1100" b="1" u="sng">
                <a:solidFill>
                  <a:srgbClr val="FF0000"/>
                </a:solidFill>
                <a:latin typeface="Arial"/>
                <a:ea typeface="Arial"/>
                <a:cs typeface="Arial"/>
                <a:sym typeface="Arial"/>
              </a:rPr>
              <a:t>hábiles</a:t>
            </a:r>
            <a:endParaRPr sz="1100">
              <a:solidFill>
                <a:schemeClr val="dk1"/>
              </a:solidFill>
              <a:latin typeface="Arial"/>
              <a:ea typeface="Arial"/>
              <a:cs typeface="Arial"/>
              <a:sym typeface="Arial"/>
            </a:endParaRPr>
          </a:p>
        </p:txBody>
      </p:sp>
      <p:sp>
        <p:nvSpPr>
          <p:cNvPr id="491" name="Google Shape;491;p32"/>
          <p:cNvSpPr/>
          <p:nvPr/>
        </p:nvSpPr>
        <p:spPr>
          <a:xfrm>
            <a:off x="2864739" y="2775077"/>
            <a:ext cx="988060" cy="129539"/>
          </a:xfrm>
          <a:custGeom>
            <a:avLst/>
            <a:gdLst/>
            <a:ahLst/>
            <a:cxnLst/>
            <a:rect l="l" t="t" r="r" b="b"/>
            <a:pathLst>
              <a:path w="988060" h="129539" extrusionOk="0">
                <a:moveTo>
                  <a:pt x="987551" y="129540"/>
                </a:moveTo>
                <a:lnTo>
                  <a:pt x="983870" y="104310"/>
                </a:lnTo>
                <a:lnTo>
                  <a:pt x="973820" y="83724"/>
                </a:lnTo>
                <a:lnTo>
                  <a:pt x="958887" y="69853"/>
                </a:lnTo>
                <a:lnTo>
                  <a:pt x="940562" y="64770"/>
                </a:lnTo>
                <a:lnTo>
                  <a:pt x="569341" y="64770"/>
                </a:lnTo>
                <a:lnTo>
                  <a:pt x="551088" y="59686"/>
                </a:lnTo>
                <a:lnTo>
                  <a:pt x="536194" y="45815"/>
                </a:lnTo>
                <a:lnTo>
                  <a:pt x="526157" y="25229"/>
                </a:lnTo>
                <a:lnTo>
                  <a:pt x="522478" y="0"/>
                </a:lnTo>
                <a:lnTo>
                  <a:pt x="518779" y="25229"/>
                </a:lnTo>
                <a:lnTo>
                  <a:pt x="508698" y="45815"/>
                </a:lnTo>
                <a:lnTo>
                  <a:pt x="493760" y="59686"/>
                </a:lnTo>
                <a:lnTo>
                  <a:pt x="475488" y="64770"/>
                </a:lnTo>
                <a:lnTo>
                  <a:pt x="46990" y="64770"/>
                </a:lnTo>
                <a:lnTo>
                  <a:pt x="28664" y="69853"/>
                </a:lnTo>
                <a:lnTo>
                  <a:pt x="13731" y="83724"/>
                </a:lnTo>
                <a:lnTo>
                  <a:pt x="3681" y="104310"/>
                </a:lnTo>
                <a:lnTo>
                  <a:pt x="0" y="129540"/>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92" name="Google Shape;492;p32"/>
          <p:cNvSpPr txBox="1"/>
          <p:nvPr/>
        </p:nvSpPr>
        <p:spPr>
          <a:xfrm>
            <a:off x="2881758" y="2290065"/>
            <a:ext cx="1049655" cy="361315"/>
          </a:xfrm>
          <a:prstGeom prst="rect">
            <a:avLst/>
          </a:prstGeom>
          <a:noFill/>
          <a:ln>
            <a:noFill/>
          </a:ln>
        </p:spPr>
        <p:txBody>
          <a:bodyPr spcFirstLastPara="1" wrap="square" lIns="0" tIns="13325" rIns="0" bIns="0" anchor="t" anchorCtr="0">
            <a:spAutoFit/>
          </a:bodyPr>
          <a:lstStyle/>
          <a:p>
            <a:pPr marL="125095" marR="5080" lvl="0" indent="-113030" algn="l"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15 </a:t>
            </a:r>
            <a:r>
              <a:rPr lang="en-US" sz="1100" b="1">
                <a:solidFill>
                  <a:srgbClr val="FF0000"/>
                </a:solidFill>
                <a:latin typeface="Arial"/>
                <a:ea typeface="Arial"/>
                <a:cs typeface="Arial"/>
                <a:sym typeface="Arial"/>
              </a:rPr>
              <a:t> </a:t>
            </a:r>
            <a:r>
              <a:rPr lang="en-US" sz="1100" b="1" u="sng">
                <a:solidFill>
                  <a:srgbClr val="FF0000"/>
                </a:solidFill>
                <a:latin typeface="Arial"/>
                <a:ea typeface="Arial"/>
                <a:cs typeface="Arial"/>
                <a:sym typeface="Arial"/>
              </a:rPr>
              <a:t>días hábiles</a:t>
            </a:r>
            <a:endParaRPr sz="1100">
              <a:solidFill>
                <a:schemeClr val="dk1"/>
              </a:solidFill>
              <a:latin typeface="Arial"/>
              <a:ea typeface="Arial"/>
              <a:cs typeface="Arial"/>
              <a:sym typeface="Arial"/>
            </a:endParaRPr>
          </a:p>
        </p:txBody>
      </p:sp>
      <p:sp>
        <p:nvSpPr>
          <p:cNvPr id="493" name="Google Shape;493;p32"/>
          <p:cNvSpPr/>
          <p:nvPr/>
        </p:nvSpPr>
        <p:spPr>
          <a:xfrm>
            <a:off x="4292727" y="2775077"/>
            <a:ext cx="988060" cy="129539"/>
          </a:xfrm>
          <a:custGeom>
            <a:avLst/>
            <a:gdLst/>
            <a:ahLst/>
            <a:cxnLst/>
            <a:rect l="l" t="t" r="r" b="b"/>
            <a:pathLst>
              <a:path w="988060" h="129539" extrusionOk="0">
                <a:moveTo>
                  <a:pt x="987551" y="129540"/>
                </a:moveTo>
                <a:lnTo>
                  <a:pt x="983870" y="104310"/>
                </a:lnTo>
                <a:lnTo>
                  <a:pt x="973820" y="83724"/>
                </a:lnTo>
                <a:lnTo>
                  <a:pt x="958887" y="69853"/>
                </a:lnTo>
                <a:lnTo>
                  <a:pt x="940562" y="64770"/>
                </a:lnTo>
                <a:lnTo>
                  <a:pt x="569340" y="64770"/>
                </a:lnTo>
                <a:lnTo>
                  <a:pt x="551088" y="59686"/>
                </a:lnTo>
                <a:lnTo>
                  <a:pt x="536193" y="45815"/>
                </a:lnTo>
                <a:lnTo>
                  <a:pt x="526157" y="25229"/>
                </a:lnTo>
                <a:lnTo>
                  <a:pt x="522477" y="0"/>
                </a:lnTo>
                <a:lnTo>
                  <a:pt x="518779" y="25229"/>
                </a:lnTo>
                <a:lnTo>
                  <a:pt x="508698" y="45815"/>
                </a:lnTo>
                <a:lnTo>
                  <a:pt x="493760" y="59686"/>
                </a:lnTo>
                <a:lnTo>
                  <a:pt x="475488" y="64770"/>
                </a:lnTo>
                <a:lnTo>
                  <a:pt x="46989" y="64770"/>
                </a:lnTo>
                <a:lnTo>
                  <a:pt x="28664" y="69853"/>
                </a:lnTo>
                <a:lnTo>
                  <a:pt x="13731" y="83724"/>
                </a:lnTo>
                <a:lnTo>
                  <a:pt x="3681" y="104310"/>
                </a:lnTo>
                <a:lnTo>
                  <a:pt x="0" y="129540"/>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94" name="Google Shape;494;p32"/>
          <p:cNvSpPr txBox="1"/>
          <p:nvPr/>
        </p:nvSpPr>
        <p:spPr>
          <a:xfrm>
            <a:off x="4189349" y="2290065"/>
            <a:ext cx="1290955" cy="361315"/>
          </a:xfrm>
          <a:prstGeom prst="rect">
            <a:avLst/>
          </a:prstGeom>
          <a:noFill/>
          <a:ln>
            <a:noFill/>
          </a:ln>
        </p:spPr>
        <p:txBody>
          <a:bodyPr spcFirstLastPara="1" wrap="square" lIns="0" tIns="13325" rIns="0" bIns="0" anchor="t" anchorCtr="0">
            <a:spAutoFit/>
          </a:bodyPr>
          <a:lstStyle/>
          <a:p>
            <a:pPr marL="404495" marR="5080" lvl="0" indent="-392430" algn="l"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5 días </a:t>
            </a:r>
            <a:r>
              <a:rPr lang="en-US" sz="1100" b="1">
                <a:solidFill>
                  <a:srgbClr val="FF0000"/>
                </a:solidFill>
                <a:latin typeface="Arial"/>
                <a:ea typeface="Arial"/>
                <a:cs typeface="Arial"/>
                <a:sym typeface="Arial"/>
              </a:rPr>
              <a:t> </a:t>
            </a:r>
            <a:r>
              <a:rPr lang="en-US" sz="1100" b="1" u="sng">
                <a:solidFill>
                  <a:srgbClr val="FF0000"/>
                </a:solidFill>
                <a:latin typeface="Arial"/>
                <a:ea typeface="Arial"/>
                <a:cs typeface="Arial"/>
                <a:sym typeface="Arial"/>
              </a:rPr>
              <a:t>hábiles</a:t>
            </a:r>
            <a:endParaRPr sz="1100">
              <a:solidFill>
                <a:schemeClr val="dk1"/>
              </a:solidFill>
              <a:latin typeface="Arial"/>
              <a:ea typeface="Arial"/>
              <a:cs typeface="Arial"/>
              <a:sym typeface="Arial"/>
            </a:endParaRPr>
          </a:p>
        </p:txBody>
      </p:sp>
      <p:sp>
        <p:nvSpPr>
          <p:cNvPr id="495" name="Google Shape;495;p32"/>
          <p:cNvSpPr/>
          <p:nvPr/>
        </p:nvSpPr>
        <p:spPr>
          <a:xfrm>
            <a:off x="5530215" y="3910456"/>
            <a:ext cx="1506220" cy="106680"/>
          </a:xfrm>
          <a:custGeom>
            <a:avLst/>
            <a:gdLst/>
            <a:ahLst/>
            <a:cxnLst/>
            <a:rect l="l" t="t" r="r" b="b"/>
            <a:pathLst>
              <a:path w="1506220" h="106679" extrusionOk="0">
                <a:moveTo>
                  <a:pt x="1505712" y="0"/>
                </a:moveTo>
                <a:lnTo>
                  <a:pt x="1502679" y="20764"/>
                </a:lnTo>
                <a:lnTo>
                  <a:pt x="1494409" y="37718"/>
                </a:lnTo>
                <a:lnTo>
                  <a:pt x="1482137" y="49149"/>
                </a:lnTo>
                <a:lnTo>
                  <a:pt x="1467104" y="53339"/>
                </a:lnTo>
                <a:lnTo>
                  <a:pt x="807212" y="53339"/>
                </a:lnTo>
                <a:lnTo>
                  <a:pt x="792178" y="57531"/>
                </a:lnTo>
                <a:lnTo>
                  <a:pt x="779907" y="68961"/>
                </a:lnTo>
                <a:lnTo>
                  <a:pt x="771636" y="85915"/>
                </a:lnTo>
                <a:lnTo>
                  <a:pt x="768604" y="106679"/>
                </a:lnTo>
                <a:lnTo>
                  <a:pt x="765571" y="85915"/>
                </a:lnTo>
                <a:lnTo>
                  <a:pt x="757301" y="68960"/>
                </a:lnTo>
                <a:lnTo>
                  <a:pt x="745029" y="57530"/>
                </a:lnTo>
                <a:lnTo>
                  <a:pt x="729996" y="53339"/>
                </a:lnTo>
                <a:lnTo>
                  <a:pt x="38608" y="53339"/>
                </a:lnTo>
                <a:lnTo>
                  <a:pt x="23574" y="49148"/>
                </a:lnTo>
                <a:lnTo>
                  <a:pt x="11302" y="37718"/>
                </a:lnTo>
                <a:lnTo>
                  <a:pt x="3032" y="20764"/>
                </a:lnTo>
                <a:lnTo>
                  <a:pt x="0" y="0"/>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96" name="Google Shape;496;p32"/>
          <p:cNvSpPr txBox="1"/>
          <p:nvPr/>
        </p:nvSpPr>
        <p:spPr>
          <a:xfrm>
            <a:off x="5061077" y="4432249"/>
            <a:ext cx="2439670" cy="330200"/>
          </a:xfrm>
          <a:prstGeom prst="rect">
            <a:avLst/>
          </a:prstGeom>
          <a:noFill/>
          <a:ln>
            <a:noFill/>
          </a:ln>
        </p:spPr>
        <p:txBody>
          <a:bodyPr spcFirstLastPara="1" wrap="square" lIns="0" tIns="12050" rIns="0" bIns="0" anchor="t" anchorCtr="0">
            <a:sp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Plazo para contestar / presentar elementos</a:t>
            </a:r>
            <a:endParaRPr sz="1000">
              <a:solidFill>
                <a:schemeClr val="dk1"/>
              </a:solidFill>
              <a:latin typeface="Arial"/>
              <a:ea typeface="Arial"/>
              <a:cs typeface="Arial"/>
              <a:sym typeface="Arial"/>
            </a:endParaRPr>
          </a:p>
          <a:p>
            <a:pPr marL="1270" marR="0" lvl="0" indent="0" algn="ctr" rtl="0">
              <a:spcBef>
                <a:spcPts val="5"/>
              </a:spcBef>
              <a:spcAft>
                <a:spcPts val="0"/>
              </a:spcAft>
              <a:buNone/>
            </a:pPr>
            <a:r>
              <a:rPr lang="en-US" sz="1000">
                <a:solidFill>
                  <a:schemeClr val="dk1"/>
                </a:solidFill>
                <a:latin typeface="Arial"/>
                <a:ea typeface="Arial"/>
                <a:cs typeface="Arial"/>
                <a:sym typeface="Arial"/>
              </a:rPr>
              <a:t>de información:</a:t>
            </a:r>
            <a:endParaRPr sz="1000">
              <a:solidFill>
                <a:schemeClr val="dk1"/>
              </a:solidFill>
              <a:latin typeface="Arial"/>
              <a:ea typeface="Arial"/>
              <a:cs typeface="Arial"/>
              <a:sym typeface="Arial"/>
            </a:endParaRPr>
          </a:p>
        </p:txBody>
      </p:sp>
      <p:sp>
        <p:nvSpPr>
          <p:cNvPr id="497" name="Google Shape;497;p32"/>
          <p:cNvSpPr txBox="1"/>
          <p:nvPr/>
        </p:nvSpPr>
        <p:spPr>
          <a:xfrm>
            <a:off x="5015358" y="4890007"/>
            <a:ext cx="2535555" cy="330200"/>
          </a:xfrm>
          <a:prstGeom prst="rect">
            <a:avLst/>
          </a:prstGeom>
          <a:noFill/>
          <a:ln>
            <a:noFill/>
          </a:ln>
        </p:spPr>
        <p:txBody>
          <a:bodyPr spcFirstLastPara="1" wrap="square" lIns="0" tIns="12050" rIns="0" bIns="0" anchor="t" anchorCtr="0">
            <a:spAutoFit/>
          </a:bodyPr>
          <a:lstStyle/>
          <a:p>
            <a:pPr marL="184785" marR="5080" lvl="0" indent="-172720" algn="l" rtl="0">
              <a:spcBef>
                <a:spcPts val="0"/>
              </a:spcBef>
              <a:spcAft>
                <a:spcPts val="0"/>
              </a:spcAft>
              <a:buClr>
                <a:srgbClr val="FFC000"/>
              </a:buClr>
              <a:buSzPts val="1000"/>
              <a:buFont typeface="Noto Sans Symbols"/>
              <a:buChar char="✔"/>
            </a:pPr>
            <a:r>
              <a:rPr lang="en-US" sz="1000">
                <a:solidFill>
                  <a:schemeClr val="dk1"/>
                </a:solidFill>
                <a:latin typeface="Arial"/>
                <a:ea typeface="Arial"/>
                <a:cs typeface="Arial"/>
                <a:sym typeface="Arial"/>
              </a:rPr>
              <a:t>No mayor a</a:t>
            </a:r>
            <a:r>
              <a:rPr lang="en-US" sz="1000">
                <a:solidFill>
                  <a:srgbClr val="FF0000"/>
                </a:solidFill>
                <a:latin typeface="Arial"/>
                <a:ea typeface="Arial"/>
                <a:cs typeface="Arial"/>
                <a:sym typeface="Arial"/>
              </a:rPr>
              <a:t> </a:t>
            </a:r>
            <a:r>
              <a:rPr lang="en-US" sz="1000" b="1" u="sng">
                <a:solidFill>
                  <a:srgbClr val="FF0000"/>
                </a:solidFill>
                <a:latin typeface="Arial"/>
                <a:ea typeface="Arial"/>
                <a:cs typeface="Arial"/>
                <a:sym typeface="Arial"/>
              </a:rPr>
              <a:t>60 días calendario</a:t>
            </a:r>
            <a:r>
              <a:rPr lang="en-US" sz="1000" b="1">
                <a:solidFill>
                  <a:srgbClr val="FF0000"/>
                </a:solidFill>
                <a:latin typeface="Arial"/>
                <a:ea typeface="Arial"/>
                <a:cs typeface="Arial"/>
                <a:sym typeface="Arial"/>
              </a:rPr>
              <a:t> </a:t>
            </a:r>
            <a:r>
              <a:rPr lang="en-US" sz="1000">
                <a:solidFill>
                  <a:schemeClr val="dk1"/>
                </a:solidFill>
                <a:latin typeface="Arial"/>
                <a:ea typeface="Arial"/>
                <a:cs typeface="Arial"/>
                <a:sym typeface="Arial"/>
              </a:rPr>
              <a:t>ni menor  de</a:t>
            </a:r>
            <a:r>
              <a:rPr lang="en-US" sz="1000">
                <a:solidFill>
                  <a:srgbClr val="FF0000"/>
                </a:solidFill>
                <a:latin typeface="Arial"/>
                <a:ea typeface="Arial"/>
                <a:cs typeface="Arial"/>
                <a:sym typeface="Arial"/>
              </a:rPr>
              <a:t> </a:t>
            </a:r>
            <a:r>
              <a:rPr lang="en-US" sz="1000" b="1" u="sng">
                <a:solidFill>
                  <a:srgbClr val="FF0000"/>
                </a:solidFill>
                <a:latin typeface="Arial"/>
                <a:ea typeface="Arial"/>
                <a:cs typeface="Arial"/>
                <a:sym typeface="Arial"/>
              </a:rPr>
              <a:t>10 días hábiles</a:t>
            </a:r>
            <a:r>
              <a:rPr lang="en-US"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p:txBody>
      </p:sp>
      <p:sp>
        <p:nvSpPr>
          <p:cNvPr id="498" name="Google Shape;498;p32"/>
          <p:cNvSpPr/>
          <p:nvPr/>
        </p:nvSpPr>
        <p:spPr>
          <a:xfrm>
            <a:off x="6257163" y="2774314"/>
            <a:ext cx="76200" cy="449580"/>
          </a:xfrm>
          <a:custGeom>
            <a:avLst/>
            <a:gdLst/>
            <a:ahLst/>
            <a:cxnLst/>
            <a:rect l="l" t="t" r="r" b="b"/>
            <a:pathLst>
              <a:path w="76200" h="449580" extrusionOk="0">
                <a:moveTo>
                  <a:pt x="44444" y="76136"/>
                </a:moveTo>
                <a:lnTo>
                  <a:pt x="31744" y="76263"/>
                </a:lnTo>
                <a:lnTo>
                  <a:pt x="35306" y="449072"/>
                </a:lnTo>
                <a:lnTo>
                  <a:pt x="48006" y="448945"/>
                </a:lnTo>
                <a:lnTo>
                  <a:pt x="44444" y="76136"/>
                </a:lnTo>
                <a:close/>
              </a:path>
              <a:path w="76200" h="449580" extrusionOk="0">
                <a:moveTo>
                  <a:pt x="37337" y="0"/>
                </a:moveTo>
                <a:lnTo>
                  <a:pt x="0" y="76581"/>
                </a:lnTo>
                <a:lnTo>
                  <a:pt x="31744" y="76263"/>
                </a:lnTo>
                <a:lnTo>
                  <a:pt x="31623" y="63500"/>
                </a:lnTo>
                <a:lnTo>
                  <a:pt x="69820" y="63373"/>
                </a:lnTo>
                <a:lnTo>
                  <a:pt x="37337" y="0"/>
                </a:lnTo>
                <a:close/>
              </a:path>
              <a:path w="76200" h="449580" extrusionOk="0">
                <a:moveTo>
                  <a:pt x="44323" y="63373"/>
                </a:moveTo>
                <a:lnTo>
                  <a:pt x="31623" y="63500"/>
                </a:lnTo>
                <a:lnTo>
                  <a:pt x="31744" y="76263"/>
                </a:lnTo>
                <a:lnTo>
                  <a:pt x="44444" y="76136"/>
                </a:lnTo>
                <a:lnTo>
                  <a:pt x="44323" y="63373"/>
                </a:lnTo>
                <a:close/>
              </a:path>
              <a:path w="76200" h="449580" extrusionOk="0">
                <a:moveTo>
                  <a:pt x="69820" y="63373"/>
                </a:moveTo>
                <a:lnTo>
                  <a:pt x="44323" y="63373"/>
                </a:lnTo>
                <a:lnTo>
                  <a:pt x="44444" y="76136"/>
                </a:lnTo>
                <a:lnTo>
                  <a:pt x="76200" y="75819"/>
                </a:lnTo>
                <a:lnTo>
                  <a:pt x="69820" y="63373"/>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99" name="Google Shape;499;p32"/>
          <p:cNvSpPr txBox="1"/>
          <p:nvPr/>
        </p:nvSpPr>
        <p:spPr>
          <a:xfrm>
            <a:off x="5698997" y="2239137"/>
            <a:ext cx="1200150" cy="528955"/>
          </a:xfrm>
          <a:prstGeom prst="rect">
            <a:avLst/>
          </a:prstGeom>
          <a:noFill/>
          <a:ln>
            <a:noFill/>
          </a:ln>
        </p:spPr>
        <p:txBody>
          <a:bodyPr spcFirstLastPara="1" wrap="square" lIns="0" tIns="13325" rIns="0" bIns="0" anchor="t" anchorCtr="0">
            <a:spAutoFit/>
          </a:bodyPr>
          <a:lstStyle/>
          <a:p>
            <a:pPr marL="12700" marR="5080" lvl="0" indent="0" algn="ctr" rtl="0">
              <a:spcBef>
                <a:spcPts val="0"/>
              </a:spcBef>
              <a:spcAft>
                <a:spcPts val="0"/>
              </a:spcAft>
              <a:buNone/>
            </a:pPr>
            <a:r>
              <a:rPr lang="en-US" sz="1100">
                <a:solidFill>
                  <a:schemeClr val="dk1"/>
                </a:solidFill>
                <a:latin typeface="Arial"/>
                <a:ea typeface="Arial"/>
                <a:cs typeface="Arial"/>
                <a:sym typeface="Arial"/>
              </a:rPr>
              <a:t>Se puede sostener  una reunión  informativa</a:t>
            </a:r>
            <a:endParaRPr sz="1100">
              <a:solidFill>
                <a:schemeClr val="dk1"/>
              </a:solidFill>
              <a:latin typeface="Arial"/>
              <a:ea typeface="Arial"/>
              <a:cs typeface="Arial"/>
              <a:sym typeface="Arial"/>
            </a:endParaRPr>
          </a:p>
        </p:txBody>
      </p:sp>
      <p:sp>
        <p:nvSpPr>
          <p:cNvPr id="500" name="Google Shape;500;p32"/>
          <p:cNvSpPr txBox="1"/>
          <p:nvPr/>
        </p:nvSpPr>
        <p:spPr>
          <a:xfrm>
            <a:off x="7283068" y="2295526"/>
            <a:ext cx="1050290" cy="361315"/>
          </a:xfrm>
          <a:prstGeom prst="rect">
            <a:avLst/>
          </a:prstGeom>
          <a:noFill/>
          <a:ln>
            <a:noFill/>
          </a:ln>
        </p:spPr>
        <p:txBody>
          <a:bodyPr spcFirstLastPara="1" wrap="square" lIns="0" tIns="13325" rIns="0" bIns="0" anchor="t" anchorCtr="0">
            <a:spAutoFit/>
          </a:bodyPr>
          <a:lstStyle/>
          <a:p>
            <a:pPr marL="125095" marR="5080" lvl="0" indent="-113030" algn="l" rtl="0">
              <a:spcBef>
                <a:spcPts val="0"/>
              </a:spcBef>
              <a:spcAft>
                <a:spcPts val="0"/>
              </a:spcAft>
              <a:buNone/>
            </a:pPr>
            <a:r>
              <a:rPr lang="en-US" sz="1100">
                <a:solidFill>
                  <a:schemeClr val="dk1"/>
                </a:solidFill>
                <a:latin typeface="Arial"/>
                <a:ea typeface="Arial"/>
                <a:cs typeface="Arial"/>
                <a:sym typeface="Arial"/>
              </a:rPr>
              <a:t>Dentro de los </a:t>
            </a:r>
            <a:r>
              <a:rPr lang="en-US" sz="1100" b="1" u="sng">
                <a:solidFill>
                  <a:srgbClr val="FF0000"/>
                </a:solidFill>
                <a:latin typeface="Arial"/>
                <a:ea typeface="Arial"/>
                <a:cs typeface="Arial"/>
                <a:sym typeface="Arial"/>
              </a:rPr>
              <a:t>15 </a:t>
            </a:r>
            <a:r>
              <a:rPr lang="en-US" sz="1100" b="1">
                <a:solidFill>
                  <a:srgbClr val="FF0000"/>
                </a:solidFill>
                <a:latin typeface="Arial"/>
                <a:ea typeface="Arial"/>
                <a:cs typeface="Arial"/>
                <a:sym typeface="Arial"/>
              </a:rPr>
              <a:t> </a:t>
            </a:r>
            <a:r>
              <a:rPr lang="en-US" sz="1100" b="1" u="sng">
                <a:solidFill>
                  <a:srgbClr val="FF0000"/>
                </a:solidFill>
                <a:latin typeface="Arial"/>
                <a:ea typeface="Arial"/>
                <a:cs typeface="Arial"/>
                <a:sym typeface="Arial"/>
              </a:rPr>
              <a:t>días hábiles</a:t>
            </a:r>
            <a:endParaRPr sz="1100">
              <a:solidFill>
                <a:schemeClr val="dk1"/>
              </a:solidFill>
              <a:latin typeface="Arial"/>
              <a:ea typeface="Arial"/>
              <a:cs typeface="Arial"/>
              <a:sym typeface="Arial"/>
            </a:endParaRPr>
          </a:p>
        </p:txBody>
      </p:sp>
      <p:sp>
        <p:nvSpPr>
          <p:cNvPr id="501" name="Google Shape;501;p32"/>
          <p:cNvSpPr/>
          <p:nvPr/>
        </p:nvSpPr>
        <p:spPr>
          <a:xfrm>
            <a:off x="7267575" y="2772030"/>
            <a:ext cx="988060" cy="129539"/>
          </a:xfrm>
          <a:custGeom>
            <a:avLst/>
            <a:gdLst/>
            <a:ahLst/>
            <a:cxnLst/>
            <a:rect l="l" t="t" r="r" b="b"/>
            <a:pathLst>
              <a:path w="988059" h="129539" extrusionOk="0">
                <a:moveTo>
                  <a:pt x="987551" y="129539"/>
                </a:moveTo>
                <a:lnTo>
                  <a:pt x="983870" y="104310"/>
                </a:lnTo>
                <a:lnTo>
                  <a:pt x="973820" y="83724"/>
                </a:lnTo>
                <a:lnTo>
                  <a:pt x="958887" y="69853"/>
                </a:lnTo>
                <a:lnTo>
                  <a:pt x="940561" y="64769"/>
                </a:lnTo>
                <a:lnTo>
                  <a:pt x="569341" y="64769"/>
                </a:lnTo>
                <a:lnTo>
                  <a:pt x="551088" y="59686"/>
                </a:lnTo>
                <a:lnTo>
                  <a:pt x="536194" y="45815"/>
                </a:lnTo>
                <a:lnTo>
                  <a:pt x="526157" y="25229"/>
                </a:lnTo>
                <a:lnTo>
                  <a:pt x="522477" y="0"/>
                </a:lnTo>
                <a:lnTo>
                  <a:pt x="518779" y="25229"/>
                </a:lnTo>
                <a:lnTo>
                  <a:pt x="508698" y="45815"/>
                </a:lnTo>
                <a:lnTo>
                  <a:pt x="493760" y="59686"/>
                </a:lnTo>
                <a:lnTo>
                  <a:pt x="475488" y="64769"/>
                </a:lnTo>
                <a:lnTo>
                  <a:pt x="46990" y="64769"/>
                </a:lnTo>
                <a:lnTo>
                  <a:pt x="28664" y="69853"/>
                </a:lnTo>
                <a:lnTo>
                  <a:pt x="13731" y="83724"/>
                </a:lnTo>
                <a:lnTo>
                  <a:pt x="3681" y="104310"/>
                </a:lnTo>
                <a:lnTo>
                  <a:pt x="0" y="129539"/>
                </a:lnTo>
              </a:path>
            </a:pathLst>
          </a:custGeom>
          <a:noFill/>
          <a:ln w="19800" cap="flat" cmpd="sng">
            <a:solidFill>
              <a:srgbClr val="F7954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02" name="Google Shape;502;p32"/>
          <p:cNvSpPr/>
          <p:nvPr/>
        </p:nvSpPr>
        <p:spPr>
          <a:xfrm>
            <a:off x="7821548" y="5694300"/>
            <a:ext cx="1163320" cy="788035"/>
          </a:xfrm>
          <a:custGeom>
            <a:avLst/>
            <a:gdLst/>
            <a:ahLst/>
            <a:cxnLst/>
            <a:rect l="l" t="t" r="r" b="b"/>
            <a:pathLst>
              <a:path w="1163320" h="788035" extrusionOk="0">
                <a:moveTo>
                  <a:pt x="1162811" y="0"/>
                </a:moveTo>
                <a:lnTo>
                  <a:pt x="131318" y="0"/>
                </a:lnTo>
                <a:lnTo>
                  <a:pt x="80206" y="10318"/>
                </a:lnTo>
                <a:lnTo>
                  <a:pt x="38465" y="38460"/>
                </a:lnTo>
                <a:lnTo>
                  <a:pt x="10320" y="80201"/>
                </a:lnTo>
                <a:lnTo>
                  <a:pt x="0" y="131318"/>
                </a:lnTo>
                <a:lnTo>
                  <a:pt x="0" y="787908"/>
                </a:lnTo>
                <a:lnTo>
                  <a:pt x="1031494" y="787908"/>
                </a:lnTo>
                <a:lnTo>
                  <a:pt x="1082605" y="777589"/>
                </a:lnTo>
                <a:lnTo>
                  <a:pt x="1124346" y="749447"/>
                </a:lnTo>
                <a:lnTo>
                  <a:pt x="1152491" y="707706"/>
                </a:lnTo>
                <a:lnTo>
                  <a:pt x="1162811" y="656590"/>
                </a:lnTo>
                <a:lnTo>
                  <a:pt x="1162811"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03" name="Google Shape;503;p32"/>
          <p:cNvSpPr txBox="1"/>
          <p:nvPr/>
        </p:nvSpPr>
        <p:spPr>
          <a:xfrm>
            <a:off x="8011541" y="5706288"/>
            <a:ext cx="784860" cy="757555"/>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SGCAN</a:t>
            </a:r>
            <a:endParaRPr sz="1200">
              <a:solidFill>
                <a:schemeClr val="dk1"/>
              </a:solidFill>
              <a:latin typeface="Arial"/>
              <a:ea typeface="Arial"/>
              <a:cs typeface="Arial"/>
              <a:sym typeface="Arial"/>
            </a:endParaRPr>
          </a:p>
          <a:p>
            <a:pPr marL="12700" marR="5080" lvl="0" indent="-1270" algn="ctr" rtl="0">
              <a:spcBef>
                <a:spcPts val="0"/>
              </a:spcBef>
              <a:spcAft>
                <a:spcPts val="0"/>
              </a:spcAft>
              <a:buNone/>
            </a:pPr>
            <a:r>
              <a:rPr lang="en-US" sz="1200">
                <a:solidFill>
                  <a:schemeClr val="dk1"/>
                </a:solidFill>
                <a:latin typeface="Arial"/>
                <a:ea typeface="Arial"/>
                <a:cs typeface="Arial"/>
                <a:sym typeface="Arial"/>
              </a:rPr>
              <a:t>responde  solicitud de  aclaración</a:t>
            </a:r>
            <a:endParaRPr sz="1200">
              <a:solidFill>
                <a:schemeClr val="dk1"/>
              </a:solidFill>
              <a:latin typeface="Arial"/>
              <a:ea typeface="Arial"/>
              <a:cs typeface="Arial"/>
              <a:sym typeface="Arial"/>
            </a:endParaRPr>
          </a:p>
        </p:txBody>
      </p:sp>
      <p:sp>
        <p:nvSpPr>
          <p:cNvPr id="504" name="Google Shape;504;p32"/>
          <p:cNvSpPr/>
          <p:nvPr/>
        </p:nvSpPr>
        <p:spPr>
          <a:xfrm>
            <a:off x="8361426" y="3835019"/>
            <a:ext cx="76200" cy="629285"/>
          </a:xfrm>
          <a:custGeom>
            <a:avLst/>
            <a:gdLst/>
            <a:ahLst/>
            <a:cxnLst/>
            <a:rect l="l" t="t" r="r" b="b"/>
            <a:pathLst>
              <a:path w="76200" h="629285" extrusionOk="0">
                <a:moveTo>
                  <a:pt x="0" y="552450"/>
                </a:moveTo>
                <a:lnTo>
                  <a:pt x="37719" y="628776"/>
                </a:lnTo>
                <a:lnTo>
                  <a:pt x="69829" y="565403"/>
                </a:lnTo>
                <a:lnTo>
                  <a:pt x="44450" y="565403"/>
                </a:lnTo>
                <a:lnTo>
                  <a:pt x="31750" y="565276"/>
                </a:lnTo>
                <a:lnTo>
                  <a:pt x="31815" y="552609"/>
                </a:lnTo>
                <a:lnTo>
                  <a:pt x="0" y="552450"/>
                </a:lnTo>
                <a:close/>
              </a:path>
              <a:path w="76200" h="629285" extrusionOk="0">
                <a:moveTo>
                  <a:pt x="31815" y="552609"/>
                </a:moveTo>
                <a:lnTo>
                  <a:pt x="31750" y="565276"/>
                </a:lnTo>
                <a:lnTo>
                  <a:pt x="44450" y="565403"/>
                </a:lnTo>
                <a:lnTo>
                  <a:pt x="44515" y="552672"/>
                </a:lnTo>
                <a:lnTo>
                  <a:pt x="31815" y="552609"/>
                </a:lnTo>
                <a:close/>
              </a:path>
              <a:path w="76200" h="629285" extrusionOk="0">
                <a:moveTo>
                  <a:pt x="44515" y="552672"/>
                </a:moveTo>
                <a:lnTo>
                  <a:pt x="44450" y="565403"/>
                </a:lnTo>
                <a:lnTo>
                  <a:pt x="69829" y="565403"/>
                </a:lnTo>
                <a:lnTo>
                  <a:pt x="76200" y="552831"/>
                </a:lnTo>
                <a:lnTo>
                  <a:pt x="44515" y="552672"/>
                </a:lnTo>
                <a:close/>
              </a:path>
              <a:path w="76200" h="629285" extrusionOk="0">
                <a:moveTo>
                  <a:pt x="47371" y="0"/>
                </a:moveTo>
                <a:lnTo>
                  <a:pt x="34671" y="0"/>
                </a:lnTo>
                <a:lnTo>
                  <a:pt x="31815" y="552609"/>
                </a:lnTo>
                <a:lnTo>
                  <a:pt x="44515" y="552672"/>
                </a:lnTo>
                <a:lnTo>
                  <a:pt x="47371" y="0"/>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05" name="Google Shape;505;p32"/>
          <p:cNvSpPr/>
          <p:nvPr/>
        </p:nvSpPr>
        <p:spPr>
          <a:xfrm>
            <a:off x="8361426" y="5026788"/>
            <a:ext cx="76200" cy="629285"/>
          </a:xfrm>
          <a:custGeom>
            <a:avLst/>
            <a:gdLst/>
            <a:ahLst/>
            <a:cxnLst/>
            <a:rect l="l" t="t" r="r" b="b"/>
            <a:pathLst>
              <a:path w="76200" h="629285" extrusionOk="0">
                <a:moveTo>
                  <a:pt x="0" y="552450"/>
                </a:moveTo>
                <a:lnTo>
                  <a:pt x="37719" y="628777"/>
                </a:lnTo>
                <a:lnTo>
                  <a:pt x="69829" y="565404"/>
                </a:lnTo>
                <a:lnTo>
                  <a:pt x="44450" y="565404"/>
                </a:lnTo>
                <a:lnTo>
                  <a:pt x="31750" y="565277"/>
                </a:lnTo>
                <a:lnTo>
                  <a:pt x="31815" y="552609"/>
                </a:lnTo>
                <a:lnTo>
                  <a:pt x="0" y="552450"/>
                </a:lnTo>
                <a:close/>
              </a:path>
              <a:path w="76200" h="629285" extrusionOk="0">
                <a:moveTo>
                  <a:pt x="31815" y="552609"/>
                </a:moveTo>
                <a:lnTo>
                  <a:pt x="31750" y="565277"/>
                </a:lnTo>
                <a:lnTo>
                  <a:pt x="44450" y="565404"/>
                </a:lnTo>
                <a:lnTo>
                  <a:pt x="44515" y="552672"/>
                </a:lnTo>
                <a:lnTo>
                  <a:pt x="31815" y="552609"/>
                </a:lnTo>
                <a:close/>
              </a:path>
              <a:path w="76200" h="629285" extrusionOk="0">
                <a:moveTo>
                  <a:pt x="44515" y="552672"/>
                </a:moveTo>
                <a:lnTo>
                  <a:pt x="44450" y="565404"/>
                </a:lnTo>
                <a:lnTo>
                  <a:pt x="69829" y="565404"/>
                </a:lnTo>
                <a:lnTo>
                  <a:pt x="76200" y="552831"/>
                </a:lnTo>
                <a:lnTo>
                  <a:pt x="44515" y="552672"/>
                </a:lnTo>
                <a:close/>
              </a:path>
              <a:path w="76200" h="629285" extrusionOk="0">
                <a:moveTo>
                  <a:pt x="47371" y="0"/>
                </a:moveTo>
                <a:lnTo>
                  <a:pt x="34671" y="0"/>
                </a:lnTo>
                <a:lnTo>
                  <a:pt x="31815" y="552609"/>
                </a:lnTo>
                <a:lnTo>
                  <a:pt x="44515" y="552672"/>
                </a:lnTo>
                <a:lnTo>
                  <a:pt x="47371" y="0"/>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06" name="Google Shape;506;p32"/>
          <p:cNvSpPr/>
          <p:nvPr/>
        </p:nvSpPr>
        <p:spPr>
          <a:xfrm>
            <a:off x="7821548" y="4443095"/>
            <a:ext cx="1163320" cy="603885"/>
          </a:xfrm>
          <a:custGeom>
            <a:avLst/>
            <a:gdLst/>
            <a:ahLst/>
            <a:cxnLst/>
            <a:rect l="l" t="t" r="r" b="b"/>
            <a:pathLst>
              <a:path w="1163320" h="603885" extrusionOk="0">
                <a:moveTo>
                  <a:pt x="1062227" y="0"/>
                </a:moveTo>
                <a:lnTo>
                  <a:pt x="100583" y="0"/>
                </a:lnTo>
                <a:lnTo>
                  <a:pt x="61454" y="7911"/>
                </a:lnTo>
                <a:lnTo>
                  <a:pt x="29479" y="29479"/>
                </a:lnTo>
                <a:lnTo>
                  <a:pt x="7911" y="61454"/>
                </a:lnTo>
                <a:lnTo>
                  <a:pt x="0" y="100583"/>
                </a:lnTo>
                <a:lnTo>
                  <a:pt x="0" y="502919"/>
                </a:lnTo>
                <a:lnTo>
                  <a:pt x="7911" y="542049"/>
                </a:lnTo>
                <a:lnTo>
                  <a:pt x="29479" y="574024"/>
                </a:lnTo>
                <a:lnTo>
                  <a:pt x="61454" y="595592"/>
                </a:lnTo>
                <a:lnTo>
                  <a:pt x="100583" y="603503"/>
                </a:lnTo>
                <a:lnTo>
                  <a:pt x="1062227" y="603503"/>
                </a:lnTo>
                <a:lnTo>
                  <a:pt x="1101357" y="595592"/>
                </a:lnTo>
                <a:lnTo>
                  <a:pt x="1133332" y="574024"/>
                </a:lnTo>
                <a:lnTo>
                  <a:pt x="1154900" y="542049"/>
                </a:lnTo>
                <a:lnTo>
                  <a:pt x="1162811" y="502919"/>
                </a:lnTo>
                <a:lnTo>
                  <a:pt x="1162811" y="100583"/>
                </a:lnTo>
                <a:lnTo>
                  <a:pt x="1154900" y="61454"/>
                </a:lnTo>
                <a:lnTo>
                  <a:pt x="1133332" y="29479"/>
                </a:lnTo>
                <a:lnTo>
                  <a:pt x="1101357" y="7911"/>
                </a:lnTo>
                <a:lnTo>
                  <a:pt x="1062227" y="0"/>
                </a:lnTo>
                <a:close/>
              </a:path>
            </a:pathLst>
          </a:custGeom>
          <a:solidFill>
            <a:srgbClr val="DCE6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07" name="Google Shape;507;p32"/>
          <p:cNvSpPr txBox="1"/>
          <p:nvPr/>
        </p:nvSpPr>
        <p:spPr>
          <a:xfrm>
            <a:off x="7998080" y="4546218"/>
            <a:ext cx="810895" cy="391160"/>
          </a:xfrm>
          <a:prstGeom prst="rect">
            <a:avLst/>
          </a:prstGeom>
          <a:noFill/>
          <a:ln>
            <a:noFill/>
          </a:ln>
        </p:spPr>
        <p:txBody>
          <a:bodyPr spcFirstLastPara="1" wrap="square" lIns="0" tIns="12700" rIns="0" bIns="0" anchor="t" anchorCtr="0">
            <a:spAutoFit/>
          </a:bodyPr>
          <a:lstStyle/>
          <a:p>
            <a:pPr marL="58419" marR="5080" lvl="0" indent="-45720" algn="l" rtl="0">
              <a:spcBef>
                <a:spcPts val="0"/>
              </a:spcBef>
              <a:spcAft>
                <a:spcPts val="0"/>
              </a:spcAft>
              <a:buNone/>
            </a:pPr>
            <a:r>
              <a:rPr lang="en-US" sz="1200">
                <a:solidFill>
                  <a:schemeClr val="dk1"/>
                </a:solidFill>
                <a:latin typeface="Arial"/>
                <a:ea typeface="Arial"/>
                <a:cs typeface="Arial"/>
                <a:sym typeface="Arial"/>
              </a:rPr>
              <a:t>Solicitud de  aclaración</a:t>
            </a:r>
            <a:endParaRPr sz="1200">
              <a:solidFill>
                <a:schemeClr val="dk1"/>
              </a:solidFill>
              <a:latin typeface="Arial"/>
              <a:ea typeface="Arial"/>
              <a:cs typeface="Arial"/>
              <a:sym typeface="Arial"/>
            </a:endParaRPr>
          </a:p>
        </p:txBody>
      </p:sp>
      <p:sp>
        <p:nvSpPr>
          <p:cNvPr id="508" name="Google Shape;508;p32"/>
          <p:cNvSpPr/>
          <p:nvPr/>
        </p:nvSpPr>
        <p:spPr>
          <a:xfrm>
            <a:off x="1085875" y="3835019"/>
            <a:ext cx="76200" cy="629285"/>
          </a:xfrm>
          <a:custGeom>
            <a:avLst/>
            <a:gdLst/>
            <a:ahLst/>
            <a:cxnLst/>
            <a:rect l="l" t="t" r="r" b="b"/>
            <a:pathLst>
              <a:path w="76200" h="629285" extrusionOk="0">
                <a:moveTo>
                  <a:pt x="0" y="552450"/>
                </a:moveTo>
                <a:lnTo>
                  <a:pt x="37693" y="628776"/>
                </a:lnTo>
                <a:lnTo>
                  <a:pt x="69825" y="565403"/>
                </a:lnTo>
                <a:lnTo>
                  <a:pt x="44386" y="565403"/>
                </a:lnTo>
                <a:lnTo>
                  <a:pt x="31686" y="565276"/>
                </a:lnTo>
                <a:lnTo>
                  <a:pt x="31754" y="552608"/>
                </a:lnTo>
                <a:lnTo>
                  <a:pt x="0" y="552450"/>
                </a:lnTo>
                <a:close/>
              </a:path>
              <a:path w="76200" h="629285" extrusionOk="0">
                <a:moveTo>
                  <a:pt x="31754" y="552608"/>
                </a:moveTo>
                <a:lnTo>
                  <a:pt x="31686" y="565276"/>
                </a:lnTo>
                <a:lnTo>
                  <a:pt x="44386" y="565403"/>
                </a:lnTo>
                <a:lnTo>
                  <a:pt x="44454" y="552672"/>
                </a:lnTo>
                <a:lnTo>
                  <a:pt x="31754" y="552608"/>
                </a:lnTo>
                <a:close/>
              </a:path>
              <a:path w="76200" h="629285" extrusionOk="0">
                <a:moveTo>
                  <a:pt x="44454" y="552672"/>
                </a:moveTo>
                <a:lnTo>
                  <a:pt x="44386" y="565403"/>
                </a:lnTo>
                <a:lnTo>
                  <a:pt x="69825" y="565403"/>
                </a:lnTo>
                <a:lnTo>
                  <a:pt x="76199" y="552831"/>
                </a:lnTo>
                <a:lnTo>
                  <a:pt x="44454" y="552672"/>
                </a:lnTo>
                <a:close/>
              </a:path>
              <a:path w="76200" h="629285" extrusionOk="0">
                <a:moveTo>
                  <a:pt x="47409" y="0"/>
                </a:moveTo>
                <a:lnTo>
                  <a:pt x="34709" y="0"/>
                </a:lnTo>
                <a:lnTo>
                  <a:pt x="31754" y="552608"/>
                </a:lnTo>
                <a:lnTo>
                  <a:pt x="44454" y="552672"/>
                </a:lnTo>
                <a:lnTo>
                  <a:pt x="47409" y="0"/>
                </a:lnTo>
                <a:close/>
              </a:path>
            </a:pathLst>
          </a:custGeom>
          <a:solidFill>
            <a:srgbClr val="F9C0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09" name="Google Shape;509;p32"/>
          <p:cNvSpPr txBox="1"/>
          <p:nvPr/>
        </p:nvSpPr>
        <p:spPr>
          <a:xfrm>
            <a:off x="530835" y="4609337"/>
            <a:ext cx="2642235" cy="330200"/>
          </a:xfrm>
          <a:prstGeom prst="rect">
            <a:avLst/>
          </a:prstGeom>
          <a:noFill/>
          <a:ln>
            <a:noFill/>
          </a:ln>
        </p:spPr>
        <p:txBody>
          <a:bodyPr spcFirstLastPara="1" wrap="square" lIns="0" tIns="12050" rIns="0" bIns="0" anchor="t" anchorCtr="0">
            <a:spAutoFit/>
          </a:bodyPr>
          <a:lstStyle/>
          <a:p>
            <a:pPr marL="12700" marR="5080" lvl="0" indent="0" algn="l" rtl="0">
              <a:spcBef>
                <a:spcPts val="0"/>
              </a:spcBef>
              <a:spcAft>
                <a:spcPts val="0"/>
              </a:spcAft>
              <a:buNone/>
            </a:pPr>
            <a:r>
              <a:rPr lang="en-US" sz="1000">
                <a:solidFill>
                  <a:schemeClr val="dk1"/>
                </a:solidFill>
                <a:latin typeface="Arial"/>
                <a:ea typeface="Arial"/>
                <a:cs typeface="Arial"/>
                <a:sym typeface="Arial"/>
              </a:rPr>
              <a:t>El Reclamo debe cumplir, </a:t>
            </a:r>
            <a:r>
              <a:rPr lang="en-US" sz="1000" u="sng">
                <a:solidFill>
                  <a:schemeClr val="dk1"/>
                </a:solidFill>
                <a:latin typeface="Arial"/>
                <a:ea typeface="Arial"/>
                <a:cs typeface="Arial"/>
                <a:sym typeface="Arial"/>
              </a:rPr>
              <a:t>entre otros</a:t>
            </a:r>
            <a:r>
              <a:rPr lang="en-US" sz="1000">
                <a:solidFill>
                  <a:schemeClr val="dk1"/>
                </a:solidFill>
                <a:latin typeface="Arial"/>
                <a:ea typeface="Arial"/>
                <a:cs typeface="Arial"/>
                <a:sym typeface="Arial"/>
              </a:rPr>
              <a:t>, los  siguientes requisitos:</a:t>
            </a:r>
            <a:endParaRPr sz="1000">
              <a:solidFill>
                <a:schemeClr val="dk1"/>
              </a:solidFill>
              <a:latin typeface="Arial"/>
              <a:ea typeface="Arial"/>
              <a:cs typeface="Arial"/>
              <a:sym typeface="Arial"/>
            </a:endParaRPr>
          </a:p>
        </p:txBody>
      </p:sp>
      <p:sp>
        <p:nvSpPr>
          <p:cNvPr id="510" name="Google Shape;510;p32"/>
          <p:cNvSpPr txBox="1"/>
          <p:nvPr/>
        </p:nvSpPr>
        <p:spPr>
          <a:xfrm>
            <a:off x="530835" y="5066537"/>
            <a:ext cx="2646045" cy="1549400"/>
          </a:xfrm>
          <a:prstGeom prst="rect">
            <a:avLst/>
          </a:prstGeom>
          <a:noFill/>
          <a:ln>
            <a:noFill/>
          </a:ln>
        </p:spPr>
        <p:txBody>
          <a:bodyPr spcFirstLastPara="1" wrap="square" lIns="0" tIns="12050" rIns="0" bIns="0" anchor="t" anchorCtr="0">
            <a:spAutoFit/>
          </a:bodyPr>
          <a:lstStyle/>
          <a:p>
            <a:pPr marL="184785" marR="0" lvl="0" indent="-172720" algn="just" rtl="0">
              <a:spcBef>
                <a:spcPts val="0"/>
              </a:spcBef>
              <a:spcAft>
                <a:spcPts val="0"/>
              </a:spcAft>
              <a:buClr>
                <a:srgbClr val="FFC000"/>
              </a:buClr>
              <a:buSzPts val="1000"/>
              <a:buFont typeface="Noto Sans Symbols"/>
              <a:buChar char="✔"/>
            </a:pPr>
            <a:r>
              <a:rPr lang="en-US" sz="1000" dirty="0">
                <a:solidFill>
                  <a:srgbClr val="252525"/>
                </a:solidFill>
                <a:latin typeface="Arial"/>
                <a:ea typeface="Arial"/>
                <a:cs typeface="Arial"/>
                <a:sym typeface="Arial"/>
              </a:rPr>
              <a:t>La </a:t>
            </a:r>
            <a:r>
              <a:rPr lang="en-US" sz="1000" dirty="0" err="1">
                <a:solidFill>
                  <a:srgbClr val="252525"/>
                </a:solidFill>
                <a:latin typeface="Arial"/>
                <a:ea typeface="Arial"/>
                <a:cs typeface="Arial"/>
                <a:sym typeface="Arial"/>
              </a:rPr>
              <a:t>identificación</a:t>
            </a:r>
            <a:r>
              <a:rPr lang="en-US" sz="1000" dirty="0">
                <a:solidFill>
                  <a:srgbClr val="252525"/>
                </a:solidFill>
                <a:latin typeface="Arial"/>
                <a:ea typeface="Arial"/>
                <a:cs typeface="Arial"/>
                <a:sym typeface="Arial"/>
              </a:rPr>
              <a:t> del </a:t>
            </a:r>
            <a:r>
              <a:rPr lang="en-US" sz="1000" dirty="0" err="1">
                <a:solidFill>
                  <a:srgbClr val="252525"/>
                </a:solidFill>
                <a:latin typeface="Arial"/>
                <a:ea typeface="Arial"/>
                <a:cs typeface="Arial"/>
                <a:sym typeface="Arial"/>
              </a:rPr>
              <a:t>reclamante</a:t>
            </a:r>
            <a:r>
              <a:rPr lang="en-US" sz="1000" dirty="0">
                <a:solidFill>
                  <a:srgbClr val="252525"/>
                </a:solidFill>
                <a:latin typeface="Arial"/>
                <a:ea typeface="Arial"/>
                <a:cs typeface="Arial"/>
                <a:sym typeface="Arial"/>
              </a:rPr>
              <a:t>.</a:t>
            </a:r>
            <a:endParaRPr sz="1000" dirty="0">
              <a:solidFill>
                <a:schemeClr val="dk1"/>
              </a:solidFill>
              <a:latin typeface="Arial"/>
              <a:ea typeface="Arial"/>
              <a:cs typeface="Arial"/>
              <a:sym typeface="Arial"/>
            </a:endParaRPr>
          </a:p>
          <a:p>
            <a:pPr marL="184785" marR="6350" lvl="0" indent="-172720" algn="just" rtl="0">
              <a:spcBef>
                <a:spcPts val="0"/>
              </a:spcBef>
              <a:spcAft>
                <a:spcPts val="0"/>
              </a:spcAft>
              <a:buClr>
                <a:srgbClr val="FFC000"/>
              </a:buClr>
              <a:buSzPts val="1000"/>
              <a:buFont typeface="Noto Sans Symbols"/>
              <a:buChar char="✔"/>
            </a:pPr>
            <a:r>
              <a:rPr lang="en-US" sz="1000" dirty="0">
                <a:solidFill>
                  <a:srgbClr val="252525"/>
                </a:solidFill>
                <a:latin typeface="Arial"/>
                <a:ea typeface="Arial"/>
                <a:cs typeface="Arial"/>
                <a:sym typeface="Arial"/>
              </a:rPr>
              <a:t>La </a:t>
            </a:r>
            <a:r>
              <a:rPr lang="en-US" sz="1000" dirty="0" err="1">
                <a:solidFill>
                  <a:srgbClr val="252525"/>
                </a:solidFill>
                <a:latin typeface="Arial"/>
                <a:ea typeface="Arial"/>
                <a:cs typeface="Arial"/>
                <a:sym typeface="Arial"/>
              </a:rPr>
              <a:t>identificación</a:t>
            </a:r>
            <a:r>
              <a:rPr lang="en-US" sz="1000" dirty="0">
                <a:solidFill>
                  <a:srgbClr val="252525"/>
                </a:solidFill>
                <a:latin typeface="Arial"/>
                <a:ea typeface="Arial"/>
                <a:cs typeface="Arial"/>
                <a:sym typeface="Arial"/>
              </a:rPr>
              <a:t> y </a:t>
            </a:r>
            <a:r>
              <a:rPr lang="en-US" sz="1000" dirty="0" err="1">
                <a:solidFill>
                  <a:srgbClr val="252525"/>
                </a:solidFill>
                <a:latin typeface="Arial"/>
                <a:ea typeface="Arial"/>
                <a:cs typeface="Arial"/>
                <a:sym typeface="Arial"/>
              </a:rPr>
              <a:t>descripción</a:t>
            </a:r>
            <a:r>
              <a:rPr lang="en-US" sz="1000" dirty="0">
                <a:solidFill>
                  <a:srgbClr val="252525"/>
                </a:solidFill>
                <a:latin typeface="Arial"/>
                <a:ea typeface="Arial"/>
                <a:cs typeface="Arial"/>
                <a:sym typeface="Arial"/>
              </a:rPr>
              <a:t> de las  </a:t>
            </a:r>
            <a:r>
              <a:rPr lang="en-US" sz="1000" dirty="0" err="1">
                <a:solidFill>
                  <a:srgbClr val="252525"/>
                </a:solidFill>
                <a:latin typeface="Arial"/>
                <a:ea typeface="Arial"/>
                <a:cs typeface="Arial"/>
                <a:sym typeface="Arial"/>
              </a:rPr>
              <a:t>medidas</a:t>
            </a:r>
            <a:r>
              <a:rPr lang="en-US" sz="1000" dirty="0">
                <a:solidFill>
                  <a:srgbClr val="252525"/>
                </a:solidFill>
                <a:latin typeface="Arial"/>
                <a:ea typeface="Arial"/>
                <a:cs typeface="Arial"/>
                <a:sym typeface="Arial"/>
              </a:rPr>
              <a:t> o </a:t>
            </a:r>
            <a:r>
              <a:rPr lang="en-US" sz="1000" dirty="0" err="1">
                <a:solidFill>
                  <a:srgbClr val="252525"/>
                </a:solidFill>
                <a:latin typeface="Arial"/>
                <a:ea typeface="Arial"/>
                <a:cs typeface="Arial"/>
                <a:sym typeface="Arial"/>
              </a:rPr>
              <a:t>conductas</a:t>
            </a:r>
            <a:r>
              <a:rPr lang="en-US" sz="1000" dirty="0">
                <a:solidFill>
                  <a:srgbClr val="252525"/>
                </a:solidFill>
                <a:latin typeface="Arial"/>
                <a:ea typeface="Arial"/>
                <a:cs typeface="Arial"/>
                <a:sym typeface="Arial"/>
              </a:rPr>
              <a:t> que </a:t>
            </a:r>
            <a:r>
              <a:rPr lang="en-US" sz="1000" dirty="0" err="1">
                <a:solidFill>
                  <a:srgbClr val="252525"/>
                </a:solidFill>
                <a:latin typeface="Arial"/>
                <a:ea typeface="Arial"/>
                <a:cs typeface="Arial"/>
                <a:sym typeface="Arial"/>
              </a:rPr>
              <a:t>constituirían</a:t>
            </a:r>
            <a:r>
              <a:rPr lang="en-US" sz="1000" dirty="0">
                <a:solidFill>
                  <a:srgbClr val="252525"/>
                </a:solidFill>
                <a:latin typeface="Arial"/>
                <a:ea typeface="Arial"/>
                <a:cs typeface="Arial"/>
                <a:sym typeface="Arial"/>
              </a:rPr>
              <a:t> </a:t>
            </a:r>
            <a:r>
              <a:rPr lang="en-US" sz="1000" dirty="0" err="1">
                <a:solidFill>
                  <a:srgbClr val="252525"/>
                </a:solidFill>
                <a:latin typeface="Arial"/>
                <a:ea typeface="Arial"/>
                <a:cs typeface="Arial"/>
                <a:sym typeface="Arial"/>
              </a:rPr>
              <a:t>el</a:t>
            </a:r>
            <a:r>
              <a:rPr lang="en-US" sz="1000" dirty="0">
                <a:solidFill>
                  <a:srgbClr val="252525"/>
                </a:solidFill>
                <a:latin typeface="Arial"/>
                <a:ea typeface="Arial"/>
                <a:cs typeface="Arial"/>
                <a:sym typeface="Arial"/>
              </a:rPr>
              <a:t>  </a:t>
            </a:r>
            <a:r>
              <a:rPr lang="en-US" sz="1000" dirty="0" err="1">
                <a:solidFill>
                  <a:srgbClr val="252525"/>
                </a:solidFill>
                <a:latin typeface="Arial"/>
                <a:ea typeface="Arial"/>
                <a:cs typeface="Arial"/>
                <a:sym typeface="Arial"/>
              </a:rPr>
              <a:t>incumplimiento</a:t>
            </a:r>
            <a:r>
              <a:rPr lang="en-US" sz="1000" dirty="0">
                <a:solidFill>
                  <a:srgbClr val="252525"/>
                </a:solidFill>
                <a:latin typeface="Arial"/>
                <a:ea typeface="Arial"/>
                <a:cs typeface="Arial"/>
                <a:sym typeface="Arial"/>
              </a:rPr>
              <a:t>.</a:t>
            </a:r>
            <a:endParaRPr sz="1000" dirty="0">
              <a:solidFill>
                <a:schemeClr val="dk1"/>
              </a:solidFill>
              <a:latin typeface="Arial"/>
              <a:ea typeface="Arial"/>
              <a:cs typeface="Arial"/>
              <a:sym typeface="Arial"/>
            </a:endParaRPr>
          </a:p>
          <a:p>
            <a:pPr marL="184785" marR="5080" lvl="0" indent="-172720" algn="just" rtl="0">
              <a:spcBef>
                <a:spcPts val="0"/>
              </a:spcBef>
              <a:spcAft>
                <a:spcPts val="0"/>
              </a:spcAft>
              <a:buClr>
                <a:srgbClr val="FFC000"/>
              </a:buClr>
              <a:buSzPts val="1000"/>
              <a:buFont typeface="Noto Sans Symbols"/>
              <a:buChar char="✔"/>
            </a:pPr>
            <a:r>
              <a:rPr lang="en-US" sz="1000" dirty="0">
                <a:solidFill>
                  <a:srgbClr val="252525"/>
                </a:solidFill>
                <a:latin typeface="Arial"/>
                <a:ea typeface="Arial"/>
                <a:cs typeface="Arial"/>
                <a:sym typeface="Arial"/>
              </a:rPr>
              <a:t>Las </a:t>
            </a:r>
            <a:r>
              <a:rPr lang="en-US" sz="1000" dirty="0" err="1">
                <a:solidFill>
                  <a:srgbClr val="252525"/>
                </a:solidFill>
                <a:latin typeface="Arial"/>
                <a:ea typeface="Arial"/>
                <a:cs typeface="Arial"/>
                <a:sym typeface="Arial"/>
              </a:rPr>
              <a:t>razones</a:t>
            </a:r>
            <a:r>
              <a:rPr lang="en-US" sz="1000" dirty="0">
                <a:solidFill>
                  <a:srgbClr val="252525"/>
                </a:solidFill>
                <a:latin typeface="Arial"/>
                <a:ea typeface="Arial"/>
                <a:cs typeface="Arial"/>
                <a:sym typeface="Arial"/>
              </a:rPr>
              <a:t> </a:t>
            </a:r>
            <a:r>
              <a:rPr lang="en-US" sz="1000" dirty="0" err="1">
                <a:solidFill>
                  <a:srgbClr val="252525"/>
                </a:solidFill>
                <a:latin typeface="Arial"/>
                <a:ea typeface="Arial"/>
                <a:cs typeface="Arial"/>
                <a:sym typeface="Arial"/>
              </a:rPr>
              <a:t>por</a:t>
            </a:r>
            <a:r>
              <a:rPr lang="en-US" sz="1000" dirty="0">
                <a:solidFill>
                  <a:srgbClr val="252525"/>
                </a:solidFill>
                <a:latin typeface="Arial"/>
                <a:ea typeface="Arial"/>
                <a:cs typeface="Arial"/>
                <a:sym typeface="Arial"/>
              </a:rPr>
              <a:t> las </a:t>
            </a:r>
            <a:r>
              <a:rPr lang="en-US" sz="1000" dirty="0" err="1">
                <a:solidFill>
                  <a:srgbClr val="252525"/>
                </a:solidFill>
                <a:latin typeface="Arial"/>
                <a:ea typeface="Arial"/>
                <a:cs typeface="Arial"/>
                <a:sym typeface="Arial"/>
              </a:rPr>
              <a:t>cuales</a:t>
            </a:r>
            <a:r>
              <a:rPr lang="en-US" sz="1000" dirty="0">
                <a:solidFill>
                  <a:srgbClr val="252525"/>
                </a:solidFill>
                <a:latin typeface="Arial"/>
                <a:ea typeface="Arial"/>
                <a:cs typeface="Arial"/>
                <a:sym typeface="Arial"/>
              </a:rPr>
              <a:t> </a:t>
            </a:r>
            <a:r>
              <a:rPr lang="en-US" sz="1000" dirty="0" err="1">
                <a:solidFill>
                  <a:srgbClr val="252525"/>
                </a:solidFill>
                <a:latin typeface="Arial"/>
                <a:ea typeface="Arial"/>
                <a:cs typeface="Arial"/>
                <a:sym typeface="Arial"/>
              </a:rPr>
              <a:t>considera</a:t>
            </a:r>
            <a:r>
              <a:rPr lang="en-US" sz="1000" dirty="0">
                <a:solidFill>
                  <a:srgbClr val="252525"/>
                </a:solidFill>
                <a:latin typeface="Arial"/>
                <a:ea typeface="Arial"/>
                <a:cs typeface="Arial"/>
                <a:sym typeface="Arial"/>
              </a:rPr>
              <a:t> que  las </a:t>
            </a:r>
            <a:r>
              <a:rPr lang="en-US" sz="1000" dirty="0" err="1">
                <a:solidFill>
                  <a:srgbClr val="252525"/>
                </a:solidFill>
                <a:latin typeface="Arial"/>
                <a:ea typeface="Arial"/>
                <a:cs typeface="Arial"/>
                <a:sym typeface="Arial"/>
              </a:rPr>
              <a:t>medidas</a:t>
            </a:r>
            <a:r>
              <a:rPr lang="en-US" sz="1000" dirty="0">
                <a:solidFill>
                  <a:srgbClr val="252525"/>
                </a:solidFill>
                <a:latin typeface="Arial"/>
                <a:ea typeface="Arial"/>
                <a:cs typeface="Arial"/>
                <a:sym typeface="Arial"/>
              </a:rPr>
              <a:t> o </a:t>
            </a:r>
            <a:r>
              <a:rPr lang="en-US" sz="1000" dirty="0" err="1">
                <a:solidFill>
                  <a:srgbClr val="252525"/>
                </a:solidFill>
                <a:latin typeface="Arial"/>
                <a:ea typeface="Arial"/>
                <a:cs typeface="Arial"/>
                <a:sym typeface="Arial"/>
              </a:rPr>
              <a:t>conductas</a:t>
            </a:r>
            <a:r>
              <a:rPr lang="en-US" sz="1000" dirty="0">
                <a:solidFill>
                  <a:srgbClr val="252525"/>
                </a:solidFill>
                <a:latin typeface="Arial"/>
                <a:ea typeface="Arial"/>
                <a:cs typeface="Arial"/>
                <a:sym typeface="Arial"/>
              </a:rPr>
              <a:t> </a:t>
            </a:r>
            <a:r>
              <a:rPr lang="en-US" sz="1000" dirty="0" err="1">
                <a:solidFill>
                  <a:srgbClr val="252525"/>
                </a:solidFill>
                <a:latin typeface="Arial"/>
                <a:ea typeface="Arial"/>
                <a:cs typeface="Arial"/>
                <a:sym typeface="Arial"/>
              </a:rPr>
              <a:t>constituyen</a:t>
            </a:r>
            <a:r>
              <a:rPr lang="en-US" sz="1000" dirty="0">
                <a:solidFill>
                  <a:srgbClr val="252525"/>
                </a:solidFill>
                <a:latin typeface="Arial"/>
                <a:ea typeface="Arial"/>
                <a:cs typeface="Arial"/>
                <a:sym typeface="Arial"/>
              </a:rPr>
              <a:t> un  </a:t>
            </a:r>
            <a:r>
              <a:rPr lang="en-US" sz="1000" dirty="0" err="1">
                <a:solidFill>
                  <a:srgbClr val="252525"/>
                </a:solidFill>
                <a:latin typeface="Arial"/>
                <a:ea typeface="Arial"/>
                <a:cs typeface="Arial"/>
                <a:sym typeface="Arial"/>
              </a:rPr>
              <a:t>incumplimiento</a:t>
            </a:r>
            <a:r>
              <a:rPr lang="en-US" sz="1000" dirty="0">
                <a:solidFill>
                  <a:srgbClr val="252525"/>
                </a:solidFill>
                <a:latin typeface="Arial"/>
                <a:ea typeface="Arial"/>
                <a:cs typeface="Arial"/>
                <a:sym typeface="Arial"/>
              </a:rPr>
              <a:t>.</a:t>
            </a:r>
            <a:endParaRPr sz="1000" dirty="0">
              <a:solidFill>
                <a:schemeClr val="dk1"/>
              </a:solidFill>
              <a:latin typeface="Arial"/>
              <a:ea typeface="Arial"/>
              <a:cs typeface="Arial"/>
              <a:sym typeface="Arial"/>
            </a:endParaRPr>
          </a:p>
          <a:p>
            <a:pPr marL="184785" marR="5080" lvl="0" indent="-172720" algn="just" rtl="0">
              <a:spcBef>
                <a:spcPts val="0"/>
              </a:spcBef>
              <a:spcAft>
                <a:spcPts val="0"/>
              </a:spcAft>
              <a:buClr>
                <a:srgbClr val="FFC000"/>
              </a:buClr>
              <a:buSzPts val="1000"/>
              <a:buFont typeface="Noto Sans Symbols"/>
              <a:buChar char="✔"/>
            </a:pPr>
            <a:r>
              <a:rPr lang="en-US" sz="1000" dirty="0">
                <a:solidFill>
                  <a:srgbClr val="252525"/>
                </a:solidFill>
                <a:latin typeface="Arial"/>
                <a:ea typeface="Arial"/>
                <a:cs typeface="Arial"/>
                <a:sym typeface="Arial"/>
              </a:rPr>
              <a:t>La </a:t>
            </a:r>
            <a:r>
              <a:rPr lang="en-US" sz="1000" dirty="0" err="1">
                <a:solidFill>
                  <a:srgbClr val="252525"/>
                </a:solidFill>
                <a:latin typeface="Arial"/>
                <a:ea typeface="Arial"/>
                <a:cs typeface="Arial"/>
                <a:sym typeface="Arial"/>
              </a:rPr>
              <a:t>declaración</a:t>
            </a:r>
            <a:r>
              <a:rPr lang="en-US" sz="1000" dirty="0">
                <a:solidFill>
                  <a:srgbClr val="252525"/>
                </a:solidFill>
                <a:latin typeface="Arial"/>
                <a:ea typeface="Arial"/>
                <a:cs typeface="Arial"/>
                <a:sym typeface="Arial"/>
              </a:rPr>
              <a:t> de que no se ha </a:t>
            </a:r>
            <a:r>
              <a:rPr lang="en-US" sz="1000" dirty="0" err="1">
                <a:solidFill>
                  <a:srgbClr val="252525"/>
                </a:solidFill>
                <a:latin typeface="Arial"/>
                <a:ea typeface="Arial"/>
                <a:cs typeface="Arial"/>
                <a:sym typeface="Arial"/>
              </a:rPr>
              <a:t>acudido</a:t>
            </a:r>
            <a:r>
              <a:rPr lang="en-US" sz="1000" dirty="0">
                <a:solidFill>
                  <a:srgbClr val="252525"/>
                </a:solidFill>
                <a:latin typeface="Arial"/>
                <a:ea typeface="Arial"/>
                <a:cs typeface="Arial"/>
                <a:sym typeface="Arial"/>
              </a:rPr>
              <a:t>  </a:t>
            </a:r>
            <a:r>
              <a:rPr lang="en-US" sz="1000" dirty="0" err="1">
                <a:solidFill>
                  <a:srgbClr val="252525"/>
                </a:solidFill>
                <a:latin typeface="Arial"/>
                <a:ea typeface="Arial"/>
                <a:cs typeface="Arial"/>
                <a:sym typeface="Arial"/>
              </a:rPr>
              <a:t>simultáneamente</a:t>
            </a:r>
            <a:r>
              <a:rPr lang="en-US" sz="1000" dirty="0">
                <a:solidFill>
                  <a:srgbClr val="252525"/>
                </a:solidFill>
                <a:latin typeface="Arial"/>
                <a:ea typeface="Arial"/>
                <a:cs typeface="Arial"/>
                <a:sym typeface="Arial"/>
              </a:rPr>
              <a:t> y </a:t>
            </a:r>
            <a:r>
              <a:rPr lang="en-US" sz="1000" dirty="0" err="1">
                <a:solidFill>
                  <a:srgbClr val="252525"/>
                </a:solidFill>
                <a:latin typeface="Arial"/>
                <a:ea typeface="Arial"/>
                <a:cs typeface="Arial"/>
                <a:sym typeface="Arial"/>
              </a:rPr>
              <a:t>por</a:t>
            </a:r>
            <a:r>
              <a:rPr lang="en-US" sz="1000" dirty="0">
                <a:solidFill>
                  <a:srgbClr val="252525"/>
                </a:solidFill>
                <a:latin typeface="Arial"/>
                <a:ea typeface="Arial"/>
                <a:cs typeface="Arial"/>
                <a:sym typeface="Arial"/>
              </a:rPr>
              <a:t> la </a:t>
            </a:r>
            <a:r>
              <a:rPr lang="en-US" sz="1000" dirty="0" err="1">
                <a:solidFill>
                  <a:srgbClr val="252525"/>
                </a:solidFill>
                <a:latin typeface="Arial"/>
                <a:ea typeface="Arial"/>
                <a:cs typeface="Arial"/>
                <a:sym typeface="Arial"/>
              </a:rPr>
              <a:t>misma</a:t>
            </a:r>
            <a:r>
              <a:rPr lang="en-US" sz="1000" dirty="0">
                <a:solidFill>
                  <a:srgbClr val="252525"/>
                </a:solidFill>
                <a:latin typeface="Arial"/>
                <a:ea typeface="Arial"/>
                <a:cs typeface="Arial"/>
                <a:sym typeface="Arial"/>
              </a:rPr>
              <a:t> causa  ante un tribunal </a:t>
            </a:r>
            <a:r>
              <a:rPr lang="en-US" sz="1000" dirty="0" err="1">
                <a:solidFill>
                  <a:srgbClr val="252525"/>
                </a:solidFill>
                <a:latin typeface="Arial"/>
                <a:ea typeface="Arial"/>
                <a:cs typeface="Arial"/>
                <a:sym typeface="Arial"/>
              </a:rPr>
              <a:t>nacional</a:t>
            </a:r>
            <a:r>
              <a:rPr lang="en-US" sz="1000" dirty="0">
                <a:solidFill>
                  <a:srgbClr val="252525"/>
                </a:solidFill>
                <a:latin typeface="Arial"/>
                <a:ea typeface="Arial"/>
                <a:cs typeface="Arial"/>
                <a:sym typeface="Arial"/>
              </a:rPr>
              <a:t>.</a:t>
            </a:r>
            <a:endParaRPr sz="1000" dirty="0">
              <a:solidFill>
                <a:schemeClr val="dk1"/>
              </a:solidFill>
              <a:latin typeface="Arial"/>
              <a:ea typeface="Arial"/>
              <a:cs typeface="Arial"/>
              <a:sym typeface="Arial"/>
            </a:endParaRPr>
          </a:p>
        </p:txBody>
      </p:sp>
      <p:sp>
        <p:nvSpPr>
          <p:cNvPr id="511" name="Google Shape;511;p32"/>
          <p:cNvSpPr txBox="1">
            <a:spLocks noGrp="1"/>
          </p:cNvSpPr>
          <p:nvPr>
            <p:ph type="title"/>
          </p:nvPr>
        </p:nvSpPr>
        <p:spPr>
          <a:xfrm>
            <a:off x="331977" y="1437503"/>
            <a:ext cx="8898890" cy="566822"/>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chemeClr val="accent1"/>
              </a:buClr>
              <a:buSzPts val="3600"/>
              <a:buFont typeface="Trebuchet MS"/>
              <a:buNone/>
            </a:pPr>
            <a:r>
              <a:rPr lang="en-US"/>
              <a:t>Fase Prejudicial (ante la Secretaría)</a:t>
            </a:r>
            <a:endParaRPr/>
          </a:p>
        </p:txBody>
      </p:sp>
      <p:pic>
        <p:nvPicPr>
          <p:cNvPr id="512" name="Google Shape;512;p32" descr="logo_horizontal"/>
          <p:cNvPicPr preferRelativeResize="0"/>
          <p:nvPr/>
        </p:nvPicPr>
        <p:blipFill rotWithShape="1">
          <a:blip r:embed="rId3">
            <a:alphaModFix/>
          </a:blip>
          <a:srcRect/>
          <a:stretch/>
        </p:blipFill>
        <p:spPr>
          <a:xfrm>
            <a:off x="-4763" y="232197"/>
            <a:ext cx="4657725" cy="1323975"/>
          </a:xfrm>
          <a:prstGeom prst="rect">
            <a:avLst/>
          </a:prstGeom>
          <a:noFill/>
          <a:ln>
            <a:noFill/>
          </a:ln>
        </p:spPr>
      </p:pic>
      <p:sp>
        <p:nvSpPr>
          <p:cNvPr id="513" name="Google Shape;513;p32"/>
          <p:cNvSpPr/>
          <p:nvPr/>
        </p:nvSpPr>
        <p:spPr>
          <a:xfrm>
            <a:off x="5323710" y="249065"/>
            <a:ext cx="7195368" cy="103101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SEDE ACADÉMICA LA PAZ</a:t>
            </a:r>
            <a:endParaRPr sz="9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PROGRAMA DE MAESTRÍA EN DERECHO CONSTITUCIONAL Y </a:t>
            </a:r>
            <a:endParaRPr sz="9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DERECHO PROCESAL CONSTITUCIONAL</a:t>
            </a:r>
            <a:endParaRPr sz="9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4338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A18FF-4624-3EFD-8777-F27B4D20750C}"/>
              </a:ext>
            </a:extLst>
          </p:cNvPr>
          <p:cNvSpPr>
            <a:spLocks noGrp="1"/>
          </p:cNvSpPr>
          <p:nvPr>
            <p:ph type="title"/>
          </p:nvPr>
        </p:nvSpPr>
        <p:spPr/>
        <p:txBody>
          <a:bodyPr/>
          <a:lstStyle/>
          <a:p>
            <a:r>
              <a:rPr lang="es-BO" dirty="0"/>
              <a:t>Reclamo</a:t>
            </a:r>
          </a:p>
        </p:txBody>
      </p:sp>
      <p:sp>
        <p:nvSpPr>
          <p:cNvPr id="3" name="Marcador de contenido 2">
            <a:extLst>
              <a:ext uri="{FF2B5EF4-FFF2-40B4-BE49-F238E27FC236}">
                <a16:creationId xmlns:a16="http://schemas.microsoft.com/office/drawing/2014/main" id="{5A593E15-C92B-ED81-81E6-8A842CE88C14}"/>
              </a:ext>
            </a:extLst>
          </p:cNvPr>
          <p:cNvSpPr>
            <a:spLocks noGrp="1"/>
          </p:cNvSpPr>
          <p:nvPr>
            <p:ph idx="1"/>
          </p:nvPr>
        </p:nvSpPr>
        <p:spPr>
          <a:xfrm>
            <a:off x="281408" y="1930400"/>
            <a:ext cx="9965528" cy="4697411"/>
          </a:xfrm>
        </p:spPr>
        <p:txBody>
          <a:bodyPr>
            <a:normAutofit lnSpcReduction="10000"/>
          </a:bodyPr>
          <a:lstStyle/>
          <a:p>
            <a:r>
              <a:rPr lang="es-ES" dirty="0"/>
              <a:t>a)La identificación del reclamante; </a:t>
            </a:r>
          </a:p>
          <a:p>
            <a:r>
              <a:rPr lang="es-ES" dirty="0"/>
              <a:t>b)La expresión de que actúa conforme al artículo 24 del Tratado del Tribunal de Justicia, cuando se trate de reclamos formulados por un País Miembro; o del artículo 25 cuando se trate de particulares afectados en sus derechos; </a:t>
            </a:r>
          </a:p>
          <a:p>
            <a:r>
              <a:rPr lang="es-ES" dirty="0"/>
              <a:t>c)La identificación y descripción de las medidas o conductas que el reclamante considera que constituyen un incumplimiento, acompañada de la información pertinente; </a:t>
            </a:r>
          </a:p>
          <a:p>
            <a:r>
              <a:rPr lang="es-ES" dirty="0"/>
              <a:t>d)La identificación de las normas que serían objeto de incumplimiento; </a:t>
            </a:r>
          </a:p>
          <a:p>
            <a:r>
              <a:rPr lang="es-ES" dirty="0"/>
              <a:t>e)Las razones por las cuales se considera que las medidas o conductas constituyen un incumplimiento del ordenamiento comunitario; y, </a:t>
            </a:r>
          </a:p>
          <a:p>
            <a:r>
              <a:rPr lang="es-ES" dirty="0"/>
              <a:t>f)En el caso de que el reclamante considere que el incumplimiento tiene el carácter de flagrante, las razones que sustenten dicha consideración. </a:t>
            </a:r>
          </a:p>
          <a:p>
            <a:pPr marL="0" indent="0">
              <a:buNone/>
            </a:pPr>
            <a:endParaRPr lang="es-ES" dirty="0"/>
          </a:p>
          <a:p>
            <a:pPr marL="0" indent="0">
              <a:buNone/>
            </a:pPr>
            <a:r>
              <a:rPr lang="es-ES" dirty="0"/>
              <a:t>Si el reclamo es presentado por un País Miembro, deberá ser suscrito por la autoridad nacional competente o por quienes fueren acreditados por dicha autoridad.</a:t>
            </a:r>
            <a:endParaRPr lang="es-BO" dirty="0"/>
          </a:p>
        </p:txBody>
      </p:sp>
    </p:spTree>
    <p:extLst>
      <p:ext uri="{BB962C8B-B14F-4D97-AF65-F5344CB8AC3E}">
        <p14:creationId xmlns:p14="http://schemas.microsoft.com/office/powerpoint/2010/main" val="289076881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971</TotalTime>
  <Words>4457</Words>
  <Application>Microsoft Office PowerPoint</Application>
  <PresentationFormat>Panorámica</PresentationFormat>
  <Paragraphs>482</Paragraphs>
  <Slides>66</Slides>
  <Notes>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66</vt:i4>
      </vt:variant>
    </vt:vector>
  </HeadingPairs>
  <TitlesOfParts>
    <vt:vector size="76" baseType="lpstr">
      <vt:lpstr>Gulim</vt:lpstr>
      <vt:lpstr>Arial</vt:lpstr>
      <vt:lpstr>Calibri</vt:lpstr>
      <vt:lpstr>Noto Sans Symbols</vt:lpstr>
      <vt:lpstr>Tahoma</vt:lpstr>
      <vt:lpstr>Times New Roman</vt:lpstr>
      <vt:lpstr>Trebuchet MS</vt:lpstr>
      <vt:lpstr>Wingdings</vt:lpstr>
      <vt:lpstr>Wingdings 3</vt:lpstr>
      <vt:lpstr>Faceta</vt:lpstr>
      <vt:lpstr>Acción de incumplimiento</vt:lpstr>
      <vt:lpstr>Acción de incumplimiento</vt:lpstr>
      <vt:lpstr>Fase Prejudicial de la Acción de Incumplimiento contenida en la Decisión 623.</vt:lpstr>
      <vt:lpstr>Presentación de PowerPoint</vt:lpstr>
      <vt:lpstr>Presentación de PowerPoint</vt:lpstr>
      <vt:lpstr>Acción de Incumplimiento</vt:lpstr>
      <vt:lpstr>Tratado de Creación del Tribunal</vt:lpstr>
      <vt:lpstr>Fase Prejudicial (ante la Secretaría)</vt:lpstr>
      <vt:lpstr>Reclamo</vt:lpstr>
      <vt:lpstr>Presentación de PowerPoint</vt:lpstr>
      <vt:lpstr>Presentación de PowerPoint</vt:lpstr>
      <vt:lpstr>Presentación de PowerPoint</vt:lpstr>
      <vt:lpstr>Presentación de PowerPoint</vt:lpstr>
      <vt:lpstr>Fase Judicial (ante el Tribunal)</vt:lpstr>
      <vt:lpstr>Efectos de la sentencia de incumplimiento</vt:lpstr>
      <vt:lpstr>Presentación de PowerPoint</vt:lpstr>
      <vt:lpstr>Presentación de PowerPoint</vt:lpstr>
      <vt:lpstr>Presentación de PowerPoint</vt:lpstr>
      <vt:lpstr>Procedimiento sumario por desacato de sentencias de incumplimiento</vt:lpstr>
      <vt:lpstr>Presentación de PowerPoint</vt:lpstr>
      <vt:lpstr>Presentación de PowerPoint</vt:lpstr>
      <vt:lpstr>Presentación de PowerPoint</vt:lpstr>
      <vt:lpstr>Presentación de PowerPoint</vt:lpstr>
      <vt:lpstr>Acción de incumplimiento</vt:lpstr>
      <vt:lpstr>Presentación de PowerPoint</vt:lpstr>
      <vt:lpstr>Presentación de PowerPoint</vt:lpstr>
      <vt:lpstr>Presentación de PowerPoint</vt:lpstr>
      <vt:lpstr>El Derecho de la Integración en otros procesos de Integración</vt:lpstr>
      <vt:lpstr>¿Qué es el Derecho de la Integración en la ALADI?</vt:lpstr>
      <vt:lpstr>Fuente Jurídica y Normas</vt:lpstr>
      <vt:lpstr>Órganos Institucionales de la ALADI</vt:lpstr>
      <vt:lpstr>Principios del Derecho de la Integración en la ALADI</vt:lpstr>
      <vt:lpstr>Aplicación y Resolución de Controversias</vt:lpstr>
      <vt:lpstr>Características principales de la Resolución 114 </vt:lpstr>
      <vt:lpstr>Presentación de PowerPoint</vt:lpstr>
      <vt:lpstr>Países miembros y categorías</vt:lpstr>
      <vt:lpstr>ALADI: Antecedentes</vt:lpstr>
      <vt:lpstr>Tratado de Montevideo 1980</vt:lpstr>
      <vt:lpstr>órganos de la asociación</vt:lpstr>
      <vt:lpstr>Área de Preferencias Económicas</vt:lpstr>
      <vt:lpstr>Acuerdos de Libre Comercio</vt:lpstr>
      <vt:lpstr>Relaciones bilaterales no amparadas por ALC (26)</vt:lpstr>
      <vt:lpstr>avance del proceso de liberalización comercial en aladi</vt:lpstr>
      <vt:lpstr>¿Qué aprovechamiento realiza Bolivia de sus Acuerdos?</vt:lpstr>
      <vt:lpstr>Presentación de PowerPoint</vt:lpstr>
      <vt:lpstr>¿Qué es el Derecho de la Integración en el MERCOSUR?</vt:lpstr>
      <vt:lpstr>Fuentes y Naturaleza de las Normas</vt:lpstr>
      <vt:lpstr>Estructura Institucional del MERCOSUR</vt:lpstr>
      <vt:lpstr>Principios del Derecho del MERCOSUR</vt:lpstr>
      <vt:lpstr>Aplicación y Resolución de Controversias</vt:lpstr>
      <vt:lpstr>Controversias ante el Tribunal Permanente de Revisión</vt:lpstr>
      <vt:lpstr>Tribunal Permanente de Revisión</vt:lpstr>
      <vt:lpstr>Tribunal Permanente de Revisión</vt:lpstr>
      <vt:lpstr>Presentación de PowerPoint</vt:lpstr>
      <vt:lpstr>Estructura</vt:lpstr>
      <vt:lpstr>Cronología de la Adhesión de Bolivia al MERCOSUR </vt:lpstr>
      <vt:lpstr>Proceso de adhesión de Bolivia</vt:lpstr>
      <vt:lpstr>Condiciones de adhesión</vt:lpstr>
      <vt:lpstr>Relacionamiento externo</vt:lpstr>
      <vt:lpstr>FOCEM</vt:lpstr>
      <vt:lpstr>Antecedentes</vt:lpstr>
      <vt:lpstr>Antecedentes</vt:lpstr>
      <vt:lpstr>Mandatos</vt:lpstr>
      <vt:lpstr>Incorporación de Bolivia al MERCOSUR</vt:lpstr>
      <vt:lpstr>Contenido del Protocolo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NTERPRETACIÓN PREJUDICIAL</dc:title>
  <dc:creator>MRE - Benjamín Blanco</dc:creator>
  <cp:lastModifiedBy>MRE - Benjamín Blanco</cp:lastModifiedBy>
  <cp:revision>8</cp:revision>
  <dcterms:created xsi:type="dcterms:W3CDTF">2023-08-08T15:33:10Z</dcterms:created>
  <dcterms:modified xsi:type="dcterms:W3CDTF">2025-04-25T17:51:27Z</dcterms:modified>
</cp:coreProperties>
</file>