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65" r:id="rId2"/>
    <p:sldId id="266" r:id="rId3"/>
    <p:sldId id="310" r:id="rId4"/>
    <p:sldId id="311" r:id="rId5"/>
    <p:sldId id="256" r:id="rId6"/>
    <p:sldId id="257" r:id="rId7"/>
    <p:sldId id="258" r:id="rId8"/>
    <p:sldId id="317" r:id="rId9"/>
    <p:sldId id="312" r:id="rId10"/>
    <p:sldId id="313" r:id="rId11"/>
    <p:sldId id="314" r:id="rId12"/>
    <p:sldId id="315" r:id="rId13"/>
    <p:sldId id="316" r:id="rId14"/>
    <p:sldId id="304" r:id="rId15"/>
    <p:sldId id="264" r:id="rId16"/>
    <p:sldId id="320" r:id="rId17"/>
    <p:sldId id="321" r:id="rId18"/>
    <p:sldId id="269" r:id="rId19"/>
    <p:sldId id="270" r:id="rId20"/>
    <p:sldId id="271" r:id="rId21"/>
    <p:sldId id="272" r:id="rId22"/>
    <p:sldId id="273" r:id="rId23"/>
    <p:sldId id="274" r:id="rId24"/>
    <p:sldId id="275" r:id="rId25"/>
    <p:sldId id="280" r:id="rId26"/>
    <p:sldId id="276" r:id="rId27"/>
    <p:sldId id="277" r:id="rId28"/>
    <p:sldId id="278" r:id="rId29"/>
    <p:sldId id="279" r:id="rId30"/>
    <p:sldId id="281" r:id="rId31"/>
    <p:sldId id="282" r:id="rId32"/>
    <p:sldId id="284" r:id="rId33"/>
    <p:sldId id="285" r:id="rId34"/>
    <p:sldId id="283" r:id="rId35"/>
    <p:sldId id="322" r:id="rId36"/>
  </p:sldIdLst>
  <p:sldSz cx="12192000" cy="6858000"/>
  <p:notesSz cx="6858000" cy="9144000"/>
  <p:embeddedFontLst>
    <p:embeddedFont>
      <p:font typeface="Arial Narrow" panose="020B0606020202030204" pitchFamily="34" charset="0"/>
      <p:regular r:id="rId38"/>
      <p:bold r:id="rId39"/>
      <p:italic r:id="rId40"/>
      <p:boldItalic r:id="rId41"/>
    </p:embeddedFont>
    <p:embeddedFont>
      <p:font typeface="Barlow" panose="00000500000000000000" pitchFamily="2" charset="0"/>
      <p:regular r:id="rId42"/>
      <p:bold r:id="rId43"/>
      <p:italic r:id="rId44"/>
      <p:boldItalic r:id="rId45"/>
    </p:embeddedFont>
    <p:embeddedFont>
      <p:font typeface="Trebuchet MS" panose="020B0603020202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ja7f2JVdjdfGqr2oYmym61ohCY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7E55-F6A8-40F1-B66E-BE9BF7BBA469}">
  <a:tblStyle styleId="{866D7E55-F6A8-40F1-B66E-BE9BF7BBA469}" styleName="Table_0">
    <a:wholeTbl>
      <a:tcTxStyle b="off" i="off">
        <a:font>
          <a:latin typeface="Trebuchet MS"/>
          <a:ea typeface="Trebuchet MS"/>
          <a:cs typeface="Trebuchet MS"/>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66"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64"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43"/>
        <p:cNvGrpSpPr/>
        <p:nvPr/>
      </p:nvGrpSpPr>
      <p:grpSpPr>
        <a:xfrm>
          <a:off x="0" y="0"/>
          <a:ext cx="0" cy="0"/>
          <a:chOff x="0" y="0"/>
          <a:chExt cx="0" cy="0"/>
        </a:xfrm>
      </p:grpSpPr>
      <p:sp>
        <p:nvSpPr>
          <p:cNvPr id="44" name="Google Shape;44;p4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4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102"/>
        <p:cNvGrpSpPr/>
        <p:nvPr/>
      </p:nvGrpSpPr>
      <p:grpSpPr>
        <a:xfrm>
          <a:off x="0" y="0"/>
          <a:ext cx="0" cy="0"/>
          <a:chOff x="0" y="0"/>
          <a:chExt cx="0" cy="0"/>
        </a:xfrm>
      </p:grpSpPr>
      <p:sp>
        <p:nvSpPr>
          <p:cNvPr id="103" name="Google Shape;103;p56"/>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56"/>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5" name="Google Shape;105;p5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1" name="Google Shape;111;p57"/>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5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115" name="Google Shape;115;p5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CC2E5"/>
                </a:solidFill>
                <a:latin typeface="Arial"/>
                <a:ea typeface="Arial"/>
                <a:cs typeface="Arial"/>
                <a:sym typeface="Arial"/>
              </a:rPr>
              <a:t>“</a:t>
            </a:r>
            <a:endParaRPr/>
          </a:p>
        </p:txBody>
      </p:sp>
      <p:sp>
        <p:nvSpPr>
          <p:cNvPr id="116" name="Google Shape;116;p5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CC2E5"/>
                </a:solidFill>
                <a:latin typeface="Arial"/>
                <a:ea typeface="Arial"/>
                <a:cs typeface="Arial"/>
                <a:sym typeface="Arial"/>
              </a:rPr>
              <a:t>”</a:t>
            </a:r>
            <a:endParaRPr sz="1800">
              <a:solidFill>
                <a:srgbClr val="9CC2E5"/>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17"/>
        <p:cNvGrpSpPr/>
        <p:nvPr/>
      </p:nvGrpSpPr>
      <p:grpSpPr>
        <a:xfrm>
          <a:off x="0" y="0"/>
          <a:ext cx="0" cy="0"/>
          <a:chOff x="0" y="0"/>
          <a:chExt cx="0" cy="0"/>
        </a:xfrm>
      </p:grpSpPr>
      <p:sp>
        <p:nvSpPr>
          <p:cNvPr id="118" name="Google Shape;118;p58"/>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58"/>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0" name="Google Shape;120;p5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23"/>
        <p:cNvGrpSpPr/>
        <p:nvPr/>
      </p:nvGrpSpPr>
      <p:grpSpPr>
        <a:xfrm>
          <a:off x="0" y="0"/>
          <a:ext cx="0" cy="0"/>
          <a:chOff x="0" y="0"/>
          <a:chExt cx="0" cy="0"/>
        </a:xfrm>
      </p:grpSpPr>
      <p:sp>
        <p:nvSpPr>
          <p:cNvPr id="124" name="Google Shape;124;p5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5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6" name="Google Shape;126;p5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7" name="Google Shape;127;p5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5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
        <p:nvSpPr>
          <p:cNvPr id="130" name="Google Shape;130;p5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CC2E5"/>
                </a:solidFill>
                <a:latin typeface="Arial"/>
                <a:ea typeface="Arial"/>
                <a:cs typeface="Arial"/>
                <a:sym typeface="Arial"/>
              </a:rPr>
              <a:t>“</a:t>
            </a:r>
            <a:endParaRPr/>
          </a:p>
        </p:txBody>
      </p:sp>
      <p:sp>
        <p:nvSpPr>
          <p:cNvPr id="131" name="Google Shape;131;p5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CC2E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5" name="Google Shape;135;p60"/>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36" name="Google Shape;136;p6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9"/>
        <p:cNvGrpSpPr/>
        <p:nvPr/>
      </p:nvGrpSpPr>
      <p:grpSpPr>
        <a:xfrm>
          <a:off x="0" y="0"/>
          <a:ext cx="0" cy="0"/>
          <a:chOff x="0" y="0"/>
          <a:chExt cx="0" cy="0"/>
        </a:xfrm>
      </p:grpSpPr>
      <p:sp>
        <p:nvSpPr>
          <p:cNvPr id="140" name="Google Shape;140;p6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1"/>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2" name="Google Shape;142;p6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6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45"/>
        <p:cNvGrpSpPr/>
        <p:nvPr/>
      </p:nvGrpSpPr>
      <p:grpSpPr>
        <a:xfrm>
          <a:off x="0" y="0"/>
          <a:ext cx="0" cy="0"/>
          <a:chOff x="0" y="0"/>
          <a:chExt cx="0" cy="0"/>
        </a:xfrm>
      </p:grpSpPr>
      <p:sp>
        <p:nvSpPr>
          <p:cNvPr id="146" name="Google Shape;146;p62"/>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2"/>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8" name="Google Shape;148;p6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6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6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49"/>
        <p:cNvGrpSpPr/>
        <p:nvPr/>
      </p:nvGrpSpPr>
      <p:grpSpPr>
        <a:xfrm>
          <a:off x="0" y="0"/>
          <a:ext cx="0" cy="0"/>
          <a:chOff x="0" y="0"/>
          <a:chExt cx="0" cy="0"/>
        </a:xfrm>
      </p:grpSpPr>
      <p:sp>
        <p:nvSpPr>
          <p:cNvPr id="50" name="Google Shape;50;p48"/>
          <p:cNvSpPr/>
          <p:nvPr/>
        </p:nvSpPr>
        <p:spPr>
          <a:xfrm>
            <a:off x="215392" y="5870683"/>
            <a:ext cx="6193536" cy="84863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51" name="Google Shape;51;p48"/>
          <p:cNvSpPr txBox="1">
            <a:spLocks noGrp="1"/>
          </p:cNvSpPr>
          <p:nvPr>
            <p:ph type="title"/>
          </p:nvPr>
        </p:nvSpPr>
        <p:spPr>
          <a:xfrm>
            <a:off x="677334" y="609600"/>
            <a:ext cx="8596668" cy="1320800"/>
          </a:xfrm>
          <a:prstGeom prst="rect">
            <a:avLst/>
          </a:prstGeom>
          <a:noFill/>
          <a:ln>
            <a:noFill/>
          </a:ln>
        </p:spPr>
        <p:txBody>
          <a:bodyPr spcFirstLastPara="1" wrap="square" lIns="0" tIns="0" rIns="0" bIns="0" anchor="t" anchorCtr="0">
            <a:normAutofit/>
          </a:bodyPr>
          <a:lstStyle>
            <a:lvl1pPr lvl="0" algn="l">
              <a:spcBef>
                <a:spcPts val="0"/>
              </a:spcBef>
              <a:spcAft>
                <a:spcPts val="0"/>
              </a:spcAft>
              <a:buClr>
                <a:srgbClr val="1F487C"/>
              </a:buClr>
              <a:buSzPts val="2400"/>
              <a:buFont typeface="Arial"/>
              <a:buNone/>
              <a:defRPr sz="2400" b="1" i="0">
                <a:solidFill>
                  <a:srgbClr val="1F487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8"/>
          <p:cNvSpPr txBox="1">
            <a:spLocks noGrp="1"/>
          </p:cNvSpPr>
          <p:nvPr>
            <p:ph type="body" idx="1"/>
          </p:nvPr>
        </p:nvSpPr>
        <p:spPr>
          <a:xfrm>
            <a:off x="609600" y="1577340"/>
            <a:ext cx="5303520" cy="276999"/>
          </a:xfrm>
          <a:prstGeom prst="rect">
            <a:avLst/>
          </a:prstGeom>
          <a:noFill/>
          <a:ln>
            <a:noFill/>
          </a:ln>
        </p:spPr>
        <p:txBody>
          <a:bodyPr spcFirstLastPara="1" wrap="square" lIns="0" tIns="0" rIns="0" bIns="0" anchor="t" anchorCtr="0">
            <a:sp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3" name="Google Shape;53;p48"/>
          <p:cNvSpPr txBox="1">
            <a:spLocks noGrp="1"/>
          </p:cNvSpPr>
          <p:nvPr>
            <p:ph type="body" idx="2"/>
          </p:nvPr>
        </p:nvSpPr>
        <p:spPr>
          <a:xfrm>
            <a:off x="6278880" y="1577340"/>
            <a:ext cx="5303520" cy="276999"/>
          </a:xfrm>
          <a:prstGeom prst="rect">
            <a:avLst/>
          </a:prstGeom>
          <a:noFill/>
          <a:ln>
            <a:noFill/>
          </a:ln>
        </p:spPr>
        <p:txBody>
          <a:bodyPr spcFirstLastPara="1" wrap="square" lIns="0" tIns="0" rIns="0" bIns="0" anchor="t" anchorCtr="0">
            <a:sp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48"/>
          <p:cNvSpPr txBox="1">
            <a:spLocks noGrp="1"/>
          </p:cNvSpPr>
          <p:nvPr>
            <p:ph type="ftr" idx="11"/>
          </p:nvPr>
        </p:nvSpPr>
        <p:spPr>
          <a:xfrm>
            <a:off x="677334" y="6041362"/>
            <a:ext cx="6297612"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8"/>
          <p:cNvSpPr txBox="1">
            <a:spLocks noGrp="1"/>
          </p:cNvSpPr>
          <p:nvPr>
            <p:ph type="dt" idx="10"/>
          </p:nvPr>
        </p:nvSpPr>
        <p:spPr>
          <a:xfrm>
            <a:off x="7205133" y="6041362"/>
            <a:ext cx="911939"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8"/>
          <p:cNvSpPr txBox="1">
            <a:spLocks noGrp="1"/>
          </p:cNvSpPr>
          <p:nvPr>
            <p:ph type="sldNum" idx="12"/>
          </p:nvPr>
        </p:nvSpPr>
        <p:spPr>
          <a:xfrm>
            <a:off x="8590663" y="6041362"/>
            <a:ext cx="683339"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‹Nº›</a:t>
            </a:fld>
            <a:endParaRPr sz="900">
              <a:latin typeface="Trebuchet MS"/>
              <a:ea typeface="Trebuchet MS"/>
              <a:cs typeface="Trebuchet MS"/>
              <a:sym typeface="Trebuchet M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57"/>
        <p:cNvGrpSpPr/>
        <p:nvPr/>
      </p:nvGrpSpPr>
      <p:grpSpPr>
        <a:xfrm>
          <a:off x="0" y="0"/>
          <a:ext cx="0" cy="0"/>
          <a:chOff x="0" y="0"/>
          <a:chExt cx="0" cy="0"/>
        </a:xfrm>
      </p:grpSpPr>
      <p:sp>
        <p:nvSpPr>
          <p:cNvPr id="58" name="Google Shape;58;p49"/>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9"/>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0" name="Google Shape;60;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3"/>
        <p:cNvGrpSpPr/>
        <p:nvPr/>
      </p:nvGrpSpPr>
      <p:grpSpPr>
        <a:xfrm>
          <a:off x="0" y="0"/>
          <a:ext cx="0" cy="0"/>
          <a:chOff x="0" y="0"/>
          <a:chExt cx="0" cy="0"/>
        </a:xfrm>
      </p:grpSpPr>
      <p:sp>
        <p:nvSpPr>
          <p:cNvPr id="64" name="Google Shape;64;p5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0"/>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50"/>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5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70"/>
        <p:cNvGrpSpPr/>
        <p:nvPr/>
      </p:nvGrpSpPr>
      <p:grpSpPr>
        <a:xfrm>
          <a:off x="0" y="0"/>
          <a:ext cx="0" cy="0"/>
          <a:chOff x="0" y="0"/>
          <a:chExt cx="0" cy="0"/>
        </a:xfrm>
      </p:grpSpPr>
      <p:sp>
        <p:nvSpPr>
          <p:cNvPr id="71" name="Google Shape;71;p5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1"/>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3" name="Google Shape;73;p51"/>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4" name="Google Shape;74;p51"/>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5" name="Google Shape;75;p51"/>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6" name="Google Shape;76;p5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79"/>
        <p:cNvGrpSpPr/>
        <p:nvPr/>
      </p:nvGrpSpPr>
      <p:grpSpPr>
        <a:xfrm>
          <a:off x="0" y="0"/>
          <a:ext cx="0" cy="0"/>
          <a:chOff x="0" y="0"/>
          <a:chExt cx="0" cy="0"/>
        </a:xfrm>
      </p:grpSpPr>
      <p:sp>
        <p:nvSpPr>
          <p:cNvPr id="80" name="Google Shape;80;p5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5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84"/>
        <p:cNvGrpSpPr/>
        <p:nvPr/>
      </p:nvGrpSpPr>
      <p:grpSpPr>
        <a:xfrm>
          <a:off x="0" y="0"/>
          <a:ext cx="0" cy="0"/>
          <a:chOff x="0" y="0"/>
          <a:chExt cx="0" cy="0"/>
        </a:xfrm>
      </p:grpSpPr>
      <p:sp>
        <p:nvSpPr>
          <p:cNvPr id="85" name="Google Shape;85;p5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8"/>
        <p:cNvGrpSpPr/>
        <p:nvPr/>
      </p:nvGrpSpPr>
      <p:grpSpPr>
        <a:xfrm>
          <a:off x="0" y="0"/>
          <a:ext cx="0" cy="0"/>
          <a:chOff x="0" y="0"/>
          <a:chExt cx="0" cy="0"/>
        </a:xfrm>
      </p:grpSpPr>
      <p:sp>
        <p:nvSpPr>
          <p:cNvPr id="89" name="Google Shape;89;p54"/>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1" name="Google Shape;91;p54"/>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92" name="Google Shape;92;p5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95"/>
        <p:cNvGrpSpPr/>
        <p:nvPr/>
      </p:nvGrpSpPr>
      <p:grpSpPr>
        <a:xfrm>
          <a:off x="0" y="0"/>
          <a:ext cx="0" cy="0"/>
          <a:chOff x="0" y="0"/>
          <a:chExt cx="0" cy="0"/>
        </a:xfrm>
      </p:grpSpPr>
      <p:sp>
        <p:nvSpPr>
          <p:cNvPr id="96" name="Google Shape;96;p55"/>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8" name="Google Shape;98;p55"/>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9" name="Google Shape;99;p5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45"/>
          <p:cNvGrpSpPr/>
          <p:nvPr/>
        </p:nvGrpSpPr>
        <p:grpSpPr>
          <a:xfrm>
            <a:off x="0" y="-8467"/>
            <a:ext cx="12192000" cy="6866467"/>
            <a:chOff x="0" y="-8467"/>
            <a:chExt cx="12192000" cy="6866467"/>
          </a:xfrm>
        </p:grpSpPr>
        <p:cxnSp>
          <p:nvCxnSpPr>
            <p:cNvPr id="11" name="Google Shape;11;p45"/>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45"/>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45"/>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45"/>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45"/>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5"/>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17" name="Google Shape;17;p45"/>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9CC2E5">
                <a:alpha val="69803"/>
              </a:srgbClr>
            </a:solidFill>
            <a:ln>
              <a:noFill/>
            </a:ln>
          </p:spPr>
        </p:sp>
        <p:sp>
          <p:nvSpPr>
            <p:cNvPr id="18" name="Google Shape;18;p45"/>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45"/>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5"/>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4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4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omunidadandina.org/normativa-andina/resoluciones-sgca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hyperlink" Target="https://forms.gle/pjcqqJKojYowkVbJ9"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forms.gle/ruVGkWLJuZny3euz6"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comunidadandina.org/normativa-andina/decision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0"/>
          <p:cNvSpPr txBox="1">
            <a:spLocks noGrp="1"/>
          </p:cNvSpPr>
          <p:nvPr>
            <p:ph type="title"/>
          </p:nvPr>
        </p:nvSpPr>
        <p:spPr>
          <a:xfrm>
            <a:off x="3424555" y="1144545"/>
            <a:ext cx="4356100" cy="112082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Clr>
                <a:schemeClr val="accent1"/>
              </a:buClr>
              <a:buSzPts val="3600"/>
              <a:buFont typeface="Trebuchet MS"/>
              <a:buNone/>
            </a:pPr>
            <a:r>
              <a:rPr lang="en-US"/>
              <a:t>Ordenamiento jurídico andino</a:t>
            </a:r>
            <a:endParaRPr/>
          </a:p>
        </p:txBody>
      </p:sp>
      <p:sp>
        <p:nvSpPr>
          <p:cNvPr id="234" name="Google Shape;234;p10"/>
          <p:cNvSpPr/>
          <p:nvPr/>
        </p:nvSpPr>
        <p:spPr>
          <a:xfrm>
            <a:off x="809317" y="6633406"/>
            <a:ext cx="30480" cy="31115"/>
          </a:xfrm>
          <a:custGeom>
            <a:avLst/>
            <a:gdLst/>
            <a:ahLst/>
            <a:cxnLst/>
            <a:rect l="l" t="t" r="r" b="b"/>
            <a:pathLst>
              <a:path w="30480" h="31115" extrusionOk="0">
                <a:moveTo>
                  <a:pt x="23111" y="0"/>
                </a:moveTo>
                <a:lnTo>
                  <a:pt x="6245" y="0"/>
                </a:lnTo>
                <a:lnTo>
                  <a:pt x="0" y="6784"/>
                </a:lnTo>
                <a:lnTo>
                  <a:pt x="0" y="24095"/>
                </a:lnTo>
                <a:lnTo>
                  <a:pt x="6245" y="30879"/>
                </a:lnTo>
                <a:lnTo>
                  <a:pt x="23111" y="30879"/>
                </a:lnTo>
                <a:lnTo>
                  <a:pt x="30045" y="24095"/>
                </a:lnTo>
                <a:lnTo>
                  <a:pt x="30045" y="6784"/>
                </a:lnTo>
                <a:lnTo>
                  <a:pt x="23111" y="0"/>
                </a:lnTo>
                <a:close/>
              </a:path>
            </a:pathLst>
          </a:custGeom>
          <a:solidFill>
            <a:srgbClr val="5199D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35" name="Google Shape;235;p10"/>
          <p:cNvSpPr/>
          <p:nvPr/>
        </p:nvSpPr>
        <p:spPr>
          <a:xfrm>
            <a:off x="1369181" y="6633406"/>
            <a:ext cx="31115" cy="31115"/>
          </a:xfrm>
          <a:custGeom>
            <a:avLst/>
            <a:gdLst/>
            <a:ahLst/>
            <a:cxnLst/>
            <a:rect l="l" t="t" r="r" b="b"/>
            <a:pathLst>
              <a:path w="31115" h="31115" extrusionOk="0">
                <a:moveTo>
                  <a:pt x="23827" y="0"/>
                </a:moveTo>
                <a:lnTo>
                  <a:pt x="6887" y="0"/>
                </a:lnTo>
                <a:lnTo>
                  <a:pt x="0" y="6784"/>
                </a:lnTo>
                <a:lnTo>
                  <a:pt x="0" y="24095"/>
                </a:lnTo>
                <a:lnTo>
                  <a:pt x="6887" y="30879"/>
                </a:lnTo>
                <a:lnTo>
                  <a:pt x="23827" y="30879"/>
                </a:lnTo>
                <a:lnTo>
                  <a:pt x="30715" y="24095"/>
                </a:lnTo>
                <a:lnTo>
                  <a:pt x="30715" y="6784"/>
                </a:lnTo>
                <a:lnTo>
                  <a:pt x="23827" y="0"/>
                </a:lnTo>
                <a:close/>
              </a:path>
            </a:pathLst>
          </a:custGeom>
          <a:solidFill>
            <a:srgbClr val="5199D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36" name="Google Shape;236;p10"/>
          <p:cNvSpPr/>
          <p:nvPr/>
        </p:nvSpPr>
        <p:spPr>
          <a:xfrm>
            <a:off x="1920481" y="6633406"/>
            <a:ext cx="31115" cy="31115"/>
          </a:xfrm>
          <a:custGeom>
            <a:avLst/>
            <a:gdLst/>
            <a:ahLst/>
            <a:cxnLst/>
            <a:rect l="l" t="t" r="r" b="b"/>
            <a:pathLst>
              <a:path w="31114" h="31115" extrusionOk="0">
                <a:moveTo>
                  <a:pt x="24014" y="0"/>
                </a:moveTo>
                <a:lnTo>
                  <a:pt x="7166" y="0"/>
                </a:lnTo>
                <a:lnTo>
                  <a:pt x="0" y="6784"/>
                </a:lnTo>
                <a:lnTo>
                  <a:pt x="0" y="24095"/>
                </a:lnTo>
                <a:lnTo>
                  <a:pt x="7166" y="30879"/>
                </a:lnTo>
                <a:lnTo>
                  <a:pt x="24014" y="30879"/>
                </a:lnTo>
                <a:lnTo>
                  <a:pt x="30994" y="24095"/>
                </a:lnTo>
                <a:lnTo>
                  <a:pt x="30994" y="6784"/>
                </a:lnTo>
                <a:lnTo>
                  <a:pt x="24014" y="0"/>
                </a:lnTo>
                <a:close/>
              </a:path>
            </a:pathLst>
          </a:custGeom>
          <a:solidFill>
            <a:srgbClr val="5199D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37" name="Google Shape;237;p10"/>
          <p:cNvSpPr txBox="1">
            <a:spLocks noGrp="1"/>
          </p:cNvSpPr>
          <p:nvPr>
            <p:ph type="body" idx="1"/>
          </p:nvPr>
        </p:nvSpPr>
        <p:spPr>
          <a:xfrm>
            <a:off x="249466" y="2468520"/>
            <a:ext cx="9332683" cy="4445448"/>
          </a:xfrm>
          <a:prstGeom prst="rect">
            <a:avLst/>
          </a:prstGeom>
          <a:noFill/>
          <a:ln>
            <a:noFill/>
          </a:ln>
        </p:spPr>
        <p:txBody>
          <a:bodyPr spcFirstLastPara="1" wrap="square" lIns="0" tIns="13325" rIns="0" bIns="0" anchor="t" anchorCtr="0">
            <a:spAutoFit/>
          </a:bodyPr>
          <a:lstStyle/>
          <a:p>
            <a:pPr marL="3262629" lvl="0" indent="-342900" algn="l" rtl="0">
              <a:spcBef>
                <a:spcPts val="0"/>
              </a:spcBef>
              <a:spcAft>
                <a:spcPts val="0"/>
              </a:spcAft>
              <a:buSzPts val="1440"/>
              <a:buChar char="►"/>
            </a:pPr>
            <a:r>
              <a:rPr lang="en-US"/>
              <a:t>Normas Originarias (Tratados Constitutivos):</a:t>
            </a:r>
            <a:endParaRPr/>
          </a:p>
          <a:p>
            <a:pPr marL="3249930" lvl="0" indent="-269239" algn="l" rtl="0">
              <a:spcBef>
                <a:spcPts val="10"/>
              </a:spcBef>
              <a:spcAft>
                <a:spcPts val="0"/>
              </a:spcAft>
              <a:buSzPts val="1160"/>
              <a:buNone/>
            </a:pPr>
            <a:endParaRPr sz="1450"/>
          </a:p>
          <a:p>
            <a:pPr marL="3535679" marR="290195" lvl="0" indent="-273050" algn="l" rtl="0">
              <a:spcBef>
                <a:spcPts val="1000"/>
              </a:spcBef>
              <a:spcAft>
                <a:spcPts val="0"/>
              </a:spcAft>
              <a:buClr>
                <a:srgbClr val="FFC000"/>
              </a:buClr>
              <a:buSzPts val="1440"/>
              <a:buFont typeface="Noto Sans Symbols"/>
              <a:buChar char="✔"/>
            </a:pPr>
            <a:r>
              <a:rPr lang="en-US" b="0">
                <a:solidFill>
                  <a:srgbClr val="404040"/>
                </a:solidFill>
                <a:latin typeface="Arial"/>
                <a:ea typeface="Arial"/>
                <a:cs typeface="Arial"/>
                <a:sym typeface="Arial"/>
              </a:rPr>
              <a:t>Acuerdo de Cartagena, sus Protocolos e</a:t>
            </a:r>
            <a:r>
              <a:rPr lang="en-US">
                <a:solidFill>
                  <a:srgbClr val="404040"/>
                </a:solidFill>
                <a:latin typeface="Arial"/>
                <a:ea typeface="Arial"/>
                <a:cs typeface="Arial"/>
                <a:sym typeface="Arial"/>
              </a:rPr>
              <a:t> instrumentos  </a:t>
            </a:r>
            <a:r>
              <a:rPr lang="en-US" b="0">
                <a:solidFill>
                  <a:srgbClr val="404040"/>
                </a:solidFill>
                <a:latin typeface="Arial"/>
                <a:ea typeface="Arial"/>
                <a:cs typeface="Arial"/>
                <a:sym typeface="Arial"/>
              </a:rPr>
              <a:t>adicionales</a:t>
            </a:r>
            <a:endParaRPr/>
          </a:p>
          <a:p>
            <a:pPr marL="3535679" marR="656590" lvl="0" indent="-273050" algn="l" rtl="0">
              <a:spcBef>
                <a:spcPts val="1000"/>
              </a:spcBef>
              <a:spcAft>
                <a:spcPts val="0"/>
              </a:spcAft>
              <a:buClr>
                <a:srgbClr val="FFC000"/>
              </a:buClr>
              <a:buSzPts val="1440"/>
              <a:buFont typeface="Noto Sans Symbols"/>
              <a:buChar char="✔"/>
            </a:pPr>
            <a:r>
              <a:rPr lang="en-US">
                <a:solidFill>
                  <a:srgbClr val="404040"/>
                </a:solidFill>
                <a:latin typeface="Arial"/>
                <a:ea typeface="Arial"/>
                <a:cs typeface="Arial"/>
                <a:sym typeface="Arial"/>
              </a:rPr>
              <a:t>Tratado </a:t>
            </a:r>
            <a:r>
              <a:rPr lang="en-US" b="0">
                <a:solidFill>
                  <a:srgbClr val="404040"/>
                </a:solidFill>
                <a:latin typeface="Arial"/>
                <a:ea typeface="Arial"/>
                <a:cs typeface="Arial"/>
                <a:sym typeface="Arial"/>
              </a:rPr>
              <a:t>de Creación del </a:t>
            </a:r>
            <a:r>
              <a:rPr lang="en-US">
                <a:solidFill>
                  <a:srgbClr val="404040"/>
                </a:solidFill>
                <a:latin typeface="Arial"/>
                <a:ea typeface="Arial"/>
                <a:cs typeface="Arial"/>
                <a:sym typeface="Arial"/>
              </a:rPr>
              <a:t>Tribunal </a:t>
            </a:r>
            <a:r>
              <a:rPr lang="en-US" b="0">
                <a:solidFill>
                  <a:srgbClr val="404040"/>
                </a:solidFill>
                <a:latin typeface="Arial"/>
                <a:ea typeface="Arial"/>
                <a:cs typeface="Arial"/>
                <a:sym typeface="Arial"/>
              </a:rPr>
              <a:t>de Justicia de</a:t>
            </a:r>
            <a:r>
              <a:rPr lang="en-US">
                <a:solidFill>
                  <a:srgbClr val="404040"/>
                </a:solidFill>
                <a:latin typeface="Arial"/>
                <a:ea typeface="Arial"/>
                <a:cs typeface="Arial"/>
                <a:sym typeface="Arial"/>
              </a:rPr>
              <a:t> </a:t>
            </a:r>
            <a:r>
              <a:rPr lang="en-US" b="0">
                <a:solidFill>
                  <a:srgbClr val="404040"/>
                </a:solidFill>
                <a:latin typeface="Arial"/>
                <a:ea typeface="Arial"/>
                <a:cs typeface="Arial"/>
                <a:sym typeface="Arial"/>
              </a:rPr>
              <a:t>la  </a:t>
            </a:r>
            <a:r>
              <a:rPr lang="en-US">
                <a:solidFill>
                  <a:srgbClr val="404040"/>
                </a:solidFill>
                <a:latin typeface="Arial"/>
                <a:ea typeface="Arial"/>
                <a:cs typeface="Arial"/>
                <a:sym typeface="Arial"/>
              </a:rPr>
              <a:t>Comunidad </a:t>
            </a:r>
            <a:r>
              <a:rPr lang="en-US" b="0">
                <a:solidFill>
                  <a:srgbClr val="404040"/>
                </a:solidFill>
                <a:latin typeface="Arial"/>
                <a:ea typeface="Arial"/>
                <a:cs typeface="Arial"/>
                <a:sym typeface="Arial"/>
              </a:rPr>
              <a:t>Andina y sus</a:t>
            </a:r>
            <a:r>
              <a:rPr lang="en-US">
                <a:solidFill>
                  <a:srgbClr val="404040"/>
                </a:solidFill>
                <a:latin typeface="Arial"/>
                <a:ea typeface="Arial"/>
                <a:cs typeface="Arial"/>
                <a:sym typeface="Arial"/>
              </a:rPr>
              <a:t> </a:t>
            </a:r>
            <a:r>
              <a:rPr lang="en-US" b="0">
                <a:solidFill>
                  <a:srgbClr val="404040"/>
                </a:solidFill>
                <a:latin typeface="Arial"/>
                <a:ea typeface="Arial"/>
                <a:cs typeface="Arial"/>
                <a:sym typeface="Arial"/>
              </a:rPr>
              <a:t>Protocolos</a:t>
            </a:r>
            <a:endParaRPr/>
          </a:p>
          <a:p>
            <a:pPr marL="3249930" lvl="0" indent="-269239" algn="l" rtl="0">
              <a:spcBef>
                <a:spcPts val="15"/>
              </a:spcBef>
              <a:spcAft>
                <a:spcPts val="0"/>
              </a:spcAft>
              <a:buClr>
                <a:srgbClr val="FFC000"/>
              </a:buClr>
              <a:buSzPts val="1160"/>
              <a:buFont typeface="Noto Sans Symbols"/>
              <a:buNone/>
            </a:pPr>
            <a:endParaRPr sz="1450">
              <a:latin typeface="Arial"/>
              <a:ea typeface="Arial"/>
              <a:cs typeface="Arial"/>
              <a:sym typeface="Arial"/>
            </a:endParaRPr>
          </a:p>
          <a:p>
            <a:pPr marL="3262629" lvl="0" indent="-342900" algn="l" rtl="0">
              <a:spcBef>
                <a:spcPts val="1000"/>
              </a:spcBef>
              <a:spcAft>
                <a:spcPts val="0"/>
              </a:spcAft>
              <a:buSzPts val="1440"/>
              <a:buChar char="►"/>
            </a:pPr>
            <a:r>
              <a:rPr lang="en-US"/>
              <a:t>Normas Derivadas o Secundarias:</a:t>
            </a:r>
            <a:endParaRPr/>
          </a:p>
          <a:p>
            <a:pPr marL="3249930" lvl="0" indent="-269239" algn="l" rtl="0">
              <a:spcBef>
                <a:spcPts val="15"/>
              </a:spcBef>
              <a:spcAft>
                <a:spcPts val="0"/>
              </a:spcAft>
              <a:buSzPts val="1160"/>
              <a:buNone/>
            </a:pPr>
            <a:endParaRPr sz="1450"/>
          </a:p>
          <a:p>
            <a:pPr marL="3535679" lvl="0" indent="-273050" algn="l" rtl="0">
              <a:spcBef>
                <a:spcPts val="1000"/>
              </a:spcBef>
              <a:spcAft>
                <a:spcPts val="0"/>
              </a:spcAft>
              <a:buClr>
                <a:srgbClr val="FFC000"/>
              </a:buClr>
              <a:buSzPts val="1440"/>
              <a:buFont typeface="Noto Sans Symbols"/>
              <a:buChar char="✔"/>
            </a:pPr>
            <a:r>
              <a:rPr lang="en-US" b="0">
                <a:solidFill>
                  <a:srgbClr val="404040"/>
                </a:solidFill>
                <a:latin typeface="Arial"/>
                <a:ea typeface="Arial"/>
                <a:cs typeface="Arial"/>
                <a:sym typeface="Arial"/>
              </a:rPr>
              <a:t>Decisiones </a:t>
            </a:r>
            <a:r>
              <a:rPr lang="en-US">
                <a:solidFill>
                  <a:srgbClr val="404040"/>
                </a:solidFill>
                <a:latin typeface="Arial"/>
                <a:ea typeface="Arial"/>
                <a:cs typeface="Arial"/>
                <a:sym typeface="Arial"/>
              </a:rPr>
              <a:t>CAMRE </a:t>
            </a:r>
            <a:r>
              <a:rPr lang="en-US" b="0">
                <a:solidFill>
                  <a:srgbClr val="404040"/>
                </a:solidFill>
                <a:latin typeface="Arial"/>
                <a:ea typeface="Arial"/>
                <a:cs typeface="Arial"/>
                <a:sym typeface="Arial"/>
              </a:rPr>
              <a:t>o de la</a:t>
            </a:r>
            <a:r>
              <a:rPr lang="en-US">
                <a:solidFill>
                  <a:srgbClr val="404040"/>
                </a:solidFill>
                <a:latin typeface="Arial"/>
                <a:ea typeface="Arial"/>
                <a:cs typeface="Arial"/>
                <a:sym typeface="Arial"/>
              </a:rPr>
              <a:t> Comisión</a:t>
            </a:r>
            <a:endParaRPr/>
          </a:p>
          <a:p>
            <a:pPr marL="3535679" lvl="0" indent="-273050" algn="l" rtl="0">
              <a:spcBef>
                <a:spcPts val="1000"/>
              </a:spcBef>
              <a:spcAft>
                <a:spcPts val="0"/>
              </a:spcAft>
              <a:buClr>
                <a:srgbClr val="FFC000"/>
              </a:buClr>
              <a:buSzPts val="1440"/>
              <a:buFont typeface="Noto Sans Symbols"/>
              <a:buChar char="✔"/>
            </a:pPr>
            <a:r>
              <a:rPr lang="en-US" b="0">
                <a:solidFill>
                  <a:srgbClr val="404040"/>
                </a:solidFill>
                <a:latin typeface="Arial"/>
                <a:ea typeface="Arial"/>
                <a:cs typeface="Arial"/>
                <a:sym typeface="Arial"/>
              </a:rPr>
              <a:t>Resoluciones de la Secretaría</a:t>
            </a:r>
            <a:r>
              <a:rPr lang="en-US">
                <a:solidFill>
                  <a:srgbClr val="404040"/>
                </a:solidFill>
                <a:latin typeface="Arial"/>
                <a:ea typeface="Arial"/>
                <a:cs typeface="Arial"/>
                <a:sym typeface="Arial"/>
              </a:rPr>
              <a:t> </a:t>
            </a:r>
            <a:r>
              <a:rPr lang="en-US" b="0">
                <a:solidFill>
                  <a:srgbClr val="404040"/>
                </a:solidFill>
                <a:latin typeface="Arial"/>
                <a:ea typeface="Arial"/>
                <a:cs typeface="Arial"/>
                <a:sym typeface="Arial"/>
              </a:rPr>
              <a:t>General</a:t>
            </a:r>
            <a:endParaRPr/>
          </a:p>
          <a:p>
            <a:pPr marL="3535679" marR="5080" lvl="0" indent="-273050" algn="l" rtl="0">
              <a:spcBef>
                <a:spcPts val="1000"/>
              </a:spcBef>
              <a:spcAft>
                <a:spcPts val="0"/>
              </a:spcAft>
              <a:buClr>
                <a:srgbClr val="FFC000"/>
              </a:buClr>
              <a:buSzPts val="1440"/>
              <a:buFont typeface="Noto Sans Symbols"/>
              <a:buChar char="✔"/>
            </a:pPr>
            <a:r>
              <a:rPr lang="en-US">
                <a:solidFill>
                  <a:srgbClr val="404040"/>
                </a:solidFill>
                <a:latin typeface="Arial"/>
                <a:ea typeface="Arial"/>
                <a:cs typeface="Arial"/>
                <a:sym typeface="Arial"/>
              </a:rPr>
              <a:t>Convenios </a:t>
            </a:r>
            <a:r>
              <a:rPr lang="en-US" b="0">
                <a:solidFill>
                  <a:srgbClr val="404040"/>
                </a:solidFill>
                <a:latin typeface="Arial"/>
                <a:ea typeface="Arial"/>
                <a:cs typeface="Arial"/>
                <a:sym typeface="Arial"/>
              </a:rPr>
              <a:t>que adopten los Países </a:t>
            </a:r>
            <a:r>
              <a:rPr lang="en-US">
                <a:solidFill>
                  <a:srgbClr val="404040"/>
                </a:solidFill>
                <a:latin typeface="Arial"/>
                <a:ea typeface="Arial"/>
                <a:cs typeface="Arial"/>
                <a:sym typeface="Arial"/>
              </a:rPr>
              <a:t>Miembros </a:t>
            </a:r>
            <a:r>
              <a:rPr lang="en-US" b="0">
                <a:solidFill>
                  <a:srgbClr val="404040"/>
                </a:solidFill>
                <a:latin typeface="Arial"/>
                <a:ea typeface="Arial"/>
                <a:cs typeface="Arial"/>
                <a:sym typeface="Arial"/>
              </a:rPr>
              <a:t>en el</a:t>
            </a:r>
            <a:r>
              <a:rPr lang="en-US">
                <a:solidFill>
                  <a:srgbClr val="404040"/>
                </a:solidFill>
                <a:latin typeface="Arial"/>
                <a:ea typeface="Arial"/>
                <a:cs typeface="Arial"/>
                <a:sym typeface="Arial"/>
              </a:rPr>
              <a:t> </a:t>
            </a:r>
            <a:r>
              <a:rPr lang="en-US" b="0">
                <a:solidFill>
                  <a:srgbClr val="404040"/>
                </a:solidFill>
                <a:latin typeface="Arial"/>
                <a:ea typeface="Arial"/>
                <a:cs typeface="Arial"/>
                <a:sym typeface="Arial"/>
              </a:rPr>
              <a:t>marco  del proceso de la integración </a:t>
            </a:r>
            <a:r>
              <a:rPr lang="en-US">
                <a:solidFill>
                  <a:srgbClr val="404040"/>
                </a:solidFill>
                <a:latin typeface="Arial"/>
                <a:ea typeface="Arial"/>
                <a:cs typeface="Arial"/>
                <a:sym typeface="Arial"/>
              </a:rPr>
              <a:t>subregional andina</a:t>
            </a:r>
            <a:endParaRPr/>
          </a:p>
          <a:p>
            <a:pPr marL="3249930" lvl="0" indent="-269239" algn="l" rtl="0">
              <a:spcBef>
                <a:spcPts val="10"/>
              </a:spcBef>
              <a:spcAft>
                <a:spcPts val="0"/>
              </a:spcAft>
              <a:buClr>
                <a:srgbClr val="FFC000"/>
              </a:buClr>
              <a:buSzPts val="1160"/>
              <a:buFont typeface="Noto Sans Symbols"/>
              <a:buNone/>
            </a:pPr>
            <a:endParaRPr sz="1450">
              <a:latin typeface="Arial"/>
              <a:ea typeface="Arial"/>
              <a:cs typeface="Arial"/>
              <a:sym typeface="Arial"/>
            </a:endParaRPr>
          </a:p>
        </p:txBody>
      </p:sp>
      <p:sp>
        <p:nvSpPr>
          <p:cNvPr id="238" name="Google Shape;238;p10"/>
          <p:cNvSpPr/>
          <p:nvPr/>
        </p:nvSpPr>
        <p:spPr>
          <a:xfrm>
            <a:off x="0" y="2039111"/>
            <a:ext cx="3003638" cy="33893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39" name="Google Shape;239;p10"/>
          <p:cNvSpPr txBox="1"/>
          <p:nvPr/>
        </p:nvSpPr>
        <p:spPr>
          <a:xfrm>
            <a:off x="420917" y="6569029"/>
            <a:ext cx="1827530" cy="137858"/>
          </a:xfrm>
          <a:prstGeom prst="rect">
            <a:avLst/>
          </a:prstGeom>
          <a:noFill/>
          <a:ln>
            <a:noFill/>
          </a:ln>
        </p:spPr>
        <p:txBody>
          <a:bodyPr spcFirstLastPara="1" wrap="square" lIns="0" tIns="6975" rIns="0" bIns="0" anchor="t" anchorCtr="0">
            <a:spAutoFit/>
          </a:bodyPr>
          <a:lstStyle/>
          <a:p>
            <a:pPr marL="12700" marR="0" lvl="0" indent="0" algn="l" rtl="0">
              <a:spcBef>
                <a:spcPts val="0"/>
              </a:spcBef>
              <a:spcAft>
                <a:spcPts val="0"/>
              </a:spcAft>
              <a:buNone/>
            </a:pPr>
            <a:r>
              <a:rPr lang="en-US" sz="850">
                <a:solidFill>
                  <a:srgbClr val="FDFDFD"/>
                </a:solidFill>
                <a:latin typeface="Arial Narrow"/>
                <a:ea typeface="Arial Narrow"/>
                <a:cs typeface="Arial Narrow"/>
                <a:sym typeface="Arial Narrow"/>
              </a:rPr>
              <a:t>BOLIVIA COLOMBIA ECUADOR PERÚ</a:t>
            </a:r>
            <a:endParaRPr sz="850">
              <a:solidFill>
                <a:schemeClr val="dk1"/>
              </a:solidFill>
              <a:latin typeface="Arial Narrow"/>
              <a:ea typeface="Arial Narrow"/>
              <a:cs typeface="Arial Narrow"/>
              <a:sym typeface="Arial Narrow"/>
            </a:endParaRPr>
          </a:p>
        </p:txBody>
      </p:sp>
      <p:pic>
        <p:nvPicPr>
          <p:cNvPr id="240" name="Google Shape;240;p10" descr="logo_horizontal"/>
          <p:cNvPicPr preferRelativeResize="0"/>
          <p:nvPr/>
        </p:nvPicPr>
        <p:blipFill rotWithShape="1">
          <a:blip r:embed="rId4">
            <a:alphaModFix/>
          </a:blip>
          <a:srcRect/>
          <a:stretch/>
        </p:blipFill>
        <p:spPr>
          <a:xfrm>
            <a:off x="0" y="0"/>
            <a:ext cx="4657725" cy="1323975"/>
          </a:xfrm>
          <a:prstGeom prst="rect">
            <a:avLst/>
          </a:prstGeom>
          <a:noFill/>
          <a:ln>
            <a:noFill/>
          </a:ln>
        </p:spPr>
      </p:pic>
      <p:sp>
        <p:nvSpPr>
          <p:cNvPr id="242" name="Google Shape;242;p10"/>
          <p:cNvSpPr/>
          <p:nvPr/>
        </p:nvSpPr>
        <p:spPr>
          <a:xfrm>
            <a:off x="5650787" y="3702512"/>
            <a:ext cx="6096000" cy="1977464"/>
          </a:xfrm>
          <a:prstGeom prst="rect">
            <a:avLst/>
          </a:prstGeom>
          <a:noFill/>
          <a:ln>
            <a:noFill/>
          </a:ln>
        </p:spPr>
        <p:txBody>
          <a:bodyPr spcFirstLastPara="1" wrap="square" lIns="91425" tIns="45700" rIns="91425" bIns="45700" anchor="t" anchorCtr="0">
            <a:spAutoFit/>
          </a:bodyPr>
          <a:lstStyle/>
          <a:p>
            <a:pPr marL="3262629" marR="0" lvl="0" indent="0" algn="l" rtl="0">
              <a:spcBef>
                <a:spcPts val="0"/>
              </a:spcBef>
              <a:spcAft>
                <a:spcPts val="0"/>
              </a:spcAft>
              <a:buNone/>
            </a:pPr>
            <a:r>
              <a:rPr lang="en-US" sz="1800">
                <a:solidFill>
                  <a:schemeClr val="dk1"/>
                </a:solidFill>
                <a:latin typeface="Trebuchet MS"/>
                <a:ea typeface="Trebuchet MS"/>
                <a:cs typeface="Trebuchet MS"/>
                <a:sym typeface="Trebuchet MS"/>
              </a:rPr>
              <a:t>Características:</a:t>
            </a:r>
            <a:endParaRPr/>
          </a:p>
          <a:p>
            <a:pPr marL="3249930" marR="0" lvl="0" indent="0" algn="l" rtl="0">
              <a:spcBef>
                <a:spcPts val="15"/>
              </a:spcBef>
              <a:spcAft>
                <a:spcPts val="0"/>
              </a:spcAft>
              <a:buNone/>
            </a:pPr>
            <a:endParaRPr sz="1450">
              <a:solidFill>
                <a:schemeClr val="dk1"/>
              </a:solidFill>
              <a:latin typeface="Trebuchet MS"/>
              <a:ea typeface="Trebuchet MS"/>
              <a:cs typeface="Trebuchet MS"/>
              <a:sym typeface="Trebuchet MS"/>
            </a:endParaRPr>
          </a:p>
          <a:p>
            <a:pPr marL="3535679" marR="0" lvl="0" indent="-273050" algn="l" rtl="0">
              <a:spcBef>
                <a:spcPts val="5"/>
              </a:spcBef>
              <a:spcAft>
                <a:spcPts val="0"/>
              </a:spcAft>
              <a:buClr>
                <a:srgbClr val="FFC000"/>
              </a:buClr>
              <a:buSzPts val="1800"/>
              <a:buFont typeface="Noto Sans Symbols"/>
              <a:buChar char="✔"/>
            </a:pPr>
            <a:r>
              <a:rPr lang="en-US" sz="1800">
                <a:solidFill>
                  <a:srgbClr val="404040"/>
                </a:solidFill>
                <a:latin typeface="Arial"/>
                <a:ea typeface="Arial"/>
                <a:cs typeface="Arial"/>
                <a:sym typeface="Arial"/>
              </a:rPr>
              <a:t>Primacía o Preeminencia</a:t>
            </a:r>
            <a:endParaRPr/>
          </a:p>
          <a:p>
            <a:pPr marL="3535679" marR="0" lvl="0" indent="-273050" algn="l" rtl="0">
              <a:spcBef>
                <a:spcPts val="0"/>
              </a:spcBef>
              <a:spcAft>
                <a:spcPts val="0"/>
              </a:spcAft>
              <a:buClr>
                <a:srgbClr val="FFC000"/>
              </a:buClr>
              <a:buSzPts val="1800"/>
              <a:buFont typeface="Noto Sans Symbols"/>
              <a:buChar char="✔"/>
            </a:pPr>
            <a:r>
              <a:rPr lang="en-US" sz="1800">
                <a:solidFill>
                  <a:srgbClr val="404040"/>
                </a:solidFill>
                <a:latin typeface="Arial"/>
                <a:ea typeface="Arial"/>
                <a:cs typeface="Arial"/>
                <a:sym typeface="Arial"/>
              </a:rPr>
              <a:t>Aplicabilidad Inmediata</a:t>
            </a:r>
            <a:endParaRPr/>
          </a:p>
          <a:p>
            <a:pPr marL="3535679" marR="0" lvl="0" indent="-273050" algn="l" rtl="0">
              <a:spcBef>
                <a:spcPts val="0"/>
              </a:spcBef>
              <a:spcAft>
                <a:spcPts val="0"/>
              </a:spcAft>
              <a:buClr>
                <a:srgbClr val="FFC000"/>
              </a:buClr>
              <a:buSzPts val="1800"/>
              <a:buFont typeface="Noto Sans Symbols"/>
              <a:buChar char="✔"/>
            </a:pPr>
            <a:r>
              <a:rPr lang="en-US" sz="1800">
                <a:solidFill>
                  <a:srgbClr val="404040"/>
                </a:solidFill>
                <a:latin typeface="Arial"/>
                <a:ea typeface="Arial"/>
                <a:cs typeface="Arial"/>
                <a:sym typeface="Arial"/>
              </a:rPr>
              <a:t>Efecto Directo</a:t>
            </a:r>
            <a:endParaRPr/>
          </a:p>
          <a:p>
            <a:pPr marL="3535679" marR="0" lvl="0" indent="-273050" algn="l" rtl="0">
              <a:spcBef>
                <a:spcPts val="0"/>
              </a:spcBef>
              <a:spcAft>
                <a:spcPts val="0"/>
              </a:spcAft>
              <a:buClr>
                <a:srgbClr val="FFC000"/>
              </a:buClr>
              <a:buSzPts val="1800"/>
              <a:buFont typeface="Noto Sans Symbols"/>
              <a:buChar char="✔"/>
            </a:pPr>
            <a:r>
              <a:rPr lang="en-US" sz="1800">
                <a:solidFill>
                  <a:srgbClr val="404040"/>
                </a:solidFill>
                <a:latin typeface="Arial"/>
                <a:ea typeface="Arial"/>
                <a:cs typeface="Arial"/>
                <a:sym typeface="Arial"/>
              </a:rPr>
              <a:t>Supranacionalidad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4494D-C77F-6C58-37CD-0812FD5567C6}"/>
              </a:ext>
            </a:extLst>
          </p:cNvPr>
          <p:cNvSpPr>
            <a:spLocks noGrp="1"/>
          </p:cNvSpPr>
          <p:nvPr>
            <p:ph type="title"/>
          </p:nvPr>
        </p:nvSpPr>
        <p:spPr>
          <a:xfrm>
            <a:off x="677334" y="609600"/>
            <a:ext cx="11021330" cy="1320800"/>
          </a:xfrm>
        </p:spPr>
        <p:txBody>
          <a:bodyPr>
            <a:normAutofit/>
          </a:bodyPr>
          <a:lstStyle/>
          <a:p>
            <a:r>
              <a:rPr lang="es-ES" sz="4400" i="0" dirty="0">
                <a:solidFill>
                  <a:srgbClr val="094883"/>
                </a:solidFill>
                <a:effectLst/>
                <a:latin typeface="Barlow" panose="00000500000000000000" pitchFamily="2" charset="0"/>
              </a:rPr>
              <a:t>Secretaría General de la Comunidad Andina</a:t>
            </a:r>
            <a:endParaRPr lang="es-BO" sz="4400" dirty="0"/>
          </a:p>
        </p:txBody>
      </p:sp>
      <p:sp>
        <p:nvSpPr>
          <p:cNvPr id="3" name="Marcador de texto 2">
            <a:extLst>
              <a:ext uri="{FF2B5EF4-FFF2-40B4-BE49-F238E27FC236}">
                <a16:creationId xmlns:a16="http://schemas.microsoft.com/office/drawing/2014/main" id="{37ACF921-0E11-5A50-9A11-8A572BE072DA}"/>
              </a:ext>
            </a:extLst>
          </p:cNvPr>
          <p:cNvSpPr>
            <a:spLocks noGrp="1"/>
          </p:cNvSpPr>
          <p:nvPr>
            <p:ph type="body" idx="1"/>
          </p:nvPr>
        </p:nvSpPr>
        <p:spPr>
          <a:xfrm>
            <a:off x="609600" y="1577340"/>
            <a:ext cx="11249320" cy="4349909"/>
          </a:xfrm>
        </p:spPr>
        <p:txBody>
          <a:bodyPr/>
          <a:lstStyle/>
          <a:p>
            <a:pPr algn="just"/>
            <a:r>
              <a:rPr lang="es-ES" b="0" i="0" dirty="0">
                <a:solidFill>
                  <a:srgbClr val="242424"/>
                </a:solidFill>
                <a:effectLst/>
                <a:latin typeface="Barlow" panose="00000500000000000000" pitchFamily="2" charset="0"/>
              </a:rPr>
              <a:t>Es el </a:t>
            </a:r>
            <a:r>
              <a:rPr lang="es-ES" b="1" i="0" dirty="0">
                <a:solidFill>
                  <a:srgbClr val="242424"/>
                </a:solidFill>
                <a:effectLst/>
                <a:latin typeface="inherit"/>
              </a:rPr>
              <a:t>órgano ejecutivo y técnico</a:t>
            </a:r>
            <a:r>
              <a:rPr lang="es-ES" b="0" i="0" dirty="0">
                <a:solidFill>
                  <a:srgbClr val="242424"/>
                </a:solidFill>
                <a:effectLst/>
                <a:latin typeface="Barlow" panose="00000500000000000000" pitchFamily="2" charset="0"/>
              </a:rPr>
              <a:t> de la Comunidad Andina y en tal carácter actúa únicamente en función de los intereses de la Subregión.</a:t>
            </a:r>
          </a:p>
          <a:p>
            <a:pPr algn="l">
              <a:buFont typeface="Arial" panose="020B0604020202020204" pitchFamily="34" charset="0"/>
              <a:buChar char="•"/>
            </a:pPr>
            <a:r>
              <a:rPr lang="es-ES" b="1" i="0" dirty="0">
                <a:solidFill>
                  <a:srgbClr val="03488B"/>
                </a:solidFill>
                <a:effectLst/>
                <a:latin typeface="inherit"/>
              </a:rPr>
              <a:t>Creación: </a:t>
            </a:r>
            <a:r>
              <a:rPr lang="es-ES" b="0" i="0" dirty="0">
                <a:solidFill>
                  <a:srgbClr val="000000"/>
                </a:solidFill>
                <a:effectLst/>
                <a:latin typeface="inherit"/>
              </a:rPr>
              <a:t>El 10 de marzo de 1996 con la suscripción del Protocolo de Trujillo. Inicia actividades el 1 de agosto de 1997</a:t>
            </a:r>
            <a:endParaRPr lang="es-ES" b="0" i="0" dirty="0">
              <a:solidFill>
                <a:srgbClr val="03488B"/>
              </a:solidFill>
              <a:effectLst/>
              <a:latin typeface="inherit"/>
            </a:endParaRPr>
          </a:p>
          <a:p>
            <a:pPr algn="l">
              <a:buFont typeface="Arial" panose="020B0604020202020204" pitchFamily="34" charset="0"/>
              <a:buChar char="•"/>
            </a:pPr>
            <a:r>
              <a:rPr lang="es-ES" b="1" i="0" dirty="0">
                <a:solidFill>
                  <a:srgbClr val="03488B"/>
                </a:solidFill>
                <a:effectLst/>
                <a:latin typeface="inherit"/>
              </a:rPr>
              <a:t>Integrantes:</a:t>
            </a:r>
            <a:r>
              <a:rPr lang="es-ES" b="0" i="0" dirty="0">
                <a:solidFill>
                  <a:srgbClr val="000000"/>
                </a:solidFill>
                <a:effectLst/>
                <a:latin typeface="inherit"/>
              </a:rPr>
              <a:t> Secretario General, Directores Generales, personal técnico y administrativo.</a:t>
            </a:r>
            <a:endParaRPr lang="es-ES" b="0" i="0" dirty="0">
              <a:solidFill>
                <a:srgbClr val="03488B"/>
              </a:solidFill>
              <a:effectLst/>
              <a:latin typeface="inherit"/>
            </a:endParaRPr>
          </a:p>
          <a:p>
            <a:pPr algn="l">
              <a:buFont typeface="Arial" panose="020B0604020202020204" pitchFamily="34" charset="0"/>
              <a:buChar char="•"/>
            </a:pPr>
            <a:r>
              <a:rPr lang="es-ES" b="1" i="0" dirty="0">
                <a:solidFill>
                  <a:srgbClr val="03488B"/>
                </a:solidFill>
                <a:effectLst/>
                <a:latin typeface="inherit"/>
              </a:rPr>
              <a:t>Dirección: </a:t>
            </a:r>
            <a:r>
              <a:rPr lang="es-ES" b="0" i="0" dirty="0">
                <a:solidFill>
                  <a:srgbClr val="000000"/>
                </a:solidFill>
                <a:effectLst/>
                <a:latin typeface="inherit"/>
              </a:rPr>
              <a:t>Está dirigida por un Secretario General elegido por consenso por el Consejo Andino de Ministros de Relaciones Exteriores y la Comisión, en reunión ampliada. Tiene una duración de 5 años en el cargo.</a:t>
            </a:r>
            <a:endParaRPr lang="es-ES" b="0" i="0" dirty="0">
              <a:solidFill>
                <a:srgbClr val="03488B"/>
              </a:solidFill>
              <a:effectLst/>
              <a:latin typeface="inherit"/>
            </a:endParaRPr>
          </a:p>
          <a:p>
            <a:pPr algn="l">
              <a:buFont typeface="Arial" panose="020B0604020202020204" pitchFamily="34" charset="0"/>
              <a:buChar char="•"/>
            </a:pPr>
            <a:r>
              <a:rPr lang="es-ES" b="1" i="0" dirty="0">
                <a:solidFill>
                  <a:srgbClr val="03488B"/>
                </a:solidFill>
                <a:effectLst/>
                <a:latin typeface="inherit"/>
              </a:rPr>
              <a:t>Funcionamiento: </a:t>
            </a:r>
            <a:r>
              <a:rPr lang="es-ES" b="0" i="0" dirty="0">
                <a:solidFill>
                  <a:srgbClr val="000000"/>
                </a:solidFill>
                <a:effectLst/>
                <a:latin typeface="inherit"/>
              </a:rPr>
              <a:t>De forma permanente en Lima, Perú.</a:t>
            </a:r>
            <a:endParaRPr lang="es-ES" b="0" i="0" dirty="0">
              <a:solidFill>
                <a:srgbClr val="03488B"/>
              </a:solidFill>
              <a:effectLst/>
              <a:latin typeface="inherit"/>
            </a:endParaRPr>
          </a:p>
          <a:p>
            <a:pPr algn="l">
              <a:buFont typeface="Arial" panose="020B0604020202020204" pitchFamily="34" charset="0"/>
              <a:buChar char="•"/>
            </a:pPr>
            <a:r>
              <a:rPr lang="es-ES" b="1" i="0" dirty="0">
                <a:solidFill>
                  <a:srgbClr val="03488B"/>
                </a:solidFill>
                <a:effectLst/>
                <a:latin typeface="inherit"/>
              </a:rPr>
              <a:t>Funciones: </a:t>
            </a:r>
            <a:r>
              <a:rPr lang="es-ES" b="0" i="0" dirty="0">
                <a:solidFill>
                  <a:srgbClr val="000000"/>
                </a:solidFill>
                <a:effectLst/>
                <a:latin typeface="inherit"/>
              </a:rPr>
              <a:t>Administrar el proceso de integración, velar por el cumplimiento de los compromisos comunitarios, resolver asuntos sometidos a su competencia y presentar iniciativas y propuestas de Decisión, entre otros.</a:t>
            </a:r>
            <a:endParaRPr lang="es-ES" b="0" i="0" dirty="0">
              <a:solidFill>
                <a:srgbClr val="03488B"/>
              </a:solidFill>
              <a:effectLst/>
              <a:latin typeface="inherit"/>
            </a:endParaRPr>
          </a:p>
          <a:p>
            <a:pPr algn="l">
              <a:buFont typeface="Arial" panose="020B0604020202020204" pitchFamily="34" charset="0"/>
              <a:buChar char="•"/>
            </a:pPr>
            <a:r>
              <a:rPr lang="es-ES" b="1" i="0" dirty="0">
                <a:solidFill>
                  <a:srgbClr val="03488B"/>
                </a:solidFill>
                <a:effectLst/>
                <a:latin typeface="inherit"/>
              </a:rPr>
              <a:t>Pronunciamientos: </a:t>
            </a:r>
            <a:r>
              <a:rPr lang="es-ES" b="0" i="0" dirty="0">
                <a:solidFill>
                  <a:srgbClr val="000000"/>
                </a:solidFill>
                <a:effectLst/>
                <a:latin typeface="inherit"/>
              </a:rPr>
              <a:t>Resoluciones (vinculantes) y Dictámenes.</a:t>
            </a:r>
            <a:endParaRPr lang="es-ES" b="0" i="0" dirty="0">
              <a:solidFill>
                <a:srgbClr val="03488B"/>
              </a:solidFill>
              <a:effectLst/>
              <a:latin typeface="inherit"/>
            </a:endParaRPr>
          </a:p>
          <a:p>
            <a:endParaRPr lang="es-BO" dirty="0"/>
          </a:p>
        </p:txBody>
      </p:sp>
    </p:spTree>
    <p:extLst>
      <p:ext uri="{BB962C8B-B14F-4D97-AF65-F5344CB8AC3E}">
        <p14:creationId xmlns:p14="http://schemas.microsoft.com/office/powerpoint/2010/main" val="97598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6E5BD9-A001-A07C-C761-32E7FA64FD06}"/>
              </a:ext>
            </a:extLst>
          </p:cNvPr>
          <p:cNvSpPr>
            <a:spLocks noGrp="1"/>
          </p:cNvSpPr>
          <p:nvPr>
            <p:ph type="title"/>
          </p:nvPr>
        </p:nvSpPr>
        <p:spPr/>
        <p:txBody>
          <a:bodyPr/>
          <a:lstStyle/>
          <a:p>
            <a:endParaRPr lang="es-BO"/>
          </a:p>
        </p:txBody>
      </p:sp>
      <p:sp>
        <p:nvSpPr>
          <p:cNvPr id="3" name="Marcador de texto 2">
            <a:extLst>
              <a:ext uri="{FF2B5EF4-FFF2-40B4-BE49-F238E27FC236}">
                <a16:creationId xmlns:a16="http://schemas.microsoft.com/office/drawing/2014/main" id="{749FCF43-FC47-7D47-118A-7618CFE6B4E2}"/>
              </a:ext>
            </a:extLst>
          </p:cNvPr>
          <p:cNvSpPr>
            <a:spLocks noGrp="1"/>
          </p:cNvSpPr>
          <p:nvPr>
            <p:ph type="body" idx="1"/>
          </p:nvPr>
        </p:nvSpPr>
        <p:spPr>
          <a:xfrm>
            <a:off x="677334" y="3029068"/>
            <a:ext cx="9079408" cy="810478"/>
          </a:xfrm>
        </p:spPr>
        <p:txBody>
          <a:bodyPr/>
          <a:lstStyle/>
          <a:p>
            <a:pPr marL="137160" indent="0">
              <a:buNone/>
            </a:pPr>
            <a:r>
              <a:rPr lang="es-BO" dirty="0">
                <a:hlinkClick r:id="rId2"/>
              </a:rPr>
              <a:t>https://www.comunidadandina.org/normativa-andina/resoluciones-sgcan/</a:t>
            </a:r>
            <a:endParaRPr lang="es-BO" dirty="0"/>
          </a:p>
          <a:p>
            <a:pPr marL="137160" indent="0">
              <a:buNone/>
            </a:pPr>
            <a:endParaRPr lang="es-BO" dirty="0"/>
          </a:p>
        </p:txBody>
      </p:sp>
      <p:sp>
        <p:nvSpPr>
          <p:cNvPr id="4" name="Marcador de texto 3">
            <a:extLst>
              <a:ext uri="{FF2B5EF4-FFF2-40B4-BE49-F238E27FC236}">
                <a16:creationId xmlns:a16="http://schemas.microsoft.com/office/drawing/2014/main" id="{4FF94964-3442-2907-26AF-6B05608AE2B2}"/>
              </a:ext>
            </a:extLst>
          </p:cNvPr>
          <p:cNvSpPr>
            <a:spLocks noGrp="1"/>
          </p:cNvSpPr>
          <p:nvPr>
            <p:ph type="body" idx="2"/>
          </p:nvPr>
        </p:nvSpPr>
        <p:spPr/>
        <p:txBody>
          <a:bodyPr/>
          <a:lstStyle/>
          <a:p>
            <a:endParaRPr lang="es-BO"/>
          </a:p>
        </p:txBody>
      </p:sp>
    </p:spTree>
    <p:extLst>
      <p:ext uri="{BB962C8B-B14F-4D97-AF65-F5344CB8AC3E}">
        <p14:creationId xmlns:p14="http://schemas.microsoft.com/office/powerpoint/2010/main" val="416979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C59FAF6-FF71-1A46-B7D0-95F9A7A9192D}"/>
              </a:ext>
            </a:extLst>
          </p:cNvPr>
          <p:cNvPicPr>
            <a:picLocks noChangeAspect="1"/>
          </p:cNvPicPr>
          <p:nvPr/>
        </p:nvPicPr>
        <p:blipFill>
          <a:blip r:embed="rId2"/>
          <a:stretch>
            <a:fillRect/>
          </a:stretch>
        </p:blipFill>
        <p:spPr>
          <a:xfrm>
            <a:off x="105117" y="0"/>
            <a:ext cx="2657494" cy="4972086"/>
          </a:xfrm>
          <a:prstGeom prst="rect">
            <a:avLst/>
          </a:prstGeom>
        </p:spPr>
      </p:pic>
      <p:pic>
        <p:nvPicPr>
          <p:cNvPr id="9" name="Imagen 8">
            <a:extLst>
              <a:ext uri="{FF2B5EF4-FFF2-40B4-BE49-F238E27FC236}">
                <a16:creationId xmlns:a16="http://schemas.microsoft.com/office/drawing/2014/main" id="{EBAEABB4-192F-6C75-F686-AF75A7849C3B}"/>
              </a:ext>
            </a:extLst>
          </p:cNvPr>
          <p:cNvPicPr>
            <a:picLocks noChangeAspect="1"/>
          </p:cNvPicPr>
          <p:nvPr/>
        </p:nvPicPr>
        <p:blipFill>
          <a:blip r:embed="rId3"/>
          <a:stretch>
            <a:fillRect/>
          </a:stretch>
        </p:blipFill>
        <p:spPr>
          <a:xfrm>
            <a:off x="2762611" y="338191"/>
            <a:ext cx="2800370" cy="4857786"/>
          </a:xfrm>
          <a:prstGeom prst="rect">
            <a:avLst/>
          </a:prstGeom>
        </p:spPr>
      </p:pic>
      <p:pic>
        <p:nvPicPr>
          <p:cNvPr id="13" name="Imagen 12">
            <a:extLst>
              <a:ext uri="{FF2B5EF4-FFF2-40B4-BE49-F238E27FC236}">
                <a16:creationId xmlns:a16="http://schemas.microsoft.com/office/drawing/2014/main" id="{FA6293B2-424E-31F5-5770-18E4B04C93D1}"/>
              </a:ext>
            </a:extLst>
          </p:cNvPr>
          <p:cNvPicPr>
            <a:picLocks noChangeAspect="1"/>
          </p:cNvPicPr>
          <p:nvPr/>
        </p:nvPicPr>
        <p:blipFill>
          <a:blip r:embed="rId4"/>
          <a:stretch>
            <a:fillRect/>
          </a:stretch>
        </p:blipFill>
        <p:spPr>
          <a:xfrm>
            <a:off x="5258178" y="195526"/>
            <a:ext cx="2962297" cy="5743617"/>
          </a:xfrm>
          <a:prstGeom prst="rect">
            <a:avLst/>
          </a:prstGeom>
        </p:spPr>
      </p:pic>
      <p:pic>
        <p:nvPicPr>
          <p:cNvPr id="16" name="Imagen 15">
            <a:extLst>
              <a:ext uri="{FF2B5EF4-FFF2-40B4-BE49-F238E27FC236}">
                <a16:creationId xmlns:a16="http://schemas.microsoft.com/office/drawing/2014/main" id="{3DFFF4B9-ACFC-DD74-FAAA-6ECB66FEE6F9}"/>
              </a:ext>
            </a:extLst>
          </p:cNvPr>
          <p:cNvPicPr>
            <a:picLocks noChangeAspect="1"/>
          </p:cNvPicPr>
          <p:nvPr/>
        </p:nvPicPr>
        <p:blipFill>
          <a:blip r:embed="rId5"/>
          <a:stretch>
            <a:fillRect/>
          </a:stretch>
        </p:blipFill>
        <p:spPr>
          <a:xfrm>
            <a:off x="8434236" y="1181160"/>
            <a:ext cx="2543194" cy="3171848"/>
          </a:xfrm>
          <a:prstGeom prst="rect">
            <a:avLst/>
          </a:prstGeom>
        </p:spPr>
      </p:pic>
    </p:spTree>
    <p:extLst>
      <p:ext uri="{BB962C8B-B14F-4D97-AF65-F5344CB8AC3E}">
        <p14:creationId xmlns:p14="http://schemas.microsoft.com/office/powerpoint/2010/main" val="253919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F24DE155-1B6E-A44D-E4C9-38754D4051A3}"/>
              </a:ext>
            </a:extLst>
          </p:cNvPr>
          <p:cNvPicPr>
            <a:picLocks noChangeAspect="1"/>
          </p:cNvPicPr>
          <p:nvPr/>
        </p:nvPicPr>
        <p:blipFill>
          <a:blip r:embed="rId2"/>
          <a:stretch>
            <a:fillRect/>
          </a:stretch>
        </p:blipFill>
        <p:spPr>
          <a:xfrm>
            <a:off x="112584" y="51725"/>
            <a:ext cx="2590819" cy="5867443"/>
          </a:xfrm>
          <a:prstGeom prst="rect">
            <a:avLst/>
          </a:prstGeom>
        </p:spPr>
      </p:pic>
      <p:pic>
        <p:nvPicPr>
          <p:cNvPr id="12" name="Imagen 11">
            <a:extLst>
              <a:ext uri="{FF2B5EF4-FFF2-40B4-BE49-F238E27FC236}">
                <a16:creationId xmlns:a16="http://schemas.microsoft.com/office/drawing/2014/main" id="{0F70BF56-FD44-AE83-48D9-B83DD56135D2}"/>
              </a:ext>
            </a:extLst>
          </p:cNvPr>
          <p:cNvPicPr>
            <a:picLocks noChangeAspect="1"/>
          </p:cNvPicPr>
          <p:nvPr/>
        </p:nvPicPr>
        <p:blipFill>
          <a:blip r:embed="rId3"/>
          <a:stretch>
            <a:fillRect/>
          </a:stretch>
        </p:blipFill>
        <p:spPr>
          <a:xfrm>
            <a:off x="3087655" y="495355"/>
            <a:ext cx="2495568" cy="4543458"/>
          </a:xfrm>
          <a:prstGeom prst="rect">
            <a:avLst/>
          </a:prstGeom>
        </p:spPr>
      </p:pic>
      <p:pic>
        <p:nvPicPr>
          <p:cNvPr id="14" name="Imagen 13">
            <a:extLst>
              <a:ext uri="{FF2B5EF4-FFF2-40B4-BE49-F238E27FC236}">
                <a16:creationId xmlns:a16="http://schemas.microsoft.com/office/drawing/2014/main" id="{BC507459-7DA0-4358-26EA-50B2369F4EC4}"/>
              </a:ext>
            </a:extLst>
          </p:cNvPr>
          <p:cNvPicPr>
            <a:picLocks noChangeAspect="1"/>
          </p:cNvPicPr>
          <p:nvPr/>
        </p:nvPicPr>
        <p:blipFill>
          <a:blip r:embed="rId4"/>
          <a:stretch>
            <a:fillRect/>
          </a:stretch>
        </p:blipFill>
        <p:spPr>
          <a:xfrm>
            <a:off x="5967475" y="1014471"/>
            <a:ext cx="2628919" cy="3505226"/>
          </a:xfrm>
          <a:prstGeom prst="rect">
            <a:avLst/>
          </a:prstGeom>
        </p:spPr>
      </p:pic>
      <p:pic>
        <p:nvPicPr>
          <p:cNvPr id="16" name="Imagen 15">
            <a:extLst>
              <a:ext uri="{FF2B5EF4-FFF2-40B4-BE49-F238E27FC236}">
                <a16:creationId xmlns:a16="http://schemas.microsoft.com/office/drawing/2014/main" id="{99DF633C-9BB7-8E25-BA07-24DEEE21AD04}"/>
              </a:ext>
            </a:extLst>
          </p:cNvPr>
          <p:cNvPicPr>
            <a:picLocks noChangeAspect="1"/>
          </p:cNvPicPr>
          <p:nvPr/>
        </p:nvPicPr>
        <p:blipFill>
          <a:blip r:embed="rId5"/>
          <a:stretch>
            <a:fillRect/>
          </a:stretch>
        </p:blipFill>
        <p:spPr>
          <a:xfrm>
            <a:off x="8680321" y="1366899"/>
            <a:ext cx="2828946" cy="2800370"/>
          </a:xfrm>
          <a:prstGeom prst="rect">
            <a:avLst/>
          </a:prstGeom>
        </p:spPr>
      </p:pic>
    </p:spTree>
    <p:extLst>
      <p:ext uri="{BB962C8B-B14F-4D97-AF65-F5344CB8AC3E}">
        <p14:creationId xmlns:p14="http://schemas.microsoft.com/office/powerpoint/2010/main" val="104175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50C2E-B04D-3F21-8E80-D990C17F517B}"/>
              </a:ext>
            </a:extLst>
          </p:cNvPr>
          <p:cNvSpPr>
            <a:spLocks noGrp="1"/>
          </p:cNvSpPr>
          <p:nvPr>
            <p:ph type="title"/>
          </p:nvPr>
        </p:nvSpPr>
        <p:spPr/>
        <p:txBody>
          <a:bodyPr/>
          <a:lstStyle/>
          <a:p>
            <a:r>
              <a:rPr lang="es-BO" dirty="0"/>
              <a:t>Cuestionario 05</a:t>
            </a:r>
          </a:p>
        </p:txBody>
      </p:sp>
      <p:sp>
        <p:nvSpPr>
          <p:cNvPr id="3" name="Marcador de texto 2">
            <a:extLst>
              <a:ext uri="{FF2B5EF4-FFF2-40B4-BE49-F238E27FC236}">
                <a16:creationId xmlns:a16="http://schemas.microsoft.com/office/drawing/2014/main" id="{D52A247C-7FD4-3357-399C-DEA2476B7B9C}"/>
              </a:ext>
            </a:extLst>
          </p:cNvPr>
          <p:cNvSpPr>
            <a:spLocks noGrp="1"/>
          </p:cNvSpPr>
          <p:nvPr>
            <p:ph type="body" idx="1"/>
          </p:nvPr>
        </p:nvSpPr>
        <p:spPr/>
        <p:txBody>
          <a:bodyPr/>
          <a:lstStyle/>
          <a:p>
            <a:r>
              <a:rPr lang="es-BO" dirty="0">
                <a:hlinkClick r:id="rId2"/>
              </a:rPr>
              <a:t>https://forms.gle/pjcqqJKojYowkVbJ9</a:t>
            </a:r>
            <a:endParaRPr lang="es-BO" dirty="0"/>
          </a:p>
          <a:p>
            <a:pPr marL="137160" indent="0">
              <a:buNone/>
            </a:pPr>
            <a:endParaRPr lang="es-BO" dirty="0"/>
          </a:p>
        </p:txBody>
      </p:sp>
    </p:spTree>
    <p:extLst>
      <p:ext uri="{BB962C8B-B14F-4D97-AF65-F5344CB8AC3E}">
        <p14:creationId xmlns:p14="http://schemas.microsoft.com/office/powerpoint/2010/main" val="342084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981200" y="1600200"/>
            <a:ext cx="8229600" cy="4853136"/>
          </a:xfrm>
        </p:spPr>
        <p:txBody>
          <a:bodyPr>
            <a:normAutofit fontScale="55000" lnSpcReduction="20000"/>
          </a:bodyPr>
          <a:lstStyle/>
          <a:p>
            <a:endParaRPr lang="es-CL" b="1" dirty="0">
              <a:latin typeface="Arial" pitchFamily="34" charset="0"/>
              <a:cs typeface="Arial" pitchFamily="34" charset="0"/>
            </a:endParaRPr>
          </a:p>
          <a:p>
            <a:r>
              <a:rPr lang="es-CL" b="1" dirty="0">
                <a:latin typeface="Arial" pitchFamily="34" charset="0"/>
                <a:cs typeface="Arial" pitchFamily="34" charset="0"/>
              </a:rPr>
              <a:t>Organizaciones comunitarias</a:t>
            </a:r>
          </a:p>
          <a:p>
            <a:pPr marL="0" indent="0">
              <a:buNone/>
            </a:pPr>
            <a:endParaRPr lang="es-CL" b="1" dirty="0">
              <a:latin typeface="Arial" pitchFamily="34" charset="0"/>
              <a:cs typeface="Arial" pitchFamily="34" charset="0"/>
            </a:endParaRPr>
          </a:p>
          <a:p>
            <a:pPr lvl="1"/>
            <a:r>
              <a:rPr lang="es-CL" dirty="0">
                <a:latin typeface="Arial" pitchFamily="34" charset="0"/>
                <a:cs typeface="Arial" pitchFamily="34" charset="0"/>
              </a:rPr>
              <a:t>Consejo Presidencial, </a:t>
            </a:r>
          </a:p>
          <a:p>
            <a:pPr lvl="1"/>
            <a:r>
              <a:rPr lang="es-CL" dirty="0">
                <a:latin typeface="Arial" pitchFamily="34" charset="0"/>
                <a:cs typeface="Arial" pitchFamily="34" charset="0"/>
              </a:rPr>
              <a:t>Consejo Andino de Ministros de Relaciones Exteriores,</a:t>
            </a:r>
          </a:p>
          <a:p>
            <a:pPr lvl="1"/>
            <a:r>
              <a:rPr lang="es-CL" dirty="0">
                <a:latin typeface="Arial" pitchFamily="34" charset="0"/>
                <a:cs typeface="Arial" pitchFamily="34" charset="0"/>
              </a:rPr>
              <a:t>Comisión de la Comunidad Andina.</a:t>
            </a:r>
          </a:p>
          <a:p>
            <a:pPr lvl="1"/>
            <a:r>
              <a:rPr lang="es-CL" u="sng" dirty="0">
                <a:latin typeface="Arial" pitchFamily="34" charset="0"/>
                <a:cs typeface="Arial" pitchFamily="34" charset="0"/>
              </a:rPr>
              <a:t>Tribunal de Justicia</a:t>
            </a:r>
            <a:r>
              <a:rPr lang="es-CL" dirty="0">
                <a:latin typeface="Arial" pitchFamily="34" charset="0"/>
                <a:cs typeface="Arial" pitchFamily="34" charset="0"/>
              </a:rPr>
              <a:t>, </a:t>
            </a:r>
          </a:p>
          <a:p>
            <a:pPr lvl="1"/>
            <a:r>
              <a:rPr lang="es-CL" dirty="0">
                <a:latin typeface="Arial" pitchFamily="34" charset="0"/>
                <a:cs typeface="Arial" pitchFamily="34" charset="0"/>
              </a:rPr>
              <a:t>Parlamento Andino, </a:t>
            </a:r>
          </a:p>
          <a:p>
            <a:pPr lvl="1"/>
            <a:r>
              <a:rPr lang="es-CL" dirty="0">
                <a:latin typeface="Arial" pitchFamily="34" charset="0"/>
                <a:cs typeface="Arial" pitchFamily="34" charset="0"/>
              </a:rPr>
              <a:t>Secretaría General, </a:t>
            </a:r>
          </a:p>
          <a:p>
            <a:pPr lvl="1"/>
            <a:r>
              <a:rPr lang="es-CL" dirty="0">
                <a:latin typeface="Arial" pitchFamily="34" charset="0"/>
                <a:cs typeface="Arial" pitchFamily="34" charset="0"/>
              </a:rPr>
              <a:t>CAF, banco de desarrollo de América Latina, </a:t>
            </a:r>
          </a:p>
          <a:p>
            <a:pPr lvl="1"/>
            <a:r>
              <a:rPr lang="es-CL" dirty="0">
                <a:latin typeface="Arial" pitchFamily="34" charset="0"/>
                <a:cs typeface="Arial" pitchFamily="34" charset="0"/>
              </a:rPr>
              <a:t>Fondo Latinoamericano de Reservas, </a:t>
            </a:r>
          </a:p>
          <a:p>
            <a:pPr lvl="1"/>
            <a:r>
              <a:rPr lang="es-CL" dirty="0">
                <a:latin typeface="Arial" pitchFamily="34" charset="0"/>
                <a:cs typeface="Arial" pitchFamily="34" charset="0"/>
              </a:rPr>
              <a:t>Organismo Andino de Salud, </a:t>
            </a:r>
          </a:p>
          <a:p>
            <a:pPr lvl="1"/>
            <a:r>
              <a:rPr lang="es-CL" dirty="0">
                <a:latin typeface="Arial" pitchFamily="34" charset="0"/>
                <a:cs typeface="Arial" pitchFamily="34" charset="0"/>
              </a:rPr>
              <a:t>Universidad Andina Simón Bolívar.</a:t>
            </a:r>
          </a:p>
          <a:p>
            <a:endParaRPr lang="es-CL" dirty="0">
              <a:latin typeface="Arial" pitchFamily="34" charset="0"/>
              <a:cs typeface="Arial" pitchFamily="34" charset="0"/>
            </a:endParaRPr>
          </a:p>
          <a:p>
            <a:r>
              <a:rPr lang="es-CL" b="1" dirty="0">
                <a:latin typeface="Arial" pitchFamily="34" charset="0"/>
                <a:cs typeface="Arial" pitchFamily="34" charset="0"/>
              </a:rPr>
              <a:t>Instancias de participación de la sociedad civil</a:t>
            </a:r>
          </a:p>
          <a:p>
            <a:pPr lvl="1"/>
            <a:r>
              <a:rPr lang="es-CL" dirty="0">
                <a:latin typeface="Arial" pitchFamily="34" charset="0"/>
                <a:cs typeface="Arial" pitchFamily="34" charset="0"/>
              </a:rPr>
              <a:t>Consejo Consultivo Empresarial, </a:t>
            </a:r>
          </a:p>
          <a:p>
            <a:pPr lvl="1"/>
            <a:r>
              <a:rPr lang="es-CL" dirty="0">
                <a:latin typeface="Arial" pitchFamily="34" charset="0"/>
                <a:cs typeface="Arial" pitchFamily="34" charset="0"/>
              </a:rPr>
              <a:t>Consejo Consultivo Laboral, </a:t>
            </a:r>
          </a:p>
          <a:p>
            <a:pPr lvl="1"/>
            <a:r>
              <a:rPr lang="es-CL" dirty="0">
                <a:latin typeface="Arial" pitchFamily="34" charset="0"/>
                <a:cs typeface="Arial" pitchFamily="34" charset="0"/>
              </a:rPr>
              <a:t>Consejo Consultivo de Pueblos Indígenas, </a:t>
            </a:r>
          </a:p>
          <a:p>
            <a:pPr lvl="1"/>
            <a:r>
              <a:rPr lang="es-CL" dirty="0">
                <a:latin typeface="Arial" pitchFamily="34" charset="0"/>
                <a:cs typeface="Arial" pitchFamily="34" charset="0"/>
              </a:rPr>
              <a:t>Mesa Andina para la Defensa de los Derechos del Consumidor.</a:t>
            </a:r>
          </a:p>
        </p:txBody>
      </p:sp>
    </p:spTree>
    <p:extLst>
      <p:ext uri="{BB962C8B-B14F-4D97-AF65-F5344CB8AC3E}">
        <p14:creationId xmlns:p14="http://schemas.microsoft.com/office/powerpoint/2010/main" val="31428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847528" y="1772816"/>
            <a:ext cx="8208912" cy="4464496"/>
          </a:xfrm>
        </p:spPr>
        <p:txBody>
          <a:bodyPr>
            <a:noAutofit/>
          </a:bodyPr>
          <a:lstStyle/>
          <a:p>
            <a:r>
              <a:rPr lang="es-CL" sz="2400" b="1" dirty="0">
                <a:latin typeface="Arial" pitchFamily="34" charset="0"/>
                <a:cs typeface="Arial" pitchFamily="34" charset="0"/>
              </a:rPr>
              <a:t>Consejo Presidencial Andino:</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23 de mayo de 1990 (Protocolo de Trujillo)</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Jefes de Estado de Bolivia, Colombia, Ecuador y Perú.</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La Presidencia es ejercida por un año, rotativamente en orden alfabético por cada uno de los Países Miembros</a:t>
            </a:r>
          </a:p>
          <a:p>
            <a:pPr lvl="1">
              <a:buFont typeface="Courier New" pitchFamily="49" charset="0"/>
              <a:buChar char="o"/>
            </a:pPr>
            <a:r>
              <a:rPr lang="es-CL" sz="1800" b="1" dirty="0">
                <a:latin typeface="Arial" pitchFamily="34" charset="0"/>
                <a:cs typeface="Arial" pitchFamily="34" charset="0"/>
              </a:rPr>
              <a:t>Funcionamiento</a:t>
            </a:r>
            <a:r>
              <a:rPr lang="es-CL" sz="1800" dirty="0">
                <a:latin typeface="Arial" pitchFamily="34" charset="0"/>
                <a:cs typeface="Arial" pitchFamily="34" charset="0"/>
              </a:rPr>
              <a:t>: </a:t>
            </a:r>
          </a:p>
          <a:p>
            <a:pPr lvl="2"/>
            <a:r>
              <a:rPr lang="es-CL" sz="1600" dirty="0">
                <a:latin typeface="Arial" pitchFamily="34" charset="0"/>
                <a:cs typeface="Arial" pitchFamily="34" charset="0"/>
              </a:rPr>
              <a:t>Forma ordinaria: una vez por año </a:t>
            </a:r>
          </a:p>
          <a:p>
            <a:pPr lvl="2"/>
            <a:r>
              <a:rPr lang="es-CL" sz="1600" dirty="0">
                <a:latin typeface="Arial" pitchFamily="34" charset="0"/>
                <a:cs typeface="Arial" pitchFamily="34" charset="0"/>
              </a:rPr>
              <a:t>Manera extraordinaria: cada vez que lo estime conveniente.</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De­finir las políticas de integración subregional andina y orientar e impulsar las acciones en asuntos de interés de la Subregión en su conjunto, entre otros.</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Directrices y Mandatos</a:t>
            </a:r>
          </a:p>
        </p:txBody>
      </p:sp>
    </p:spTree>
    <p:extLst>
      <p:ext uri="{BB962C8B-B14F-4D97-AF65-F5344CB8AC3E}">
        <p14:creationId xmlns:p14="http://schemas.microsoft.com/office/powerpoint/2010/main" val="2574604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59177" y="116632"/>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775520" y="1484784"/>
            <a:ext cx="8280920" cy="4896544"/>
          </a:xfrm>
        </p:spPr>
        <p:txBody>
          <a:bodyPr>
            <a:noAutofit/>
          </a:bodyPr>
          <a:lstStyle/>
          <a:p>
            <a:r>
              <a:rPr lang="es-CL" sz="2400" b="1" dirty="0">
                <a:latin typeface="Arial" pitchFamily="34" charset="0"/>
                <a:cs typeface="Arial" pitchFamily="34" charset="0"/>
              </a:rPr>
              <a:t>Consejo Andino de Ministros de RR.EE.</a:t>
            </a:r>
            <a:endParaRPr lang="es-CL" sz="2400" dirty="0">
              <a:latin typeface="Arial" pitchFamily="34" charset="0"/>
              <a:cs typeface="Arial" pitchFamily="34" charset="0"/>
            </a:endParaRP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12 de noviembre de 1979</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Ministros de Relaciones Exteriores de Bolivia, Colombia, Ecuador y Perú.</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Es presidido, por un año, por el Ministro de Relaciones Exteriores del país que está a cargo de la Presidencia del Consejo Presidencial Andino.</a:t>
            </a:r>
          </a:p>
          <a:p>
            <a:pPr lvl="1">
              <a:buFont typeface="Courier New" pitchFamily="49" charset="0"/>
              <a:buChar char="o"/>
            </a:pPr>
            <a:r>
              <a:rPr lang="es-CL" sz="1800" b="1" dirty="0">
                <a:latin typeface="Arial" pitchFamily="34" charset="0"/>
                <a:cs typeface="Arial" pitchFamily="34" charset="0"/>
              </a:rPr>
              <a:t>Funcionamiento</a:t>
            </a:r>
            <a:r>
              <a:rPr lang="es-CL" sz="1800" dirty="0">
                <a:latin typeface="Arial" pitchFamily="34" charset="0"/>
                <a:cs typeface="Arial" pitchFamily="34" charset="0"/>
              </a:rPr>
              <a:t>: Se reúne en forma ordinaria dos veces por año y de manera extraordinaria cada vez que se estime conveniente. El CAMRE se reúne de forma ampliada con los titulares ante la Comisión a ­n de tratar temas de interés común.</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Formular la política exterior de los Países Miembros, suscribir convenios y acuerdos con terceros sobre temas de política exterior y cooperación; y coordinar la posición conjunta en foros y negociaciones internacionales, en los ámbitos de su competencia.</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Decisiones ( vinculantes) y Declaraciones.</a:t>
            </a:r>
          </a:p>
        </p:txBody>
      </p:sp>
    </p:spTree>
    <p:extLst>
      <p:ext uri="{BB962C8B-B14F-4D97-AF65-F5344CB8AC3E}">
        <p14:creationId xmlns:p14="http://schemas.microsoft.com/office/powerpoint/2010/main" val="44762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58385" y="0"/>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847528" y="1320800"/>
            <a:ext cx="8280920" cy="4608512"/>
          </a:xfrm>
        </p:spPr>
        <p:txBody>
          <a:bodyPr>
            <a:noAutofit/>
          </a:bodyPr>
          <a:lstStyle/>
          <a:p>
            <a:r>
              <a:rPr lang="es-CL" sz="2400" b="1" dirty="0">
                <a:latin typeface="Arial" pitchFamily="34" charset="0"/>
                <a:cs typeface="Arial" pitchFamily="34" charset="0"/>
              </a:rPr>
              <a:t>Comisión de la Comunidad Andina</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26 de mayo de 1969</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Representantes plenipotenciarios de Bolivia, Colombia, Ecuador y Perú, por lo general Ministros de Comercio e Integración.</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Es presidida, por un año, por el representante del país que ocupa la Presidencia del Consejo Presidencial Andino.</a:t>
            </a:r>
          </a:p>
          <a:p>
            <a:pPr lvl="1">
              <a:buFont typeface="Courier New" pitchFamily="49" charset="0"/>
              <a:buChar char="o"/>
            </a:pPr>
            <a:r>
              <a:rPr lang="es-CL" sz="1800" b="1" dirty="0">
                <a:latin typeface="Arial" pitchFamily="34" charset="0"/>
                <a:cs typeface="Arial" pitchFamily="34" charset="0"/>
              </a:rPr>
              <a:t>Funcionamiento</a:t>
            </a:r>
            <a:r>
              <a:rPr lang="es-CL" sz="1800" dirty="0">
                <a:latin typeface="Arial" pitchFamily="34" charset="0"/>
                <a:cs typeface="Arial" pitchFamily="34" charset="0"/>
              </a:rPr>
              <a:t>: Se reúne ordinariamente tres veces al año y en forma extraordinaria cuando es convocada por su Presidente, a solicitud de cualquiera de los países andinos. Puede reunirse de forma ampliada con el Consejo Andino de Ministros de Relaciones Exteriores o con Ministros sectoriales.</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Formular, ejecutar y evaluar la política de integración subregional andina en materia de comercio e inversiones, y coordinar la posición conjunta en los ámbitos de su competencia.</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Decisiones (vinculantes).</a:t>
            </a:r>
          </a:p>
        </p:txBody>
      </p:sp>
    </p:spTree>
    <p:extLst>
      <p:ext uri="{BB962C8B-B14F-4D97-AF65-F5344CB8AC3E}">
        <p14:creationId xmlns:p14="http://schemas.microsoft.com/office/powerpoint/2010/main" val="1982438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847528" y="1772816"/>
            <a:ext cx="8280920" cy="4608512"/>
          </a:xfrm>
        </p:spPr>
        <p:txBody>
          <a:bodyPr>
            <a:noAutofit/>
          </a:bodyPr>
          <a:lstStyle/>
          <a:p>
            <a:r>
              <a:rPr lang="es-CL" sz="2400" b="1" dirty="0">
                <a:latin typeface="Arial" pitchFamily="34" charset="0"/>
                <a:cs typeface="Arial" pitchFamily="34" charset="0"/>
              </a:rPr>
              <a:t>Secretaría General de la Comunidad Andina</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El 10 de marzo de 1996 con la suscripción del Protocolo de Trujillo. Inicia actividades el 1 de agosto de 1997</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Secretario General, Directores Generales, personal técnico y administrativo.</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Está dirigida por un Secretario General elegido por consenso por el CAMRE y la Comisión, en reunión ampliada. Tiene una duración de 5 años en el cargo.</a:t>
            </a:r>
          </a:p>
          <a:p>
            <a:pPr lvl="1">
              <a:buFont typeface="Courier New" pitchFamily="49" charset="0"/>
              <a:buChar char="o"/>
            </a:pPr>
            <a:r>
              <a:rPr lang="es-CL" sz="1800" b="1" dirty="0">
                <a:latin typeface="Arial" pitchFamily="34" charset="0"/>
                <a:cs typeface="Arial" pitchFamily="34" charset="0"/>
              </a:rPr>
              <a:t>Funcionamiento</a:t>
            </a:r>
            <a:r>
              <a:rPr lang="es-CL" sz="1800" dirty="0">
                <a:latin typeface="Arial" pitchFamily="34" charset="0"/>
                <a:cs typeface="Arial" pitchFamily="34" charset="0"/>
              </a:rPr>
              <a:t>: De forma permanente en Lima, Perú</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Administrar el proceso de integración, velar por el cumplimiento de los compromisos comunitarios, resolver asuntos sometidos a su competencia y presentar iniciativas y propuestas de Decisión, entre otros.</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Resoluciones (vinculantes) y Dictámenes.</a:t>
            </a:r>
          </a:p>
        </p:txBody>
      </p:sp>
    </p:spTree>
    <p:extLst>
      <p:ext uri="{BB962C8B-B14F-4D97-AF65-F5344CB8AC3E}">
        <p14:creationId xmlns:p14="http://schemas.microsoft.com/office/powerpoint/2010/main" val="310279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1"/>
          <p:cNvSpPr txBox="1">
            <a:spLocks noGrp="1"/>
          </p:cNvSpPr>
          <p:nvPr>
            <p:ph type="title"/>
          </p:nvPr>
        </p:nvSpPr>
        <p:spPr>
          <a:xfrm>
            <a:off x="6383019" y="5963794"/>
            <a:ext cx="4356100" cy="391795"/>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Clr>
                <a:srgbClr val="1F487C"/>
              </a:buClr>
              <a:buSzPts val="2400"/>
              <a:buFont typeface="Arial"/>
              <a:buNone/>
            </a:pPr>
            <a:r>
              <a:rPr lang="en-US"/>
              <a:t>Ordenamiento jurídico andino</a:t>
            </a:r>
            <a:endParaRPr/>
          </a:p>
        </p:txBody>
      </p:sp>
      <p:sp>
        <p:nvSpPr>
          <p:cNvPr id="248" name="Google Shape;248;p11"/>
          <p:cNvSpPr/>
          <p:nvPr/>
        </p:nvSpPr>
        <p:spPr>
          <a:xfrm>
            <a:off x="6643115" y="1601725"/>
            <a:ext cx="2764790" cy="810895"/>
          </a:xfrm>
          <a:custGeom>
            <a:avLst/>
            <a:gdLst/>
            <a:ahLst/>
            <a:cxnLst/>
            <a:rect l="l" t="t" r="r" b="b"/>
            <a:pathLst>
              <a:path w="2764790" h="810894" extrusionOk="0">
                <a:moveTo>
                  <a:pt x="2629408" y="0"/>
                </a:moveTo>
                <a:lnTo>
                  <a:pt x="135128" y="0"/>
                </a:lnTo>
                <a:lnTo>
                  <a:pt x="92399" y="6884"/>
                </a:lnTo>
                <a:lnTo>
                  <a:pt x="55302" y="26058"/>
                </a:lnTo>
                <a:lnTo>
                  <a:pt x="26058" y="55302"/>
                </a:lnTo>
                <a:lnTo>
                  <a:pt x="6884" y="92399"/>
                </a:lnTo>
                <a:lnTo>
                  <a:pt x="0" y="135127"/>
                </a:lnTo>
                <a:lnTo>
                  <a:pt x="0" y="675639"/>
                </a:lnTo>
                <a:lnTo>
                  <a:pt x="6884" y="718368"/>
                </a:lnTo>
                <a:lnTo>
                  <a:pt x="26058" y="755465"/>
                </a:lnTo>
                <a:lnTo>
                  <a:pt x="55302" y="784709"/>
                </a:lnTo>
                <a:lnTo>
                  <a:pt x="92399" y="803883"/>
                </a:lnTo>
                <a:lnTo>
                  <a:pt x="135128" y="810767"/>
                </a:lnTo>
                <a:lnTo>
                  <a:pt x="2629408" y="810767"/>
                </a:lnTo>
                <a:lnTo>
                  <a:pt x="2672136" y="803883"/>
                </a:lnTo>
                <a:lnTo>
                  <a:pt x="2709233" y="784709"/>
                </a:lnTo>
                <a:lnTo>
                  <a:pt x="2738477" y="755465"/>
                </a:lnTo>
                <a:lnTo>
                  <a:pt x="2757651" y="718368"/>
                </a:lnTo>
                <a:lnTo>
                  <a:pt x="2764536" y="675639"/>
                </a:lnTo>
                <a:lnTo>
                  <a:pt x="2764536" y="135127"/>
                </a:lnTo>
                <a:lnTo>
                  <a:pt x="2757651" y="92399"/>
                </a:lnTo>
                <a:lnTo>
                  <a:pt x="2738477" y="55302"/>
                </a:lnTo>
                <a:lnTo>
                  <a:pt x="2709233" y="26058"/>
                </a:lnTo>
                <a:lnTo>
                  <a:pt x="2672136" y="6884"/>
                </a:lnTo>
                <a:lnTo>
                  <a:pt x="2629408" y="0"/>
                </a:lnTo>
                <a:close/>
              </a:path>
            </a:pathLst>
          </a:custGeom>
          <a:solidFill>
            <a:srgbClr val="DCE6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49" name="Google Shape;249;p11"/>
          <p:cNvSpPr txBox="1"/>
          <p:nvPr/>
        </p:nvSpPr>
        <p:spPr>
          <a:xfrm>
            <a:off x="6762369" y="1668272"/>
            <a:ext cx="2437130" cy="666750"/>
          </a:xfrm>
          <a:prstGeom prst="rect">
            <a:avLst/>
          </a:prstGeom>
          <a:noFill/>
          <a:ln>
            <a:noFill/>
          </a:ln>
        </p:spPr>
        <p:txBody>
          <a:bodyPr spcFirstLastPara="1" wrap="square" lIns="0" tIns="13325" rIns="0" bIns="0" anchor="t" anchorCtr="0">
            <a:spAutoFit/>
          </a:bodyPr>
          <a:lstStyle/>
          <a:p>
            <a:pPr marL="299085" marR="0" lvl="0" indent="-287019" algn="l" rtl="0">
              <a:spcBef>
                <a:spcPts val="0"/>
              </a:spcBef>
              <a:spcAft>
                <a:spcPts val="0"/>
              </a:spcAft>
              <a:buClr>
                <a:srgbClr val="FFC000"/>
              </a:buClr>
              <a:buSzPts val="1400"/>
              <a:buFont typeface="Noto Sans Symbols"/>
              <a:buChar char="✔"/>
            </a:pPr>
            <a:r>
              <a:rPr lang="en-US" sz="1400">
                <a:solidFill>
                  <a:schemeClr val="dk1"/>
                </a:solidFill>
                <a:latin typeface="Arial"/>
                <a:ea typeface="Arial"/>
                <a:cs typeface="Arial"/>
                <a:sym typeface="Arial"/>
              </a:rPr>
              <a:t>Acuerdo de Cartagena</a:t>
            </a:r>
            <a:endParaRPr/>
          </a:p>
          <a:p>
            <a:pPr marL="299085" marR="0" lvl="0" indent="-287019" algn="l" rtl="0">
              <a:spcBef>
                <a:spcPts val="0"/>
              </a:spcBef>
              <a:spcAft>
                <a:spcPts val="0"/>
              </a:spcAft>
              <a:buClr>
                <a:srgbClr val="FFC000"/>
              </a:buClr>
              <a:buSzPts val="1400"/>
              <a:buFont typeface="Noto Sans Symbols"/>
              <a:buChar char="✔"/>
            </a:pPr>
            <a:r>
              <a:rPr lang="en-US" sz="1400">
                <a:solidFill>
                  <a:schemeClr val="dk1"/>
                </a:solidFill>
                <a:latin typeface="Arial"/>
                <a:ea typeface="Arial"/>
                <a:cs typeface="Arial"/>
                <a:sym typeface="Arial"/>
              </a:rPr>
              <a:t>Tratados y Protocolos</a:t>
            </a:r>
            <a:endParaRPr/>
          </a:p>
          <a:p>
            <a:pPr marL="299085" marR="0" lvl="0" indent="-287019" algn="l" rtl="0">
              <a:spcBef>
                <a:spcPts val="0"/>
              </a:spcBef>
              <a:spcAft>
                <a:spcPts val="0"/>
              </a:spcAft>
              <a:buClr>
                <a:srgbClr val="FFC000"/>
              </a:buClr>
              <a:buSzPts val="1400"/>
              <a:buFont typeface="Noto Sans Symbols"/>
              <a:buChar char="✔"/>
            </a:pPr>
            <a:r>
              <a:rPr lang="en-US" sz="1400">
                <a:solidFill>
                  <a:schemeClr val="dk1"/>
                </a:solidFill>
                <a:latin typeface="Arial"/>
                <a:ea typeface="Arial"/>
                <a:cs typeface="Arial"/>
                <a:sym typeface="Arial"/>
              </a:rPr>
              <a:t>Decisiones y Resoluciones</a:t>
            </a:r>
            <a:endParaRPr/>
          </a:p>
        </p:txBody>
      </p:sp>
      <p:sp>
        <p:nvSpPr>
          <p:cNvPr id="250" name="Google Shape;250;p11"/>
          <p:cNvSpPr/>
          <p:nvPr/>
        </p:nvSpPr>
        <p:spPr>
          <a:xfrm>
            <a:off x="6643115" y="3241548"/>
            <a:ext cx="2764790" cy="812800"/>
          </a:xfrm>
          <a:custGeom>
            <a:avLst/>
            <a:gdLst/>
            <a:ahLst/>
            <a:cxnLst/>
            <a:rect l="l" t="t" r="r" b="b"/>
            <a:pathLst>
              <a:path w="2764790" h="812800" extrusionOk="0">
                <a:moveTo>
                  <a:pt x="2629154" y="0"/>
                </a:moveTo>
                <a:lnTo>
                  <a:pt x="135382" y="0"/>
                </a:lnTo>
                <a:lnTo>
                  <a:pt x="92577" y="6898"/>
                </a:lnTo>
                <a:lnTo>
                  <a:pt x="55412" y="26111"/>
                </a:lnTo>
                <a:lnTo>
                  <a:pt x="26111" y="55412"/>
                </a:lnTo>
                <a:lnTo>
                  <a:pt x="6898" y="92577"/>
                </a:lnTo>
                <a:lnTo>
                  <a:pt x="0" y="135381"/>
                </a:lnTo>
                <a:lnTo>
                  <a:pt x="0" y="676909"/>
                </a:lnTo>
                <a:lnTo>
                  <a:pt x="6898" y="719714"/>
                </a:lnTo>
                <a:lnTo>
                  <a:pt x="26111" y="756879"/>
                </a:lnTo>
                <a:lnTo>
                  <a:pt x="55412" y="786180"/>
                </a:lnTo>
                <a:lnTo>
                  <a:pt x="92577" y="805393"/>
                </a:lnTo>
                <a:lnTo>
                  <a:pt x="135382" y="812291"/>
                </a:lnTo>
                <a:lnTo>
                  <a:pt x="2629154" y="812291"/>
                </a:lnTo>
                <a:lnTo>
                  <a:pt x="2671958" y="805393"/>
                </a:lnTo>
                <a:lnTo>
                  <a:pt x="2709123" y="786180"/>
                </a:lnTo>
                <a:lnTo>
                  <a:pt x="2738424" y="756879"/>
                </a:lnTo>
                <a:lnTo>
                  <a:pt x="2757637" y="719714"/>
                </a:lnTo>
                <a:lnTo>
                  <a:pt x="2764536" y="676909"/>
                </a:lnTo>
                <a:lnTo>
                  <a:pt x="2764536" y="135381"/>
                </a:lnTo>
                <a:lnTo>
                  <a:pt x="2757637" y="92577"/>
                </a:lnTo>
                <a:lnTo>
                  <a:pt x="2738424" y="55412"/>
                </a:lnTo>
                <a:lnTo>
                  <a:pt x="2709123" y="26111"/>
                </a:lnTo>
                <a:lnTo>
                  <a:pt x="2671958" y="6898"/>
                </a:lnTo>
                <a:lnTo>
                  <a:pt x="2629154" y="0"/>
                </a:lnTo>
                <a:close/>
              </a:path>
            </a:pathLst>
          </a:custGeom>
          <a:solidFill>
            <a:srgbClr val="DCE6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51" name="Google Shape;251;p11"/>
          <p:cNvSpPr txBox="1"/>
          <p:nvPr/>
        </p:nvSpPr>
        <p:spPr>
          <a:xfrm>
            <a:off x="6762369" y="3300510"/>
            <a:ext cx="1943735" cy="672620"/>
          </a:xfrm>
          <a:prstGeom prst="rect">
            <a:avLst/>
          </a:prstGeom>
          <a:noFill/>
          <a:ln>
            <a:noFill/>
          </a:ln>
        </p:spPr>
        <p:txBody>
          <a:bodyPr spcFirstLastPara="1" wrap="square" lIns="0" tIns="13325" rIns="0" bIns="0" anchor="t" anchorCtr="0">
            <a:spAutoFit/>
          </a:bodyPr>
          <a:lstStyle/>
          <a:p>
            <a:pPr marL="299085" marR="0" lvl="0" indent="-287019" algn="l" rtl="0">
              <a:spcBef>
                <a:spcPts val="0"/>
              </a:spcBef>
              <a:spcAft>
                <a:spcPts val="0"/>
              </a:spcAft>
              <a:buClr>
                <a:srgbClr val="FFC000"/>
              </a:buClr>
              <a:buSzPts val="1400"/>
              <a:buFont typeface="Noto Sans Symbols"/>
              <a:buChar char="✔"/>
            </a:pPr>
            <a:r>
              <a:rPr lang="en-US" sz="1400">
                <a:solidFill>
                  <a:schemeClr val="dk1"/>
                </a:solidFill>
                <a:latin typeface="Arial"/>
                <a:ea typeface="Arial"/>
                <a:cs typeface="Arial"/>
                <a:sym typeface="Arial"/>
              </a:rPr>
              <a:t>Preminencia </a:t>
            </a:r>
            <a:endParaRPr/>
          </a:p>
          <a:p>
            <a:pPr marL="299085" marR="0" lvl="0" indent="-287019" algn="l" rtl="0">
              <a:spcBef>
                <a:spcPts val="105"/>
              </a:spcBef>
              <a:spcAft>
                <a:spcPts val="0"/>
              </a:spcAft>
              <a:buClr>
                <a:srgbClr val="FFC000"/>
              </a:buClr>
              <a:buSzPts val="1400"/>
              <a:buFont typeface="Noto Sans Symbols"/>
              <a:buChar char="✔"/>
            </a:pPr>
            <a:r>
              <a:rPr lang="en-US" sz="1400">
                <a:solidFill>
                  <a:schemeClr val="dk1"/>
                </a:solidFill>
                <a:latin typeface="Arial"/>
                <a:ea typeface="Arial"/>
                <a:cs typeface="Arial"/>
                <a:sym typeface="Arial"/>
              </a:rPr>
              <a:t>Efecto directo</a:t>
            </a:r>
            <a:endParaRPr/>
          </a:p>
          <a:p>
            <a:pPr marL="299085" marR="0" lvl="0" indent="-287019" algn="l" rtl="0">
              <a:spcBef>
                <a:spcPts val="0"/>
              </a:spcBef>
              <a:spcAft>
                <a:spcPts val="0"/>
              </a:spcAft>
              <a:buClr>
                <a:srgbClr val="FFC000"/>
              </a:buClr>
              <a:buSzPts val="1400"/>
              <a:buFont typeface="Noto Sans Symbols"/>
              <a:buChar char="✔"/>
            </a:pPr>
            <a:r>
              <a:rPr lang="en-US" sz="1400">
                <a:solidFill>
                  <a:schemeClr val="dk1"/>
                </a:solidFill>
                <a:latin typeface="Arial"/>
                <a:ea typeface="Arial"/>
                <a:cs typeface="Arial"/>
                <a:sym typeface="Arial"/>
              </a:rPr>
              <a:t>Aplicación inmediata</a:t>
            </a:r>
            <a:endParaRPr/>
          </a:p>
        </p:txBody>
      </p:sp>
      <p:sp>
        <p:nvSpPr>
          <p:cNvPr id="252" name="Google Shape;252;p11"/>
          <p:cNvSpPr/>
          <p:nvPr/>
        </p:nvSpPr>
        <p:spPr>
          <a:xfrm>
            <a:off x="7748015" y="4203191"/>
            <a:ext cx="553720" cy="547370"/>
          </a:xfrm>
          <a:custGeom>
            <a:avLst/>
            <a:gdLst/>
            <a:ahLst/>
            <a:cxnLst/>
            <a:rect l="l" t="t" r="r" b="b"/>
            <a:pathLst>
              <a:path w="553720" h="547370" extrusionOk="0">
                <a:moveTo>
                  <a:pt x="553212" y="273557"/>
                </a:moveTo>
                <a:lnTo>
                  <a:pt x="0" y="273557"/>
                </a:lnTo>
                <a:lnTo>
                  <a:pt x="276606" y="547115"/>
                </a:lnTo>
                <a:lnTo>
                  <a:pt x="553212" y="273557"/>
                </a:lnTo>
                <a:close/>
              </a:path>
              <a:path w="553720" h="547370" extrusionOk="0">
                <a:moveTo>
                  <a:pt x="414909" y="0"/>
                </a:moveTo>
                <a:lnTo>
                  <a:pt x="138303" y="0"/>
                </a:lnTo>
                <a:lnTo>
                  <a:pt x="138303" y="273557"/>
                </a:lnTo>
                <a:lnTo>
                  <a:pt x="414909" y="273557"/>
                </a:lnTo>
                <a:lnTo>
                  <a:pt x="414909"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53" name="Google Shape;253;p11"/>
          <p:cNvSpPr txBox="1"/>
          <p:nvPr/>
        </p:nvSpPr>
        <p:spPr>
          <a:xfrm>
            <a:off x="1932431" y="3105912"/>
            <a:ext cx="2833370" cy="1592103"/>
          </a:xfrm>
          <a:prstGeom prst="rect">
            <a:avLst/>
          </a:prstGeom>
          <a:solidFill>
            <a:srgbClr val="FCEADA"/>
          </a:solidFill>
          <a:ln>
            <a:noFill/>
          </a:ln>
        </p:spPr>
        <p:txBody>
          <a:bodyPr spcFirstLastPara="1" wrap="square" lIns="0" tIns="83175" rIns="0" bIns="0" anchor="t" anchorCtr="0">
            <a:spAutoFit/>
          </a:bodyPr>
          <a:lstStyle/>
          <a:p>
            <a:pPr marL="268605" marR="219709" lvl="0" indent="-178434" algn="l" rtl="0">
              <a:spcBef>
                <a:spcPts val="0"/>
              </a:spcBef>
              <a:spcAft>
                <a:spcPts val="0"/>
              </a:spcAft>
              <a:buClr>
                <a:srgbClr val="FFC000"/>
              </a:buClr>
              <a:buSzPts val="1400"/>
              <a:buFont typeface="Noto Sans Symbols"/>
              <a:buChar char="✔"/>
            </a:pPr>
            <a:r>
              <a:rPr lang="en-US" sz="1400">
                <a:solidFill>
                  <a:schemeClr val="dk1"/>
                </a:solidFill>
                <a:latin typeface="Arial"/>
                <a:ea typeface="Arial"/>
                <a:cs typeface="Arial"/>
                <a:sym typeface="Arial"/>
              </a:rPr>
              <a:t>La </a:t>
            </a:r>
            <a:r>
              <a:rPr lang="en-US" sz="1400" b="1">
                <a:solidFill>
                  <a:schemeClr val="dk1"/>
                </a:solidFill>
                <a:latin typeface="Arial"/>
                <a:ea typeface="Arial"/>
                <a:cs typeface="Arial"/>
                <a:sym typeface="Arial"/>
              </a:rPr>
              <a:t>Secretaría General </a:t>
            </a:r>
            <a:r>
              <a:rPr lang="en-US" sz="1400">
                <a:solidFill>
                  <a:schemeClr val="dk1"/>
                </a:solidFill>
                <a:latin typeface="Arial"/>
                <a:ea typeface="Arial"/>
                <a:cs typeface="Arial"/>
                <a:sym typeface="Arial"/>
              </a:rPr>
              <a:t>vela  por el cumplimiento del  ordenamiento jurídico andino.</a:t>
            </a:r>
            <a:endParaRPr sz="1400">
              <a:solidFill>
                <a:schemeClr val="dk1"/>
              </a:solidFill>
              <a:latin typeface="Arial"/>
              <a:ea typeface="Arial"/>
              <a:cs typeface="Arial"/>
              <a:sym typeface="Arial"/>
            </a:endParaRPr>
          </a:p>
          <a:p>
            <a:pPr marL="268605" marR="92710" lvl="0" indent="-178434" algn="l" rtl="0">
              <a:spcBef>
                <a:spcPts val="0"/>
              </a:spcBef>
              <a:spcAft>
                <a:spcPts val="0"/>
              </a:spcAft>
              <a:buClr>
                <a:srgbClr val="FFC000"/>
              </a:buClr>
              <a:buSzPts val="1400"/>
              <a:buFont typeface="Noto Sans Symbols"/>
              <a:buChar char="✔"/>
            </a:pPr>
            <a:r>
              <a:rPr lang="en-US" sz="1400">
                <a:solidFill>
                  <a:schemeClr val="dk1"/>
                </a:solidFill>
                <a:latin typeface="Arial"/>
                <a:ea typeface="Arial"/>
                <a:cs typeface="Arial"/>
                <a:sym typeface="Arial"/>
              </a:rPr>
              <a:t>El </a:t>
            </a:r>
            <a:r>
              <a:rPr lang="en-US" sz="1400" b="1">
                <a:solidFill>
                  <a:schemeClr val="dk1"/>
                </a:solidFill>
                <a:latin typeface="Arial"/>
                <a:ea typeface="Arial"/>
                <a:cs typeface="Arial"/>
                <a:sym typeface="Arial"/>
              </a:rPr>
              <a:t>Tribunal de Justicia  </a:t>
            </a:r>
            <a:r>
              <a:rPr lang="en-US" sz="1400">
                <a:solidFill>
                  <a:schemeClr val="dk1"/>
                </a:solidFill>
                <a:latin typeface="Arial"/>
                <a:ea typeface="Arial"/>
                <a:cs typeface="Arial"/>
                <a:sym typeface="Arial"/>
              </a:rPr>
              <a:t>resuelve controversias  relacionadas a la aplicación del  ordenamiento jurídico andino.</a:t>
            </a:r>
            <a:endParaRPr sz="1400">
              <a:solidFill>
                <a:schemeClr val="dk1"/>
              </a:solidFill>
              <a:latin typeface="Arial"/>
              <a:ea typeface="Arial"/>
              <a:cs typeface="Arial"/>
              <a:sym typeface="Arial"/>
            </a:endParaRPr>
          </a:p>
        </p:txBody>
      </p:sp>
      <p:sp>
        <p:nvSpPr>
          <p:cNvPr id="254" name="Google Shape;254;p11"/>
          <p:cNvSpPr/>
          <p:nvPr/>
        </p:nvSpPr>
        <p:spPr>
          <a:xfrm>
            <a:off x="3360420" y="5117592"/>
            <a:ext cx="3022600" cy="588645"/>
          </a:xfrm>
          <a:custGeom>
            <a:avLst/>
            <a:gdLst/>
            <a:ahLst/>
            <a:cxnLst/>
            <a:rect l="l" t="t" r="r" b="b"/>
            <a:pathLst>
              <a:path w="3022600" h="588645" extrusionOk="0">
                <a:moveTo>
                  <a:pt x="2727960" y="0"/>
                </a:moveTo>
                <a:lnTo>
                  <a:pt x="2727960" y="147065"/>
                </a:lnTo>
                <a:lnTo>
                  <a:pt x="0" y="147065"/>
                </a:lnTo>
                <a:lnTo>
                  <a:pt x="0" y="441197"/>
                </a:lnTo>
                <a:lnTo>
                  <a:pt x="2727960" y="441197"/>
                </a:lnTo>
                <a:lnTo>
                  <a:pt x="2727960" y="588263"/>
                </a:lnTo>
                <a:lnTo>
                  <a:pt x="3022092" y="294131"/>
                </a:lnTo>
                <a:lnTo>
                  <a:pt x="2727960" y="0"/>
                </a:lnTo>
                <a:close/>
              </a:path>
            </a:pathLst>
          </a:custGeom>
          <a:solidFill>
            <a:srgbClr val="BEBE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55" name="Google Shape;255;p11"/>
          <p:cNvSpPr/>
          <p:nvPr/>
        </p:nvSpPr>
        <p:spPr>
          <a:xfrm>
            <a:off x="3035808" y="4860035"/>
            <a:ext cx="593090" cy="699770"/>
          </a:xfrm>
          <a:custGeom>
            <a:avLst/>
            <a:gdLst/>
            <a:ahLst/>
            <a:cxnLst/>
            <a:rect l="l" t="t" r="r" b="b"/>
            <a:pathLst>
              <a:path w="593089" h="699770" extrusionOk="0">
                <a:moveTo>
                  <a:pt x="444627" y="296418"/>
                </a:moveTo>
                <a:lnTo>
                  <a:pt x="148209" y="296418"/>
                </a:lnTo>
                <a:lnTo>
                  <a:pt x="148209" y="699516"/>
                </a:lnTo>
                <a:lnTo>
                  <a:pt x="444627" y="699516"/>
                </a:lnTo>
                <a:lnTo>
                  <a:pt x="444627" y="296418"/>
                </a:lnTo>
                <a:close/>
              </a:path>
              <a:path w="593089" h="699770" extrusionOk="0">
                <a:moveTo>
                  <a:pt x="296417" y="0"/>
                </a:moveTo>
                <a:lnTo>
                  <a:pt x="0" y="296418"/>
                </a:lnTo>
                <a:lnTo>
                  <a:pt x="592835" y="296418"/>
                </a:lnTo>
                <a:lnTo>
                  <a:pt x="296417" y="0"/>
                </a:lnTo>
                <a:close/>
              </a:path>
            </a:pathLst>
          </a:custGeom>
          <a:solidFill>
            <a:srgbClr val="BEBEB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56" name="Google Shape;256;p11"/>
          <p:cNvSpPr/>
          <p:nvPr/>
        </p:nvSpPr>
        <p:spPr>
          <a:xfrm>
            <a:off x="1979676" y="1601725"/>
            <a:ext cx="2763520" cy="810895"/>
          </a:xfrm>
          <a:custGeom>
            <a:avLst/>
            <a:gdLst/>
            <a:ahLst/>
            <a:cxnLst/>
            <a:rect l="l" t="t" r="r" b="b"/>
            <a:pathLst>
              <a:path w="2763520" h="810894" extrusionOk="0">
                <a:moveTo>
                  <a:pt x="2627884" y="0"/>
                </a:moveTo>
                <a:lnTo>
                  <a:pt x="135128" y="0"/>
                </a:lnTo>
                <a:lnTo>
                  <a:pt x="92418" y="6884"/>
                </a:lnTo>
                <a:lnTo>
                  <a:pt x="55324" y="26058"/>
                </a:lnTo>
                <a:lnTo>
                  <a:pt x="26072" y="55302"/>
                </a:lnTo>
                <a:lnTo>
                  <a:pt x="6889" y="92399"/>
                </a:lnTo>
                <a:lnTo>
                  <a:pt x="0" y="135127"/>
                </a:lnTo>
                <a:lnTo>
                  <a:pt x="0" y="675639"/>
                </a:lnTo>
                <a:lnTo>
                  <a:pt x="6889" y="718368"/>
                </a:lnTo>
                <a:lnTo>
                  <a:pt x="26072" y="755465"/>
                </a:lnTo>
                <a:lnTo>
                  <a:pt x="55324" y="784709"/>
                </a:lnTo>
                <a:lnTo>
                  <a:pt x="92418" y="803883"/>
                </a:lnTo>
                <a:lnTo>
                  <a:pt x="135128" y="810767"/>
                </a:lnTo>
                <a:lnTo>
                  <a:pt x="2627884" y="810767"/>
                </a:lnTo>
                <a:lnTo>
                  <a:pt x="2670612" y="803883"/>
                </a:lnTo>
                <a:lnTo>
                  <a:pt x="2707709" y="784709"/>
                </a:lnTo>
                <a:lnTo>
                  <a:pt x="2736953" y="755465"/>
                </a:lnTo>
                <a:lnTo>
                  <a:pt x="2756127" y="718368"/>
                </a:lnTo>
                <a:lnTo>
                  <a:pt x="2763012" y="675639"/>
                </a:lnTo>
                <a:lnTo>
                  <a:pt x="2763012" y="135127"/>
                </a:lnTo>
                <a:lnTo>
                  <a:pt x="2756127" y="92399"/>
                </a:lnTo>
                <a:lnTo>
                  <a:pt x="2736953" y="55302"/>
                </a:lnTo>
                <a:lnTo>
                  <a:pt x="2707709" y="26058"/>
                </a:lnTo>
                <a:lnTo>
                  <a:pt x="2670612" y="6884"/>
                </a:lnTo>
                <a:lnTo>
                  <a:pt x="2627884" y="0"/>
                </a:lnTo>
                <a:close/>
              </a:path>
            </a:pathLst>
          </a:custGeom>
          <a:solidFill>
            <a:srgbClr val="548ED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57" name="Google Shape;257;p11"/>
          <p:cNvSpPr txBox="1"/>
          <p:nvPr/>
        </p:nvSpPr>
        <p:spPr>
          <a:xfrm>
            <a:off x="2168449" y="1774952"/>
            <a:ext cx="2384425" cy="452755"/>
          </a:xfrm>
          <a:prstGeom prst="rect">
            <a:avLst/>
          </a:prstGeom>
          <a:noFill/>
          <a:ln>
            <a:noFill/>
          </a:ln>
        </p:spPr>
        <p:txBody>
          <a:bodyPr spcFirstLastPara="1" wrap="square" lIns="0" tIns="13325" rIns="0" bIns="0" anchor="t" anchorCtr="0">
            <a:spAutoFit/>
          </a:bodyPr>
          <a:lstStyle/>
          <a:p>
            <a:pPr marL="844550" marR="5080" lvl="0" indent="-832485" algn="l" rtl="0">
              <a:spcBef>
                <a:spcPts val="0"/>
              </a:spcBef>
              <a:spcAft>
                <a:spcPts val="0"/>
              </a:spcAft>
              <a:buNone/>
            </a:pPr>
            <a:r>
              <a:rPr lang="en-US" sz="1400" b="1">
                <a:solidFill>
                  <a:srgbClr val="FFFFFF"/>
                </a:solidFill>
                <a:latin typeface="Arial"/>
                <a:ea typeface="Arial"/>
                <a:cs typeface="Arial"/>
                <a:sym typeface="Arial"/>
              </a:rPr>
              <a:t>ORDENAMIENTO JURÍDICO  ANDINO</a:t>
            </a:r>
            <a:endParaRPr sz="1400">
              <a:solidFill>
                <a:schemeClr val="dk1"/>
              </a:solidFill>
              <a:latin typeface="Arial"/>
              <a:ea typeface="Arial"/>
              <a:cs typeface="Arial"/>
              <a:sym typeface="Arial"/>
            </a:endParaRPr>
          </a:p>
        </p:txBody>
      </p:sp>
      <p:sp>
        <p:nvSpPr>
          <p:cNvPr id="258" name="Google Shape;258;p11"/>
          <p:cNvSpPr/>
          <p:nvPr/>
        </p:nvSpPr>
        <p:spPr>
          <a:xfrm>
            <a:off x="7748015" y="2545079"/>
            <a:ext cx="553720" cy="547370"/>
          </a:xfrm>
          <a:custGeom>
            <a:avLst/>
            <a:gdLst/>
            <a:ahLst/>
            <a:cxnLst/>
            <a:rect l="l" t="t" r="r" b="b"/>
            <a:pathLst>
              <a:path w="553720" h="547369" extrusionOk="0">
                <a:moveTo>
                  <a:pt x="553212" y="273558"/>
                </a:moveTo>
                <a:lnTo>
                  <a:pt x="0" y="273558"/>
                </a:lnTo>
                <a:lnTo>
                  <a:pt x="276606" y="547116"/>
                </a:lnTo>
                <a:lnTo>
                  <a:pt x="553212" y="273558"/>
                </a:lnTo>
                <a:close/>
              </a:path>
              <a:path w="553720" h="547369" extrusionOk="0">
                <a:moveTo>
                  <a:pt x="414909" y="0"/>
                </a:moveTo>
                <a:lnTo>
                  <a:pt x="138303" y="0"/>
                </a:lnTo>
                <a:lnTo>
                  <a:pt x="138303" y="273558"/>
                </a:lnTo>
                <a:lnTo>
                  <a:pt x="414909" y="273558"/>
                </a:lnTo>
                <a:lnTo>
                  <a:pt x="414909"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59" name="Google Shape;259;p11"/>
          <p:cNvSpPr/>
          <p:nvPr/>
        </p:nvSpPr>
        <p:spPr>
          <a:xfrm>
            <a:off x="6643115" y="4860036"/>
            <a:ext cx="2764790" cy="810895"/>
          </a:xfrm>
          <a:custGeom>
            <a:avLst/>
            <a:gdLst/>
            <a:ahLst/>
            <a:cxnLst/>
            <a:rect l="l" t="t" r="r" b="b"/>
            <a:pathLst>
              <a:path w="2764790" h="810895" extrusionOk="0">
                <a:moveTo>
                  <a:pt x="2629408" y="0"/>
                </a:moveTo>
                <a:lnTo>
                  <a:pt x="135128" y="0"/>
                </a:lnTo>
                <a:lnTo>
                  <a:pt x="92399" y="6884"/>
                </a:lnTo>
                <a:lnTo>
                  <a:pt x="55302" y="26058"/>
                </a:lnTo>
                <a:lnTo>
                  <a:pt x="26058" y="55302"/>
                </a:lnTo>
                <a:lnTo>
                  <a:pt x="6884" y="92399"/>
                </a:lnTo>
                <a:lnTo>
                  <a:pt x="0" y="135127"/>
                </a:lnTo>
                <a:lnTo>
                  <a:pt x="0" y="675639"/>
                </a:lnTo>
                <a:lnTo>
                  <a:pt x="6884" y="718349"/>
                </a:lnTo>
                <a:lnTo>
                  <a:pt x="26058" y="755443"/>
                </a:lnTo>
                <a:lnTo>
                  <a:pt x="55302" y="784695"/>
                </a:lnTo>
                <a:lnTo>
                  <a:pt x="92399" y="803878"/>
                </a:lnTo>
                <a:lnTo>
                  <a:pt x="135128" y="810767"/>
                </a:lnTo>
                <a:lnTo>
                  <a:pt x="2629408" y="810767"/>
                </a:lnTo>
                <a:lnTo>
                  <a:pt x="2672136" y="803878"/>
                </a:lnTo>
                <a:lnTo>
                  <a:pt x="2709233" y="784695"/>
                </a:lnTo>
                <a:lnTo>
                  <a:pt x="2738477" y="755443"/>
                </a:lnTo>
                <a:lnTo>
                  <a:pt x="2757651" y="718349"/>
                </a:lnTo>
                <a:lnTo>
                  <a:pt x="2764536" y="675639"/>
                </a:lnTo>
                <a:lnTo>
                  <a:pt x="2764536" y="135127"/>
                </a:lnTo>
                <a:lnTo>
                  <a:pt x="2757651" y="92399"/>
                </a:lnTo>
                <a:lnTo>
                  <a:pt x="2738477" y="55302"/>
                </a:lnTo>
                <a:lnTo>
                  <a:pt x="2709233" y="26058"/>
                </a:lnTo>
                <a:lnTo>
                  <a:pt x="2672136" y="6884"/>
                </a:lnTo>
                <a:lnTo>
                  <a:pt x="2629408" y="0"/>
                </a:lnTo>
                <a:close/>
              </a:path>
            </a:pathLst>
          </a:custGeom>
          <a:solidFill>
            <a:srgbClr val="DCE6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60" name="Google Shape;260;p11"/>
          <p:cNvSpPr txBox="1"/>
          <p:nvPr/>
        </p:nvSpPr>
        <p:spPr>
          <a:xfrm>
            <a:off x="6766053" y="4927853"/>
            <a:ext cx="2520315" cy="666750"/>
          </a:xfrm>
          <a:prstGeom prst="rect">
            <a:avLst/>
          </a:prstGeom>
          <a:noFill/>
          <a:ln>
            <a:noFill/>
          </a:ln>
        </p:spPr>
        <p:txBody>
          <a:bodyPr spcFirstLastPara="1" wrap="square" lIns="0" tIns="12700" rIns="0" bIns="0" anchor="t" anchorCtr="0">
            <a:spAutoFit/>
          </a:bodyPr>
          <a:lstStyle/>
          <a:p>
            <a:pPr marL="12700" marR="5080" lvl="0" indent="0" algn="ctr" rtl="0">
              <a:spcBef>
                <a:spcPts val="0"/>
              </a:spcBef>
              <a:spcAft>
                <a:spcPts val="0"/>
              </a:spcAft>
              <a:buNone/>
            </a:pPr>
            <a:r>
              <a:rPr lang="en-US" sz="1400">
                <a:solidFill>
                  <a:schemeClr val="dk1"/>
                </a:solidFill>
                <a:latin typeface="Arial"/>
                <a:ea typeface="Arial"/>
                <a:cs typeface="Arial"/>
                <a:sym typeface="Arial"/>
              </a:rPr>
              <a:t>El ordenamiento jurídico andino  </a:t>
            </a:r>
            <a:r>
              <a:rPr lang="en-US" sz="1400" b="1">
                <a:solidFill>
                  <a:srgbClr val="FF0000"/>
                </a:solidFill>
                <a:latin typeface="Arial"/>
                <a:ea typeface="Arial"/>
                <a:cs typeface="Arial"/>
                <a:sym typeface="Arial"/>
              </a:rPr>
              <a:t>debe ser cumplido por los  Países Miembros</a:t>
            </a:r>
            <a:endParaRPr sz="1400">
              <a:solidFill>
                <a:schemeClr val="dk1"/>
              </a:solidFill>
              <a:latin typeface="Arial"/>
              <a:ea typeface="Arial"/>
              <a:cs typeface="Arial"/>
              <a:sym typeface="Arial"/>
            </a:endParaRPr>
          </a:p>
        </p:txBody>
      </p:sp>
      <p:sp>
        <p:nvSpPr>
          <p:cNvPr id="261" name="Google Shape;261;p11"/>
          <p:cNvSpPr/>
          <p:nvPr/>
        </p:nvSpPr>
        <p:spPr>
          <a:xfrm>
            <a:off x="4975859" y="1755648"/>
            <a:ext cx="1407160" cy="502920"/>
          </a:xfrm>
          <a:custGeom>
            <a:avLst/>
            <a:gdLst/>
            <a:ahLst/>
            <a:cxnLst/>
            <a:rect l="l" t="t" r="r" b="b"/>
            <a:pathLst>
              <a:path w="1407160" h="502919" extrusionOk="0">
                <a:moveTo>
                  <a:pt x="251460" y="0"/>
                </a:moveTo>
                <a:lnTo>
                  <a:pt x="0" y="251460"/>
                </a:lnTo>
                <a:lnTo>
                  <a:pt x="251460" y="502919"/>
                </a:lnTo>
                <a:lnTo>
                  <a:pt x="251460" y="377189"/>
                </a:lnTo>
                <a:lnTo>
                  <a:pt x="1280921" y="377189"/>
                </a:lnTo>
                <a:lnTo>
                  <a:pt x="1406652" y="251460"/>
                </a:lnTo>
                <a:lnTo>
                  <a:pt x="1280921" y="125729"/>
                </a:lnTo>
                <a:lnTo>
                  <a:pt x="251460" y="125729"/>
                </a:lnTo>
                <a:lnTo>
                  <a:pt x="251460" y="0"/>
                </a:lnTo>
                <a:close/>
              </a:path>
              <a:path w="1407160" h="502919" extrusionOk="0">
                <a:moveTo>
                  <a:pt x="1280921" y="377189"/>
                </a:moveTo>
                <a:lnTo>
                  <a:pt x="1155191" y="377189"/>
                </a:lnTo>
                <a:lnTo>
                  <a:pt x="1155191" y="502919"/>
                </a:lnTo>
                <a:lnTo>
                  <a:pt x="1280921" y="377189"/>
                </a:lnTo>
                <a:close/>
              </a:path>
              <a:path w="1407160" h="502919" extrusionOk="0">
                <a:moveTo>
                  <a:pt x="1155191" y="0"/>
                </a:moveTo>
                <a:lnTo>
                  <a:pt x="1155191" y="125729"/>
                </a:lnTo>
                <a:lnTo>
                  <a:pt x="1280921" y="125729"/>
                </a:lnTo>
                <a:lnTo>
                  <a:pt x="1155191"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62" name="Google Shape;262;p11"/>
          <p:cNvSpPr/>
          <p:nvPr/>
        </p:nvSpPr>
        <p:spPr>
          <a:xfrm>
            <a:off x="3035808" y="2545079"/>
            <a:ext cx="593090" cy="547370"/>
          </a:xfrm>
          <a:custGeom>
            <a:avLst/>
            <a:gdLst/>
            <a:ahLst/>
            <a:cxnLst/>
            <a:rect l="l" t="t" r="r" b="b"/>
            <a:pathLst>
              <a:path w="593089" h="547369" extrusionOk="0">
                <a:moveTo>
                  <a:pt x="592835" y="273558"/>
                </a:moveTo>
                <a:lnTo>
                  <a:pt x="0" y="273558"/>
                </a:lnTo>
                <a:lnTo>
                  <a:pt x="296417" y="547116"/>
                </a:lnTo>
                <a:lnTo>
                  <a:pt x="592835" y="273558"/>
                </a:lnTo>
                <a:close/>
              </a:path>
              <a:path w="593089" h="547369" extrusionOk="0">
                <a:moveTo>
                  <a:pt x="444627" y="0"/>
                </a:moveTo>
                <a:lnTo>
                  <a:pt x="148209" y="0"/>
                </a:lnTo>
                <a:lnTo>
                  <a:pt x="148209" y="273558"/>
                </a:lnTo>
                <a:lnTo>
                  <a:pt x="444627" y="273558"/>
                </a:lnTo>
                <a:lnTo>
                  <a:pt x="444627" y="0"/>
                </a:lnTo>
                <a:close/>
              </a:path>
            </a:pathLst>
          </a:custGeom>
          <a:solidFill>
            <a:srgbClr val="FFC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263" name="Google Shape;263;p11" descr="logo_horizontal"/>
          <p:cNvPicPr preferRelativeResize="0"/>
          <p:nvPr/>
        </p:nvPicPr>
        <p:blipFill rotWithShape="1">
          <a:blip r:embed="rId3">
            <a:alphaModFix/>
          </a:blip>
          <a:srcRect/>
          <a:stretch/>
        </p:blipFill>
        <p:spPr>
          <a:xfrm>
            <a:off x="0" y="0"/>
            <a:ext cx="4657725" cy="1323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72465" y="116632"/>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524000" y="1628800"/>
            <a:ext cx="7524328" cy="4869160"/>
          </a:xfrm>
        </p:spPr>
        <p:txBody>
          <a:bodyPr>
            <a:noAutofit/>
          </a:bodyPr>
          <a:lstStyle/>
          <a:p>
            <a:r>
              <a:rPr lang="es-CL" sz="2000" b="1" dirty="0">
                <a:latin typeface="Arial" pitchFamily="34" charset="0"/>
                <a:cs typeface="Arial" pitchFamily="34" charset="0"/>
              </a:rPr>
              <a:t>Parlamento Andino </a:t>
            </a:r>
          </a:p>
          <a:p>
            <a:pPr lvl="1">
              <a:buFont typeface="Courier New" pitchFamily="49" charset="0"/>
              <a:buChar char="o"/>
            </a:pPr>
            <a:r>
              <a:rPr lang="es-CL" b="1" dirty="0">
                <a:latin typeface="Arial" pitchFamily="34" charset="0"/>
                <a:cs typeface="Arial" pitchFamily="34" charset="0"/>
              </a:rPr>
              <a:t>Creación</a:t>
            </a:r>
            <a:r>
              <a:rPr lang="es-CL" dirty="0">
                <a:latin typeface="Arial" pitchFamily="34" charset="0"/>
                <a:cs typeface="Arial" pitchFamily="34" charset="0"/>
              </a:rPr>
              <a:t>: 25 de octubre de 1979.</a:t>
            </a:r>
          </a:p>
          <a:p>
            <a:pPr lvl="1">
              <a:buFont typeface="Courier New" pitchFamily="49" charset="0"/>
              <a:buChar char="o"/>
            </a:pPr>
            <a:r>
              <a:rPr lang="es-CL" b="1" dirty="0">
                <a:latin typeface="Arial" pitchFamily="34" charset="0"/>
                <a:cs typeface="Arial" pitchFamily="34" charset="0"/>
              </a:rPr>
              <a:t>Integrantes</a:t>
            </a:r>
            <a:r>
              <a:rPr lang="es-CL" dirty="0">
                <a:latin typeface="Arial" pitchFamily="34" charset="0"/>
                <a:cs typeface="Arial" pitchFamily="34" charset="0"/>
              </a:rPr>
              <a:t>: En cada País Miembro se elegirán cinco representantes titulares al Parlamento Andino. Colombia, Ecuador, Perú y Bolivia, los eligen con voto popular.</a:t>
            </a:r>
          </a:p>
          <a:p>
            <a:pPr lvl="1">
              <a:buFont typeface="Courier New" pitchFamily="49" charset="0"/>
              <a:buChar char="o"/>
            </a:pPr>
            <a:r>
              <a:rPr lang="es-CL" dirty="0">
                <a:latin typeface="Arial" pitchFamily="34" charset="0"/>
                <a:cs typeface="Arial" pitchFamily="34" charset="0"/>
              </a:rPr>
              <a:t>Chile, en su calidad de Miembro Asociado, participa a través de la Representación designada por el Congreso de ese país.</a:t>
            </a:r>
          </a:p>
          <a:p>
            <a:pPr lvl="1">
              <a:buFont typeface="Courier New" pitchFamily="49" charset="0"/>
              <a:buChar char="o"/>
            </a:pPr>
            <a:r>
              <a:rPr lang="es-CL" b="1" dirty="0">
                <a:latin typeface="Arial" pitchFamily="34" charset="0"/>
                <a:cs typeface="Arial" pitchFamily="34" charset="0"/>
              </a:rPr>
              <a:t>Dirección</a:t>
            </a:r>
            <a:r>
              <a:rPr lang="es-CL" dirty="0">
                <a:latin typeface="Arial" pitchFamily="34" charset="0"/>
                <a:cs typeface="Arial" pitchFamily="34" charset="0"/>
              </a:rPr>
              <a:t>: La Plenaria, como órgano supremo de conducción y toma de decisiones del Parlamento Andino elige, dentro de sus miembros titulares, un Presidente que ejerce la máxima representación política del Parlamento Andino. </a:t>
            </a:r>
          </a:p>
          <a:p>
            <a:pPr lvl="1">
              <a:buFont typeface="Courier New" pitchFamily="49" charset="0"/>
              <a:buChar char="o"/>
            </a:pPr>
            <a:r>
              <a:rPr lang="es-CL" b="1" dirty="0">
                <a:latin typeface="Arial" pitchFamily="34" charset="0"/>
                <a:cs typeface="Arial" pitchFamily="34" charset="0"/>
              </a:rPr>
              <a:t>Funcionamiento</a:t>
            </a:r>
            <a:r>
              <a:rPr lang="es-CL" dirty="0">
                <a:latin typeface="Arial" pitchFamily="34" charset="0"/>
                <a:cs typeface="Arial" pitchFamily="34" charset="0"/>
              </a:rPr>
              <a:t>: En la ciudad de Bogotá, República de Colombia, funciona con carácter permanente la Oficina Central del Parlamento Andino, administrada por el Secretario General y bajo la supervisión de la Mesa Directiva.</a:t>
            </a:r>
          </a:p>
        </p:txBody>
      </p:sp>
    </p:spTree>
    <p:extLst>
      <p:ext uri="{BB962C8B-B14F-4D97-AF65-F5344CB8AC3E}">
        <p14:creationId xmlns:p14="http://schemas.microsoft.com/office/powerpoint/2010/main" val="267799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263" y="188640"/>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543883" y="1268760"/>
            <a:ext cx="7488832" cy="4824536"/>
          </a:xfrm>
        </p:spPr>
        <p:txBody>
          <a:bodyPr>
            <a:noAutofit/>
          </a:bodyPr>
          <a:lstStyle/>
          <a:p>
            <a:r>
              <a:rPr lang="es-CL" sz="2400" b="1" dirty="0">
                <a:latin typeface="Arial" pitchFamily="34" charset="0"/>
                <a:cs typeface="Arial" pitchFamily="34" charset="0"/>
              </a:rPr>
              <a:t>Parlamento Andino </a:t>
            </a:r>
          </a:p>
          <a:p>
            <a:pPr lvl="1">
              <a:buFont typeface="Courier New" pitchFamily="49" charset="0"/>
              <a:buChar char="o"/>
            </a:pPr>
            <a:r>
              <a:rPr lang="es-CL" sz="1800" b="1" dirty="0">
                <a:latin typeface="Arial" pitchFamily="34" charset="0"/>
                <a:cs typeface="Arial" pitchFamily="34" charset="0"/>
              </a:rPr>
              <a:t>Atribuciones</a:t>
            </a:r>
            <a:endParaRPr lang="es-CL" sz="2000" dirty="0">
              <a:latin typeface="Arial" pitchFamily="34" charset="0"/>
              <a:cs typeface="Arial" pitchFamily="34" charset="0"/>
            </a:endParaRPr>
          </a:p>
          <a:p>
            <a:pPr lvl="2">
              <a:buFont typeface="Courier New" pitchFamily="49" charset="0"/>
              <a:buChar char="o"/>
            </a:pPr>
            <a:r>
              <a:rPr lang="es-CL" sz="1600" dirty="0">
                <a:latin typeface="Arial" pitchFamily="34" charset="0"/>
                <a:cs typeface="Arial" pitchFamily="34" charset="0"/>
              </a:rPr>
              <a:t>Promocionar y orientar  el proceso de  integración.</a:t>
            </a:r>
          </a:p>
          <a:p>
            <a:pPr lvl="2">
              <a:buFont typeface="Courier New" pitchFamily="49" charset="0"/>
              <a:buChar char="o"/>
            </a:pPr>
            <a:r>
              <a:rPr lang="es-CL" sz="1600" dirty="0">
                <a:latin typeface="Arial" pitchFamily="34" charset="0"/>
                <a:cs typeface="Arial" pitchFamily="34" charset="0"/>
              </a:rPr>
              <a:t>Control político para examinar la marcha del proceso de integración y cumplimiento de sus objetivos.</a:t>
            </a:r>
          </a:p>
          <a:p>
            <a:pPr lvl="2">
              <a:buFont typeface="Courier New" pitchFamily="49" charset="0"/>
              <a:buChar char="o"/>
            </a:pPr>
            <a:r>
              <a:rPr lang="es-CL" sz="1600" dirty="0">
                <a:latin typeface="Arial" pitchFamily="34" charset="0"/>
                <a:cs typeface="Arial" pitchFamily="34" charset="0"/>
              </a:rPr>
              <a:t>Promover la armonización de las legislaciones de los Países Miembros.</a:t>
            </a:r>
          </a:p>
          <a:p>
            <a:pPr lvl="2">
              <a:buFont typeface="Courier New" pitchFamily="49" charset="0"/>
              <a:buChar char="o"/>
            </a:pPr>
            <a:r>
              <a:rPr lang="es-CL" sz="1600" dirty="0">
                <a:latin typeface="Arial" pitchFamily="34" charset="0"/>
                <a:cs typeface="Arial" pitchFamily="34" charset="0"/>
              </a:rPr>
              <a:t>Participar en la generación normativa del proceso de integración, a través de iniciativas normativas comunitarias que guarden relación con los objetivos programáticos y la estructura del sistema, así como para su incorporación en el ordenamiento jurídico de la CAN</a:t>
            </a:r>
          </a:p>
          <a:p>
            <a:pPr lvl="2">
              <a:buFont typeface="Courier New" pitchFamily="49" charset="0"/>
              <a:buChar char="o"/>
            </a:pPr>
            <a:r>
              <a:rPr lang="es-CL" sz="1600" dirty="0">
                <a:latin typeface="Arial" pitchFamily="34" charset="0"/>
                <a:cs typeface="Arial" pitchFamily="34" charset="0"/>
              </a:rPr>
              <a:t>Promover relaciones de cooperación y coordinación con los Parlamentos de los Países Miembros, los órganos e instituciones del Sistema, así como con los órganos parlamentarios de integración o cooperación de terceros países.</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La Plenaria expresa su voluntad mediante recomendaciones, declaraciones y actos de coordinación y control</a:t>
            </a:r>
          </a:p>
        </p:txBody>
      </p:sp>
    </p:spTree>
    <p:extLst>
      <p:ext uri="{BB962C8B-B14F-4D97-AF65-F5344CB8AC3E}">
        <p14:creationId xmlns:p14="http://schemas.microsoft.com/office/powerpoint/2010/main" val="722610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116632"/>
            <a:ext cx="8316416" cy="1320800"/>
          </a:xfrm>
        </p:spPr>
        <p:txBody>
          <a:bodyPr>
            <a:normAutofit/>
          </a:bodyPr>
          <a:lstStyle/>
          <a:p>
            <a:r>
              <a:rPr lang="es-CL" dirty="0">
                <a:latin typeface="Arial" pitchFamily="34" charset="0"/>
                <a:cs typeface="Arial" pitchFamily="34" charset="0"/>
              </a:rPr>
              <a:t>Sistema Andino de Integración</a:t>
            </a:r>
          </a:p>
        </p:txBody>
      </p:sp>
      <p:sp>
        <p:nvSpPr>
          <p:cNvPr id="3" name="2 Marcador de contenido"/>
          <p:cNvSpPr>
            <a:spLocks noGrp="1"/>
          </p:cNvSpPr>
          <p:nvPr>
            <p:ph idx="1"/>
          </p:nvPr>
        </p:nvSpPr>
        <p:spPr>
          <a:xfrm>
            <a:off x="1703512" y="1124744"/>
            <a:ext cx="6984776" cy="4968552"/>
          </a:xfrm>
        </p:spPr>
        <p:txBody>
          <a:bodyPr>
            <a:noAutofit/>
          </a:bodyPr>
          <a:lstStyle/>
          <a:p>
            <a:r>
              <a:rPr lang="es-CL" sz="2400" b="1" dirty="0">
                <a:latin typeface="Arial" pitchFamily="34" charset="0"/>
                <a:cs typeface="Arial" pitchFamily="34" charset="0"/>
              </a:rPr>
              <a:t>Corporación Andina de Fomento CAF (banco de desarrollo de América Latina)</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a:t>
            </a:r>
            <a:r>
              <a:rPr lang="es-CL" sz="1800" u="sng" dirty="0">
                <a:latin typeface="Arial" pitchFamily="34" charset="0"/>
                <a:cs typeface="Arial" pitchFamily="34" charset="0"/>
              </a:rPr>
              <a:t>7 de febrero de 1968</a:t>
            </a:r>
            <a:r>
              <a:rPr lang="es-CL" sz="1800" dirty="0">
                <a:latin typeface="Arial" pitchFamily="34" charset="0"/>
                <a:cs typeface="Arial" pitchFamily="34" charset="0"/>
              </a:rPr>
              <a:t>. </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CAF está conformada actualmente por </a:t>
            </a:r>
            <a:r>
              <a:rPr lang="es-ES" sz="1800" b="1" dirty="0">
                <a:latin typeface="Arial" pitchFamily="34" charset="0"/>
                <a:cs typeface="Arial" pitchFamily="34" charset="0"/>
              </a:rPr>
              <a:t>20 países de América Latina y el Caribe, así como por España, Portugal y 13 bancos privados latinoamericanos.</a:t>
            </a:r>
            <a:endParaRPr lang="es-CL" sz="1800" dirty="0">
              <a:latin typeface="Arial" pitchFamily="34" charset="0"/>
              <a:cs typeface="Arial" pitchFamily="34" charset="0"/>
            </a:endParaRP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Promover el desarrollo sostenible y la integración regional, mediante la prestación de servicios financieros múltiples a clientes de los sectores público y privado de sus Países Accionistas. CAF se ha convertido en la principal fuente de financiamiento de proyectos de infraestructura en Suramérica y un importante generador de conocimiento para la región.</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Decisiones de las Asambleas de Accionistas.</a:t>
            </a:r>
          </a:p>
        </p:txBody>
      </p:sp>
    </p:spTree>
    <p:extLst>
      <p:ext uri="{BB962C8B-B14F-4D97-AF65-F5344CB8AC3E}">
        <p14:creationId xmlns:p14="http://schemas.microsoft.com/office/powerpoint/2010/main" val="710966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03513" y="235992"/>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847528" y="1556792"/>
            <a:ext cx="8208912" cy="4968552"/>
          </a:xfrm>
        </p:spPr>
        <p:txBody>
          <a:bodyPr>
            <a:noAutofit/>
          </a:bodyPr>
          <a:lstStyle/>
          <a:p>
            <a:r>
              <a:rPr lang="es-CL" sz="2400" b="1" dirty="0">
                <a:latin typeface="Arial" pitchFamily="34" charset="0"/>
                <a:cs typeface="Arial" pitchFamily="34" charset="0"/>
              </a:rPr>
              <a:t>Fondo Latinoamericano de Reservas</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El Fondo Andino de Reservas, creado el 8 de junio de 1978, se convirtió en Fondo Latinoamericano de Reservas el 12 de marzo de 1991</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Bolivia, Colombia, Costa Rica, Ecuador, Perú, Uruguay y Venezuela.</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El Presidente Ejecutivo, elegido por tres años. Ejerce la dirección inmediata y la administración del Fondo.</a:t>
            </a:r>
          </a:p>
          <a:p>
            <a:pPr lvl="1">
              <a:buFont typeface="Courier New" pitchFamily="49" charset="0"/>
              <a:buChar char="o"/>
            </a:pPr>
            <a:r>
              <a:rPr lang="es-CL" sz="1800" b="1" dirty="0">
                <a:latin typeface="Arial" pitchFamily="34" charset="0"/>
                <a:cs typeface="Arial" pitchFamily="34" charset="0"/>
              </a:rPr>
              <a:t>Funcionamiento</a:t>
            </a:r>
            <a:r>
              <a:rPr lang="es-CL" sz="1800" dirty="0">
                <a:latin typeface="Arial" pitchFamily="34" charset="0"/>
                <a:cs typeface="Arial" pitchFamily="34" charset="0"/>
              </a:rPr>
              <a:t>: Tiene su sede en Bogotá, Colombia. Está conformada por la Asamblea, integrada por los Ministros de Hacienda o Finanzas; el Directorio constituido por los Gobernadores de los Bancos Centrales y la Presidencia Ejecutiva.</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Apoyar la balanza de pagos de los Países Miembros, mejorar sus condiciones de inversión de las reservas internacionales y contribuir a la armonización de las políticas cambiarias, monetarias y financieras de los Países Miembros.</a:t>
            </a:r>
          </a:p>
        </p:txBody>
      </p:sp>
    </p:spTree>
    <p:extLst>
      <p:ext uri="{BB962C8B-B14F-4D97-AF65-F5344CB8AC3E}">
        <p14:creationId xmlns:p14="http://schemas.microsoft.com/office/powerpoint/2010/main" val="1074383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95011" y="116632"/>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847528" y="1556792"/>
            <a:ext cx="8208912" cy="4968552"/>
          </a:xfrm>
        </p:spPr>
        <p:txBody>
          <a:bodyPr>
            <a:noAutofit/>
          </a:bodyPr>
          <a:lstStyle/>
          <a:p>
            <a:r>
              <a:rPr lang="es-CL" sz="2400" b="1" dirty="0">
                <a:latin typeface="Arial" pitchFamily="34" charset="0"/>
                <a:cs typeface="Arial" pitchFamily="34" charset="0"/>
              </a:rPr>
              <a:t>Organismo Andino de Salud Convenio Hipólito </a:t>
            </a:r>
            <a:r>
              <a:rPr lang="es-CL" sz="2400" b="1" dirty="0" err="1">
                <a:latin typeface="Arial" pitchFamily="34" charset="0"/>
                <a:cs typeface="Arial" pitchFamily="34" charset="0"/>
              </a:rPr>
              <a:t>Unanue</a:t>
            </a:r>
            <a:r>
              <a:rPr lang="es-CL" sz="2400" b="1" dirty="0">
                <a:latin typeface="Arial" pitchFamily="34" charset="0"/>
                <a:cs typeface="Arial" pitchFamily="34" charset="0"/>
              </a:rPr>
              <a:t> (ORAS-CONHU)</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31 de enero de 1970</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Ministros de Salud de los Países Miembros del ORAS-CONHU: Bolivia, Colombia, Chile, Ecuador, Perú y Venezuela.</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El Secretario Ejecutivo es su máxima autoridad. Es elegido por la Reunión de Ministros de Salud del Área Andina (REMSAA).</a:t>
            </a:r>
          </a:p>
          <a:p>
            <a:pPr lvl="1">
              <a:buFont typeface="Courier New" pitchFamily="49" charset="0"/>
              <a:buChar char="o"/>
            </a:pPr>
            <a:r>
              <a:rPr lang="es-CL" sz="1800" b="1" dirty="0">
                <a:latin typeface="Arial" pitchFamily="34" charset="0"/>
                <a:cs typeface="Arial" pitchFamily="34" charset="0"/>
              </a:rPr>
              <a:t>Funcionamiento</a:t>
            </a:r>
            <a:r>
              <a:rPr lang="es-CL" sz="1800" dirty="0">
                <a:latin typeface="Arial" pitchFamily="34" charset="0"/>
                <a:cs typeface="Arial" pitchFamily="34" charset="0"/>
              </a:rPr>
              <a:t>: La Reunión de Ministras y Ministros de Salud (REMSAA) es la instancia máxima. Determina la política general y establece prioridades. La Secretaría Ejecutiva es el órgano operativo con sede permanente en Lima, Perú.</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Armonizar y construir políticas, propiciar espacios para el intercambio de experiencias y diseñar estrategias en respuesta a problemas comunes de salud.</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Resoluciones y Acuerdos</a:t>
            </a:r>
          </a:p>
        </p:txBody>
      </p:sp>
    </p:spTree>
    <p:extLst>
      <p:ext uri="{BB962C8B-B14F-4D97-AF65-F5344CB8AC3E}">
        <p14:creationId xmlns:p14="http://schemas.microsoft.com/office/powerpoint/2010/main" val="3627953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1" y="1925"/>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631504" y="1412776"/>
            <a:ext cx="8856984" cy="5328592"/>
          </a:xfrm>
        </p:spPr>
        <p:txBody>
          <a:bodyPr>
            <a:noAutofit/>
          </a:bodyPr>
          <a:lstStyle/>
          <a:p>
            <a:r>
              <a:rPr lang="es-CL" sz="2400" b="1" dirty="0">
                <a:latin typeface="Arial" pitchFamily="34" charset="0"/>
                <a:cs typeface="Arial" pitchFamily="34" charset="0"/>
              </a:rPr>
              <a:t>Universidad Andina Simón Bolívar</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1985 en Bolivia y 1992 en Ecuador.</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Tiene su sede central en Sucre, Bolivia; una sede nacional en Quito, Ecuador, una sede local en La Paz - Bolivia; y, oficinas en Bogotá, Colombia y Lima, Perú.</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El máximo organismo de la Universidad es el Consejo Superior, integrado por un presidente, cuatro miembros que representan a los países de la Comunidad Andina, los rectores de las sedes de Sucre y de Quito, el rector de la Universidad San Francisco Xavier de Chuquisaca y dos representantes de los profesores.</a:t>
            </a:r>
          </a:p>
          <a:p>
            <a:pPr lvl="1">
              <a:buFont typeface="Courier New" pitchFamily="49" charset="0"/>
              <a:buChar char="o"/>
            </a:pPr>
            <a:r>
              <a:rPr lang="es-CL" sz="1800" dirty="0">
                <a:latin typeface="Arial" pitchFamily="34" charset="0"/>
                <a:cs typeface="Arial" pitchFamily="34" charset="0"/>
              </a:rPr>
              <a:t>Como organismo de coordinación internacional docente-investigativo, la Universidad cuenta con un Consejo Académico en el que están representadas las sedes y oficinas.</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Coadyuvar al proceso de integración andina desde la perspectiva científica, académica y cultural. Contribuir a la capacitación científica, técnica y profesional de recursos humanos en los países andinos, y fomentar y difundir los valores culturales, entre otros.</a:t>
            </a:r>
          </a:p>
        </p:txBody>
      </p:sp>
    </p:spTree>
    <p:extLst>
      <p:ext uri="{BB962C8B-B14F-4D97-AF65-F5344CB8AC3E}">
        <p14:creationId xmlns:p14="http://schemas.microsoft.com/office/powerpoint/2010/main" val="4105472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31453" y="0"/>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343472" y="1124744"/>
            <a:ext cx="8208912" cy="4968552"/>
          </a:xfrm>
        </p:spPr>
        <p:txBody>
          <a:bodyPr>
            <a:noAutofit/>
          </a:bodyPr>
          <a:lstStyle/>
          <a:p>
            <a:r>
              <a:rPr lang="es-CL" sz="2400" b="1" dirty="0">
                <a:latin typeface="Arial" pitchFamily="34" charset="0"/>
                <a:cs typeface="Arial" pitchFamily="34" charset="0"/>
              </a:rPr>
              <a:t>Consejo Consultivo Empresarial Andino</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Enero de 1983</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Está integrada por un delegado de cada País Miembro, elegidos entre los directivos del más alto nivel de las organizaciones empresariales representativas.</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El Presidente ejerce la representación del Consejo. El cargo es ejercido por un año, siguiendo el orden de prelación establecido para los demás órganos del SAI.</a:t>
            </a:r>
          </a:p>
          <a:p>
            <a:pPr lvl="1">
              <a:buFont typeface="Courier New" pitchFamily="49" charset="0"/>
              <a:buChar char="o"/>
            </a:pPr>
            <a:r>
              <a:rPr lang="es-CL" sz="1800" b="1" dirty="0">
                <a:latin typeface="Arial" pitchFamily="34" charset="0"/>
                <a:cs typeface="Arial" pitchFamily="34" charset="0"/>
              </a:rPr>
              <a:t>Funcionamiento</a:t>
            </a:r>
            <a:r>
              <a:rPr lang="es-CL" sz="1800" dirty="0">
                <a:latin typeface="Arial" pitchFamily="34" charset="0"/>
                <a:cs typeface="Arial" pitchFamily="34" charset="0"/>
              </a:rPr>
              <a:t>: El Consejo sesiona ordinariamente por lo menos dos veces al año y con carácter extraordinario cuando es convocado por su Presidente, o a solicitud de un mínimo de la mitad más uno de sus Países Miembros.</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Emitir opinión ante el Consejo Andino de Ministros de Relaciones Exteriores, la Comisión o la Secretaría General y participar con derecho a voz en las reuniones de estos órganos del SAI.</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Opiniones y acuerdos</a:t>
            </a:r>
          </a:p>
        </p:txBody>
      </p:sp>
    </p:spTree>
    <p:extLst>
      <p:ext uri="{BB962C8B-B14F-4D97-AF65-F5344CB8AC3E}">
        <p14:creationId xmlns:p14="http://schemas.microsoft.com/office/powerpoint/2010/main" val="348247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31505" y="116632"/>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847528" y="1556792"/>
            <a:ext cx="8208912" cy="4968552"/>
          </a:xfrm>
        </p:spPr>
        <p:txBody>
          <a:bodyPr>
            <a:noAutofit/>
          </a:bodyPr>
          <a:lstStyle/>
          <a:p>
            <a:r>
              <a:rPr lang="es-CL" sz="2400" b="1" dirty="0">
                <a:latin typeface="Arial" pitchFamily="34" charset="0"/>
                <a:cs typeface="Arial" pitchFamily="34" charset="0"/>
              </a:rPr>
              <a:t>Consejo Consultivo Laboral Andino</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Enero de 1983</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Está integrado por cuatro delegados de cada uno de los Países Miembros, elegidos entre los directivos del más alto nivel de las organizaciones laborales representativas designadas por cada país andino. </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El Presidente ejerce la representación del Consejo. El cargo es ejercido por un año, siguiendo el orden de prelación establecido para los demás órganos del SAI.</a:t>
            </a:r>
          </a:p>
          <a:p>
            <a:pPr lvl="1">
              <a:buFont typeface="Courier New" pitchFamily="49" charset="0"/>
              <a:buChar char="o"/>
            </a:pPr>
            <a:r>
              <a:rPr lang="es-CL" sz="1800" b="1" dirty="0">
                <a:latin typeface="Arial" pitchFamily="34" charset="0"/>
                <a:cs typeface="Arial" pitchFamily="34" charset="0"/>
              </a:rPr>
              <a:t>Funcionamiento</a:t>
            </a:r>
            <a:r>
              <a:rPr lang="es-CL" sz="1800" dirty="0">
                <a:latin typeface="Arial" pitchFamily="34" charset="0"/>
                <a:cs typeface="Arial" pitchFamily="34" charset="0"/>
              </a:rPr>
              <a:t>: Se reúne ordinariamente por lo menos dos veces al año. También puede reunirse con carácter extraordinario.</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Emitir opinión ante el Consejo Andino de Ministros de Relaciones Exteriores, la Comisión o la Secretaría General y participar con derecho a voz en las reuniones de estos órganos del SAI.</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Opiniones y acuerdos</a:t>
            </a:r>
          </a:p>
        </p:txBody>
      </p:sp>
    </p:spTree>
    <p:extLst>
      <p:ext uri="{BB962C8B-B14F-4D97-AF65-F5344CB8AC3E}">
        <p14:creationId xmlns:p14="http://schemas.microsoft.com/office/powerpoint/2010/main" val="333023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1" y="17373"/>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847528" y="1556792"/>
            <a:ext cx="8208912" cy="4968552"/>
          </a:xfrm>
        </p:spPr>
        <p:txBody>
          <a:bodyPr>
            <a:noAutofit/>
          </a:bodyPr>
          <a:lstStyle/>
          <a:p>
            <a:r>
              <a:rPr lang="es-CL" sz="2400" b="1" dirty="0">
                <a:latin typeface="Arial" pitchFamily="34" charset="0"/>
                <a:cs typeface="Arial" pitchFamily="34" charset="0"/>
              </a:rPr>
              <a:t>Consejo Consultivo de Pueblos Indígenas</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26 de setiembre de 2007</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Está integrado por un delegado indígena de cada uno de los Países Miembros y organizaciones regionales en calidad de observadores.</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El Presidente ejerce la representación del Consejo. El cargo es ejercido por un año, siguiendo el orden de prelación establecido para los demás órganos del SAI.</a:t>
            </a:r>
          </a:p>
          <a:p>
            <a:pPr lvl="1">
              <a:buFont typeface="Courier New" pitchFamily="49" charset="0"/>
              <a:buChar char="o"/>
            </a:pPr>
            <a:r>
              <a:rPr lang="es-CL" sz="1800" b="1" dirty="0">
                <a:latin typeface="Arial" pitchFamily="34" charset="0"/>
                <a:cs typeface="Arial" pitchFamily="34" charset="0"/>
              </a:rPr>
              <a:t>Funcionamiento</a:t>
            </a:r>
            <a:r>
              <a:rPr lang="es-CL" sz="1800" dirty="0">
                <a:latin typeface="Arial" pitchFamily="34" charset="0"/>
                <a:cs typeface="Arial" pitchFamily="34" charset="0"/>
              </a:rPr>
              <a:t>: Se reúne ordinariamente por lo menos dos veces al año. También puede reunirse con carácter extraordinario.</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Emitir opinión ante el Consejo Andino de Ministros de Relaciones Exteriores, la Comisión o la Secretaría General y participar con derecho voz en las Reuniones del CAMRE y la Comisión.</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Opiniones y acuerdos.</a:t>
            </a:r>
          </a:p>
        </p:txBody>
      </p:sp>
    </p:spTree>
    <p:extLst>
      <p:ext uri="{BB962C8B-B14F-4D97-AF65-F5344CB8AC3E}">
        <p14:creationId xmlns:p14="http://schemas.microsoft.com/office/powerpoint/2010/main" val="2978082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75521" y="188640"/>
            <a:ext cx="6347713" cy="1320800"/>
          </a:xfrm>
        </p:spPr>
        <p:txBody>
          <a:bodyPr>
            <a:normAutofit/>
          </a:bodyPr>
          <a:lstStyle/>
          <a:p>
            <a:r>
              <a:rPr lang="es-CL" dirty="0">
                <a:latin typeface="Arial" pitchFamily="34" charset="0"/>
                <a:cs typeface="Arial" pitchFamily="34" charset="0"/>
              </a:rPr>
              <a:t>Sistema Andino de Integración (SAI)</a:t>
            </a:r>
          </a:p>
        </p:txBody>
      </p:sp>
      <p:sp>
        <p:nvSpPr>
          <p:cNvPr id="3" name="2 Marcador de contenido"/>
          <p:cNvSpPr>
            <a:spLocks noGrp="1"/>
          </p:cNvSpPr>
          <p:nvPr>
            <p:ph idx="1"/>
          </p:nvPr>
        </p:nvSpPr>
        <p:spPr>
          <a:xfrm>
            <a:off x="1631504" y="1412776"/>
            <a:ext cx="8784976" cy="5445224"/>
          </a:xfrm>
        </p:spPr>
        <p:txBody>
          <a:bodyPr>
            <a:noAutofit/>
          </a:bodyPr>
          <a:lstStyle/>
          <a:p>
            <a:r>
              <a:rPr lang="es-CL" sz="2400" b="1" dirty="0">
                <a:latin typeface="Arial" pitchFamily="34" charset="0"/>
                <a:cs typeface="Arial" pitchFamily="34" charset="0"/>
              </a:rPr>
              <a:t>Consejo Consultivo Andino de Autoridades Municipales</a:t>
            </a:r>
          </a:p>
          <a:p>
            <a:pPr lvl="1">
              <a:buFont typeface="Courier New" pitchFamily="49" charset="0"/>
              <a:buChar char="o"/>
            </a:pPr>
            <a:r>
              <a:rPr lang="es-CL" sz="1800" b="1" dirty="0">
                <a:latin typeface="Arial" pitchFamily="34" charset="0"/>
                <a:cs typeface="Arial" pitchFamily="34" charset="0"/>
              </a:rPr>
              <a:t>Creación</a:t>
            </a:r>
            <a:r>
              <a:rPr lang="es-CL" sz="1800" dirty="0">
                <a:latin typeface="Arial" pitchFamily="34" charset="0"/>
                <a:cs typeface="Arial" pitchFamily="34" charset="0"/>
              </a:rPr>
              <a:t>: 7 de mayo de 2004</a:t>
            </a:r>
          </a:p>
          <a:p>
            <a:pPr lvl="1">
              <a:buFont typeface="Courier New" pitchFamily="49" charset="0"/>
              <a:buChar char="o"/>
            </a:pPr>
            <a:r>
              <a:rPr lang="es-CL" sz="1800" b="1" dirty="0">
                <a:latin typeface="Arial" pitchFamily="34" charset="0"/>
                <a:cs typeface="Arial" pitchFamily="34" charset="0"/>
              </a:rPr>
              <a:t>Integrantes</a:t>
            </a:r>
            <a:r>
              <a:rPr lang="es-CL" sz="1800" dirty="0">
                <a:latin typeface="Arial" pitchFamily="34" charset="0"/>
                <a:cs typeface="Arial" pitchFamily="34" charset="0"/>
              </a:rPr>
              <a:t>: Tres representantes de cada País Miembro, uno de los cuales es el Alcalde Mayor o Metropolitano de la respectiva ciudad sede del gobierno, y los otros dos son elegidos entre las alcaldías inscritas en la Red Andina de Ciudades.</a:t>
            </a:r>
          </a:p>
          <a:p>
            <a:pPr lvl="1">
              <a:buFont typeface="Courier New" pitchFamily="49" charset="0"/>
              <a:buChar char="o"/>
            </a:pPr>
            <a:r>
              <a:rPr lang="es-CL" sz="1800" b="1" dirty="0">
                <a:latin typeface="Arial" pitchFamily="34" charset="0"/>
                <a:cs typeface="Arial" pitchFamily="34" charset="0"/>
              </a:rPr>
              <a:t>Dirección</a:t>
            </a:r>
            <a:r>
              <a:rPr lang="es-CL" sz="1800" dirty="0">
                <a:latin typeface="Arial" pitchFamily="34" charset="0"/>
                <a:cs typeface="Arial" pitchFamily="34" charset="0"/>
              </a:rPr>
              <a:t>: El Presidente ejerce la representación del Consejo. El cargo es ejercido por un año, siguiendo el orden de  relación establecido para los demás órganos del SAI.</a:t>
            </a:r>
          </a:p>
          <a:p>
            <a:pPr lvl="1">
              <a:buFont typeface="Courier New" pitchFamily="49" charset="0"/>
              <a:buChar char="o"/>
            </a:pPr>
            <a:r>
              <a:rPr lang="es-CL" sz="1800" b="1" dirty="0">
                <a:latin typeface="Arial" pitchFamily="34" charset="0"/>
                <a:cs typeface="Arial" pitchFamily="34" charset="0"/>
              </a:rPr>
              <a:t>Funcionamiento</a:t>
            </a:r>
            <a:r>
              <a:rPr lang="es-CL" sz="1800" dirty="0">
                <a:latin typeface="Arial" pitchFamily="34" charset="0"/>
                <a:cs typeface="Arial" pitchFamily="34" charset="0"/>
              </a:rPr>
              <a:t>: </a:t>
            </a:r>
          </a:p>
          <a:p>
            <a:pPr lvl="2">
              <a:buFont typeface="Courier New" pitchFamily="49" charset="0"/>
              <a:buChar char="o"/>
            </a:pPr>
            <a:r>
              <a:rPr lang="es-CL" dirty="0">
                <a:latin typeface="Arial" pitchFamily="34" charset="0"/>
                <a:cs typeface="Arial" pitchFamily="34" charset="0"/>
              </a:rPr>
              <a:t>Ordinario: al menos una vez al año de manera ordinaria.</a:t>
            </a:r>
          </a:p>
          <a:p>
            <a:pPr lvl="2">
              <a:buFont typeface="Courier New" pitchFamily="49" charset="0"/>
              <a:buChar char="o"/>
            </a:pPr>
            <a:r>
              <a:rPr lang="es-CL" dirty="0">
                <a:latin typeface="Arial" pitchFamily="34" charset="0"/>
                <a:cs typeface="Arial" pitchFamily="34" charset="0"/>
              </a:rPr>
              <a:t>Extraordinario: las veces que sea necesario, por solicitud de su Presidente o de al menos tres representados en el Consejo Consultivo.</a:t>
            </a:r>
          </a:p>
          <a:p>
            <a:pPr lvl="1">
              <a:buFont typeface="Courier New" pitchFamily="49" charset="0"/>
              <a:buChar char="o"/>
            </a:pPr>
            <a:r>
              <a:rPr lang="es-CL" sz="1800" b="1" dirty="0">
                <a:latin typeface="Arial" pitchFamily="34" charset="0"/>
                <a:cs typeface="Arial" pitchFamily="34" charset="0"/>
              </a:rPr>
              <a:t>Funciones</a:t>
            </a:r>
            <a:r>
              <a:rPr lang="es-CL" sz="1800" dirty="0">
                <a:latin typeface="Arial" pitchFamily="34" charset="0"/>
                <a:cs typeface="Arial" pitchFamily="34" charset="0"/>
              </a:rPr>
              <a:t>: Emitir opinión ante el Consejo Andino de Ministros de Relaciones Exteriores, la Comisión o la Secretaría General de la Comunidad Andina, sobre los temas del proceso de integración de interés local por participar con derecho a voz en las reuniones de los órganos del SAI.</a:t>
            </a:r>
          </a:p>
          <a:p>
            <a:pPr lvl="1">
              <a:buFont typeface="Courier New" pitchFamily="49" charset="0"/>
              <a:buChar char="o"/>
            </a:pPr>
            <a:r>
              <a:rPr lang="es-CL" sz="1800" b="1" dirty="0">
                <a:latin typeface="Arial" pitchFamily="34" charset="0"/>
                <a:cs typeface="Arial" pitchFamily="34" charset="0"/>
              </a:rPr>
              <a:t>Pronunciamientos</a:t>
            </a:r>
            <a:r>
              <a:rPr lang="es-CL" sz="1800" dirty="0">
                <a:latin typeface="Arial" pitchFamily="34" charset="0"/>
                <a:cs typeface="Arial" pitchFamily="34" charset="0"/>
              </a:rPr>
              <a:t>: Opiniones y acuerdos.</a:t>
            </a:r>
          </a:p>
        </p:txBody>
      </p:sp>
    </p:spTree>
    <p:extLst>
      <p:ext uri="{BB962C8B-B14F-4D97-AF65-F5344CB8AC3E}">
        <p14:creationId xmlns:p14="http://schemas.microsoft.com/office/powerpoint/2010/main" val="29459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ABAA7-02D5-8FF1-2D88-71CF7CD439C0}"/>
              </a:ext>
            </a:extLst>
          </p:cNvPr>
          <p:cNvSpPr>
            <a:spLocks noGrp="1"/>
          </p:cNvSpPr>
          <p:nvPr>
            <p:ph type="title"/>
          </p:nvPr>
        </p:nvSpPr>
        <p:spPr>
          <a:xfrm>
            <a:off x="677334" y="609600"/>
            <a:ext cx="10905066" cy="1320800"/>
          </a:xfrm>
        </p:spPr>
        <p:txBody>
          <a:bodyPr>
            <a:normAutofit fontScale="90000"/>
          </a:bodyPr>
          <a:lstStyle/>
          <a:p>
            <a:r>
              <a:rPr lang="es-BO" sz="4000" i="0" dirty="0">
                <a:solidFill>
                  <a:srgbClr val="094883"/>
                </a:solidFill>
                <a:effectLst/>
                <a:latin typeface="Barlow" panose="00000500000000000000" pitchFamily="2" charset="0"/>
              </a:rPr>
              <a:t>Consejo Andino de Ministros de Relaciones Exteriores</a:t>
            </a:r>
            <a:br>
              <a:rPr lang="es-BO" sz="4000" i="0" dirty="0">
                <a:solidFill>
                  <a:srgbClr val="094883"/>
                </a:solidFill>
                <a:effectLst/>
                <a:latin typeface="Barlow" panose="00000500000000000000" pitchFamily="2" charset="0"/>
              </a:rPr>
            </a:br>
            <a:endParaRPr lang="es-BO" sz="4000" dirty="0"/>
          </a:p>
        </p:txBody>
      </p:sp>
      <p:sp>
        <p:nvSpPr>
          <p:cNvPr id="6" name="CuadroTexto 5">
            <a:extLst>
              <a:ext uri="{FF2B5EF4-FFF2-40B4-BE49-F238E27FC236}">
                <a16:creationId xmlns:a16="http://schemas.microsoft.com/office/drawing/2014/main" id="{F145E12B-40E0-D61A-939E-0F7230553D4A}"/>
              </a:ext>
            </a:extLst>
          </p:cNvPr>
          <p:cNvSpPr txBox="1"/>
          <p:nvPr/>
        </p:nvSpPr>
        <p:spPr>
          <a:xfrm>
            <a:off x="3047215" y="3062024"/>
            <a:ext cx="6094428" cy="523220"/>
          </a:xfrm>
          <a:prstGeom prst="rect">
            <a:avLst/>
          </a:prstGeom>
          <a:noFill/>
        </p:spPr>
        <p:txBody>
          <a:bodyPr wrap="square">
            <a:spAutoFit/>
          </a:bodyPr>
          <a:lstStyle/>
          <a:p>
            <a:br>
              <a:rPr lang="es-BO" dirty="0"/>
            </a:br>
            <a:endParaRPr lang="es-BO" dirty="0"/>
          </a:p>
        </p:txBody>
      </p:sp>
      <p:sp>
        <p:nvSpPr>
          <p:cNvPr id="9" name="Rectangle 2">
            <a:extLst>
              <a:ext uri="{FF2B5EF4-FFF2-40B4-BE49-F238E27FC236}">
                <a16:creationId xmlns:a16="http://schemas.microsoft.com/office/drawing/2014/main" id="{601D8A06-919F-864D-4E50-D87AEF66D028}"/>
              </a:ext>
            </a:extLst>
          </p:cNvPr>
          <p:cNvSpPr>
            <a:spLocks noChangeArrowheads="1"/>
          </p:cNvSpPr>
          <p:nvPr/>
        </p:nvSpPr>
        <p:spPr bwMode="auto">
          <a:xfrm rot="10800000" flipV="1">
            <a:off x="338666" y="1638542"/>
            <a:ext cx="11755225"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BO" altLang="es-BO" sz="2400" b="1" i="0" u="none" strike="noStrike" cap="none" normalizeH="0" baseline="0" dirty="0">
                <a:ln>
                  <a:noFill/>
                </a:ln>
                <a:solidFill>
                  <a:srgbClr val="03488B"/>
                </a:solidFill>
                <a:effectLst/>
                <a:latin typeface="inherit"/>
              </a:rPr>
              <a:t>Creación:</a:t>
            </a:r>
            <a:r>
              <a:rPr kumimoji="0" lang="es-BO" altLang="es-BO" sz="2400" b="0" i="0" u="none" strike="noStrike" cap="none" normalizeH="0" baseline="0" dirty="0">
                <a:ln>
                  <a:noFill/>
                </a:ln>
                <a:solidFill>
                  <a:srgbClr val="000000"/>
                </a:solidFill>
                <a:effectLst/>
                <a:latin typeface="inherit"/>
              </a:rPr>
              <a:t> 12 de noviembre de 1979</a:t>
            </a:r>
            <a:endParaRPr kumimoji="0" lang="es-BO" altLang="es-BO" sz="2400" b="0" i="0" u="none" strike="noStrike" cap="none" normalizeH="0" baseline="0" dirty="0">
              <a:ln>
                <a:noFill/>
              </a:ln>
              <a:solidFill>
                <a:srgbClr val="03488B"/>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BO" altLang="es-BO" sz="2400" b="1" i="0" u="none" strike="noStrike" cap="none" normalizeH="0" baseline="0" dirty="0">
                <a:ln>
                  <a:noFill/>
                </a:ln>
                <a:solidFill>
                  <a:srgbClr val="03488B"/>
                </a:solidFill>
                <a:effectLst/>
                <a:latin typeface="inherit"/>
              </a:rPr>
              <a:t>Integrantes:</a:t>
            </a:r>
            <a:r>
              <a:rPr kumimoji="0" lang="es-BO" altLang="es-BO" sz="2400" b="0" i="0" u="none" strike="noStrike" cap="none" normalizeH="0" baseline="0" dirty="0">
                <a:ln>
                  <a:noFill/>
                </a:ln>
                <a:solidFill>
                  <a:srgbClr val="03488B"/>
                </a:solidFill>
                <a:effectLst/>
                <a:latin typeface="Barlow" panose="00000500000000000000" pitchFamily="2" charset="0"/>
              </a:rPr>
              <a:t> </a:t>
            </a:r>
            <a:r>
              <a:rPr kumimoji="0" lang="es-BO" altLang="es-BO" sz="2400" b="0" i="0" u="none" strike="noStrike" cap="none" normalizeH="0" baseline="0" dirty="0">
                <a:ln>
                  <a:noFill/>
                </a:ln>
                <a:solidFill>
                  <a:srgbClr val="000000"/>
                </a:solidFill>
                <a:effectLst/>
                <a:latin typeface="inherit"/>
              </a:rPr>
              <a:t>Ministros de Relaciones Exteriores de Bolivia, Colombia, Ecuador y Perú.</a:t>
            </a:r>
            <a:endParaRPr kumimoji="0" lang="es-BO" altLang="es-BO" sz="2400" b="0" i="0" u="none" strike="noStrike" cap="none" normalizeH="0" baseline="0" dirty="0">
              <a:ln>
                <a:noFill/>
              </a:ln>
              <a:solidFill>
                <a:srgbClr val="03488B"/>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BO" altLang="es-BO" sz="2400" b="1" i="0" u="none" strike="noStrike" cap="none" normalizeH="0" baseline="0" dirty="0">
                <a:ln>
                  <a:noFill/>
                </a:ln>
                <a:solidFill>
                  <a:srgbClr val="03488B"/>
                </a:solidFill>
                <a:effectLst/>
                <a:latin typeface="inherit"/>
              </a:rPr>
              <a:t>Dirección:</a:t>
            </a:r>
            <a:r>
              <a:rPr kumimoji="0" lang="es-BO" altLang="es-BO" sz="2400" b="0" i="0" u="none" strike="noStrike" cap="none" normalizeH="0" baseline="0" dirty="0">
                <a:ln>
                  <a:noFill/>
                </a:ln>
                <a:solidFill>
                  <a:srgbClr val="03488B"/>
                </a:solidFill>
                <a:effectLst/>
                <a:latin typeface="Barlow" panose="00000500000000000000" pitchFamily="2" charset="0"/>
              </a:rPr>
              <a:t> </a:t>
            </a:r>
            <a:r>
              <a:rPr kumimoji="0" lang="es-BO" altLang="es-BO" sz="2400" b="0" i="0" u="none" strike="noStrike" cap="none" normalizeH="0" baseline="0" dirty="0">
                <a:ln>
                  <a:noFill/>
                </a:ln>
                <a:solidFill>
                  <a:srgbClr val="000000"/>
                </a:solidFill>
                <a:effectLst/>
                <a:latin typeface="inherit"/>
              </a:rPr>
              <a:t>Es presidido, por un año, por el Ministro de Relaciones Exteriores del país que está a cargo de la Presidencia del Consejo Presidencial Andino.</a:t>
            </a:r>
            <a:endParaRPr kumimoji="0" lang="es-BO" altLang="es-BO" sz="2400" b="0" i="0" u="none" strike="noStrike" cap="none" normalizeH="0" baseline="0" dirty="0">
              <a:ln>
                <a:noFill/>
              </a:ln>
              <a:solidFill>
                <a:srgbClr val="03488B"/>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BO" altLang="es-BO" sz="2400" b="1" i="0" u="none" strike="noStrike" cap="none" normalizeH="0" baseline="0" dirty="0">
                <a:ln>
                  <a:noFill/>
                </a:ln>
                <a:solidFill>
                  <a:srgbClr val="03488B"/>
                </a:solidFill>
                <a:effectLst/>
                <a:latin typeface="inherit"/>
              </a:rPr>
              <a:t>Funcionamiento:</a:t>
            </a:r>
            <a:r>
              <a:rPr kumimoji="0" lang="es-BO" altLang="es-BO" sz="2400" b="0" i="0" u="none" strike="noStrike" cap="none" normalizeH="0" baseline="0" dirty="0">
                <a:ln>
                  <a:noFill/>
                </a:ln>
                <a:solidFill>
                  <a:srgbClr val="03488B"/>
                </a:solidFill>
                <a:effectLst/>
                <a:latin typeface="Barlow" panose="00000500000000000000" pitchFamily="2" charset="0"/>
              </a:rPr>
              <a:t> </a:t>
            </a:r>
            <a:r>
              <a:rPr kumimoji="0" lang="es-BO" altLang="es-BO" sz="2400" b="0" i="0" u="none" strike="noStrike" cap="none" normalizeH="0" baseline="0" dirty="0">
                <a:ln>
                  <a:noFill/>
                </a:ln>
                <a:solidFill>
                  <a:srgbClr val="000000"/>
                </a:solidFill>
                <a:effectLst/>
                <a:latin typeface="inherit"/>
              </a:rPr>
              <a:t>Se reúne en forma ordinaria dos veces por año y de manera extraordinaria cada vez que se estime conveniente. El CAMRE se reúne de forma ampliada con los titulares ante la Comisión a tratar temas de interés común.</a:t>
            </a:r>
            <a:endParaRPr kumimoji="0" lang="es-BO" altLang="es-BO" sz="2400" b="0" i="0" u="none" strike="noStrike" cap="none" normalizeH="0" baseline="0" dirty="0">
              <a:ln>
                <a:noFill/>
              </a:ln>
              <a:solidFill>
                <a:srgbClr val="03488B"/>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BO" altLang="es-BO" sz="2400" b="1" i="0" u="none" strike="noStrike" cap="none" normalizeH="0" baseline="0" dirty="0">
                <a:ln>
                  <a:noFill/>
                </a:ln>
                <a:solidFill>
                  <a:srgbClr val="03488B"/>
                </a:solidFill>
                <a:effectLst/>
                <a:latin typeface="inherit"/>
              </a:rPr>
              <a:t>Funciones</a:t>
            </a:r>
            <a:r>
              <a:rPr kumimoji="0" lang="es-BO" altLang="es-BO" sz="2400" b="0" i="0" u="none" strike="noStrike" cap="none" normalizeH="0" baseline="0" dirty="0">
                <a:ln>
                  <a:noFill/>
                </a:ln>
                <a:solidFill>
                  <a:srgbClr val="03488B"/>
                </a:solidFill>
                <a:effectLst/>
                <a:latin typeface="Barlow" panose="00000500000000000000" pitchFamily="2" charset="0"/>
              </a:rPr>
              <a:t>: </a:t>
            </a:r>
            <a:r>
              <a:rPr kumimoji="0" lang="es-BO" altLang="es-BO" sz="2400" b="0" i="0" u="none" strike="noStrike" cap="none" normalizeH="0" baseline="0" dirty="0">
                <a:ln>
                  <a:noFill/>
                </a:ln>
                <a:solidFill>
                  <a:srgbClr val="000000"/>
                </a:solidFill>
                <a:effectLst/>
                <a:latin typeface="inherit"/>
              </a:rPr>
              <a:t>Formular la política exterior de los Países Miembros, suscribir convenios y acuerdos con terceros sobre temas de política exterior y cooperación; y coordinar la posición conjunta en foros y negociaciones internacionales, en los ámbitos de su competencia.</a:t>
            </a:r>
            <a:endParaRPr kumimoji="0" lang="es-BO" altLang="es-BO" sz="2400" b="0" i="0" u="none" strike="noStrike" cap="none" normalizeH="0" baseline="0" dirty="0">
              <a:ln>
                <a:noFill/>
              </a:ln>
              <a:solidFill>
                <a:srgbClr val="03488B"/>
              </a:solidFill>
              <a:effectLst/>
              <a:latin typeface="Barlow"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BO" altLang="es-BO" sz="2400" b="1" i="0" u="none" strike="noStrike" cap="none" normalizeH="0" baseline="0" dirty="0">
                <a:ln>
                  <a:noFill/>
                </a:ln>
                <a:solidFill>
                  <a:srgbClr val="03488B"/>
                </a:solidFill>
                <a:effectLst/>
                <a:latin typeface="inherit"/>
              </a:rPr>
              <a:t>Pronunciamientos</a:t>
            </a:r>
            <a:r>
              <a:rPr kumimoji="0" lang="es-BO" altLang="es-BO" sz="2400" b="0" i="0" u="none" strike="noStrike" cap="none" normalizeH="0" baseline="0" dirty="0">
                <a:ln>
                  <a:noFill/>
                </a:ln>
                <a:solidFill>
                  <a:srgbClr val="03488B"/>
                </a:solidFill>
                <a:effectLst/>
                <a:latin typeface="Barlow" panose="00000500000000000000" pitchFamily="2" charset="0"/>
              </a:rPr>
              <a:t>: </a:t>
            </a:r>
            <a:r>
              <a:rPr kumimoji="0" lang="es-BO" altLang="es-BO" sz="2400" b="0" i="0" u="none" strike="noStrike" cap="none" normalizeH="0" baseline="0" dirty="0">
                <a:ln>
                  <a:noFill/>
                </a:ln>
                <a:solidFill>
                  <a:srgbClr val="000000"/>
                </a:solidFill>
                <a:effectLst/>
                <a:latin typeface="inherit"/>
              </a:rPr>
              <a:t>Decisiones (vinculantes) y Declaraciones.</a:t>
            </a:r>
            <a:r>
              <a:rPr kumimoji="0" lang="es-BO" altLang="es-BO" sz="1200" b="0" i="0" u="none" strike="noStrike" cap="none" normalizeH="0" baseline="0" dirty="0">
                <a:ln>
                  <a:noFill/>
                </a:ln>
                <a:solidFill>
                  <a:schemeClr val="tx1"/>
                </a:solidFill>
                <a:effectLst/>
              </a:rPr>
              <a:t> </a:t>
            </a:r>
            <a:endParaRPr kumimoji="0" lang="es-BO" altLang="es-BO"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2116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188640"/>
            <a:ext cx="8291264" cy="1138138"/>
          </a:xfrm>
        </p:spPr>
        <p:txBody>
          <a:bodyPr>
            <a:noAutofit/>
          </a:bodyPr>
          <a:lstStyle/>
          <a:p>
            <a:r>
              <a:rPr lang="es-CL" sz="3200" dirty="0">
                <a:latin typeface="Arial" pitchFamily="34" charset="0"/>
                <a:cs typeface="Arial" pitchFamily="34" charset="0"/>
              </a:rPr>
              <a:t>Tribunal de Justicia de la Comunidad Andina y su relación con el Derecho Comunitario.</a:t>
            </a:r>
          </a:p>
        </p:txBody>
      </p:sp>
      <p:sp>
        <p:nvSpPr>
          <p:cNvPr id="3" name="2 Marcador de contenido"/>
          <p:cNvSpPr>
            <a:spLocks noGrp="1"/>
          </p:cNvSpPr>
          <p:nvPr>
            <p:ph idx="1"/>
          </p:nvPr>
        </p:nvSpPr>
        <p:spPr>
          <a:xfrm>
            <a:off x="1991544" y="1556792"/>
            <a:ext cx="8208912" cy="4968552"/>
          </a:xfrm>
        </p:spPr>
        <p:txBody>
          <a:bodyPr>
            <a:noAutofit/>
          </a:bodyPr>
          <a:lstStyle/>
          <a:p>
            <a:r>
              <a:rPr lang="es-CL" sz="2400" b="1" dirty="0">
                <a:latin typeface="Arial" pitchFamily="34" charset="0"/>
                <a:cs typeface="Arial" pitchFamily="34" charset="0"/>
              </a:rPr>
              <a:t>Tribunal de Justicia de la Comunidad Andina</a:t>
            </a:r>
          </a:p>
          <a:p>
            <a:pPr lvl="1">
              <a:buFont typeface="Courier New" pitchFamily="49" charset="0"/>
              <a:buChar char="o"/>
              <a:tabLst>
                <a:tab pos="5646738" algn="l"/>
              </a:tabLst>
            </a:pPr>
            <a:r>
              <a:rPr lang="es-CL" sz="1400" b="1" dirty="0">
                <a:latin typeface="Arial" pitchFamily="34" charset="0"/>
                <a:cs typeface="Arial" pitchFamily="34" charset="0"/>
              </a:rPr>
              <a:t>Creación:</a:t>
            </a:r>
            <a:r>
              <a:rPr lang="es-CL" sz="1400" dirty="0">
                <a:latin typeface="Arial" pitchFamily="34" charset="0"/>
                <a:cs typeface="Arial" pitchFamily="34" charset="0"/>
              </a:rPr>
              <a:t> 28 de mayo de 1979 (Tratado de Creación del Tribunal de Justicia del Acuerdo de Cartagena). Inicia funciones en 1984. En 1996 (Protocolo de Cochabamba) cambia al nombre actual.</a:t>
            </a:r>
          </a:p>
          <a:p>
            <a:pPr lvl="1">
              <a:buFont typeface="Courier New" pitchFamily="49" charset="0"/>
              <a:buChar char="o"/>
              <a:tabLst>
                <a:tab pos="5646738" algn="l"/>
              </a:tabLst>
            </a:pPr>
            <a:r>
              <a:rPr lang="es-CL" sz="1400" b="1" dirty="0">
                <a:latin typeface="Arial" pitchFamily="34" charset="0"/>
                <a:cs typeface="Arial" pitchFamily="34" charset="0"/>
              </a:rPr>
              <a:t>Integrantes:</a:t>
            </a:r>
            <a:r>
              <a:rPr lang="es-CL" sz="1400" dirty="0">
                <a:latin typeface="Arial" pitchFamily="34" charset="0"/>
                <a:cs typeface="Arial" pitchFamily="34" charset="0"/>
              </a:rPr>
              <a:t> Un magistrado por cada País Miembro.</a:t>
            </a:r>
          </a:p>
          <a:p>
            <a:pPr lvl="1">
              <a:buFont typeface="Courier New" pitchFamily="49" charset="0"/>
              <a:buChar char="o"/>
              <a:tabLst>
                <a:tab pos="5646738" algn="l"/>
              </a:tabLst>
            </a:pPr>
            <a:r>
              <a:rPr lang="es-CL" sz="1400" b="1" dirty="0">
                <a:latin typeface="Arial" pitchFamily="34" charset="0"/>
                <a:cs typeface="Arial" pitchFamily="34" charset="0"/>
              </a:rPr>
              <a:t>Dirección:</a:t>
            </a:r>
            <a:r>
              <a:rPr lang="es-CL" sz="1400" dirty="0">
                <a:latin typeface="Arial" pitchFamily="34" charset="0"/>
                <a:cs typeface="Arial" pitchFamily="34" charset="0"/>
              </a:rPr>
              <a:t> Es presidido rotativamente por un Magistrado por un período de un  año.</a:t>
            </a:r>
          </a:p>
          <a:p>
            <a:pPr lvl="1">
              <a:buFont typeface="Courier New" pitchFamily="49" charset="0"/>
              <a:buChar char="o"/>
              <a:tabLst>
                <a:tab pos="5646738" algn="l"/>
              </a:tabLst>
            </a:pPr>
            <a:r>
              <a:rPr lang="es-CL" sz="1400" b="1" dirty="0">
                <a:latin typeface="Arial" pitchFamily="34" charset="0"/>
                <a:cs typeface="Arial" pitchFamily="34" charset="0"/>
              </a:rPr>
              <a:t>Funcionamiento:</a:t>
            </a:r>
            <a:r>
              <a:rPr lang="es-CL" sz="1400" dirty="0">
                <a:latin typeface="Arial" pitchFamily="34" charset="0"/>
                <a:cs typeface="Arial" pitchFamily="34" charset="0"/>
              </a:rPr>
              <a:t> Funciona en forma permanente en la Ciudad de Quito, República del Ecuador.</a:t>
            </a:r>
          </a:p>
          <a:p>
            <a:pPr lvl="1">
              <a:buFont typeface="Courier New" pitchFamily="49" charset="0"/>
              <a:buChar char="o"/>
              <a:tabLst>
                <a:tab pos="5646738" algn="l"/>
              </a:tabLst>
            </a:pPr>
            <a:r>
              <a:rPr lang="es-CL" sz="1400" b="1" dirty="0">
                <a:latin typeface="Arial" pitchFamily="34" charset="0"/>
                <a:cs typeface="Arial" pitchFamily="34" charset="0"/>
              </a:rPr>
              <a:t>Características</a:t>
            </a:r>
            <a:r>
              <a:rPr lang="es-CL" sz="1400" dirty="0">
                <a:latin typeface="Arial" pitchFamily="34" charset="0"/>
                <a:cs typeface="Arial" pitchFamily="34" charset="0"/>
              </a:rPr>
              <a:t>: Es de carácter permanente, supranacional y comunitario, y fue instituido para declarar la legalidad del derecho comunitario y asegurar su interpretación y aplicación uniforme en todos los Países Miembros.</a:t>
            </a:r>
          </a:p>
          <a:p>
            <a:pPr lvl="1">
              <a:buFont typeface="Courier New" pitchFamily="49" charset="0"/>
              <a:buChar char="o"/>
            </a:pPr>
            <a:r>
              <a:rPr lang="es-CL" sz="1400" b="1" dirty="0">
                <a:latin typeface="Arial" pitchFamily="34" charset="0"/>
                <a:cs typeface="Arial" pitchFamily="34" charset="0"/>
              </a:rPr>
              <a:t>Funciones:</a:t>
            </a:r>
            <a:r>
              <a:rPr lang="es-CL" sz="1400" dirty="0">
                <a:latin typeface="Arial" pitchFamily="34" charset="0"/>
                <a:cs typeface="Arial" pitchFamily="34" charset="0"/>
              </a:rPr>
              <a:t> Este órgano supranacional cuenta con competencia territorial en los cuatro Países Miembros de la Comunidad Andina para conocer las siguientes controversias: </a:t>
            </a:r>
          </a:p>
          <a:p>
            <a:pPr lvl="2">
              <a:buFont typeface="Wingdings" pitchFamily="2" charset="2"/>
              <a:buChar char="§"/>
            </a:pPr>
            <a:r>
              <a:rPr lang="es-CL" sz="1200" dirty="0">
                <a:latin typeface="Arial" pitchFamily="34" charset="0"/>
                <a:cs typeface="Arial" pitchFamily="34" charset="0"/>
              </a:rPr>
              <a:t>La acción de nulidad</a:t>
            </a:r>
          </a:p>
          <a:p>
            <a:pPr lvl="2">
              <a:buFont typeface="Wingdings" pitchFamily="2" charset="2"/>
              <a:buChar char="§"/>
            </a:pPr>
            <a:r>
              <a:rPr lang="es-CL" sz="1200" dirty="0">
                <a:latin typeface="Arial" pitchFamily="34" charset="0"/>
                <a:cs typeface="Arial" pitchFamily="34" charset="0"/>
              </a:rPr>
              <a:t>La acción de incumplimiento</a:t>
            </a:r>
          </a:p>
          <a:p>
            <a:pPr lvl="2">
              <a:buFont typeface="Wingdings" pitchFamily="2" charset="2"/>
              <a:buChar char="§"/>
            </a:pPr>
            <a:r>
              <a:rPr lang="es-CL" sz="1200" dirty="0">
                <a:latin typeface="Arial" pitchFamily="34" charset="0"/>
                <a:cs typeface="Arial" pitchFamily="34" charset="0"/>
              </a:rPr>
              <a:t>La interpretación prejudicial</a:t>
            </a:r>
          </a:p>
          <a:p>
            <a:pPr lvl="2">
              <a:buFont typeface="Wingdings" pitchFamily="2" charset="2"/>
              <a:buChar char="§"/>
            </a:pPr>
            <a:r>
              <a:rPr lang="es-CL" sz="1200" dirty="0">
                <a:latin typeface="Arial" pitchFamily="34" charset="0"/>
                <a:cs typeface="Arial" pitchFamily="34" charset="0"/>
              </a:rPr>
              <a:t>El recurso por omisión o inactividad</a:t>
            </a:r>
          </a:p>
          <a:p>
            <a:pPr lvl="2">
              <a:buFont typeface="Wingdings" pitchFamily="2" charset="2"/>
              <a:buChar char="§"/>
            </a:pPr>
            <a:r>
              <a:rPr lang="es-CL" sz="1200" dirty="0">
                <a:latin typeface="Arial" pitchFamily="34" charset="0"/>
                <a:cs typeface="Arial" pitchFamily="34" charset="0"/>
              </a:rPr>
              <a:t>La función arbitral </a:t>
            </a:r>
          </a:p>
          <a:p>
            <a:pPr lvl="2">
              <a:buFont typeface="Wingdings" pitchFamily="2" charset="2"/>
              <a:buChar char="§"/>
            </a:pPr>
            <a:r>
              <a:rPr lang="es-CL" sz="1200" dirty="0">
                <a:latin typeface="Arial" pitchFamily="34" charset="0"/>
                <a:cs typeface="Arial" pitchFamily="34" charset="0"/>
              </a:rPr>
              <a:t>La acción laboral. </a:t>
            </a:r>
          </a:p>
          <a:p>
            <a:pPr lvl="1">
              <a:buFont typeface="Courier New" pitchFamily="49" charset="0"/>
              <a:buChar char="o"/>
              <a:tabLst>
                <a:tab pos="5646738" algn="l"/>
              </a:tabLst>
            </a:pPr>
            <a:r>
              <a:rPr lang="es-CL" sz="1400" b="1" dirty="0">
                <a:latin typeface="Arial" pitchFamily="34" charset="0"/>
                <a:cs typeface="Arial" pitchFamily="34" charset="0"/>
              </a:rPr>
              <a:t>Reglamentación</a:t>
            </a:r>
            <a:r>
              <a:rPr lang="es-CL" sz="1400" dirty="0">
                <a:latin typeface="Arial" pitchFamily="34" charset="0"/>
                <a:cs typeface="Arial" pitchFamily="34" charset="0"/>
              </a:rPr>
              <a:t>: Acuerdo de Cartagena, Tratado de Creación, Estatuto del Tribunal, Reglamento interno del tribunal.</a:t>
            </a:r>
          </a:p>
          <a:p>
            <a:endParaRPr lang="es-CL" dirty="0">
              <a:latin typeface="Arial" pitchFamily="34" charset="0"/>
              <a:cs typeface="Arial" pitchFamily="34" charset="0"/>
            </a:endParaRPr>
          </a:p>
        </p:txBody>
      </p:sp>
    </p:spTree>
    <p:extLst>
      <p:ext uri="{BB962C8B-B14F-4D97-AF65-F5344CB8AC3E}">
        <p14:creationId xmlns:p14="http://schemas.microsoft.com/office/powerpoint/2010/main" val="1561078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1524000" y="251133"/>
            <a:ext cx="8291264" cy="1138138"/>
          </a:xfrm>
        </p:spPr>
        <p:txBody>
          <a:bodyPr>
            <a:noAutofit/>
          </a:bodyPr>
          <a:lstStyle/>
          <a:p>
            <a:r>
              <a:rPr lang="es-CL" sz="3200" dirty="0">
                <a:latin typeface="Arial" pitchFamily="34" charset="0"/>
                <a:cs typeface="Arial" pitchFamily="34" charset="0"/>
              </a:rPr>
              <a:t>Tribunal de Justicia de la Comunidad Andina y su relación con el Derecho Comunitario.</a:t>
            </a:r>
          </a:p>
        </p:txBody>
      </p:sp>
      <p:sp>
        <p:nvSpPr>
          <p:cNvPr id="3" name="2 Marcador de contenido"/>
          <p:cNvSpPr>
            <a:spLocks noGrp="1"/>
          </p:cNvSpPr>
          <p:nvPr>
            <p:ph idx="1"/>
          </p:nvPr>
        </p:nvSpPr>
        <p:spPr>
          <a:xfrm>
            <a:off x="1524000" y="1484784"/>
            <a:ext cx="7524328" cy="5098578"/>
          </a:xfrm>
        </p:spPr>
        <p:txBody>
          <a:bodyPr>
            <a:normAutofit fontScale="92500" lnSpcReduction="20000"/>
          </a:bodyPr>
          <a:lstStyle/>
          <a:p>
            <a:r>
              <a:rPr lang="es-CL" sz="2400" b="1" dirty="0">
                <a:latin typeface="Arial" pitchFamily="34" charset="0"/>
                <a:cs typeface="Arial" pitchFamily="34" charset="0"/>
              </a:rPr>
              <a:t>Principios del Derecho Comunitario Andino: </a:t>
            </a:r>
          </a:p>
          <a:p>
            <a:pPr lvl="1">
              <a:buFont typeface="Wingdings" pitchFamily="2" charset="2"/>
              <a:buChar char="§"/>
            </a:pPr>
            <a:r>
              <a:rPr lang="es-CL" sz="2200" b="1" dirty="0">
                <a:latin typeface="Arial" pitchFamily="34" charset="0"/>
                <a:cs typeface="Arial" pitchFamily="34" charset="0"/>
              </a:rPr>
              <a:t>Supremacía, primacía o preminencia</a:t>
            </a:r>
            <a:r>
              <a:rPr lang="es-CL" sz="2200" dirty="0">
                <a:latin typeface="Arial" pitchFamily="34" charset="0"/>
                <a:cs typeface="Arial" pitchFamily="34" charset="0"/>
              </a:rPr>
              <a:t>: </a:t>
            </a:r>
          </a:p>
          <a:p>
            <a:pPr lvl="2">
              <a:buFont typeface="Wingdings" pitchFamily="2" charset="2"/>
              <a:buChar char="§"/>
            </a:pPr>
            <a:r>
              <a:rPr lang="es-CL" sz="1600" dirty="0">
                <a:latin typeface="Arial" pitchFamily="34" charset="0"/>
                <a:cs typeface="Arial" pitchFamily="34" charset="0"/>
              </a:rPr>
              <a:t>Consagrado en Art. 4 del Tratado de Creación: </a:t>
            </a:r>
            <a:r>
              <a:rPr lang="es-CL" sz="1600" i="1" dirty="0">
                <a:latin typeface="Arial" pitchFamily="34" charset="0"/>
                <a:cs typeface="Arial" pitchFamily="34" charset="0"/>
              </a:rPr>
              <a:t>“(1)(...) Los Países Miembros están obligados a adoptar las medidas que sean necesarias para asegurar el cumplimiento de las normas que conforman el ordenamiento jurídico de la Comunidad Andina. (2)Se comprometen, asimismo, a no adoptar ni emplear medida alguna que sea contraria a dichas normas o que de algún modo obstaculice su aplicación (...)"</a:t>
            </a:r>
            <a:endParaRPr lang="es-CL" sz="1600" dirty="0">
              <a:latin typeface="Arial" pitchFamily="34" charset="0"/>
              <a:cs typeface="Arial" pitchFamily="34" charset="0"/>
            </a:endParaRPr>
          </a:p>
          <a:p>
            <a:pPr lvl="2">
              <a:buFont typeface="Wingdings" pitchFamily="2" charset="2"/>
              <a:buChar char="§"/>
            </a:pPr>
            <a:r>
              <a:rPr lang="es-CL" sz="1800" dirty="0">
                <a:latin typeface="Arial" pitchFamily="34" charset="0"/>
                <a:cs typeface="Arial" pitchFamily="34" charset="0"/>
              </a:rPr>
              <a:t>En función de la primacía del Derecho comunitario, sus normas prevalecen sobre el Derecho interno, independientemente del rango que este último posea, sea reglamentario o legal. De este principio se desprenden las siguientes consecuencias:</a:t>
            </a:r>
          </a:p>
          <a:p>
            <a:pPr lvl="3">
              <a:buFont typeface="Wingdings" pitchFamily="2" charset="2"/>
              <a:buChar char="§"/>
            </a:pPr>
            <a:r>
              <a:rPr lang="es-CL" sz="1700" dirty="0">
                <a:latin typeface="Arial" pitchFamily="34" charset="0"/>
                <a:cs typeface="Arial" pitchFamily="34" charset="0"/>
              </a:rPr>
              <a:t>La norma interna anterior es inaplicable, en caso que resulte incompatible con el Derecho comunitario; </a:t>
            </a:r>
          </a:p>
          <a:p>
            <a:pPr lvl="3">
              <a:buFont typeface="Wingdings" pitchFamily="2" charset="2"/>
              <a:buChar char="§"/>
            </a:pPr>
            <a:r>
              <a:rPr lang="es-CL" sz="1700" dirty="0">
                <a:latin typeface="Arial" pitchFamily="34" charset="0"/>
                <a:cs typeface="Arial" pitchFamily="34" charset="0"/>
              </a:rPr>
              <a:t>La invalidez de toda norma posterior que sea contraria al Derecho comunitario y</a:t>
            </a:r>
          </a:p>
          <a:p>
            <a:pPr lvl="3">
              <a:buFont typeface="Wingdings" pitchFamily="2" charset="2"/>
              <a:buChar char="§"/>
            </a:pPr>
            <a:r>
              <a:rPr lang="es-CL" sz="1700" dirty="0">
                <a:latin typeface="Arial" pitchFamily="34" charset="0"/>
                <a:cs typeface="Arial" pitchFamily="34" charset="0"/>
              </a:rPr>
              <a:t>El Juez interno debe aplicar la norma comunitaria con preminencia, sobre la Ley interna.</a:t>
            </a:r>
          </a:p>
        </p:txBody>
      </p:sp>
    </p:spTree>
    <p:extLst>
      <p:ext uri="{BB962C8B-B14F-4D97-AF65-F5344CB8AC3E}">
        <p14:creationId xmlns:p14="http://schemas.microsoft.com/office/powerpoint/2010/main" val="2556036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1981200" y="274638"/>
            <a:ext cx="8291264" cy="1138138"/>
          </a:xfrm>
        </p:spPr>
        <p:txBody>
          <a:bodyPr>
            <a:noAutofit/>
          </a:bodyPr>
          <a:lstStyle/>
          <a:p>
            <a:r>
              <a:rPr lang="es-CL" sz="3200" dirty="0">
                <a:latin typeface="Arial" pitchFamily="34" charset="0"/>
                <a:cs typeface="Arial" pitchFamily="34" charset="0"/>
              </a:rPr>
              <a:t>Tribunal de Justicia de la Comunidad Andina y su relación con el Derecho Comunitario.</a:t>
            </a:r>
          </a:p>
        </p:txBody>
      </p:sp>
      <p:sp>
        <p:nvSpPr>
          <p:cNvPr id="3" name="2 Marcador de contenido"/>
          <p:cNvSpPr>
            <a:spLocks noGrp="1"/>
          </p:cNvSpPr>
          <p:nvPr>
            <p:ph idx="1"/>
          </p:nvPr>
        </p:nvSpPr>
        <p:spPr>
          <a:xfrm>
            <a:off x="1491604" y="1772816"/>
            <a:ext cx="8568952" cy="4608512"/>
          </a:xfrm>
        </p:spPr>
        <p:txBody>
          <a:bodyPr>
            <a:normAutofit fontScale="92500"/>
          </a:bodyPr>
          <a:lstStyle/>
          <a:p>
            <a:r>
              <a:rPr lang="es-CL" sz="2400" b="1" dirty="0">
                <a:latin typeface="Arial" pitchFamily="34" charset="0"/>
                <a:cs typeface="Arial" pitchFamily="34" charset="0"/>
              </a:rPr>
              <a:t>Principios del Derecho Comunitario Andino: </a:t>
            </a:r>
          </a:p>
          <a:p>
            <a:pPr lvl="1">
              <a:buFont typeface="Wingdings" pitchFamily="2" charset="2"/>
              <a:buChar char="§"/>
            </a:pPr>
            <a:r>
              <a:rPr lang="es-CL" sz="2200" b="1" dirty="0">
                <a:latin typeface="Arial" pitchFamily="34" charset="0"/>
                <a:cs typeface="Arial" pitchFamily="34" charset="0"/>
              </a:rPr>
              <a:t>Efecto directo</a:t>
            </a:r>
            <a:r>
              <a:rPr lang="es-CL" sz="2200" dirty="0">
                <a:latin typeface="Arial" pitchFamily="34" charset="0"/>
                <a:cs typeface="Arial" pitchFamily="34" charset="0"/>
              </a:rPr>
              <a:t>:</a:t>
            </a:r>
          </a:p>
          <a:p>
            <a:pPr lvl="2">
              <a:buFont typeface="Wingdings" pitchFamily="2" charset="2"/>
              <a:buChar char="§"/>
            </a:pPr>
            <a:r>
              <a:rPr lang="es-CL" sz="1800" dirty="0">
                <a:latin typeface="Arial" pitchFamily="34" charset="0"/>
                <a:cs typeface="Arial" pitchFamily="34" charset="0"/>
              </a:rPr>
              <a:t>Las normas del Derecho comunitario sobre todo las del derecho comunitario derivado se incorporan, automáticamente, al orden jurídico interno de los Estados, sin necesidad de ninguna norma que las adopte. </a:t>
            </a:r>
          </a:p>
          <a:p>
            <a:pPr lvl="2">
              <a:buFont typeface="Wingdings" pitchFamily="2" charset="2"/>
              <a:buChar char="§"/>
            </a:pPr>
            <a:r>
              <a:rPr lang="es-CL" sz="1800" i="1" dirty="0">
                <a:latin typeface="Arial" pitchFamily="34" charset="0"/>
                <a:cs typeface="Arial" pitchFamily="34" charset="0"/>
              </a:rPr>
              <a:t>“Los principios de aplicación directa y </a:t>
            </a:r>
            <a:r>
              <a:rPr lang="es-CL" sz="1800" i="1" dirty="0" err="1">
                <a:latin typeface="Arial" pitchFamily="34" charset="0"/>
                <a:cs typeface="Arial" pitchFamily="34" charset="0"/>
              </a:rPr>
              <a:t>preeminente</a:t>
            </a:r>
            <a:r>
              <a:rPr lang="es-CL" sz="1800" i="1" dirty="0">
                <a:latin typeface="Arial" pitchFamily="34" charset="0"/>
                <a:cs typeface="Arial" pitchFamily="34" charset="0"/>
              </a:rPr>
              <a:t>, (...) no dejan espacio para que cada uno de los países emita disposiciones de derecho interno, so pretexto de que éstas viabilizan la aplicación en su territorio de las normas comunitarias. Si tal facultad llegara a existir y cada País Miembro pudiera, de manera general y obligatoria plasmar en normas jurídicas de derecho interno sus criterios y particulares concepciones sobre la forma de aplicar las normas comunitarias y sobre el entendimiento que debe dársele a su contenido, no podríamos hablar de un ordenamiento jurídico común, sino de tantos ordenamientos cuantos Países Miembros existieran (...)” </a:t>
            </a:r>
            <a:r>
              <a:rPr lang="es-CL" sz="1800" dirty="0">
                <a:latin typeface="Arial" pitchFamily="34" charset="0"/>
                <a:cs typeface="Arial" pitchFamily="34" charset="0"/>
              </a:rPr>
              <a:t>(</a:t>
            </a:r>
            <a:r>
              <a:rPr lang="es-CL" sz="1800" b="1" u="sng" dirty="0">
                <a:latin typeface="Arial" pitchFamily="34" charset="0"/>
                <a:cs typeface="Arial" pitchFamily="34" charset="0"/>
              </a:rPr>
              <a:t>Sentencia causa Rol 7-AI-99</a:t>
            </a:r>
            <a:r>
              <a:rPr lang="es-CL" sz="1800" dirty="0">
                <a:latin typeface="Arial" pitchFamily="34" charset="0"/>
                <a:cs typeface="Arial" pitchFamily="34" charset="0"/>
              </a:rPr>
              <a:t>)</a:t>
            </a:r>
          </a:p>
          <a:p>
            <a:pPr marL="914400" lvl="2" indent="0">
              <a:buNone/>
            </a:pPr>
            <a:endParaRPr lang="es-CL" sz="1800" dirty="0">
              <a:latin typeface="Arial" pitchFamily="34" charset="0"/>
              <a:cs typeface="Arial" pitchFamily="34" charset="0"/>
            </a:endParaRPr>
          </a:p>
        </p:txBody>
      </p:sp>
    </p:spTree>
    <p:extLst>
      <p:ext uri="{BB962C8B-B14F-4D97-AF65-F5344CB8AC3E}">
        <p14:creationId xmlns:p14="http://schemas.microsoft.com/office/powerpoint/2010/main" val="2472475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1525668" y="0"/>
            <a:ext cx="8291264" cy="1138138"/>
          </a:xfrm>
        </p:spPr>
        <p:txBody>
          <a:bodyPr>
            <a:noAutofit/>
          </a:bodyPr>
          <a:lstStyle/>
          <a:p>
            <a:r>
              <a:rPr lang="es-CL" sz="3200" dirty="0">
                <a:latin typeface="Arial" pitchFamily="34" charset="0"/>
                <a:cs typeface="Arial" pitchFamily="34" charset="0"/>
              </a:rPr>
              <a:t>Tribunal de Justicia de la Comunidad Andina y su relación con el Derecho Comunitario.</a:t>
            </a:r>
          </a:p>
        </p:txBody>
      </p:sp>
      <p:sp>
        <p:nvSpPr>
          <p:cNvPr id="3" name="2 Marcador de contenido"/>
          <p:cNvSpPr>
            <a:spLocks noGrp="1"/>
          </p:cNvSpPr>
          <p:nvPr>
            <p:ph idx="1"/>
          </p:nvPr>
        </p:nvSpPr>
        <p:spPr>
          <a:xfrm>
            <a:off x="1278812" y="1145528"/>
            <a:ext cx="8784976" cy="5040560"/>
          </a:xfrm>
        </p:spPr>
        <p:txBody>
          <a:bodyPr>
            <a:noAutofit/>
          </a:bodyPr>
          <a:lstStyle/>
          <a:p>
            <a:r>
              <a:rPr lang="es-CL" b="1" dirty="0">
                <a:latin typeface="Arial" pitchFamily="34" charset="0"/>
                <a:cs typeface="Arial" pitchFamily="34" charset="0"/>
              </a:rPr>
              <a:t>Principios del Derecho Comunitario Andino: </a:t>
            </a:r>
          </a:p>
          <a:p>
            <a:pPr marL="539750" lvl="1">
              <a:buFont typeface="Wingdings" pitchFamily="2" charset="2"/>
              <a:buChar char="§"/>
            </a:pPr>
            <a:r>
              <a:rPr lang="es-CL" b="1" dirty="0">
                <a:latin typeface="Arial" pitchFamily="34" charset="0"/>
                <a:cs typeface="Arial" pitchFamily="34" charset="0"/>
              </a:rPr>
              <a:t>Aplicación inmediata</a:t>
            </a:r>
            <a:r>
              <a:rPr lang="es-CL" dirty="0">
                <a:latin typeface="Arial" pitchFamily="34" charset="0"/>
                <a:cs typeface="Arial" pitchFamily="34" charset="0"/>
              </a:rPr>
              <a:t>:</a:t>
            </a:r>
          </a:p>
          <a:p>
            <a:pPr marL="711200" lvl="2" indent="-231775">
              <a:buFont typeface="Wingdings" pitchFamily="2" charset="2"/>
              <a:buChar char="§"/>
            </a:pPr>
            <a:r>
              <a:rPr lang="es-CL" dirty="0">
                <a:latin typeface="Arial" pitchFamily="34" charset="0"/>
                <a:cs typeface="Arial" pitchFamily="34" charset="0"/>
              </a:rPr>
              <a:t>El principio de aplicación inmediata dice relación con que la normativa va a tener aplicación inmediata al ser emanada del órgano comunitario, y por tanto generan derechos y obligaciones para los Estados miembros, los órganos comunitarios y los particulares, exigibles inmediatamente.</a:t>
            </a:r>
          </a:p>
          <a:p>
            <a:pPr marL="711200" lvl="2" indent="-231775">
              <a:buFont typeface="Wingdings" pitchFamily="2" charset="2"/>
              <a:buChar char="§"/>
            </a:pPr>
            <a:r>
              <a:rPr lang="es-CL" i="1" dirty="0">
                <a:latin typeface="Arial" pitchFamily="34" charset="0"/>
                <a:cs typeface="Arial" pitchFamily="34" charset="0"/>
              </a:rPr>
              <a:t>“Mientras que el principio de la aplicación directa se refiere a la norma como tal, el del efecto directo se relaciona con las acciones que los sujetos beneficiarios pueden ejercer para la debida aplicación de la norma comunitaria. En otras palabras que sus efectos «generan derechos y obligaciones para los particulares al igual que ocurre en las normas de los ordenamientos estatales», permitiendo la posibilidad de que aquellos puedan exigir directamente su observancia ante sus respectivos tribunales (...) En conclusión, las normas que conforman el ordenamiento jurídico andino, cualquiera que sea su forma (Tratados, Protocolos, Acuerdos, Convenios o Resoluciones) son, por regla, de efecto y aplicación directa en todos los Países Miembros desde su publicación en la Gaceta Oficial del Acuerdo de Cartagena, lo que significa que son de obligatorio e inmediato cumplimiento por los Países Miembros, los órganos del Acuerdo y los particulares (...)” </a:t>
            </a:r>
            <a:r>
              <a:rPr lang="es-CL" dirty="0">
                <a:latin typeface="Arial" pitchFamily="34" charset="0"/>
                <a:cs typeface="Arial" pitchFamily="34" charset="0"/>
              </a:rPr>
              <a:t>(</a:t>
            </a:r>
            <a:r>
              <a:rPr lang="es-CL" b="1" u="sng" dirty="0">
                <a:latin typeface="Arial" pitchFamily="34" charset="0"/>
                <a:cs typeface="Arial" pitchFamily="34" charset="0"/>
              </a:rPr>
              <a:t>Sentencia causa Rol 7-AI-99</a:t>
            </a:r>
            <a:r>
              <a:rPr lang="es-CL" dirty="0">
                <a:latin typeface="Arial" pitchFamily="34" charset="0"/>
                <a:cs typeface="Arial" pitchFamily="34" charset="0"/>
              </a:rPr>
              <a:t>)</a:t>
            </a:r>
          </a:p>
          <a:p>
            <a:pPr marL="711200" lvl="2" indent="-231775">
              <a:buFont typeface="Wingdings" pitchFamily="2" charset="2"/>
              <a:buChar char="§"/>
            </a:pPr>
            <a:r>
              <a:rPr lang="es-CL" dirty="0">
                <a:latin typeface="Arial" pitchFamily="34" charset="0"/>
                <a:cs typeface="Arial" pitchFamily="34" charset="0"/>
              </a:rPr>
              <a:t>Este principio tiene una excepción, señalada en el artículo 3 del Tratado de Creación que preceptúa </a:t>
            </a:r>
            <a:r>
              <a:rPr lang="es-CL" i="1" dirty="0">
                <a:latin typeface="Arial" pitchFamily="34" charset="0"/>
                <a:cs typeface="Arial" pitchFamily="34" charset="0"/>
              </a:rPr>
              <a:t>"(...) Las Decisiones del Consejo Andino de Ministros de Relaciones Exteriores o de la Comisión y las Resoluciones de la Secretaría General serán directamente aplicables en los Países Miembros a partir de la fecha de su publicación en la Gaceta Oficial del Acuerdo, a menos que las mismas señalen una fecha posterior./ Cuando su texto así lo disponga, las Decisiones requerirán de incorporación al derecho interno, mediante acto expreso en el cual se indicará la fecha de su entrada en vigor en cada País Miembro (...)"</a:t>
            </a:r>
          </a:p>
        </p:txBody>
      </p:sp>
    </p:spTree>
    <p:extLst>
      <p:ext uri="{BB962C8B-B14F-4D97-AF65-F5344CB8AC3E}">
        <p14:creationId xmlns:p14="http://schemas.microsoft.com/office/powerpoint/2010/main" val="3257911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a:spLocks noGrp="1"/>
          </p:cNvSpPr>
          <p:nvPr>
            <p:ph type="title"/>
          </p:nvPr>
        </p:nvSpPr>
        <p:spPr>
          <a:xfrm>
            <a:off x="1981200" y="274638"/>
            <a:ext cx="8291264" cy="1138138"/>
          </a:xfrm>
        </p:spPr>
        <p:txBody>
          <a:bodyPr>
            <a:noAutofit/>
          </a:bodyPr>
          <a:lstStyle/>
          <a:p>
            <a:r>
              <a:rPr lang="es-CL" sz="3200" dirty="0">
                <a:latin typeface="Arial" pitchFamily="34" charset="0"/>
                <a:cs typeface="Arial" pitchFamily="34" charset="0"/>
              </a:rPr>
              <a:t>Tribunal de Justicia de la Comunidad Andina y su relación con el Derecho Comunitario.</a:t>
            </a:r>
          </a:p>
        </p:txBody>
      </p:sp>
      <p:sp>
        <p:nvSpPr>
          <p:cNvPr id="3" name="2 Marcador de contenido"/>
          <p:cNvSpPr>
            <a:spLocks noGrp="1"/>
          </p:cNvSpPr>
          <p:nvPr>
            <p:ph idx="1"/>
          </p:nvPr>
        </p:nvSpPr>
        <p:spPr>
          <a:xfrm>
            <a:off x="1847528" y="1600200"/>
            <a:ext cx="8568952" cy="4925144"/>
          </a:xfrm>
        </p:spPr>
        <p:txBody>
          <a:bodyPr>
            <a:normAutofit/>
          </a:bodyPr>
          <a:lstStyle/>
          <a:p>
            <a:pPr marL="457200" lvl="1" indent="0">
              <a:buNone/>
            </a:pPr>
            <a:endParaRPr lang="es-CL" sz="1800" dirty="0">
              <a:latin typeface="Arial" pitchFamily="34" charset="0"/>
              <a:cs typeface="Arial" pitchFamily="34" charset="0"/>
            </a:endParaRPr>
          </a:p>
          <a:p>
            <a:r>
              <a:rPr lang="es-CL" sz="1900" b="1" dirty="0">
                <a:latin typeface="Arial" pitchFamily="34" charset="0"/>
                <a:cs typeface="Arial" pitchFamily="34" charset="0"/>
              </a:rPr>
              <a:t>Rol del Tribunal de Justicia de la Comunidad Andina en la interpretación del Derecho Comunitario Andino</a:t>
            </a:r>
            <a:r>
              <a:rPr lang="es-CL" b="1" dirty="0">
                <a:latin typeface="Arial" pitchFamily="34" charset="0"/>
                <a:cs typeface="Arial" pitchFamily="34" charset="0"/>
              </a:rPr>
              <a:t>: </a:t>
            </a:r>
          </a:p>
          <a:p>
            <a:pPr lvl="1">
              <a:buFont typeface="Courier New" pitchFamily="49" charset="0"/>
              <a:buChar char="o"/>
            </a:pPr>
            <a:r>
              <a:rPr lang="es-CL" sz="1700" dirty="0">
                <a:latin typeface="Arial" pitchFamily="34" charset="0"/>
                <a:cs typeface="Arial" pitchFamily="34" charset="0"/>
              </a:rPr>
              <a:t>El Tribunal de Justicia de la Comunidad Andina, mediante sus sentencias, ha dotado del mayor contenido posible al ordenamiento jurídico comunitario al </a:t>
            </a:r>
            <a:r>
              <a:rPr lang="es-CL" sz="1700" b="1" u="sng" dirty="0">
                <a:latin typeface="Arial" pitchFamily="34" charset="0"/>
                <a:cs typeface="Arial" pitchFamily="34" charset="0"/>
              </a:rPr>
              <a:t>interpretar y aplicar el  Derecho Comunitario, bajo los principios del efecto directo, de la aplicación inmediata y de la supremacía del Derecho Comunitario Andino. </a:t>
            </a:r>
          </a:p>
          <a:p>
            <a:pPr lvl="1">
              <a:buFont typeface="Courier New" pitchFamily="49" charset="0"/>
              <a:buChar char="o"/>
            </a:pPr>
            <a:r>
              <a:rPr lang="es-CL" sz="1700" dirty="0">
                <a:latin typeface="Arial" pitchFamily="34" charset="0"/>
                <a:cs typeface="Arial" pitchFamily="34" charset="0"/>
              </a:rPr>
              <a:t>Tribunal ha logrado ubicándose como la tercera corte internacional más activa del mundo luego de la Corte Europea de Derechos Humanos y el Tribunal de Justicia de la Unión Europea.</a:t>
            </a:r>
          </a:p>
        </p:txBody>
      </p:sp>
    </p:spTree>
    <p:extLst>
      <p:ext uri="{BB962C8B-B14F-4D97-AF65-F5344CB8AC3E}">
        <p14:creationId xmlns:p14="http://schemas.microsoft.com/office/powerpoint/2010/main" val="2794800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50C2E-B04D-3F21-8E80-D990C17F517B}"/>
              </a:ext>
            </a:extLst>
          </p:cNvPr>
          <p:cNvSpPr>
            <a:spLocks noGrp="1"/>
          </p:cNvSpPr>
          <p:nvPr>
            <p:ph type="title"/>
          </p:nvPr>
        </p:nvSpPr>
        <p:spPr/>
        <p:txBody>
          <a:bodyPr/>
          <a:lstStyle/>
          <a:p>
            <a:r>
              <a:rPr lang="es-BO" dirty="0"/>
              <a:t>Cuestionario 06</a:t>
            </a:r>
          </a:p>
        </p:txBody>
      </p:sp>
      <p:sp>
        <p:nvSpPr>
          <p:cNvPr id="3" name="Marcador de texto 2">
            <a:extLst>
              <a:ext uri="{FF2B5EF4-FFF2-40B4-BE49-F238E27FC236}">
                <a16:creationId xmlns:a16="http://schemas.microsoft.com/office/drawing/2014/main" id="{D52A247C-7FD4-3357-399C-DEA2476B7B9C}"/>
              </a:ext>
            </a:extLst>
          </p:cNvPr>
          <p:cNvSpPr>
            <a:spLocks noGrp="1"/>
          </p:cNvSpPr>
          <p:nvPr>
            <p:ph type="body" idx="1"/>
          </p:nvPr>
        </p:nvSpPr>
        <p:spPr/>
        <p:txBody>
          <a:bodyPr/>
          <a:lstStyle/>
          <a:p>
            <a:r>
              <a:rPr lang="es-BO" dirty="0">
                <a:hlinkClick r:id="rId2"/>
              </a:rPr>
              <a:t>https://forms.gle/ruVGkWLJuZny3euz6</a:t>
            </a:r>
            <a:endParaRPr lang="es-BO" dirty="0"/>
          </a:p>
          <a:p>
            <a:pPr marL="0" indent="0">
              <a:buNone/>
            </a:pPr>
            <a:endParaRPr lang="es-BO" dirty="0"/>
          </a:p>
        </p:txBody>
      </p:sp>
    </p:spTree>
    <p:extLst>
      <p:ext uri="{BB962C8B-B14F-4D97-AF65-F5344CB8AC3E}">
        <p14:creationId xmlns:p14="http://schemas.microsoft.com/office/powerpoint/2010/main" val="106544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B4703C-1D7C-EED7-73F2-687EC594C026}"/>
              </a:ext>
            </a:extLst>
          </p:cNvPr>
          <p:cNvSpPr>
            <a:spLocks noGrp="1"/>
          </p:cNvSpPr>
          <p:nvPr>
            <p:ph type="title"/>
          </p:nvPr>
        </p:nvSpPr>
        <p:spPr>
          <a:xfrm>
            <a:off x="677334" y="609600"/>
            <a:ext cx="11049610" cy="1320800"/>
          </a:xfrm>
        </p:spPr>
        <p:txBody>
          <a:bodyPr>
            <a:noAutofit/>
          </a:bodyPr>
          <a:lstStyle/>
          <a:p>
            <a:r>
              <a:rPr lang="es-ES" sz="4800" i="0" dirty="0">
                <a:solidFill>
                  <a:srgbClr val="094883"/>
                </a:solidFill>
                <a:effectLst/>
                <a:latin typeface="Barlow" panose="00000500000000000000" pitchFamily="2" charset="0"/>
              </a:rPr>
              <a:t>Comisión de la Comunidad Andina</a:t>
            </a:r>
            <a:br>
              <a:rPr lang="es-ES" sz="4800" i="0" dirty="0">
                <a:solidFill>
                  <a:srgbClr val="094883"/>
                </a:solidFill>
                <a:effectLst/>
                <a:latin typeface="Barlow" panose="00000500000000000000" pitchFamily="2" charset="0"/>
              </a:rPr>
            </a:br>
            <a:br>
              <a:rPr lang="es-ES" sz="2000" i="0" dirty="0">
                <a:solidFill>
                  <a:srgbClr val="094883"/>
                </a:solidFill>
                <a:effectLst/>
                <a:latin typeface="Barlow" panose="00000500000000000000" pitchFamily="2" charset="0"/>
              </a:rPr>
            </a:br>
            <a:r>
              <a:rPr lang="es-ES" sz="1800" b="0" i="0" dirty="0">
                <a:solidFill>
                  <a:srgbClr val="242424"/>
                </a:solidFill>
                <a:effectLst/>
                <a:latin typeface="Barlow" panose="00000500000000000000" pitchFamily="2" charset="0"/>
              </a:rPr>
              <a:t>La Comisión está constituida por un representante </a:t>
            </a:r>
            <a:r>
              <a:rPr lang="es-ES" sz="1800" i="0" u="sng" dirty="0">
                <a:solidFill>
                  <a:srgbClr val="242424"/>
                </a:solidFill>
                <a:effectLst/>
                <a:latin typeface="Barlow" panose="00000500000000000000" pitchFamily="2" charset="0"/>
              </a:rPr>
              <a:t>plenipotenciario</a:t>
            </a:r>
            <a:r>
              <a:rPr lang="es-ES" sz="1800" b="0" i="0" dirty="0">
                <a:solidFill>
                  <a:srgbClr val="242424"/>
                </a:solidFill>
                <a:effectLst/>
                <a:latin typeface="Barlow" panose="00000500000000000000" pitchFamily="2" charset="0"/>
              </a:rPr>
              <a:t> de cada uno de los Gobiernos de los Países Miembros. Es otro de los órganos normativos del Sistema Andino de Integración, cuya capacidad legislativa es expresada en la adopción de Decisiones, especialmente vinculadas con comercio e inversiones.</a:t>
            </a:r>
            <a:br>
              <a:rPr lang="es-ES" sz="1800" b="0" i="0" dirty="0">
                <a:solidFill>
                  <a:srgbClr val="242424"/>
                </a:solidFill>
                <a:effectLst/>
                <a:latin typeface="Barlow" panose="00000500000000000000" pitchFamily="2" charset="0"/>
              </a:rPr>
            </a:br>
            <a:br>
              <a:rPr lang="es-ES" sz="1800" b="0" i="0" dirty="0">
                <a:solidFill>
                  <a:srgbClr val="242424"/>
                </a:solidFill>
                <a:effectLst/>
                <a:latin typeface="Barlow" panose="00000500000000000000" pitchFamily="2" charset="0"/>
              </a:rPr>
            </a:br>
            <a:r>
              <a:rPr lang="es-ES" sz="1800" b="1" i="0" dirty="0">
                <a:solidFill>
                  <a:srgbClr val="03488B"/>
                </a:solidFill>
                <a:effectLst/>
                <a:latin typeface="inherit"/>
              </a:rPr>
              <a:t>Creación:</a:t>
            </a:r>
            <a:r>
              <a:rPr lang="es-ES" sz="1800" b="0" i="0" dirty="0">
                <a:solidFill>
                  <a:srgbClr val="03488B"/>
                </a:solidFill>
                <a:effectLst/>
                <a:latin typeface="inherit"/>
              </a:rPr>
              <a:t> </a:t>
            </a:r>
            <a:r>
              <a:rPr lang="es-ES" sz="1800" b="0" i="0" dirty="0">
                <a:solidFill>
                  <a:srgbClr val="000000"/>
                </a:solidFill>
                <a:effectLst/>
                <a:latin typeface="inherit"/>
              </a:rPr>
              <a:t>26 de mayo de 1969</a:t>
            </a:r>
            <a:br>
              <a:rPr lang="es-ES" sz="1800" b="0" i="0" dirty="0">
                <a:solidFill>
                  <a:srgbClr val="03488B"/>
                </a:solidFill>
                <a:effectLst/>
                <a:latin typeface="inherit"/>
              </a:rPr>
            </a:br>
            <a:r>
              <a:rPr lang="es-ES" sz="1800" b="1" i="0" dirty="0">
                <a:solidFill>
                  <a:srgbClr val="03488B"/>
                </a:solidFill>
                <a:effectLst/>
                <a:latin typeface="inherit"/>
              </a:rPr>
              <a:t>Integrantes:</a:t>
            </a:r>
            <a:r>
              <a:rPr lang="es-ES" sz="1800" b="0" i="0" dirty="0">
                <a:solidFill>
                  <a:srgbClr val="03488B"/>
                </a:solidFill>
                <a:effectLst/>
                <a:latin typeface="inherit"/>
              </a:rPr>
              <a:t> </a:t>
            </a:r>
            <a:r>
              <a:rPr lang="es-ES" sz="1800" b="0" i="0" dirty="0">
                <a:solidFill>
                  <a:srgbClr val="000000"/>
                </a:solidFill>
                <a:effectLst/>
                <a:latin typeface="inherit"/>
              </a:rPr>
              <a:t>Representantes plenipotenciarios de Bolivia, Colombia, Ecuador y Perú, por lo general Ministros de Comercio e Integración.</a:t>
            </a:r>
            <a:br>
              <a:rPr lang="es-ES" sz="1800" b="0" i="0" dirty="0">
                <a:solidFill>
                  <a:srgbClr val="03488B"/>
                </a:solidFill>
                <a:effectLst/>
                <a:latin typeface="inherit"/>
              </a:rPr>
            </a:br>
            <a:r>
              <a:rPr lang="es-ES" sz="1800" b="1" i="0" dirty="0">
                <a:solidFill>
                  <a:srgbClr val="03488B"/>
                </a:solidFill>
                <a:effectLst/>
                <a:latin typeface="inherit"/>
              </a:rPr>
              <a:t>Dirección:</a:t>
            </a:r>
            <a:r>
              <a:rPr lang="es-ES" sz="1800" b="0" i="0" dirty="0">
                <a:solidFill>
                  <a:srgbClr val="03488B"/>
                </a:solidFill>
                <a:effectLst/>
                <a:latin typeface="inherit"/>
              </a:rPr>
              <a:t> </a:t>
            </a:r>
            <a:r>
              <a:rPr lang="es-ES" sz="1800" b="0" i="0" dirty="0">
                <a:solidFill>
                  <a:srgbClr val="000000"/>
                </a:solidFill>
                <a:effectLst/>
                <a:latin typeface="inherit"/>
              </a:rPr>
              <a:t>Es presidida, por un año, por el representante del país que ocupa la Presidencia del Consejo Presidencial Andino.</a:t>
            </a:r>
            <a:br>
              <a:rPr lang="es-ES" sz="1800" b="0" i="0" dirty="0">
                <a:solidFill>
                  <a:srgbClr val="03488B"/>
                </a:solidFill>
                <a:effectLst/>
                <a:latin typeface="inherit"/>
              </a:rPr>
            </a:br>
            <a:r>
              <a:rPr lang="es-ES" sz="1800" b="1" i="0" dirty="0">
                <a:solidFill>
                  <a:srgbClr val="03488B"/>
                </a:solidFill>
                <a:effectLst/>
                <a:latin typeface="inherit"/>
              </a:rPr>
              <a:t>Funcionamiento:</a:t>
            </a:r>
            <a:r>
              <a:rPr lang="es-ES" sz="1800" b="0" i="0" dirty="0">
                <a:solidFill>
                  <a:srgbClr val="03488B"/>
                </a:solidFill>
                <a:effectLst/>
                <a:latin typeface="inherit"/>
              </a:rPr>
              <a:t> </a:t>
            </a:r>
            <a:r>
              <a:rPr lang="es-ES" sz="1800" b="0" i="0" dirty="0">
                <a:solidFill>
                  <a:srgbClr val="000000"/>
                </a:solidFill>
                <a:effectLst/>
                <a:latin typeface="inherit"/>
              </a:rPr>
              <a:t>Se reúne ordinariamente tres veces al año y en forma extraordinaria cuando es convocada por su Presidente, a solicitud de cualquiera de los países andinos. Puede reunirse de forma ampliada con el Consejo Andino de Ministros de Relaciones Exteriores o con Ministros sectoriales</a:t>
            </a:r>
            <a:br>
              <a:rPr lang="es-ES" sz="1800" b="0" i="0" dirty="0">
                <a:solidFill>
                  <a:srgbClr val="03488B"/>
                </a:solidFill>
                <a:effectLst/>
                <a:latin typeface="inherit"/>
              </a:rPr>
            </a:br>
            <a:r>
              <a:rPr lang="es-ES" sz="1800" b="1" i="0" dirty="0">
                <a:solidFill>
                  <a:srgbClr val="03488B"/>
                </a:solidFill>
                <a:effectLst/>
                <a:latin typeface="inherit"/>
              </a:rPr>
              <a:t>Funciones: </a:t>
            </a:r>
            <a:r>
              <a:rPr lang="es-ES" sz="1800" b="0" i="0" dirty="0">
                <a:solidFill>
                  <a:srgbClr val="000000"/>
                </a:solidFill>
                <a:effectLst/>
                <a:latin typeface="inherit"/>
              </a:rPr>
              <a:t>Formular, ejecutar y evaluar la política de integración subregional andina en materia de comercio e inversiones, y coordinar la posición conjunta en los ámbitos de su competencia.</a:t>
            </a:r>
            <a:br>
              <a:rPr lang="es-ES" sz="1800" b="0" i="0" dirty="0">
                <a:solidFill>
                  <a:srgbClr val="03488B"/>
                </a:solidFill>
                <a:effectLst/>
                <a:latin typeface="inherit"/>
              </a:rPr>
            </a:br>
            <a:r>
              <a:rPr lang="es-ES" sz="1800" b="1" i="0" dirty="0">
                <a:solidFill>
                  <a:srgbClr val="03488B"/>
                </a:solidFill>
                <a:effectLst/>
                <a:latin typeface="inherit"/>
              </a:rPr>
              <a:t>Pronunciamientos:</a:t>
            </a:r>
            <a:r>
              <a:rPr lang="es-ES" sz="1800" b="0" i="0" dirty="0">
                <a:solidFill>
                  <a:srgbClr val="03488B"/>
                </a:solidFill>
                <a:effectLst/>
                <a:latin typeface="inherit"/>
              </a:rPr>
              <a:t> </a:t>
            </a:r>
            <a:r>
              <a:rPr lang="es-ES" sz="1800" b="0" i="0" dirty="0">
                <a:solidFill>
                  <a:srgbClr val="000000"/>
                </a:solidFill>
                <a:effectLst/>
                <a:latin typeface="inherit"/>
              </a:rPr>
              <a:t>Decisiones (vinculantes).</a:t>
            </a:r>
            <a:br>
              <a:rPr lang="es-ES" sz="4000" b="0" i="0" dirty="0">
                <a:solidFill>
                  <a:srgbClr val="03488B"/>
                </a:solidFill>
                <a:effectLst/>
                <a:latin typeface="inherit"/>
              </a:rPr>
            </a:br>
            <a:endParaRPr lang="es-BO" sz="4800" dirty="0"/>
          </a:p>
        </p:txBody>
      </p:sp>
    </p:spTree>
    <p:extLst>
      <p:ext uri="{BB962C8B-B14F-4D97-AF65-F5344CB8AC3E}">
        <p14:creationId xmlns:p14="http://schemas.microsoft.com/office/powerpoint/2010/main" val="404179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0751" y="91441"/>
            <a:ext cx="8975187" cy="584775"/>
          </a:xfrm>
          <a:prstGeom prst="rect">
            <a:avLst/>
          </a:prstGeom>
          <a:noFill/>
        </p:spPr>
        <p:txBody>
          <a:bodyPr wrap="square">
            <a:spAutoFit/>
          </a:bodyPr>
          <a:lstStyle/>
          <a:p>
            <a:pPr algn="ctr">
              <a:defRPr sz="2200" b="1">
                <a:solidFill>
                  <a:srgbClr val="00467F"/>
                </a:solidFill>
              </a:defRPr>
            </a:pPr>
            <a:r>
              <a:rPr sz="3200" dirty="0"/>
              <a:t>Comercio</a:t>
            </a:r>
          </a:p>
        </p:txBody>
      </p:sp>
      <p:sp>
        <p:nvSpPr>
          <p:cNvPr id="4" name="Rounded Rectangle 3"/>
          <p:cNvSpPr/>
          <p:nvPr/>
        </p:nvSpPr>
        <p:spPr>
          <a:xfrm>
            <a:off x="3425483" y="86868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Aduanas y Facilitación del Comercio</a:t>
            </a:r>
          </a:p>
        </p:txBody>
      </p:sp>
      <p:sp>
        <p:nvSpPr>
          <p:cNvPr id="5" name="Rounded Rectangle 4"/>
          <p:cNvSpPr/>
          <p:nvPr/>
        </p:nvSpPr>
        <p:spPr>
          <a:xfrm>
            <a:off x="3425483" y="146304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Defensa Comercial</a:t>
            </a:r>
          </a:p>
        </p:txBody>
      </p:sp>
      <p:sp>
        <p:nvSpPr>
          <p:cNvPr id="6" name="Rounded Rectangle 5"/>
          <p:cNvSpPr/>
          <p:nvPr/>
        </p:nvSpPr>
        <p:spPr>
          <a:xfrm>
            <a:off x="3425483" y="205740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Gravámenes y Restricciones</a:t>
            </a:r>
          </a:p>
        </p:txBody>
      </p:sp>
      <p:sp>
        <p:nvSpPr>
          <p:cNvPr id="7" name="Rounded Rectangle 6"/>
          <p:cNvSpPr/>
          <p:nvPr/>
        </p:nvSpPr>
        <p:spPr>
          <a:xfrm>
            <a:off x="3425483" y="265176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Inocuidad Alimentaria</a:t>
            </a:r>
          </a:p>
        </p:txBody>
      </p:sp>
      <p:sp>
        <p:nvSpPr>
          <p:cNvPr id="8" name="Rounded Rectangle 7"/>
          <p:cNvSpPr/>
          <p:nvPr/>
        </p:nvSpPr>
        <p:spPr>
          <a:xfrm>
            <a:off x="3425483" y="324612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Libre Competencia</a:t>
            </a:r>
          </a:p>
        </p:txBody>
      </p:sp>
      <p:sp>
        <p:nvSpPr>
          <p:cNvPr id="9" name="Rounded Rectangle 8"/>
          <p:cNvSpPr/>
          <p:nvPr/>
        </p:nvSpPr>
        <p:spPr>
          <a:xfrm>
            <a:off x="3425483" y="384048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Origen</a:t>
            </a:r>
          </a:p>
        </p:txBody>
      </p:sp>
      <p:sp>
        <p:nvSpPr>
          <p:cNvPr id="10" name="Rounded Rectangle 9"/>
          <p:cNvSpPr/>
          <p:nvPr/>
        </p:nvSpPr>
        <p:spPr>
          <a:xfrm>
            <a:off x="3425483" y="443484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Sanidad Animal</a:t>
            </a:r>
          </a:p>
        </p:txBody>
      </p:sp>
      <p:sp>
        <p:nvSpPr>
          <p:cNvPr id="11" name="Rounded Rectangle 10"/>
          <p:cNvSpPr/>
          <p:nvPr/>
        </p:nvSpPr>
        <p:spPr>
          <a:xfrm>
            <a:off x="3425483" y="502920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Sanidad Humana</a:t>
            </a:r>
          </a:p>
        </p:txBody>
      </p:sp>
      <p:sp>
        <p:nvSpPr>
          <p:cNvPr id="12" name="Rounded Rectangle 11"/>
          <p:cNvSpPr/>
          <p:nvPr/>
        </p:nvSpPr>
        <p:spPr>
          <a:xfrm>
            <a:off x="3425483" y="562356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Sanidad Vegetal</a:t>
            </a:r>
          </a:p>
        </p:txBody>
      </p:sp>
      <p:sp>
        <p:nvSpPr>
          <p:cNvPr id="13" name="Rounded Rectangle 12"/>
          <p:cNvSpPr/>
          <p:nvPr/>
        </p:nvSpPr>
        <p:spPr>
          <a:xfrm>
            <a:off x="3425483" y="621792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Sistema Andino de la Calidad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50719" y="287865"/>
            <a:ext cx="10112064" cy="523220"/>
          </a:xfrm>
          <a:prstGeom prst="rect">
            <a:avLst/>
          </a:prstGeom>
          <a:noFill/>
        </p:spPr>
        <p:txBody>
          <a:bodyPr wrap="none">
            <a:spAutoFit/>
          </a:bodyPr>
          <a:lstStyle/>
          <a:p>
            <a:pPr>
              <a:defRPr sz="2200" b="1">
                <a:solidFill>
                  <a:srgbClr val="00467F"/>
                </a:solidFill>
              </a:defRPr>
            </a:pPr>
            <a:r>
              <a:rPr sz="2800" dirty="0" err="1"/>
              <a:t>Transformación</a:t>
            </a:r>
            <a:r>
              <a:rPr sz="2800" dirty="0"/>
              <a:t> </a:t>
            </a:r>
            <a:r>
              <a:rPr sz="2800" dirty="0" err="1"/>
              <a:t>Productiva</a:t>
            </a:r>
            <a:r>
              <a:rPr sz="2800" dirty="0"/>
              <a:t>, </a:t>
            </a:r>
            <a:r>
              <a:rPr sz="2800" dirty="0" err="1"/>
              <a:t>Integración</a:t>
            </a:r>
            <a:r>
              <a:rPr sz="2800" dirty="0"/>
              <a:t> </a:t>
            </a:r>
            <a:r>
              <a:rPr sz="2800" dirty="0" err="1"/>
              <a:t>Física</a:t>
            </a:r>
            <a:r>
              <a:rPr sz="2800" dirty="0"/>
              <a:t> y </a:t>
            </a:r>
            <a:r>
              <a:rPr sz="2800" dirty="0" err="1"/>
              <a:t>Servicios</a:t>
            </a:r>
            <a:endParaRPr sz="2800" dirty="0"/>
          </a:p>
        </p:txBody>
      </p:sp>
      <p:sp>
        <p:nvSpPr>
          <p:cNvPr id="4" name="Rounded Rectangle 3"/>
          <p:cNvSpPr/>
          <p:nvPr/>
        </p:nvSpPr>
        <p:spPr>
          <a:xfrm>
            <a:off x="2855492" y="130595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Complementariedad Productiva y Competitividad</a:t>
            </a:r>
          </a:p>
        </p:txBody>
      </p:sp>
      <p:sp>
        <p:nvSpPr>
          <p:cNvPr id="5" name="Rounded Rectangle 4"/>
          <p:cNvSpPr/>
          <p:nvPr/>
        </p:nvSpPr>
        <p:spPr>
          <a:xfrm>
            <a:off x="2855492" y="190031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Interconexión Eléctrica</a:t>
            </a:r>
          </a:p>
        </p:txBody>
      </p:sp>
      <p:sp>
        <p:nvSpPr>
          <p:cNvPr id="6" name="Rounded Rectangle 5"/>
          <p:cNvSpPr/>
          <p:nvPr/>
        </p:nvSpPr>
        <p:spPr>
          <a:xfrm>
            <a:off x="2855492" y="249467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Micro, Pequeñas y Medianas Empresas</a:t>
            </a:r>
          </a:p>
        </p:txBody>
      </p:sp>
      <p:sp>
        <p:nvSpPr>
          <p:cNvPr id="7" name="Rounded Rectangle 6"/>
          <p:cNvSpPr/>
          <p:nvPr/>
        </p:nvSpPr>
        <p:spPr>
          <a:xfrm>
            <a:off x="2855492" y="308903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Promoción comercial</a:t>
            </a:r>
          </a:p>
        </p:txBody>
      </p:sp>
      <p:sp>
        <p:nvSpPr>
          <p:cNvPr id="8" name="Rounded Rectangle 7"/>
          <p:cNvSpPr/>
          <p:nvPr/>
        </p:nvSpPr>
        <p:spPr>
          <a:xfrm>
            <a:off x="2855492" y="368339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Servicios e Inversiones</a:t>
            </a:r>
          </a:p>
        </p:txBody>
      </p:sp>
      <p:sp>
        <p:nvSpPr>
          <p:cNvPr id="9" name="Rounded Rectangle 8"/>
          <p:cNvSpPr/>
          <p:nvPr/>
        </p:nvSpPr>
        <p:spPr>
          <a:xfrm>
            <a:off x="2855492" y="427775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Telecomunicaciones</a:t>
            </a:r>
          </a:p>
        </p:txBody>
      </p:sp>
      <p:sp>
        <p:nvSpPr>
          <p:cNvPr id="10" name="Rounded Rectangle 9"/>
          <p:cNvSpPr/>
          <p:nvPr/>
        </p:nvSpPr>
        <p:spPr>
          <a:xfrm>
            <a:off x="2855492" y="487211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Transporte de Pasajeros y Mercancías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4970" y="411480"/>
            <a:ext cx="9551013" cy="523220"/>
          </a:xfrm>
          <a:prstGeom prst="rect">
            <a:avLst/>
          </a:prstGeom>
          <a:noFill/>
        </p:spPr>
        <p:txBody>
          <a:bodyPr wrap="none">
            <a:spAutoFit/>
          </a:bodyPr>
          <a:lstStyle/>
          <a:p>
            <a:pPr>
              <a:defRPr sz="2200" b="1">
                <a:solidFill>
                  <a:srgbClr val="00467F"/>
                </a:solidFill>
              </a:defRPr>
            </a:pPr>
            <a:r>
              <a:rPr sz="2800" dirty="0"/>
              <a:t>Desarrollo Social, Cooperación y </a:t>
            </a:r>
            <a:r>
              <a:rPr sz="2800" dirty="0" err="1"/>
              <a:t>Propiedad</a:t>
            </a:r>
            <a:r>
              <a:rPr sz="2800" dirty="0"/>
              <a:t> </a:t>
            </a:r>
            <a:r>
              <a:rPr sz="2800" dirty="0" err="1"/>
              <a:t>Intelectual</a:t>
            </a:r>
            <a:endParaRPr sz="2800" dirty="0"/>
          </a:p>
        </p:txBody>
      </p:sp>
      <p:sp>
        <p:nvSpPr>
          <p:cNvPr id="4" name="Rounded Rectangle 3"/>
          <p:cNvSpPr/>
          <p:nvPr/>
        </p:nvSpPr>
        <p:spPr>
          <a:xfrm>
            <a:off x="3151572" y="114300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Cooperación Técnica</a:t>
            </a:r>
          </a:p>
        </p:txBody>
      </p:sp>
      <p:sp>
        <p:nvSpPr>
          <p:cNvPr id="5" name="Rounded Rectangle 4"/>
          <p:cNvSpPr/>
          <p:nvPr/>
        </p:nvSpPr>
        <p:spPr>
          <a:xfrm>
            <a:off x="3151572" y="173736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Estadística</a:t>
            </a:r>
          </a:p>
        </p:txBody>
      </p:sp>
      <p:sp>
        <p:nvSpPr>
          <p:cNvPr id="6" name="Rounded Rectangle 5"/>
          <p:cNvSpPr/>
          <p:nvPr/>
        </p:nvSpPr>
        <p:spPr>
          <a:xfrm>
            <a:off x="3151572" y="233172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Identidad Andina y Cultura</a:t>
            </a:r>
          </a:p>
        </p:txBody>
      </p:sp>
      <p:sp>
        <p:nvSpPr>
          <p:cNvPr id="7" name="Rounded Rectangle 6"/>
          <p:cNvSpPr/>
          <p:nvPr/>
        </p:nvSpPr>
        <p:spPr>
          <a:xfrm>
            <a:off x="3151572" y="292608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Migración y Movilidad Humana</a:t>
            </a:r>
          </a:p>
        </p:txBody>
      </p:sp>
      <p:sp>
        <p:nvSpPr>
          <p:cNvPr id="8" name="Rounded Rectangle 7"/>
          <p:cNvSpPr/>
          <p:nvPr/>
        </p:nvSpPr>
        <p:spPr>
          <a:xfrm>
            <a:off x="3151572" y="352044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Minería Ilegal</a:t>
            </a:r>
          </a:p>
        </p:txBody>
      </p:sp>
      <p:sp>
        <p:nvSpPr>
          <p:cNvPr id="9" name="Rounded Rectangle 8"/>
          <p:cNvSpPr/>
          <p:nvPr/>
        </p:nvSpPr>
        <p:spPr>
          <a:xfrm>
            <a:off x="3151572" y="411480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Participación Social y Ciudadanía Andina</a:t>
            </a:r>
          </a:p>
        </p:txBody>
      </p:sp>
      <p:sp>
        <p:nvSpPr>
          <p:cNvPr id="10" name="Rounded Rectangle 9"/>
          <p:cNvSpPr/>
          <p:nvPr/>
        </p:nvSpPr>
        <p:spPr>
          <a:xfrm>
            <a:off x="3151572" y="470916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Prevención de Desastres</a:t>
            </a:r>
          </a:p>
        </p:txBody>
      </p:sp>
      <p:sp>
        <p:nvSpPr>
          <p:cNvPr id="11" name="Rounded Rectangle 10"/>
          <p:cNvSpPr/>
          <p:nvPr/>
        </p:nvSpPr>
        <p:spPr>
          <a:xfrm>
            <a:off x="3151572" y="530352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Propiedad Intelectual</a:t>
            </a:r>
          </a:p>
        </p:txBody>
      </p:sp>
      <p:sp>
        <p:nvSpPr>
          <p:cNvPr id="12" name="Rounded Rectangle 11"/>
          <p:cNvSpPr/>
          <p:nvPr/>
        </p:nvSpPr>
        <p:spPr>
          <a:xfrm>
            <a:off x="3151572" y="5897880"/>
            <a:ext cx="6217920" cy="548640"/>
          </a:xfrm>
          <a:prstGeom prst="roundRect">
            <a:avLst/>
          </a:prstGeom>
          <a:solidFill>
            <a:srgbClr val="E0F2FF"/>
          </a:solidFill>
        </p:spPr>
        <p:style>
          <a:lnRef idx="1">
            <a:schemeClr val="accent1"/>
          </a:lnRef>
          <a:fillRef idx="3">
            <a:schemeClr val="accent1"/>
          </a:fillRef>
          <a:effectRef idx="2">
            <a:schemeClr val="accent1"/>
          </a:effectRef>
          <a:fontRef idx="minor">
            <a:schemeClr val="lt1"/>
          </a:fontRef>
        </p:style>
        <p:txBody>
          <a:bodyPr rtlCol="0" anchor="ctr"/>
          <a:lstStyle/>
          <a:p>
            <a:pPr algn="l">
              <a:defRPr sz="1600">
                <a:solidFill>
                  <a:srgbClr val="000000"/>
                </a:solidFill>
              </a:defRPr>
            </a:pPr>
            <a:r>
              <a:rPr sz="1600"/>
              <a:t>🛡️  Seguridad Social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00780-EF77-662E-4CBB-6BF0C566AAB9}"/>
              </a:ext>
            </a:extLst>
          </p:cNvPr>
          <p:cNvSpPr>
            <a:spLocks noGrp="1"/>
          </p:cNvSpPr>
          <p:nvPr>
            <p:ph type="title"/>
          </p:nvPr>
        </p:nvSpPr>
        <p:spPr/>
        <p:txBody>
          <a:bodyPr/>
          <a:lstStyle/>
          <a:p>
            <a:r>
              <a:rPr lang="es-ES" dirty="0"/>
              <a:t>ALGUNOS DERECHOS DE LOS CIUDADANOS ANDINOS</a:t>
            </a:r>
          </a:p>
        </p:txBody>
      </p:sp>
      <p:pic>
        <p:nvPicPr>
          <p:cNvPr id="6" name="Imagen 5">
            <a:extLst>
              <a:ext uri="{FF2B5EF4-FFF2-40B4-BE49-F238E27FC236}">
                <a16:creationId xmlns:a16="http://schemas.microsoft.com/office/drawing/2014/main" id="{320EEFB5-DA2D-9E43-B382-83D997DD7093}"/>
              </a:ext>
            </a:extLst>
          </p:cNvPr>
          <p:cNvPicPr>
            <a:picLocks noChangeAspect="1"/>
          </p:cNvPicPr>
          <p:nvPr/>
        </p:nvPicPr>
        <p:blipFill>
          <a:blip r:embed="rId2"/>
          <a:stretch>
            <a:fillRect/>
          </a:stretch>
        </p:blipFill>
        <p:spPr>
          <a:xfrm>
            <a:off x="388326" y="1270000"/>
            <a:ext cx="4441582" cy="4430366"/>
          </a:xfrm>
          <a:prstGeom prst="rect">
            <a:avLst/>
          </a:prstGeom>
        </p:spPr>
      </p:pic>
      <p:pic>
        <p:nvPicPr>
          <p:cNvPr id="8" name="Imagen 7">
            <a:extLst>
              <a:ext uri="{FF2B5EF4-FFF2-40B4-BE49-F238E27FC236}">
                <a16:creationId xmlns:a16="http://schemas.microsoft.com/office/drawing/2014/main" id="{F47826F1-E485-61AF-45F7-96E805860E68}"/>
              </a:ext>
            </a:extLst>
          </p:cNvPr>
          <p:cNvPicPr>
            <a:picLocks noChangeAspect="1"/>
          </p:cNvPicPr>
          <p:nvPr/>
        </p:nvPicPr>
        <p:blipFill>
          <a:blip r:embed="rId3"/>
          <a:stretch>
            <a:fillRect/>
          </a:stretch>
        </p:blipFill>
        <p:spPr>
          <a:xfrm>
            <a:off x="5292551" y="1193556"/>
            <a:ext cx="5082371" cy="4450114"/>
          </a:xfrm>
          <a:prstGeom prst="rect">
            <a:avLst/>
          </a:prstGeom>
        </p:spPr>
      </p:pic>
    </p:spTree>
    <p:extLst>
      <p:ext uri="{BB962C8B-B14F-4D97-AF65-F5344CB8AC3E}">
        <p14:creationId xmlns:p14="http://schemas.microsoft.com/office/powerpoint/2010/main" val="337239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E2F03E-9F39-C14A-5B20-D31BB395CDE5}"/>
              </a:ext>
            </a:extLst>
          </p:cNvPr>
          <p:cNvSpPr>
            <a:spLocks noGrp="1"/>
          </p:cNvSpPr>
          <p:nvPr>
            <p:ph type="title"/>
          </p:nvPr>
        </p:nvSpPr>
        <p:spPr>
          <a:xfrm>
            <a:off x="677334" y="609600"/>
            <a:ext cx="8596668" cy="738433"/>
          </a:xfrm>
        </p:spPr>
        <p:txBody>
          <a:bodyPr/>
          <a:lstStyle/>
          <a:p>
            <a:endParaRPr lang="es-BO" dirty="0"/>
          </a:p>
        </p:txBody>
      </p:sp>
      <p:sp>
        <p:nvSpPr>
          <p:cNvPr id="3" name="Marcador de texto 2">
            <a:extLst>
              <a:ext uri="{FF2B5EF4-FFF2-40B4-BE49-F238E27FC236}">
                <a16:creationId xmlns:a16="http://schemas.microsoft.com/office/drawing/2014/main" id="{7629B4E0-E196-C403-817F-D9BBEAF26963}"/>
              </a:ext>
            </a:extLst>
          </p:cNvPr>
          <p:cNvSpPr>
            <a:spLocks noGrp="1"/>
          </p:cNvSpPr>
          <p:nvPr>
            <p:ph type="body" idx="1"/>
          </p:nvPr>
        </p:nvSpPr>
        <p:spPr>
          <a:xfrm>
            <a:off x="975359" y="3698371"/>
            <a:ext cx="9535527" cy="1087477"/>
          </a:xfrm>
        </p:spPr>
        <p:txBody>
          <a:bodyPr/>
          <a:lstStyle/>
          <a:p>
            <a:r>
              <a:rPr lang="es-BO" dirty="0">
                <a:hlinkClick r:id="rId2"/>
              </a:rPr>
              <a:t>https://www.comunidadandina.org/normativa-andina/decisiones/</a:t>
            </a:r>
            <a:endParaRPr lang="es-BO" dirty="0"/>
          </a:p>
          <a:p>
            <a:pPr marL="137160" indent="0">
              <a:buNone/>
            </a:pPr>
            <a:endParaRPr lang="es-BO" dirty="0"/>
          </a:p>
        </p:txBody>
      </p:sp>
      <p:sp>
        <p:nvSpPr>
          <p:cNvPr id="4" name="Marcador de texto 3">
            <a:extLst>
              <a:ext uri="{FF2B5EF4-FFF2-40B4-BE49-F238E27FC236}">
                <a16:creationId xmlns:a16="http://schemas.microsoft.com/office/drawing/2014/main" id="{81E04801-0F62-2F95-A1FE-6C15E0B085AC}"/>
              </a:ext>
            </a:extLst>
          </p:cNvPr>
          <p:cNvSpPr>
            <a:spLocks noGrp="1"/>
          </p:cNvSpPr>
          <p:nvPr>
            <p:ph type="body" idx="2"/>
          </p:nvPr>
        </p:nvSpPr>
        <p:spPr/>
        <p:txBody>
          <a:bodyPr/>
          <a:lstStyle/>
          <a:p>
            <a:endParaRPr lang="es-BO"/>
          </a:p>
        </p:txBody>
      </p:sp>
    </p:spTree>
    <p:extLst>
      <p:ext uri="{BB962C8B-B14F-4D97-AF65-F5344CB8AC3E}">
        <p14:creationId xmlns:p14="http://schemas.microsoft.com/office/powerpoint/2010/main" val="1651347422"/>
      </p:ext>
    </p:extLst>
  </p:cSld>
  <p:clrMapOvr>
    <a:masterClrMapping/>
  </p:clrMapOvr>
</p:sld>
</file>

<file path=ppt/theme/theme1.xml><?xml version="1.0" encoding="utf-8"?>
<a:theme xmlns:a="http://schemas.openxmlformats.org/drawingml/2006/main" name="Faceta">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5508</TotalTime>
  <Words>3984</Words>
  <Application>Microsoft Office PowerPoint</Application>
  <PresentationFormat>Panorámica</PresentationFormat>
  <Paragraphs>253</Paragraphs>
  <Slides>35</Slides>
  <Notes>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35</vt:i4>
      </vt:variant>
    </vt:vector>
  </HeadingPairs>
  <TitlesOfParts>
    <vt:vector size="45" baseType="lpstr">
      <vt:lpstr>Barlow</vt:lpstr>
      <vt:lpstr>Arial</vt:lpstr>
      <vt:lpstr>Wingdings</vt:lpstr>
      <vt:lpstr>Arial Narrow</vt:lpstr>
      <vt:lpstr>Noto Sans Symbols</vt:lpstr>
      <vt:lpstr>Calibri</vt:lpstr>
      <vt:lpstr>Trebuchet MS</vt:lpstr>
      <vt:lpstr>inherit</vt:lpstr>
      <vt:lpstr>Courier New</vt:lpstr>
      <vt:lpstr>Faceta</vt:lpstr>
      <vt:lpstr>Ordenamiento jurídico andino</vt:lpstr>
      <vt:lpstr>Ordenamiento jurídico andino</vt:lpstr>
      <vt:lpstr>Consejo Andino de Ministros de Relaciones Exteriores </vt:lpstr>
      <vt:lpstr>Comisión de la Comunidad Andina  La Comisión está constituida por un representante plenipotenciario de cada uno de los Gobiernos de los Países Miembros. Es otro de los órganos normativos del Sistema Andino de Integración, cuya capacidad legislativa es expresada en la adopción de Decisiones, especialmente vinculadas con comercio e inversiones.  Creación: 26 de mayo de 1969 Integrantes: Representantes plenipotenciarios de Bolivia, Colombia, Ecuador y Perú, por lo general Ministros de Comercio e Integración. Dirección: Es presidida, por un año, por el representante del país que ocupa la Presidencia del Consejo Presidencial Andino. Funcionamiento: Se reúne ordinariamente tres veces al año y en forma extraordinaria cuando es convocada por su Presidente, a solicitud de cualquiera de los países andinos. Puede reunirse de forma ampliada con el Consejo Andino de Ministros de Relaciones Exteriores o con Ministros sectoriales Funciones: Formular, ejecutar y evaluar la política de integración subregional andina en materia de comercio e inversiones, y coordinar la posición conjunta en los ámbitos de su competencia. Pronunciamientos: Decisiones (vinculantes). </vt:lpstr>
      <vt:lpstr>Presentación de PowerPoint</vt:lpstr>
      <vt:lpstr>Presentación de PowerPoint</vt:lpstr>
      <vt:lpstr>Presentación de PowerPoint</vt:lpstr>
      <vt:lpstr>ALGUNOS DERECHOS DE LOS CIUDADANOS ANDINOS</vt:lpstr>
      <vt:lpstr>Presentación de PowerPoint</vt:lpstr>
      <vt:lpstr>Secretaría General de la Comunidad Andina</vt:lpstr>
      <vt:lpstr>Presentación de PowerPoint</vt:lpstr>
      <vt:lpstr>Presentación de PowerPoint</vt:lpstr>
      <vt:lpstr>Presentación de PowerPoint</vt:lpstr>
      <vt:lpstr>Cuestionario 05</vt:lpstr>
      <vt:lpstr>Sistema Andino de Integración (SAI)</vt:lpstr>
      <vt:lpstr>Sistema Andino de Integración (SAI)</vt:lpstr>
      <vt:lpstr>Sistema Andino de Integración (SAI)</vt:lpstr>
      <vt:lpstr>Sistema Andino de Integración (SAI)</vt:lpstr>
      <vt:lpstr>Sistema Andino de Integración (SAI)</vt:lpstr>
      <vt:lpstr>Sistema Andino de Integración (SAI)</vt:lpstr>
      <vt:lpstr>Sistema Andino de Integración (SAI)</vt:lpstr>
      <vt:lpstr>Sistema Andino de Integración</vt:lpstr>
      <vt:lpstr>Sistema Andino de Integración (SAI)</vt:lpstr>
      <vt:lpstr>Sistema Andino de Integración (SAI)</vt:lpstr>
      <vt:lpstr>Sistema Andino de Integración (SAI)</vt:lpstr>
      <vt:lpstr>Sistema Andino de Integración (SAI)</vt:lpstr>
      <vt:lpstr>Sistema Andino de Integración (SAI)</vt:lpstr>
      <vt:lpstr>Sistema Andino de Integración (SAI)</vt:lpstr>
      <vt:lpstr>Sistema Andino de Integración (SAI)</vt:lpstr>
      <vt:lpstr>Tribunal de Justicia de la Comunidad Andina y su relación con el Derecho Comunitario.</vt:lpstr>
      <vt:lpstr>Tribunal de Justicia de la Comunidad Andina y su relación con el Derecho Comunitario.</vt:lpstr>
      <vt:lpstr>Tribunal de Justicia de la Comunidad Andina y su relación con el Derecho Comunitario.</vt:lpstr>
      <vt:lpstr>Tribunal de Justicia de la Comunidad Andina y su relación con el Derecho Comunitario.</vt:lpstr>
      <vt:lpstr>Tribunal de Justicia de la Comunidad Andina y su relación con el Derecho Comunitario.</vt:lpstr>
      <vt:lpstr>Cuestionario 06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LENOVO X1 CARBON</dc:creator>
  <cp:lastModifiedBy>MRE - Benjamín Blanco</cp:lastModifiedBy>
  <cp:revision>11</cp:revision>
  <dcterms:created xsi:type="dcterms:W3CDTF">2020-05-11T13:47:50Z</dcterms:created>
  <dcterms:modified xsi:type="dcterms:W3CDTF">2025-04-23T18:39:08Z</dcterms:modified>
</cp:coreProperties>
</file>