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f.at/stories/330925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EFDF1-E367-BB48-4574-A6772CE47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FB0770-FDA4-6334-57A7-EB7BEA01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5" y="2852381"/>
            <a:ext cx="3919415" cy="2640247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Müttersterblichkeit in USA wie vor 60 Jahren</a:t>
            </a:r>
            <a:endParaRPr lang="de-A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BD4E83-8692-1696-9E11-B82A79AEF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AT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Artikel: </a:t>
            </a:r>
            <a:r>
              <a:rPr lang="de-AT" sz="9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https://orf.at/stories/3309253/</a:t>
            </a:r>
            <a:endParaRPr lang="de-AT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de-AT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Made </a:t>
            </a:r>
            <a:r>
              <a:rPr lang="de-AT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lang="de-AT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Benjamin Suljevic</a:t>
            </a:r>
          </a:p>
        </p:txBody>
      </p:sp>
    </p:spTree>
    <p:extLst>
      <p:ext uri="{BB962C8B-B14F-4D97-AF65-F5344CB8AC3E}">
        <p14:creationId xmlns:p14="http://schemas.microsoft.com/office/powerpoint/2010/main" val="34115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A8FE8-5645-7373-95FA-122E8DEF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de-AT" dirty="0"/>
              <a:t>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BCDEB-1DD1-1772-2E35-5F76B4FA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052735"/>
            <a:ext cx="4079988" cy="3889094"/>
          </a:xfrm>
        </p:spPr>
        <p:txBody>
          <a:bodyPr>
            <a:normAutofit/>
          </a:bodyPr>
          <a:lstStyle/>
          <a:p>
            <a:r>
              <a:rPr lang="de-AT" dirty="0"/>
              <a:t>2011 starben 1205 Frauen kurz nach einer Schwangerschaft</a:t>
            </a:r>
          </a:p>
          <a:p>
            <a:r>
              <a:rPr lang="de-AT" dirty="0"/>
              <a:t>Anstieg von 40% gegenüber dem Vorjahr</a:t>
            </a:r>
          </a:p>
          <a:p>
            <a:r>
              <a:rPr lang="de-AT" dirty="0"/>
              <a:t>1965 starben 1189 Frauen</a:t>
            </a:r>
          </a:p>
          <a:p>
            <a:r>
              <a:rPr lang="de-AT" dirty="0"/>
              <a:t>Die Sterblichkeitsrate bei Müttern in den USA ist höher als in anderen Ländern mit hohen Einkommen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A1A228-8D54-4E17-F8B1-E88D1FEA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" y="643467"/>
            <a:ext cx="5758205" cy="5571065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Infos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5C8C2-A573-63F1-13F1-CC8A7DBB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2800"/>
              <a:t>Pandemie hat Situation verschärft</a:t>
            </a:r>
            <a:br>
              <a:rPr lang="de-AT" sz="2800"/>
            </a:br>
            <a:endParaRPr lang="de-AT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E5372-828E-68E2-4083-0CFC7D6D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38400"/>
            <a:ext cx="4752661" cy="3503429"/>
          </a:xfrm>
        </p:spPr>
        <p:txBody>
          <a:bodyPr>
            <a:normAutofit/>
          </a:bodyPr>
          <a:lstStyle/>
          <a:p>
            <a:r>
              <a:rPr lang="de-DE" sz="2400" dirty="0"/>
              <a:t>Schwangere Frauen haben auch ein höheres Risiko, an Covid-19 schwer zu erkranken</a:t>
            </a:r>
          </a:p>
          <a:p>
            <a:r>
              <a:rPr lang="de-DE" sz="2400" dirty="0"/>
              <a:t>Notwendige Behandlungen verschoben, da viele Menschen Angst vor Corona hatten </a:t>
            </a:r>
            <a:endParaRPr lang="de-AT" sz="2400" dirty="0"/>
          </a:p>
        </p:txBody>
      </p:sp>
      <p:pic>
        <p:nvPicPr>
          <p:cNvPr id="1026" name="Picture 2" descr="Corona-Pandemie: Beiträge aus der Max-Planck-Gesellschaft |  Max-Planck-Gesellschaft">
            <a:extLst>
              <a:ext uri="{FF2B5EF4-FFF2-40B4-BE49-F238E27FC236}">
                <a16:creationId xmlns:a16="http://schemas.microsoft.com/office/drawing/2014/main" id="{DAA1378C-A253-07D5-D583-A8DAE49A7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8" r="19983" b="1"/>
          <a:stretch/>
        </p:blipFill>
        <p:spPr bwMode="auto"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1031" name="Date Placeholder 3">
            <a:extLst>
              <a:ext uri="{FF2B5EF4-FFF2-40B4-BE49-F238E27FC236}">
                <a16:creationId xmlns:a16="http://schemas.microsoft.com/office/drawing/2014/main" id="{3F3B7F5A-1B06-4815-B7EB-049C6AF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/>
          </a:p>
        </p:txBody>
      </p:sp>
      <p:sp>
        <p:nvSpPr>
          <p:cNvPr id="1033" name="Footer Placeholder 4">
            <a:extLst>
              <a:ext uri="{FF2B5EF4-FFF2-40B4-BE49-F238E27FC236}">
                <a16:creationId xmlns:a16="http://schemas.microsoft.com/office/drawing/2014/main" id="{2E740899-0F0E-42D8-ACE8-A38B9E3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035" name="Slide Number Placeholder 5">
            <a:extLst>
              <a:ext uri="{FF2B5EF4-FFF2-40B4-BE49-F238E27FC236}">
                <a16:creationId xmlns:a16="http://schemas.microsoft.com/office/drawing/2014/main" id="{2298BF2C-AFD8-4232-9364-E649CD1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3FFEB-DDE5-A70B-0ADA-A1C6B4D6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/>
              <a:t>Schlechte Gesundheit oft als Ursache</a:t>
            </a:r>
            <a:br>
              <a:rPr lang="de-DE" sz="2800"/>
            </a:br>
            <a:endParaRPr lang="de-AT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0391E-34EB-A2B0-0F4F-7FBD4679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397940"/>
            <a:ext cx="4079988" cy="3602810"/>
          </a:xfrm>
        </p:spPr>
        <p:txBody>
          <a:bodyPr>
            <a:normAutofit/>
          </a:bodyPr>
          <a:lstStyle/>
          <a:p>
            <a:r>
              <a:rPr lang="de-AT" sz="2400" dirty="0"/>
              <a:t>Herz-Kreislauf-Erkrankungen und Lungenembolien</a:t>
            </a:r>
          </a:p>
          <a:p>
            <a:r>
              <a:rPr lang="de-AT" sz="2400" dirty="0"/>
              <a:t>zunehmende Fettleibigkeit</a:t>
            </a:r>
          </a:p>
          <a:p>
            <a:r>
              <a:rPr lang="de-AT" sz="2400" dirty="0"/>
              <a:t>42% Fettleibigkeit, 11% Diabetes and 38% hohe Blutzuckerwerte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26" name="Picture 2" descr="Was ist personalisierte Gesundheit? | Personalisierte Gesundheit erklärt">
            <a:extLst>
              <a:ext uri="{FF2B5EF4-FFF2-40B4-BE49-F238E27FC236}">
                <a16:creationId xmlns:a16="http://schemas.microsoft.com/office/drawing/2014/main" id="{C2BB0F95-6C60-5164-9EB1-4FFA3AA1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31" y="1500512"/>
            <a:ext cx="5799963" cy="38569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 dirty="0"/>
          </a:p>
        </p:txBody>
      </p:sp>
      <p:sp>
        <p:nvSpPr>
          <p:cNvPr id="1033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03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2543-2B6C-DD52-9C63-43D9838B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2800"/>
              <a:t>Vor allem Schwarze betroffen</a:t>
            </a:r>
            <a:br>
              <a:rPr lang="de-AT" sz="2800"/>
            </a:br>
            <a:endParaRPr lang="de-AT" sz="28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61EDB4C-5B6C-F7B9-CC99-E57F9ADE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262818"/>
            <a:ext cx="4079988" cy="409353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de-DE" sz="2400" dirty="0"/>
              <a:t> Anzahl der Todesfälle 2,6-mal so hoch wie bei weißen Frauen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„Es ist traurig, aber nicht überraschend“, sagt Veronica </a:t>
            </a:r>
            <a:r>
              <a:rPr lang="de-DE" sz="2400" dirty="0" err="1"/>
              <a:t>Gillispie</a:t>
            </a:r>
            <a:r>
              <a:rPr lang="de-DE" sz="2400" dirty="0"/>
              <a:t>-Bell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Gesundheitseinrichtungen würden außerdem eher dazu neigen, die Sorgen schwarzer Patienten zu übersehen</a:t>
            </a:r>
          </a:p>
          <a:p>
            <a:pPr>
              <a:lnSpc>
                <a:spcPct val="110000"/>
              </a:lnSpc>
            </a:pPr>
            <a:endParaRPr lang="de-AT" sz="1700" dirty="0"/>
          </a:p>
        </p:txBody>
      </p:sp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4BEF0F3-4A96-CC15-6D38-3B1A2A95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69" y="645017"/>
            <a:ext cx="5799963" cy="5567965"/>
          </a:xfrm>
          <a:prstGeom prst="rect">
            <a:avLst/>
          </a:prstGeo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3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1D3FC-1E9F-0009-62A9-1DAF5CA1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2800"/>
              <a:t>Wyoming verbietet Abtreibungspillen</a:t>
            </a:r>
            <a:br>
              <a:rPr lang="de-AT" sz="2800"/>
            </a:br>
            <a:endParaRPr lang="de-AT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5D3B7-3CB9-1250-4A02-DF79F7BA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84284"/>
            <a:ext cx="4079988" cy="3972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AT" dirty="0"/>
              <a:t>Wyoming unterzeichnete ein Gesetz was den Verkauf der Abtreibungspillen illegal macht</a:t>
            </a:r>
          </a:p>
          <a:p>
            <a:pPr>
              <a:lnSpc>
                <a:spcPct val="110000"/>
              </a:lnSpc>
            </a:pPr>
            <a:r>
              <a:rPr lang="de-DE" dirty="0"/>
              <a:t>Wer dagegen verstößt, muss mit Strafen bis zu 9.000 US-Dollar rechnen</a:t>
            </a:r>
          </a:p>
          <a:p>
            <a:pPr>
              <a:lnSpc>
                <a:spcPct val="110000"/>
              </a:lnSpc>
            </a:pPr>
            <a:r>
              <a:rPr lang="de-DE" dirty="0"/>
              <a:t>Ausgenommen sind notwendige Behandlungen für Frauen wo es um ihre Gesundheit oder Leben geht </a:t>
            </a:r>
            <a:endParaRPr lang="de-AT" dirty="0"/>
          </a:p>
        </p:txBody>
      </p:sp>
      <p:pic>
        <p:nvPicPr>
          <p:cNvPr id="2050" name="Picture 2" descr="I want to be their voice': Pro-choice protestors rally at Wyoming Capitol |  Local News | wyomingnews.com">
            <a:extLst>
              <a:ext uri="{FF2B5EF4-FFF2-40B4-BE49-F238E27FC236}">
                <a16:creationId xmlns:a16="http://schemas.microsoft.com/office/drawing/2014/main" id="{AF1715BE-07DB-3F43-84E9-0960EF74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69" y="1493262"/>
            <a:ext cx="5799963" cy="387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 dirty="0"/>
          </a:p>
        </p:txBody>
      </p:sp>
      <p:sp>
        <p:nvSpPr>
          <p:cNvPr id="2057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59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1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04772-88D8-B229-B4FF-33A5793D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/>
              <a:t>Scharfe Kritik an Verbot von Abtreibungspillen</a:t>
            </a:r>
            <a:br>
              <a:rPr lang="de-DE" sz="2800"/>
            </a:br>
            <a:endParaRPr lang="de-AT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3D750-3969-52C0-F285-C62F3A38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52675"/>
            <a:ext cx="4752661" cy="35891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AT" sz="2200" dirty="0"/>
              <a:t>Direktor der American </a:t>
            </a:r>
            <a:r>
              <a:rPr lang="de-AT" sz="2200" dirty="0" err="1"/>
              <a:t>Civil</a:t>
            </a:r>
            <a:r>
              <a:rPr lang="de-AT" sz="2200" dirty="0"/>
              <a:t> </a:t>
            </a:r>
            <a:r>
              <a:rPr lang="de-AT" sz="2200" dirty="0" err="1"/>
              <a:t>Liberties</a:t>
            </a:r>
            <a:r>
              <a:rPr lang="de-AT" sz="2200" dirty="0"/>
              <a:t> Union meint :“</a:t>
            </a:r>
            <a:r>
              <a:rPr lang="de-DE" sz="2200" dirty="0"/>
              <a:t>Die Gesundheit einer Person und nicht die Politik sollte für wichtige medizinische Entscheidungen ausschlaggebend sein</a:t>
            </a:r>
            <a:r>
              <a:rPr lang="de-AT" sz="2200" dirty="0"/>
              <a:t>“</a:t>
            </a:r>
          </a:p>
          <a:p>
            <a:pPr>
              <a:lnSpc>
                <a:spcPct val="110000"/>
              </a:lnSpc>
            </a:pPr>
            <a:r>
              <a:rPr lang="de-AT" sz="2200" dirty="0"/>
              <a:t>Letztes Jahr wurde das Grundurteil über das Recht einer Abtreibung aufgehoben in Wyoming</a:t>
            </a:r>
          </a:p>
        </p:txBody>
      </p:sp>
      <p:pic>
        <p:nvPicPr>
          <p:cNvPr id="3074" name="Picture 2" descr="Facebook und Instagram entfernen Werbung für Abtreibungspillen | STERN.de">
            <a:extLst>
              <a:ext uri="{FF2B5EF4-FFF2-40B4-BE49-F238E27FC236}">
                <a16:creationId xmlns:a16="http://schemas.microsoft.com/office/drawing/2014/main" id="{15B242E0-9F02-34C1-D84F-4A4097B1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079" name="Date Placeholder 3">
            <a:extLst>
              <a:ext uri="{FF2B5EF4-FFF2-40B4-BE49-F238E27FC236}">
                <a16:creationId xmlns:a16="http://schemas.microsoft.com/office/drawing/2014/main" id="{3F3B7F5A-1B06-4815-B7EB-049C6AF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/>
          </a:p>
        </p:txBody>
      </p:sp>
      <p:sp>
        <p:nvSpPr>
          <p:cNvPr id="3081" name="Footer Placeholder 4">
            <a:extLst>
              <a:ext uri="{FF2B5EF4-FFF2-40B4-BE49-F238E27FC236}">
                <a16:creationId xmlns:a16="http://schemas.microsoft.com/office/drawing/2014/main" id="{2E740899-0F0E-42D8-ACE8-A38B9E3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083" name="Slide Number Placeholder 5">
            <a:extLst>
              <a:ext uri="{FF2B5EF4-FFF2-40B4-BE49-F238E27FC236}">
                <a16:creationId xmlns:a16="http://schemas.microsoft.com/office/drawing/2014/main" id="{2298BF2C-AFD8-4232-9364-E649CD1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1BD3-8974-E186-F373-8D1102A0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4437"/>
            <a:ext cx="4876801" cy="14664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100"/>
              <a:t>Mehr als jede zweite Abtreibung mit Mifepriston</a:t>
            </a:r>
            <a:br>
              <a:rPr lang="de-DE" sz="3100"/>
            </a:br>
            <a:endParaRPr lang="de-AT" sz="31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9C069-8A8C-20AD-ECAE-0B767E6B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254" y="960114"/>
            <a:ext cx="4796346" cy="53962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err="1"/>
              <a:t>Mifepriston</a:t>
            </a:r>
            <a:r>
              <a:rPr lang="de-DE" dirty="0"/>
              <a:t> wurde im Jahr 2000 durch die FDA zugelassen und wird verwendet, um Schwangerschaften bis zur zehnten Woche zu beenden</a:t>
            </a:r>
          </a:p>
          <a:p>
            <a:pPr>
              <a:lnSpc>
                <a:spcPct val="110000"/>
              </a:lnSpc>
            </a:pPr>
            <a:r>
              <a:rPr lang="de-DE" dirty="0"/>
              <a:t>Bereits im November des Vorjahres zogen Abtreibungsgegnerinnen und -gegner vor Gericht, um ein Verbot von </a:t>
            </a:r>
            <a:r>
              <a:rPr lang="de-DE" dirty="0" err="1"/>
              <a:t>Mifepriston</a:t>
            </a:r>
            <a:r>
              <a:rPr lang="de-DE" dirty="0"/>
              <a:t> in den gesamten USA zu erwirken. </a:t>
            </a:r>
          </a:p>
          <a:p>
            <a:pPr>
              <a:lnSpc>
                <a:spcPct val="110000"/>
              </a:lnSpc>
            </a:pPr>
            <a:r>
              <a:rPr lang="de-DE" dirty="0"/>
              <a:t>Die FDA hatte die Beschwerde jedoch abgewiesen</a:t>
            </a:r>
          </a:p>
          <a:p>
            <a:pPr>
              <a:lnSpc>
                <a:spcPct val="110000"/>
              </a:lnSpc>
            </a:pPr>
            <a:r>
              <a:rPr lang="de-DE" dirty="0"/>
              <a:t>Im Jahr 2000 nutzen mehr als 5,6 Millionen Frauen eine Abtreibungspille</a:t>
            </a:r>
            <a:endParaRPr lang="de-AT" dirty="0"/>
          </a:p>
        </p:txBody>
      </p:sp>
      <p:pic>
        <p:nvPicPr>
          <p:cNvPr id="4102" name="Picture 6" descr="US-Berufungsgericht lässt Abtreibungspille mit Einschränkungen zu -  Biermann Medizin">
            <a:extLst>
              <a:ext uri="{FF2B5EF4-FFF2-40B4-BE49-F238E27FC236}">
                <a16:creationId xmlns:a16="http://schemas.microsoft.com/office/drawing/2014/main" id="{4D4B2866-13C5-14ED-EAFC-AA4F08F1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6425" y="2610927"/>
            <a:ext cx="3863261" cy="26849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107" name="Date Placeholder 3">
            <a:extLst>
              <a:ext uri="{FF2B5EF4-FFF2-40B4-BE49-F238E27FC236}">
                <a16:creationId xmlns:a16="http://schemas.microsoft.com/office/drawing/2014/main" id="{3F3B7F5A-1B06-4815-B7EB-049C6AF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5/10/2023</a:t>
            </a:fld>
            <a:endParaRPr lang="en-US"/>
          </a:p>
        </p:txBody>
      </p:sp>
      <p:sp>
        <p:nvSpPr>
          <p:cNvPr id="4109" name="Footer Placeholder 4">
            <a:extLst>
              <a:ext uri="{FF2B5EF4-FFF2-40B4-BE49-F238E27FC236}">
                <a16:creationId xmlns:a16="http://schemas.microsoft.com/office/drawing/2014/main" id="{2E740899-0F0E-42D8-ACE8-A38B9E3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111" name="Slide Number Placeholder 5">
            <a:extLst>
              <a:ext uri="{FF2B5EF4-FFF2-40B4-BE49-F238E27FC236}">
                <a16:creationId xmlns:a16="http://schemas.microsoft.com/office/drawing/2014/main" id="{2298BF2C-AFD8-4232-9364-E649CD1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519F5-8920-9236-C7A6-6B3248246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8A21A-5F02-8346-8F13-D31C8C541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95569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Müttersterblichkeit in USA wie vor 60 Jahren</vt:lpstr>
      <vt:lpstr>Infos</vt:lpstr>
      <vt:lpstr>Pandemie hat Situation verschärft </vt:lpstr>
      <vt:lpstr>Schlechte Gesundheit oft als Ursache </vt:lpstr>
      <vt:lpstr>Vor allem Schwarze betroffen </vt:lpstr>
      <vt:lpstr>Wyoming verbietet Abtreibungspillen </vt:lpstr>
      <vt:lpstr>Scharfe Kritik an Verbot von Abtreibungspillen </vt:lpstr>
      <vt:lpstr>Mehr als jede zweite Abtreibung mit Mifepriston 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Suljevic Benjamin</dc:creator>
  <cp:lastModifiedBy>Suljevic Benjamin</cp:lastModifiedBy>
  <cp:revision>13</cp:revision>
  <dcterms:created xsi:type="dcterms:W3CDTF">2023-04-12T06:03:14Z</dcterms:created>
  <dcterms:modified xsi:type="dcterms:W3CDTF">2023-05-10T12:13:47Z</dcterms:modified>
</cp:coreProperties>
</file>