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revisionInfo.xml" ContentType="application/vnd.ms-powerpoint.revisioninfo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0" r:id="rId4"/>
    <p:sldId id="258" r:id="rId5"/>
    <p:sldId id="257" r:id="rId6"/>
    <p:sldId id="259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C3A7E-5CF5-400A-91EA-33D33546781E}" v="409" dt="2024-02-11T17:49:04.670"/>
    <p1510:client id="{EC08D740-56FB-4186-8673-D5CC7D2A5B5C}" v="419" dt="2024-02-11T17:07:45.211"/>
    <p1510:client id="{EE5C72E6-0530-4630-8AB8-0E9826430775}" v="136" dt="2024-02-11T17:37:37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3B92E-107B-42B2-9588-9FE06EA0BED5}" type="datetimeFigureOut">
              <a:rPr lang="de-AT" smtClean="0"/>
              <a:t>11.02.2024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99B5A-E593-479A-A57C-C16B40B654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3713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99B5A-E593-479A-A57C-C16B40B6544A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926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www.diepresse.com/18075254/transporte-im-roten-meer-brechen-weiter-ein?ref=reco_a_ga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hiffe auf dem Meer">
            <a:extLst>
              <a:ext uri="{FF2B5EF4-FFF2-40B4-BE49-F238E27FC236}">
                <a16:creationId xmlns:a16="http://schemas.microsoft.com/office/drawing/2014/main" id="{840B8887-5706-CA50-0E7F-E7AF0872C7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263" b="74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7F646F6-7792-2357-62C2-1B27FA126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>
            <a:normAutofit/>
          </a:bodyPr>
          <a:lstStyle/>
          <a:p>
            <a:r>
              <a:rPr lang="de-AT"/>
              <a:t>Transporte im Roten Meer brechen weiter ein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8363E1-C393-A0E7-0B3D-33FD07975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AT">
                <a:solidFill>
                  <a:schemeClr val="tx1">
                    <a:lumMod val="65000"/>
                    <a:lumOff val="35000"/>
                  </a:schemeClr>
                </a:solidFill>
              </a:rPr>
              <a:t>By Benjamin Suljevic &amp; Adrian Zeitlberger</a:t>
            </a:r>
          </a:p>
        </p:txBody>
      </p:sp>
      <p:pic>
        <p:nvPicPr>
          <p:cNvPr id="6" name="Grafik 5" descr="Ein Bild, das Gummiente, Vogel, Spielzeug, Ente enthält.&#10;&#10;Automatisch generierte Beschreibung">
            <a:extLst>
              <a:ext uri="{FF2B5EF4-FFF2-40B4-BE49-F238E27FC236}">
                <a16:creationId xmlns:a16="http://schemas.microsoft.com/office/drawing/2014/main" id="{5B3F7B40-AF0D-EE25-E81F-E106C3679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4926" y="5938982"/>
            <a:ext cx="614052" cy="82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9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14521-CB2D-F302-3497-4E50803E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General </a:t>
            </a:r>
            <a:r>
              <a:rPr lang="de-DE" err="1"/>
              <a:t>information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C980BD-310D-2D60-0BA4-06378A614A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dirty="0"/>
              <a:t>Title: Transporte im Roten Meer brechen weiter ein</a:t>
            </a:r>
          </a:p>
          <a:p>
            <a:pPr>
              <a:buClr>
                <a:srgbClr val="FFFFFF"/>
              </a:buClr>
            </a:pPr>
            <a:r>
              <a:rPr lang="de-DE" dirty="0"/>
              <a:t>Date: 07.02.2024</a:t>
            </a:r>
          </a:p>
          <a:p>
            <a:pPr>
              <a:buClr>
                <a:srgbClr val="FFFFFF"/>
              </a:buClr>
            </a:pPr>
            <a:r>
              <a:rPr lang="de-DE" dirty="0"/>
              <a:t>Publisher: Die Presse</a:t>
            </a:r>
          </a:p>
          <a:p>
            <a:pPr>
              <a:buClr>
                <a:srgbClr val="FFFFFF"/>
              </a:buClr>
            </a:pPr>
            <a:r>
              <a:rPr lang="de-DE" dirty="0"/>
              <a:t>Content:</a:t>
            </a:r>
          </a:p>
          <a:p>
            <a:pPr lvl="1">
              <a:buClr>
                <a:srgbClr val="FFFFFF"/>
              </a:buClr>
            </a:pPr>
            <a:r>
              <a:rPr lang="de-DE" dirty="0" err="1"/>
              <a:t>Attacks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Houthi</a:t>
            </a:r>
            <a:r>
              <a:rPr lang="de-DE" dirty="0"/>
              <a:t> </a:t>
            </a:r>
            <a:r>
              <a:rPr lang="de-DE" dirty="0" err="1"/>
              <a:t>rebels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Red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contributed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decline</a:t>
            </a:r>
            <a:r>
              <a:rPr lang="de-DE" dirty="0"/>
              <a:t>.</a:t>
            </a:r>
          </a:p>
          <a:p>
            <a:pPr lvl="1">
              <a:buClr>
                <a:srgbClr val="FFFFFF"/>
              </a:buClr>
            </a:pPr>
            <a:r>
              <a:rPr lang="de-DE" dirty="0" err="1"/>
              <a:t>this</a:t>
            </a:r>
            <a:r>
              <a:rPr lang="de-DE" dirty="0"/>
              <a:t>, global trade </a:t>
            </a:r>
            <a:r>
              <a:rPr lang="de-DE" dirty="0" err="1"/>
              <a:t>volume</a:t>
            </a:r>
            <a:r>
              <a:rPr lang="de-DE" dirty="0"/>
              <a:t> </a:t>
            </a:r>
            <a:r>
              <a:rPr lang="de-DE" dirty="0" err="1"/>
              <a:t>rose</a:t>
            </a:r>
            <a:r>
              <a:rPr lang="de-DE" dirty="0"/>
              <a:t> in </a:t>
            </a:r>
            <a:r>
              <a:rPr lang="de-DE" dirty="0" err="1"/>
              <a:t>January</a:t>
            </a:r>
            <a:r>
              <a:rPr lang="de-DE" dirty="0"/>
              <a:t>, </a:t>
            </a:r>
            <a:r>
              <a:rPr lang="de-DE" dirty="0" err="1"/>
              <a:t>nearing</a:t>
            </a:r>
            <a:r>
              <a:rPr lang="de-DE" dirty="0"/>
              <a:t> </a:t>
            </a:r>
            <a:r>
              <a:rPr lang="de-DE" dirty="0" err="1"/>
              <a:t>pre-pandemic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.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The Chinese New Year </a:t>
            </a:r>
            <a:r>
              <a:rPr lang="de-DE" dirty="0" err="1"/>
              <a:t>likely</a:t>
            </a:r>
            <a:r>
              <a:rPr lang="de-DE" dirty="0"/>
              <a:t> </a:t>
            </a:r>
            <a:r>
              <a:rPr lang="de-DE" dirty="0" err="1"/>
              <a:t>boosted</a:t>
            </a:r>
            <a:r>
              <a:rPr lang="de-DE" dirty="0"/>
              <a:t> trade </a:t>
            </a:r>
            <a:r>
              <a:rPr lang="de-DE" dirty="0" err="1"/>
              <a:t>activity</a:t>
            </a:r>
            <a:r>
              <a:rPr lang="de-DE" dirty="0"/>
              <a:t> </a:t>
            </a:r>
            <a:r>
              <a:rPr lang="de-DE" dirty="0" err="1"/>
              <a:t>temporarily</a:t>
            </a:r>
            <a:br>
              <a:rPr lang="de-DE" dirty="0"/>
            </a:br>
            <a:endParaRPr lang="de-DE" dirty="0"/>
          </a:p>
          <a:p>
            <a:pPr>
              <a:buClr>
                <a:srgbClr val="FFFFFF"/>
              </a:buClr>
            </a:pPr>
            <a:endParaRPr lang="de-DE" dirty="0"/>
          </a:p>
        </p:txBody>
      </p:sp>
      <p:pic>
        <p:nvPicPr>
          <p:cNvPr id="5" name="Grafik 4" descr="Ein Bild, das Spielzeug, Plüsch, Stofftier, Hut enthält.&#10;&#10;Automatisch generierte Beschreibung">
            <a:extLst>
              <a:ext uri="{FF2B5EF4-FFF2-40B4-BE49-F238E27FC236}">
                <a16:creationId xmlns:a16="http://schemas.microsoft.com/office/drawing/2014/main" id="{5AE74529-D511-ED49-AD4C-0D02A11FC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6024" y="5801582"/>
            <a:ext cx="845976" cy="105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0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&lt;div&gt;&lt;span&gt;Angesichts der fortwährenden Angriffe der Houthi-Rebellen auf Handelsschiffe im Roten Meer ist die Menge der dort transportierten Container einer Studie zufolge weiter gesunken.&lt;/span&gt;&amp;#8195;&lt;span class=&quot;figure__credits&quot;&gt;Reuters / Khaled Abdullah&lt;/span&gt;&lt;/div&gt;">
            <a:extLst>
              <a:ext uri="{FF2B5EF4-FFF2-40B4-BE49-F238E27FC236}">
                <a16:creationId xmlns:a16="http://schemas.microsoft.com/office/drawing/2014/main" id="{B1457A08-435B-3E46-E30A-B7721C7214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1030">
            <a:extLst>
              <a:ext uri="{FF2B5EF4-FFF2-40B4-BE49-F238E27FC236}">
                <a16:creationId xmlns:a16="http://schemas.microsoft.com/office/drawing/2014/main" id="{78BDF585-BE7F-476F-BCC8-245A5750D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33" name="Rounded Rectangle 8">
            <a:extLst>
              <a:ext uri="{FF2B5EF4-FFF2-40B4-BE49-F238E27FC236}">
                <a16:creationId xmlns:a16="http://schemas.microsoft.com/office/drawing/2014/main" id="{22427323-7E1C-4F0C-AB34-A9D40D07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038226" y="819150"/>
            <a:ext cx="10037605" cy="4972049"/>
          </a:xfrm>
          <a:prstGeom prst="roundRect">
            <a:avLst>
              <a:gd name="adj" fmla="val 2726"/>
            </a:avLst>
          </a:prstGeom>
          <a:solidFill>
            <a:schemeClr val="bg1">
              <a:alpha val="75000"/>
            </a:schemeClr>
          </a:solidFill>
          <a:ln w="82550">
            <a:solidFill>
              <a:srgbClr val="EAEAEA"/>
            </a:solidFill>
          </a:ln>
          <a:scene3d>
            <a:camera prst="orthographicFront"/>
            <a:lightRig rig="threePt" dir="t"/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38D4EB-123B-5D2F-FE30-A08488D1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482" y="950976"/>
            <a:ext cx="9499092" cy="1263718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rgbClr val="FFFFFF"/>
                </a:solidFill>
              </a:rPr>
              <a:t>Our 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D6B496-E809-A93D-39E8-B12DB8EDBE6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83682" y="2367093"/>
            <a:ext cx="9346692" cy="3090732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FFFFFF"/>
                </a:solidFill>
              </a:rPr>
              <a:t>Which routes do they take now ?</a:t>
            </a:r>
          </a:p>
          <a:p>
            <a:r>
              <a:rPr lang="en-GB" sz="2800" dirty="0">
                <a:solidFill>
                  <a:srgbClr val="FFFFFF"/>
                </a:solidFill>
              </a:rPr>
              <a:t>How long will this delay the transports ?</a:t>
            </a:r>
          </a:p>
          <a:p>
            <a:r>
              <a:rPr lang="en-GB" sz="2800" dirty="0">
                <a:solidFill>
                  <a:srgbClr val="FFFFFF"/>
                </a:solidFill>
              </a:rPr>
              <a:t>What are the Consequences ?</a:t>
            </a:r>
          </a:p>
          <a:p>
            <a:endParaRPr lang="de-AT" dirty="0">
              <a:solidFill>
                <a:srgbClr val="FFFFFF"/>
              </a:solidFill>
            </a:endParaRPr>
          </a:p>
        </p:txBody>
      </p:sp>
      <p:pic>
        <p:nvPicPr>
          <p:cNvPr id="5" name="Grafik 4" descr="Ein Bild, das Cartoon, Halloween enthält.&#10;&#10;Automatisch generierte Beschreibung">
            <a:extLst>
              <a:ext uri="{FF2B5EF4-FFF2-40B4-BE49-F238E27FC236}">
                <a16:creationId xmlns:a16="http://schemas.microsoft.com/office/drawing/2014/main" id="{108D3B3E-031C-BEED-56BB-625DBF769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20519"/>
            <a:ext cx="966063" cy="93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4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A3EA91FD-72A8-4EE2-A061-96BD6F395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6" name="Picture 2">
            <a:extLst>
              <a:ext uri="{FF2B5EF4-FFF2-40B4-BE49-F238E27FC236}">
                <a16:creationId xmlns:a16="http://schemas.microsoft.com/office/drawing/2014/main" id="{07BD321D-C93F-45FE-8C85-A81062AA4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ECB31E7-A141-944F-9374-245A5D66BA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96" r="19454"/>
          <a:stretch/>
        </p:blipFill>
        <p:spPr>
          <a:xfrm>
            <a:off x="1" y="10"/>
            <a:ext cx="7552944" cy="6857990"/>
          </a:xfrm>
          <a:prstGeom prst="rect">
            <a:avLst/>
          </a:prstGeom>
        </p:spPr>
      </p:pic>
      <p:cxnSp>
        <p:nvCxnSpPr>
          <p:cNvPr id="2068" name="Straight Connector 2067">
            <a:extLst>
              <a:ext uri="{FF2B5EF4-FFF2-40B4-BE49-F238E27FC236}">
                <a16:creationId xmlns:a16="http://schemas.microsoft.com/office/drawing/2014/main" id="{869A403A-9D03-404A-8615-9FB213344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08202" y="0"/>
            <a:ext cx="0" cy="685800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0" name="Picture 2069">
            <a:extLst>
              <a:ext uri="{FF2B5EF4-FFF2-40B4-BE49-F238E27FC236}">
                <a16:creationId xmlns:a16="http://schemas.microsoft.com/office/drawing/2014/main" id="{CF97C8A3-46D6-41E8-BE14-FB5EDE09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C783046-F4ED-269A-F984-FF951DFC4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routes</a:t>
            </a:r>
            <a:r>
              <a:rPr lang="de-DE" dirty="0"/>
              <a:t> do </a:t>
            </a:r>
            <a:r>
              <a:rPr lang="de-DE" dirty="0" err="1"/>
              <a:t>they</a:t>
            </a:r>
            <a:r>
              <a:rPr lang="de-DE" dirty="0"/>
              <a:t> 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36D70A-CE0E-E2B8-A17C-D9E2603010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96408" y="2367092"/>
            <a:ext cx="3352128" cy="38813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 dirty="0" err="1"/>
              <a:t>Before</a:t>
            </a:r>
            <a:r>
              <a:rPr lang="de-DE" sz="2400" dirty="0"/>
              <a:t>: Through </a:t>
            </a:r>
            <a:r>
              <a:rPr lang="de-DE" sz="2400" dirty="0" err="1"/>
              <a:t>Red</a:t>
            </a:r>
            <a:r>
              <a:rPr lang="de-DE" sz="2400" dirty="0"/>
              <a:t> </a:t>
            </a:r>
            <a:r>
              <a:rPr lang="de-DE" sz="2400" dirty="0" err="1"/>
              <a:t>Sea</a:t>
            </a:r>
            <a:r>
              <a:rPr lang="de-DE" sz="2400" dirty="0"/>
              <a:t> And Suezkanal </a:t>
            </a:r>
          </a:p>
          <a:p>
            <a:r>
              <a:rPr lang="de-DE" sz="2400" dirty="0" err="1"/>
              <a:t>Now</a:t>
            </a:r>
            <a:r>
              <a:rPr lang="de-DE" sz="2400" dirty="0"/>
              <a:t>: Through </a:t>
            </a:r>
            <a:r>
              <a:rPr lang="de-DE" sz="2400" dirty="0" err="1"/>
              <a:t>cape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good</a:t>
            </a:r>
            <a:r>
              <a:rPr lang="de-DE" sz="2400" dirty="0"/>
              <a:t> </a:t>
            </a:r>
            <a:r>
              <a:rPr lang="de-DE" sz="2400" dirty="0" err="1"/>
              <a:t>hope</a:t>
            </a:r>
            <a:r>
              <a:rPr lang="de-DE" sz="2400" dirty="0"/>
              <a:t> (</a:t>
            </a:r>
            <a:r>
              <a:rPr lang="de-DE" sz="2400" dirty="0" err="1"/>
              <a:t>Around</a:t>
            </a:r>
            <a:r>
              <a:rPr lang="de-DE" sz="2400" dirty="0"/>
              <a:t> </a:t>
            </a:r>
            <a:r>
              <a:rPr lang="de-DE" sz="2400" dirty="0" err="1"/>
              <a:t>Africa</a:t>
            </a:r>
            <a:r>
              <a:rPr lang="de-DE" sz="2400" dirty="0"/>
              <a:t>)</a:t>
            </a:r>
            <a:endParaRPr lang="de-DE" sz="2400" dirty="0">
              <a:solidFill>
                <a:srgbClr val="FFFFFF"/>
              </a:solidFill>
              <a:ea typeface="+mn-lt"/>
              <a:cs typeface="+mn-lt"/>
            </a:endParaRPr>
          </a:p>
          <a:p>
            <a:endParaRPr lang="de-DE" sz="1800" dirty="0"/>
          </a:p>
        </p:txBody>
      </p:sp>
      <p:pic>
        <p:nvPicPr>
          <p:cNvPr id="9" name="Grafik 8" descr="Ein Bild, das Vogel, Gummiente, Cartoon, Kunst enthält.&#10;&#10;Automatisch generierte Beschreibung">
            <a:extLst>
              <a:ext uri="{FF2B5EF4-FFF2-40B4-BE49-F238E27FC236}">
                <a16:creationId xmlns:a16="http://schemas.microsoft.com/office/drawing/2014/main" id="{4C2F5000-BE5C-8233-8C83-92EB039B10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1548536" y="6096373"/>
            <a:ext cx="529337" cy="60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5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1AA009-40AD-4098-8AE7-680CA35C6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B6FBACC-399D-45DD-933F-127688C0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1D94EC-6C26-5680-765C-66B6ABF20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1300785"/>
            <a:ext cx="8689976" cy="2509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effectLst/>
              </a:rPr>
              <a:t>How long will this delay the transports?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B8952C-3DA1-77B5-A85F-23C0C7EAFB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51012" y="3886200"/>
            <a:ext cx="8689976" cy="137159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5400" b="1" i="1" dirty="0">
                <a:solidFill>
                  <a:srgbClr val="FF0000"/>
                </a:solidFill>
                <a:effectLst/>
              </a:rPr>
              <a:t>2 weeks</a:t>
            </a:r>
          </a:p>
        </p:txBody>
      </p:sp>
      <p:pic>
        <p:nvPicPr>
          <p:cNvPr id="5" name="Grafik 4" descr="Ein Bild, das Spielzeug, Cartoon, gelb, Vogel enthält.&#10;&#10;Automatisch generierte Beschreibung">
            <a:extLst>
              <a:ext uri="{FF2B5EF4-FFF2-40B4-BE49-F238E27FC236}">
                <a16:creationId xmlns:a16="http://schemas.microsoft.com/office/drawing/2014/main" id="{A2227852-0DF9-AFD9-0623-0DCDF9592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-1" y="1811"/>
            <a:ext cx="914403" cy="91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4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A931FA-4355-EC2F-469F-C89B1197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 err="1"/>
              <a:t>What</a:t>
            </a:r>
            <a:r>
              <a:rPr lang="de-DE" sz="4800" dirty="0"/>
              <a:t> </a:t>
            </a:r>
            <a:r>
              <a:rPr lang="de-DE" sz="4800" dirty="0" err="1"/>
              <a:t>are</a:t>
            </a:r>
            <a:r>
              <a:rPr lang="de-DE" sz="4800" dirty="0"/>
              <a:t> </a:t>
            </a:r>
            <a:r>
              <a:rPr lang="de-DE" sz="4800" dirty="0" err="1"/>
              <a:t>the</a:t>
            </a:r>
            <a:r>
              <a:rPr lang="de-DE" sz="4800" dirty="0"/>
              <a:t> </a:t>
            </a:r>
            <a:r>
              <a:rPr lang="de-DE" sz="4800" dirty="0" err="1"/>
              <a:t>Consequences</a:t>
            </a:r>
            <a:r>
              <a:rPr lang="de-DE" sz="4800" dirty="0"/>
              <a:t>? 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60F11E-8E66-420C-0428-C9A60B404B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92808"/>
            <a:ext cx="10363826" cy="4581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Short Terms:</a:t>
            </a:r>
          </a:p>
          <a:p>
            <a:pPr lvl="1">
              <a:buClr>
                <a:srgbClr val="FFFFFF"/>
              </a:buClr>
            </a:pPr>
            <a:r>
              <a:rPr lang="de-DE" sz="2000" dirty="0">
                <a:latin typeface="Tw Cen MT (Textkörper)"/>
                <a:cs typeface="Arial"/>
              </a:rPr>
              <a:t>80% LESS CONTAINER PASSED IN JANUARY THE SUEZ CANAL THAN EXPAECTED </a:t>
            </a:r>
            <a:endParaRPr lang="en-US" sz="2000" dirty="0">
              <a:solidFill>
                <a:srgbClr val="000000"/>
              </a:solidFill>
              <a:latin typeface="Tw Cen MT (Textkörper)"/>
              <a:cs typeface="Arial"/>
            </a:endParaRPr>
          </a:p>
          <a:p>
            <a:pPr lvl="1"/>
            <a:r>
              <a:rPr lang="de-DE" sz="2000" dirty="0"/>
              <a:t>Costs </a:t>
            </a:r>
            <a:r>
              <a:rPr lang="de-DE" sz="2000" dirty="0" err="1"/>
              <a:t>From</a:t>
            </a:r>
            <a:r>
              <a:rPr lang="de-DE" sz="2000" dirty="0"/>
              <a:t> China </a:t>
            </a:r>
            <a:r>
              <a:rPr lang="de-DE" sz="2000" dirty="0" err="1"/>
              <a:t>to</a:t>
            </a:r>
            <a:r>
              <a:rPr lang="de-DE" sz="2000" dirty="0"/>
              <a:t> Europe </a:t>
            </a:r>
            <a:r>
              <a:rPr lang="de-DE" sz="2000" dirty="0" err="1"/>
              <a:t>raise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1500$ </a:t>
            </a:r>
            <a:r>
              <a:rPr lang="de-DE" sz="2000" dirty="0" err="1"/>
              <a:t>to</a:t>
            </a:r>
            <a:r>
              <a:rPr lang="de-DE" sz="2000" dirty="0"/>
              <a:t> 5000$ (Per 40-Feet-Container)</a:t>
            </a:r>
          </a:p>
          <a:p>
            <a:pPr lvl="1"/>
            <a:r>
              <a:rPr lang="de-DE" sz="2000" dirty="0"/>
              <a:t>(</a:t>
            </a:r>
            <a:r>
              <a:rPr lang="de-DE" sz="2000" dirty="0" err="1"/>
              <a:t>During</a:t>
            </a:r>
            <a:r>
              <a:rPr lang="de-DE" sz="2000" dirty="0"/>
              <a:t> Corona Pandemic:15000$)</a:t>
            </a:r>
          </a:p>
          <a:p>
            <a:pPr lvl="1">
              <a:buClr>
                <a:srgbClr val="FFFFFF"/>
              </a:buClr>
              <a:buFont typeface="Courier New" panose="020B0604020202020204" pitchFamily="34" charset="0"/>
              <a:buChar char="o"/>
            </a:pPr>
            <a:endParaRPr lang="de-DE" sz="2000" dirty="0"/>
          </a:p>
          <a:p>
            <a:r>
              <a:rPr lang="de-DE" dirty="0"/>
              <a:t>Long </a:t>
            </a:r>
            <a:r>
              <a:rPr lang="de-DE" dirty="0" err="1"/>
              <a:t>terms</a:t>
            </a:r>
            <a:r>
              <a:rPr lang="de-DE" dirty="0"/>
              <a:t>: </a:t>
            </a:r>
          </a:p>
          <a:p>
            <a:pPr lvl="1">
              <a:buClr>
                <a:srgbClr val="FFFFFF"/>
              </a:buClr>
            </a:pPr>
            <a:r>
              <a:rPr lang="de-DE" sz="2000" dirty="0" err="1"/>
              <a:t>nothing</a:t>
            </a:r>
            <a:endParaRPr lang="de-DE" sz="2000" dirty="0"/>
          </a:p>
        </p:txBody>
      </p:sp>
      <p:pic>
        <p:nvPicPr>
          <p:cNvPr id="6" name="Grafik 5" descr="Ein Bild, das Spielzeug, Ente, Gummiente, Cartoon enthält.&#10;&#10;Automatisch generierte Beschreibung">
            <a:extLst>
              <a:ext uri="{FF2B5EF4-FFF2-40B4-BE49-F238E27FC236}">
                <a16:creationId xmlns:a16="http://schemas.microsoft.com/office/drawing/2014/main" id="{2F1BF12E-E33D-4BD2-9311-CC191A769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451277" y="-989"/>
            <a:ext cx="738006" cy="73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3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7D3BF70F-AEA1-4030-9D52-4D4CE1A15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9A290C2-8CB3-4B1A-A72F-857B26DDA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0BF65E-BDAE-9919-C431-A792C5804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056" y="609600"/>
            <a:ext cx="5632173" cy="5181599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F87E6D-A7B9-47A5-A59D-F719FDF1F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597987-8CCA-E989-12D8-490614EEDA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pPr algn="ctr" fontAlgn="base"/>
            <a:r>
              <a:rPr lang="de-AT" sz="1600" b="0" i="0">
                <a:effectLst/>
                <a:latin typeface="inherit"/>
                <a:hlinkClick r:id="rId5" tooltip="https://www.diepresse.com/18075254/transporte-im-roten-meer-brechen-weiter-ein?ref=reco_a_ga"/>
              </a:rPr>
              <a:t>https://www.diepresse.com/18075254/transporte-im-roten-meer-brechen-weiter-ein?ref=reco_a_ga</a:t>
            </a:r>
            <a:endParaRPr lang="de-AT" sz="1600" b="0" i="0">
              <a:effectLst/>
              <a:latin typeface="inherit"/>
            </a:endParaRPr>
          </a:p>
          <a:p>
            <a:pPr marL="0" indent="0" algn="ctr">
              <a:buNone/>
            </a:pPr>
            <a:endParaRPr lang="de-AT" sz="16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DEE852-AB15-4010-ACA0-6856D582D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r>
              <a:rPr lang="de-AT" sz="4800" dirty="0"/>
              <a:t>Source </a:t>
            </a:r>
            <a:r>
              <a:rPr lang="de-AT" sz="4800" dirty="0" err="1"/>
              <a:t>information</a:t>
            </a:r>
            <a:endParaRPr lang="de-AT" sz="4800" dirty="0"/>
          </a:p>
        </p:txBody>
      </p:sp>
      <p:pic>
        <p:nvPicPr>
          <p:cNvPr id="19" name="Grafik 18" descr="Ein Bild, das Spielzeug, Cartoon, Tierfigur, Smiley enthält.&#10;&#10;Automatisch generierte Beschreibung">
            <a:extLst>
              <a:ext uri="{FF2B5EF4-FFF2-40B4-BE49-F238E27FC236}">
                <a16:creationId xmlns:a16="http://schemas.microsoft.com/office/drawing/2014/main" id="{4E39EA5C-6A07-4E1F-852E-9256907554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0" y="5943597"/>
            <a:ext cx="896190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5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inion">
            <a:extLst>
              <a:ext uri="{FF2B5EF4-FFF2-40B4-BE49-F238E27FC236}">
                <a16:creationId xmlns:a16="http://schemas.microsoft.com/office/drawing/2014/main" id="{4DB8E4C0-F61C-E1E4-CC75-9175D8BA24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80" b="529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1030">
            <a:extLst>
              <a:ext uri="{FF2B5EF4-FFF2-40B4-BE49-F238E27FC236}">
                <a16:creationId xmlns:a16="http://schemas.microsoft.com/office/drawing/2014/main" id="{78BDF585-BE7F-476F-BCC8-245A5750D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33" name="Rounded Rectangle 8">
            <a:extLst>
              <a:ext uri="{FF2B5EF4-FFF2-40B4-BE49-F238E27FC236}">
                <a16:creationId xmlns:a16="http://schemas.microsoft.com/office/drawing/2014/main" id="{22427323-7E1C-4F0C-AB34-A9D40D07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038226" y="819150"/>
            <a:ext cx="10037605" cy="4972049"/>
          </a:xfrm>
          <a:prstGeom prst="roundRect">
            <a:avLst>
              <a:gd name="adj" fmla="val 2726"/>
            </a:avLst>
          </a:prstGeom>
          <a:solidFill>
            <a:schemeClr val="bg1">
              <a:alpha val="75000"/>
            </a:schemeClr>
          </a:solidFill>
          <a:ln w="82550">
            <a:solidFill>
              <a:srgbClr val="EAEAEA"/>
            </a:solidFill>
          </a:ln>
          <a:scene3d>
            <a:camera prst="orthographicFront"/>
            <a:lightRig rig="threePt" dir="t"/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4ECD68-FD9C-5FD4-292C-6D0924290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482" y="950976"/>
            <a:ext cx="9499092" cy="126371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opinion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C6459E-1C67-EEAC-92C7-034FD71A9CB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83682" y="2020824"/>
            <a:ext cx="9346692" cy="357530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de-DE" sz="2400" dirty="0" err="1">
                <a:solidFill>
                  <a:srgbClr val="FFFFFF"/>
                </a:solidFill>
              </a:rPr>
              <a:t>Why</a:t>
            </a:r>
            <a:r>
              <a:rPr lang="de-DE" sz="2400" dirty="0">
                <a:solidFill>
                  <a:srgbClr val="FFFFFF"/>
                </a:solidFill>
              </a:rPr>
              <a:t> </a:t>
            </a:r>
            <a:r>
              <a:rPr lang="de-DE" sz="2400" dirty="0" err="1">
                <a:solidFill>
                  <a:srgbClr val="FFFFFF"/>
                </a:solidFill>
              </a:rPr>
              <a:t>we</a:t>
            </a:r>
            <a:r>
              <a:rPr lang="de-DE" sz="2400" dirty="0">
                <a:solidFill>
                  <a:srgbClr val="FFFFFF"/>
                </a:solidFill>
              </a:rPr>
              <a:t> </a:t>
            </a:r>
            <a:r>
              <a:rPr lang="de-DE" sz="2400" dirty="0" err="1">
                <a:solidFill>
                  <a:srgbClr val="FFFFFF"/>
                </a:solidFill>
              </a:rPr>
              <a:t>choose</a:t>
            </a:r>
            <a:r>
              <a:rPr lang="de-DE" sz="2400" dirty="0">
                <a:solidFill>
                  <a:srgbClr val="FFFFFF"/>
                </a:solidFill>
              </a:rPr>
              <a:t> </a:t>
            </a:r>
            <a:r>
              <a:rPr lang="de-DE" sz="2400" dirty="0" err="1">
                <a:solidFill>
                  <a:srgbClr val="FFFFFF"/>
                </a:solidFill>
              </a:rPr>
              <a:t>this</a:t>
            </a:r>
            <a:r>
              <a:rPr lang="de-DE" sz="2400" dirty="0">
                <a:solidFill>
                  <a:srgbClr val="FFFFFF"/>
                </a:solidFill>
              </a:rPr>
              <a:t> </a:t>
            </a:r>
            <a:r>
              <a:rPr lang="de-DE" sz="2400" dirty="0" err="1">
                <a:solidFill>
                  <a:srgbClr val="FFFFFF"/>
                </a:solidFill>
              </a:rPr>
              <a:t>article</a:t>
            </a:r>
            <a:r>
              <a:rPr lang="de-DE" sz="2400" dirty="0">
                <a:solidFill>
                  <a:srgbClr val="FFFFFF"/>
                </a:solidFill>
              </a:rPr>
              <a:t>? (</a:t>
            </a:r>
            <a:r>
              <a:rPr lang="de-DE" sz="2400" dirty="0" err="1">
                <a:solidFill>
                  <a:srgbClr val="FFFFFF"/>
                </a:solidFill>
              </a:rPr>
              <a:t>Expactions</a:t>
            </a:r>
            <a:r>
              <a:rPr lang="de-DE" sz="2400" dirty="0">
                <a:solidFill>
                  <a:srgbClr val="FFFFFF"/>
                </a:solidFill>
              </a:rPr>
              <a:t>)</a:t>
            </a:r>
          </a:p>
          <a:p>
            <a:pPr lvl="1">
              <a:buClr>
                <a:srgbClr val="FFFFFF"/>
              </a:buClr>
              <a:buFont typeface="Courier New" panose="020B0604020202020204" pitchFamily="34" charset="0"/>
              <a:buChar char="o"/>
            </a:pPr>
            <a:r>
              <a:rPr lang="de-DE" sz="2400" dirty="0">
                <a:solidFill>
                  <a:srgbClr val="FFFFFF"/>
                </a:solidFill>
              </a:rPr>
              <a:t>Benjamin </a:t>
            </a:r>
            <a:r>
              <a:rPr lang="de-DE" sz="2400" dirty="0" err="1">
                <a:solidFill>
                  <a:srgbClr val="FFFFFF"/>
                </a:solidFill>
              </a:rPr>
              <a:t>is</a:t>
            </a:r>
            <a:r>
              <a:rPr lang="de-DE" sz="2400" dirty="0">
                <a:solidFill>
                  <a:srgbClr val="FFFFFF"/>
                </a:solidFill>
              </a:rPr>
              <a:t> a </a:t>
            </a:r>
            <a:r>
              <a:rPr lang="de-DE" sz="2400" dirty="0" err="1">
                <a:solidFill>
                  <a:srgbClr val="FFFFFF"/>
                </a:solidFill>
              </a:rPr>
              <a:t>great</a:t>
            </a:r>
            <a:r>
              <a:rPr lang="de-DE" sz="2400" dirty="0">
                <a:solidFill>
                  <a:srgbClr val="FFFFFF"/>
                </a:solidFill>
              </a:rPr>
              <a:t> </a:t>
            </a:r>
            <a:r>
              <a:rPr lang="de-DE" sz="2400" dirty="0" err="1">
                <a:solidFill>
                  <a:srgbClr val="FFFFFF"/>
                </a:solidFill>
              </a:rPr>
              <a:t>consumer</a:t>
            </a:r>
            <a:endParaRPr lang="de-DE" sz="2400" dirty="0">
              <a:solidFill>
                <a:srgbClr val="FFFFFF"/>
              </a:solidFill>
            </a:endParaRPr>
          </a:p>
          <a:p>
            <a:pPr lvl="1">
              <a:buClr>
                <a:srgbClr val="FFFFFF"/>
              </a:buClr>
              <a:buFont typeface="Courier New" panose="020B0604020202020204" pitchFamily="34" charset="0"/>
              <a:buChar char="o"/>
            </a:pPr>
            <a:r>
              <a:rPr lang="de-DE" sz="2400" dirty="0" err="1">
                <a:solidFill>
                  <a:srgbClr val="FFFFFF"/>
                </a:solidFill>
              </a:rPr>
              <a:t>Perfect</a:t>
            </a:r>
            <a:r>
              <a:rPr lang="de-DE" sz="2400" dirty="0">
                <a:solidFill>
                  <a:srgbClr val="FFFFFF"/>
                </a:solidFill>
              </a:rPr>
              <a:t> </a:t>
            </a:r>
            <a:r>
              <a:rPr lang="de-DE" sz="2400" dirty="0" err="1">
                <a:solidFill>
                  <a:srgbClr val="FFFFFF"/>
                </a:solidFill>
              </a:rPr>
              <a:t>for</a:t>
            </a:r>
            <a:r>
              <a:rPr lang="de-DE" sz="2400" dirty="0">
                <a:solidFill>
                  <a:srgbClr val="FFFFFF"/>
                </a:solidFill>
              </a:rPr>
              <a:t> 3 </a:t>
            </a:r>
            <a:r>
              <a:rPr lang="de-DE" sz="2400" dirty="0" err="1">
                <a:solidFill>
                  <a:srgbClr val="FFFFFF"/>
                </a:solidFill>
              </a:rPr>
              <a:t>questions</a:t>
            </a:r>
            <a:endParaRPr lang="de-DE" sz="2400" dirty="0">
              <a:solidFill>
                <a:srgbClr val="FFFFFF"/>
              </a:solidFill>
            </a:endParaRPr>
          </a:p>
          <a:p>
            <a:pPr>
              <a:buClr>
                <a:srgbClr val="FFFFFF"/>
              </a:buClr>
            </a:pPr>
            <a:endParaRPr lang="de-DE" sz="2400" dirty="0">
              <a:solidFill>
                <a:srgbClr val="FFFFFF"/>
              </a:solidFill>
            </a:endParaRPr>
          </a:p>
          <a:p>
            <a:pPr>
              <a:buClr>
                <a:srgbClr val="FFFFFF"/>
              </a:buClr>
            </a:pPr>
            <a:r>
              <a:rPr lang="de-DE" sz="2400" dirty="0" err="1">
                <a:solidFill>
                  <a:srgbClr val="FFFFFF"/>
                </a:solidFill>
              </a:rPr>
              <a:t>What</a:t>
            </a:r>
            <a:r>
              <a:rPr lang="de-DE" sz="2400" dirty="0">
                <a:solidFill>
                  <a:srgbClr val="FFFFFF"/>
                </a:solidFill>
              </a:rPr>
              <a:t> do </a:t>
            </a:r>
            <a:r>
              <a:rPr lang="de-DE" sz="2400" dirty="0" err="1">
                <a:solidFill>
                  <a:srgbClr val="FFFFFF"/>
                </a:solidFill>
              </a:rPr>
              <a:t>we</a:t>
            </a:r>
            <a:r>
              <a:rPr lang="de-DE" sz="2400" dirty="0">
                <a:solidFill>
                  <a:srgbClr val="FFFFFF"/>
                </a:solidFill>
              </a:rPr>
              <a:t> </a:t>
            </a:r>
            <a:r>
              <a:rPr lang="de-DE" sz="2400" dirty="0" err="1">
                <a:solidFill>
                  <a:srgbClr val="FFFFFF"/>
                </a:solidFill>
              </a:rPr>
              <a:t>think</a:t>
            </a:r>
            <a:r>
              <a:rPr lang="de-DE" sz="2400" dirty="0">
                <a:solidFill>
                  <a:srgbClr val="FFFFFF"/>
                </a:solidFill>
              </a:rPr>
              <a:t> </a:t>
            </a:r>
            <a:r>
              <a:rPr lang="de-DE" sz="2400" dirty="0" err="1">
                <a:solidFill>
                  <a:srgbClr val="FFFFFF"/>
                </a:solidFill>
              </a:rPr>
              <a:t>of</a:t>
            </a:r>
            <a:r>
              <a:rPr lang="de-DE" sz="2400" dirty="0">
                <a:solidFill>
                  <a:srgbClr val="FFFFFF"/>
                </a:solidFill>
              </a:rPr>
              <a:t> </a:t>
            </a:r>
            <a:r>
              <a:rPr lang="de-DE" sz="2400" dirty="0" err="1">
                <a:solidFill>
                  <a:srgbClr val="FFFFFF"/>
                </a:solidFill>
              </a:rPr>
              <a:t>this</a:t>
            </a:r>
            <a:r>
              <a:rPr lang="de-DE" sz="2400" dirty="0">
                <a:solidFill>
                  <a:srgbClr val="FFFFFF"/>
                </a:solidFill>
              </a:rPr>
              <a:t> </a:t>
            </a:r>
            <a:r>
              <a:rPr lang="de-DE" sz="2400" dirty="0" err="1">
                <a:solidFill>
                  <a:srgbClr val="FFFFFF"/>
                </a:solidFill>
              </a:rPr>
              <a:t>Article</a:t>
            </a:r>
            <a:r>
              <a:rPr lang="de-DE" sz="2400" dirty="0">
                <a:solidFill>
                  <a:srgbClr val="FFFFFF"/>
                </a:solidFill>
              </a:rPr>
              <a:t>? </a:t>
            </a:r>
          </a:p>
          <a:p>
            <a:pPr lvl="1">
              <a:buClr>
                <a:srgbClr val="FFFFFF"/>
              </a:buClr>
              <a:buFont typeface="Courier New" panose="020B0604020202020204" pitchFamily="34" charset="0"/>
              <a:buChar char="o"/>
            </a:pPr>
            <a:r>
              <a:rPr lang="de-DE" sz="2400" dirty="0" err="1">
                <a:solidFill>
                  <a:srgbClr val="FFFFFF"/>
                </a:solidFill>
              </a:rPr>
              <a:t>We</a:t>
            </a:r>
            <a:r>
              <a:rPr lang="de-DE" sz="2400" dirty="0">
                <a:solidFill>
                  <a:srgbClr val="FFFFFF"/>
                </a:solidFill>
              </a:rPr>
              <a:t> </a:t>
            </a:r>
            <a:r>
              <a:rPr lang="de-DE" sz="2400" dirty="0" err="1">
                <a:solidFill>
                  <a:srgbClr val="FFFFFF"/>
                </a:solidFill>
              </a:rPr>
              <a:t>would</a:t>
            </a:r>
            <a:r>
              <a:rPr lang="de-DE" sz="2400" dirty="0">
                <a:solidFill>
                  <a:srgbClr val="FFFFFF"/>
                </a:solidFill>
              </a:rPr>
              <a:t> like </a:t>
            </a:r>
            <a:r>
              <a:rPr lang="de-DE" sz="2400" dirty="0" err="1">
                <a:solidFill>
                  <a:srgbClr val="FFFFFF"/>
                </a:solidFill>
              </a:rPr>
              <a:t>to</a:t>
            </a:r>
            <a:r>
              <a:rPr lang="de-DE" sz="2400" dirty="0">
                <a:solidFill>
                  <a:srgbClr val="FFFFFF"/>
                </a:solidFill>
              </a:rPr>
              <a:t> </a:t>
            </a:r>
            <a:r>
              <a:rPr lang="de-DE" sz="2400" dirty="0" err="1">
                <a:solidFill>
                  <a:srgbClr val="FFFFFF"/>
                </a:solidFill>
              </a:rPr>
              <a:t>get</a:t>
            </a:r>
            <a:r>
              <a:rPr lang="de-DE" sz="2400" dirty="0">
                <a:solidFill>
                  <a:srgbClr val="FFFFFF"/>
                </a:solidFill>
              </a:rPr>
              <a:t> </a:t>
            </a:r>
            <a:r>
              <a:rPr lang="de-DE" sz="2400" dirty="0" err="1">
                <a:solidFill>
                  <a:srgbClr val="FFFFFF"/>
                </a:solidFill>
              </a:rPr>
              <a:t>more</a:t>
            </a:r>
            <a:r>
              <a:rPr lang="de-DE" sz="2400" dirty="0">
                <a:solidFill>
                  <a:srgbClr val="FFFFFF"/>
                </a:solidFill>
              </a:rPr>
              <a:t> </a:t>
            </a:r>
            <a:r>
              <a:rPr lang="de-DE" sz="2400" dirty="0" err="1">
                <a:solidFill>
                  <a:srgbClr val="FFFFFF"/>
                </a:solidFill>
              </a:rPr>
              <a:t>information</a:t>
            </a:r>
            <a:r>
              <a:rPr lang="de-DE" sz="2400" dirty="0">
                <a:solidFill>
                  <a:srgbClr val="FFFFFF"/>
                </a:solidFill>
              </a:rPr>
              <a:t> </a:t>
            </a:r>
            <a:r>
              <a:rPr lang="de-DE" sz="2400" dirty="0" err="1">
                <a:solidFill>
                  <a:srgbClr val="FFFFFF"/>
                </a:solidFill>
              </a:rPr>
              <a:t>about</a:t>
            </a:r>
            <a:r>
              <a:rPr lang="de-DE" sz="2400" dirty="0">
                <a:solidFill>
                  <a:srgbClr val="FFFFFF"/>
                </a:solidFill>
              </a:rPr>
              <a:t> </a:t>
            </a:r>
            <a:r>
              <a:rPr lang="de-DE" sz="2400" dirty="0" err="1">
                <a:solidFill>
                  <a:srgbClr val="FFFFFF"/>
                </a:solidFill>
              </a:rPr>
              <a:t>the</a:t>
            </a:r>
            <a:r>
              <a:rPr lang="de-DE" sz="2400" dirty="0">
                <a:solidFill>
                  <a:srgbClr val="FFFFFF"/>
                </a:solidFill>
              </a:rPr>
              <a:t> </a:t>
            </a:r>
            <a:r>
              <a:rPr lang="de-DE" sz="2400" dirty="0" err="1">
                <a:solidFill>
                  <a:srgbClr val="FFFFFF"/>
                </a:solidFill>
              </a:rPr>
              <a:t>rebel-attacks</a:t>
            </a:r>
            <a:endParaRPr lang="de-DE" sz="2400" dirty="0">
              <a:solidFill>
                <a:srgbClr val="FFFFFF"/>
              </a:solidFill>
            </a:endParaRPr>
          </a:p>
        </p:txBody>
      </p:sp>
      <p:pic>
        <p:nvPicPr>
          <p:cNvPr id="5" name="Grafik 4" descr="Ein Bild, das Spielzeug, Cartoon, Tierfigur, Angry Birds enthält.&#10;&#10;Automatisch generierte Beschreibung">
            <a:extLst>
              <a:ext uri="{FF2B5EF4-FFF2-40B4-BE49-F238E27FC236}">
                <a16:creationId xmlns:a16="http://schemas.microsoft.com/office/drawing/2014/main" id="{539D7CE7-AE9B-72CB-3A7F-7E1B171232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7096" y="5596127"/>
            <a:ext cx="946941" cy="118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199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47CCA-3E3D-9031-8D85-16744D49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5400" dirty="0" err="1"/>
              <a:t>Thanks</a:t>
            </a:r>
            <a:r>
              <a:rPr lang="de-AT" sz="5400" dirty="0"/>
              <a:t> </a:t>
            </a:r>
            <a:r>
              <a:rPr lang="de-AT" sz="5400" dirty="0" err="1"/>
              <a:t>for</a:t>
            </a:r>
            <a:r>
              <a:rPr lang="de-AT" sz="5400" dirty="0"/>
              <a:t> </a:t>
            </a:r>
            <a:r>
              <a:rPr lang="de-AT" sz="5400" dirty="0" err="1"/>
              <a:t>Your</a:t>
            </a:r>
            <a:r>
              <a:rPr lang="de-AT" sz="5400" dirty="0"/>
              <a:t> Attention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3C9E4D-35BE-6466-B88D-322F6F1AD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4302523"/>
      </p:ext>
    </p:extLst>
  </p:cSld>
  <p:clrMapOvr>
    <a:masterClrMapping/>
  </p:clrMapOvr>
</p:sld>
</file>

<file path=ppt/theme/theme1.xml><?xml version="1.0" encoding="utf-8"?>
<a:theme xmlns:a="http://schemas.openxmlformats.org/drawingml/2006/main" name="Tropfen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338340FC8B09246AC993D557D350D89" ma:contentTypeVersion="5" ma:contentTypeDescription="Ein neues Dokument erstellen." ma:contentTypeScope="" ma:versionID="c15f44c59bb9fd1856e76cc29fcd8278">
  <xsd:schema xmlns:xsd="http://www.w3.org/2001/XMLSchema" xmlns:xs="http://www.w3.org/2001/XMLSchema" xmlns:p="http://schemas.microsoft.com/office/2006/metadata/properties" xmlns:ns2="27bef531-7167-4bd2-8196-cea8f9e01722" targetNamespace="http://schemas.microsoft.com/office/2006/metadata/properties" ma:root="true" ma:fieldsID="72cccbda3c8a0c380f8e861972cf5a66" ns2:_="">
    <xsd:import namespace="27bef531-7167-4bd2-8196-cea8f9e01722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bef531-7167-4bd2-8196-cea8f9e01722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27bef531-7167-4bd2-8196-cea8f9e01722" xsi:nil="true"/>
  </documentManagement>
</p:properties>
</file>

<file path=customXml/itemProps1.xml><?xml version="1.0" encoding="utf-8"?>
<ds:datastoreItem xmlns:ds="http://schemas.openxmlformats.org/officeDocument/2006/customXml" ds:itemID="{0D36C540-2490-4622-8394-A7C49FEFEFFA}"/>
</file>

<file path=customXml/itemProps2.xml><?xml version="1.0" encoding="utf-8"?>
<ds:datastoreItem xmlns:ds="http://schemas.openxmlformats.org/officeDocument/2006/customXml" ds:itemID="{83085D31-B8D3-4D5D-9241-79C0CBF31871}"/>
</file>

<file path=customXml/itemProps3.xml><?xml version="1.0" encoding="utf-8"?>
<ds:datastoreItem xmlns:ds="http://schemas.openxmlformats.org/officeDocument/2006/customXml" ds:itemID="{533B68F9-DFCC-44A5-981C-31D88704A218}"/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TM04033925[[fn=Tropfen]]</Template>
  <TotalTime>0</TotalTime>
  <Words>236</Words>
  <Application>Microsoft Office PowerPoint</Application>
  <PresentationFormat>Breitbild</PresentationFormat>
  <Paragraphs>38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Aptos</vt:lpstr>
      <vt:lpstr>Arial</vt:lpstr>
      <vt:lpstr>Courier New</vt:lpstr>
      <vt:lpstr>inherit</vt:lpstr>
      <vt:lpstr>Tw Cen MT</vt:lpstr>
      <vt:lpstr>Tw Cen MT (Textkörper)</vt:lpstr>
      <vt:lpstr>Tropfen</vt:lpstr>
      <vt:lpstr>Transporte im Roten Meer brechen weiter ein</vt:lpstr>
      <vt:lpstr>General information</vt:lpstr>
      <vt:lpstr>Our Questions</vt:lpstr>
      <vt:lpstr>Which routes do they take now?</vt:lpstr>
      <vt:lpstr>How long will this delay the transports?</vt:lpstr>
      <vt:lpstr>What are the Consequences? </vt:lpstr>
      <vt:lpstr>Source information</vt:lpstr>
      <vt:lpstr>opinion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Suljevic</dc:creator>
  <cp:lastModifiedBy>Benjamin Suljevic</cp:lastModifiedBy>
  <cp:revision>2</cp:revision>
  <dcterms:created xsi:type="dcterms:W3CDTF">2024-02-10T16:48:07Z</dcterms:created>
  <dcterms:modified xsi:type="dcterms:W3CDTF">2024-02-11T18:02:53Z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0x0101009338340FC8B09246AC993D557D350D89</vt:lpwstr>
  </property>
</Properties>
</file>