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68" r:id="rId5"/>
    <p:sldId id="259" r:id="rId6"/>
    <p:sldId id="260" r:id="rId7"/>
    <p:sldId id="261" r:id="rId8"/>
    <p:sldId id="262" r:id="rId9"/>
    <p:sldId id="263" r:id="rId10"/>
    <p:sldId id="267" r:id="rId11"/>
    <p:sldId id="264" r:id="rId12"/>
    <p:sldId id="269" r:id="rId13"/>
    <p:sldId id="271"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7F78B1-E451-45AE-81A8-CB3206D9B163}"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0A0728BE-B443-4A73-B886-7406EEC6BBDA}">
      <dgm:prSet/>
      <dgm:spPr/>
      <dgm:t>
        <a:bodyPr/>
        <a:lstStyle/>
        <a:p>
          <a:r>
            <a:rPr lang="de-DE"/>
            <a:t>Warner Bros</a:t>
          </a:r>
          <a:endParaRPr lang="en-US"/>
        </a:p>
      </dgm:t>
    </dgm:pt>
    <dgm:pt modelId="{2242098D-63D0-4859-B155-90189BAFEDC0}" type="parTrans" cxnId="{E3F2F93F-7EDC-4347-B7DD-98B74A611471}">
      <dgm:prSet/>
      <dgm:spPr/>
      <dgm:t>
        <a:bodyPr/>
        <a:lstStyle/>
        <a:p>
          <a:endParaRPr lang="en-US"/>
        </a:p>
      </dgm:t>
    </dgm:pt>
    <dgm:pt modelId="{BE1556CA-8C49-4A3B-8D4F-36D870468D07}" type="sibTrans" cxnId="{E3F2F93F-7EDC-4347-B7DD-98B74A611471}">
      <dgm:prSet/>
      <dgm:spPr/>
      <dgm:t>
        <a:bodyPr/>
        <a:lstStyle/>
        <a:p>
          <a:endParaRPr lang="en-US"/>
        </a:p>
      </dgm:t>
    </dgm:pt>
    <dgm:pt modelId="{4BEF374E-88B5-47ED-93CD-4E191B716CE1}">
      <dgm:prSet/>
      <dgm:spPr/>
      <dgm:t>
        <a:bodyPr/>
        <a:lstStyle/>
        <a:p>
          <a:r>
            <a:rPr lang="de-DE"/>
            <a:t>Lucasfilm</a:t>
          </a:r>
          <a:endParaRPr lang="en-US"/>
        </a:p>
      </dgm:t>
    </dgm:pt>
    <dgm:pt modelId="{1FD7447B-0988-4420-8D2A-4CB474EBA73B}" type="parTrans" cxnId="{162BB30C-4278-4C7A-BA44-D1095406D9FF}">
      <dgm:prSet/>
      <dgm:spPr/>
      <dgm:t>
        <a:bodyPr/>
        <a:lstStyle/>
        <a:p>
          <a:endParaRPr lang="en-US"/>
        </a:p>
      </dgm:t>
    </dgm:pt>
    <dgm:pt modelId="{C3E1CC1B-3E95-4331-872C-C0CF04C537F2}" type="sibTrans" cxnId="{162BB30C-4278-4C7A-BA44-D1095406D9FF}">
      <dgm:prSet/>
      <dgm:spPr/>
      <dgm:t>
        <a:bodyPr/>
        <a:lstStyle/>
        <a:p>
          <a:endParaRPr lang="en-US"/>
        </a:p>
      </dgm:t>
    </dgm:pt>
    <dgm:pt modelId="{6E52C5B3-ACB2-4B0A-91D6-8A083C8101BE}">
      <dgm:prSet/>
      <dgm:spPr/>
      <dgm:t>
        <a:bodyPr/>
        <a:lstStyle/>
        <a:p>
          <a:r>
            <a:rPr lang="de-DE"/>
            <a:t>20th Century Fox</a:t>
          </a:r>
          <a:endParaRPr lang="en-US"/>
        </a:p>
      </dgm:t>
    </dgm:pt>
    <dgm:pt modelId="{3D6B0E9F-EC47-4CC2-8D3E-12823529496E}" type="parTrans" cxnId="{BD44DF3C-88E3-4BD6-AF2A-4B31C2CA8E76}">
      <dgm:prSet/>
      <dgm:spPr/>
      <dgm:t>
        <a:bodyPr/>
        <a:lstStyle/>
        <a:p>
          <a:endParaRPr lang="en-US"/>
        </a:p>
      </dgm:t>
    </dgm:pt>
    <dgm:pt modelId="{4DC66F43-A2FC-4C52-8300-F16EBD56849E}" type="sibTrans" cxnId="{BD44DF3C-88E3-4BD6-AF2A-4B31C2CA8E76}">
      <dgm:prSet/>
      <dgm:spPr/>
      <dgm:t>
        <a:bodyPr/>
        <a:lstStyle/>
        <a:p>
          <a:endParaRPr lang="en-US"/>
        </a:p>
      </dgm:t>
    </dgm:pt>
    <dgm:pt modelId="{50FC4FAD-4FF7-473D-A365-542C477C6ADA}">
      <dgm:prSet/>
      <dgm:spPr/>
      <dgm:t>
        <a:bodyPr/>
        <a:lstStyle/>
        <a:p>
          <a:r>
            <a:rPr lang="de-DE"/>
            <a:t>Universal Pictures</a:t>
          </a:r>
          <a:endParaRPr lang="en-US"/>
        </a:p>
      </dgm:t>
    </dgm:pt>
    <dgm:pt modelId="{840AB1BD-04FD-4F10-A57A-96A82EF4F3ED}" type="parTrans" cxnId="{D4050049-DF08-4193-AD2B-23CC4D23C72C}">
      <dgm:prSet/>
      <dgm:spPr/>
      <dgm:t>
        <a:bodyPr/>
        <a:lstStyle/>
        <a:p>
          <a:endParaRPr lang="en-US"/>
        </a:p>
      </dgm:t>
    </dgm:pt>
    <dgm:pt modelId="{89CD9467-B9B4-4DA7-8A8D-0D098D2C18B9}" type="sibTrans" cxnId="{D4050049-DF08-4193-AD2B-23CC4D23C72C}">
      <dgm:prSet/>
      <dgm:spPr/>
      <dgm:t>
        <a:bodyPr/>
        <a:lstStyle/>
        <a:p>
          <a:endParaRPr lang="en-US"/>
        </a:p>
      </dgm:t>
    </dgm:pt>
    <dgm:pt modelId="{66E56FBA-0B8E-4967-A7F5-800E184CA69B}">
      <dgm:prSet/>
      <dgm:spPr/>
      <dgm:t>
        <a:bodyPr/>
        <a:lstStyle/>
        <a:p>
          <a:r>
            <a:rPr lang="de-DE"/>
            <a:t>Pixar Animation Studios</a:t>
          </a:r>
          <a:endParaRPr lang="en-US"/>
        </a:p>
      </dgm:t>
    </dgm:pt>
    <dgm:pt modelId="{732FECA2-F5C9-4BAC-8796-A28580850894}" type="parTrans" cxnId="{8E5AF0BA-FA42-4213-8160-50FA0035B85C}">
      <dgm:prSet/>
      <dgm:spPr/>
      <dgm:t>
        <a:bodyPr/>
        <a:lstStyle/>
        <a:p>
          <a:endParaRPr lang="en-US"/>
        </a:p>
      </dgm:t>
    </dgm:pt>
    <dgm:pt modelId="{BA301B6F-CD4D-4950-80CD-54017618F484}" type="sibTrans" cxnId="{8E5AF0BA-FA42-4213-8160-50FA0035B85C}">
      <dgm:prSet/>
      <dgm:spPr/>
      <dgm:t>
        <a:bodyPr/>
        <a:lstStyle/>
        <a:p>
          <a:endParaRPr lang="en-US"/>
        </a:p>
      </dgm:t>
    </dgm:pt>
    <dgm:pt modelId="{8339A6E6-66E1-40D4-8B0E-8DBC294A22D8}">
      <dgm:prSet/>
      <dgm:spPr/>
      <dgm:t>
        <a:bodyPr/>
        <a:lstStyle/>
        <a:p>
          <a:r>
            <a:rPr lang="de-DE"/>
            <a:t>Marvel Studios</a:t>
          </a:r>
          <a:endParaRPr lang="en-US"/>
        </a:p>
      </dgm:t>
    </dgm:pt>
    <dgm:pt modelId="{93AD4EFF-830B-4F30-BBD4-AE62C482D557}" type="parTrans" cxnId="{295259BC-4997-41F1-BA7A-DB614DDD03CF}">
      <dgm:prSet/>
      <dgm:spPr/>
      <dgm:t>
        <a:bodyPr/>
        <a:lstStyle/>
        <a:p>
          <a:endParaRPr lang="en-US"/>
        </a:p>
      </dgm:t>
    </dgm:pt>
    <dgm:pt modelId="{55537A8F-78B1-40D9-9BA5-C6A00E191A6C}" type="sibTrans" cxnId="{295259BC-4997-41F1-BA7A-DB614DDD03CF}">
      <dgm:prSet/>
      <dgm:spPr/>
      <dgm:t>
        <a:bodyPr/>
        <a:lstStyle/>
        <a:p>
          <a:endParaRPr lang="en-US"/>
        </a:p>
      </dgm:t>
    </dgm:pt>
    <dgm:pt modelId="{AFB7DF9B-974A-49A0-B8BB-C268FADA5299}">
      <dgm:prSet/>
      <dgm:spPr/>
      <dgm:t>
        <a:bodyPr/>
        <a:lstStyle/>
        <a:p>
          <a:r>
            <a:rPr lang="de-AT"/>
            <a:t>Paramount Studios</a:t>
          </a:r>
          <a:endParaRPr lang="en-US"/>
        </a:p>
      </dgm:t>
    </dgm:pt>
    <dgm:pt modelId="{218F9168-C08C-4D9E-BAEB-2A7662CD22D4}" type="parTrans" cxnId="{61103CC4-199A-4378-AE64-0C70F4365BBA}">
      <dgm:prSet/>
      <dgm:spPr/>
      <dgm:t>
        <a:bodyPr/>
        <a:lstStyle/>
        <a:p>
          <a:endParaRPr lang="en-US"/>
        </a:p>
      </dgm:t>
    </dgm:pt>
    <dgm:pt modelId="{B73E315E-AEDF-4E43-ACDB-44E792F3B996}" type="sibTrans" cxnId="{61103CC4-199A-4378-AE64-0C70F4365BBA}">
      <dgm:prSet/>
      <dgm:spPr/>
      <dgm:t>
        <a:bodyPr/>
        <a:lstStyle/>
        <a:p>
          <a:endParaRPr lang="en-US"/>
        </a:p>
      </dgm:t>
    </dgm:pt>
    <dgm:pt modelId="{FCDE117C-F580-4A78-8F5C-9F6215F436FC}" type="pres">
      <dgm:prSet presAssocID="{697F78B1-E451-45AE-81A8-CB3206D9B163}" presName="diagram" presStyleCnt="0">
        <dgm:presLayoutVars>
          <dgm:dir/>
          <dgm:resizeHandles val="exact"/>
        </dgm:presLayoutVars>
      </dgm:prSet>
      <dgm:spPr/>
    </dgm:pt>
    <dgm:pt modelId="{EE06F0E1-51C5-4FD9-A8E9-3C186960D9FD}" type="pres">
      <dgm:prSet presAssocID="{0A0728BE-B443-4A73-B886-7406EEC6BBDA}" presName="node" presStyleLbl="node1" presStyleIdx="0" presStyleCnt="7">
        <dgm:presLayoutVars>
          <dgm:bulletEnabled val="1"/>
        </dgm:presLayoutVars>
      </dgm:prSet>
      <dgm:spPr/>
    </dgm:pt>
    <dgm:pt modelId="{FC1CCF96-1FB6-461B-9C7F-598B61960559}" type="pres">
      <dgm:prSet presAssocID="{BE1556CA-8C49-4A3B-8D4F-36D870468D07}" presName="sibTrans" presStyleCnt="0"/>
      <dgm:spPr/>
    </dgm:pt>
    <dgm:pt modelId="{C76AD54E-AE9D-4AD9-B383-2E8CDBEBAE4A}" type="pres">
      <dgm:prSet presAssocID="{4BEF374E-88B5-47ED-93CD-4E191B716CE1}" presName="node" presStyleLbl="node1" presStyleIdx="1" presStyleCnt="7">
        <dgm:presLayoutVars>
          <dgm:bulletEnabled val="1"/>
        </dgm:presLayoutVars>
      </dgm:prSet>
      <dgm:spPr/>
    </dgm:pt>
    <dgm:pt modelId="{59CA5043-2428-4171-83C6-716D0ADF95B8}" type="pres">
      <dgm:prSet presAssocID="{C3E1CC1B-3E95-4331-872C-C0CF04C537F2}" presName="sibTrans" presStyleCnt="0"/>
      <dgm:spPr/>
    </dgm:pt>
    <dgm:pt modelId="{1C622A11-BCF1-4A49-AE79-D7FD4D1E80E1}" type="pres">
      <dgm:prSet presAssocID="{6E52C5B3-ACB2-4B0A-91D6-8A083C8101BE}" presName="node" presStyleLbl="node1" presStyleIdx="2" presStyleCnt="7">
        <dgm:presLayoutVars>
          <dgm:bulletEnabled val="1"/>
        </dgm:presLayoutVars>
      </dgm:prSet>
      <dgm:spPr/>
    </dgm:pt>
    <dgm:pt modelId="{BA500156-7FB2-46B6-8C05-C36B868A62DC}" type="pres">
      <dgm:prSet presAssocID="{4DC66F43-A2FC-4C52-8300-F16EBD56849E}" presName="sibTrans" presStyleCnt="0"/>
      <dgm:spPr/>
    </dgm:pt>
    <dgm:pt modelId="{7099CA76-D1FD-44E9-8D66-C0919F464124}" type="pres">
      <dgm:prSet presAssocID="{50FC4FAD-4FF7-473D-A365-542C477C6ADA}" presName="node" presStyleLbl="node1" presStyleIdx="3" presStyleCnt="7">
        <dgm:presLayoutVars>
          <dgm:bulletEnabled val="1"/>
        </dgm:presLayoutVars>
      </dgm:prSet>
      <dgm:spPr/>
    </dgm:pt>
    <dgm:pt modelId="{5F535B7A-A085-4D71-92B4-B3759CA974CC}" type="pres">
      <dgm:prSet presAssocID="{89CD9467-B9B4-4DA7-8A8D-0D098D2C18B9}" presName="sibTrans" presStyleCnt="0"/>
      <dgm:spPr/>
    </dgm:pt>
    <dgm:pt modelId="{56A0E6AA-B980-46DA-B9AB-C59A6D65AC83}" type="pres">
      <dgm:prSet presAssocID="{66E56FBA-0B8E-4967-A7F5-800E184CA69B}" presName="node" presStyleLbl="node1" presStyleIdx="4" presStyleCnt="7">
        <dgm:presLayoutVars>
          <dgm:bulletEnabled val="1"/>
        </dgm:presLayoutVars>
      </dgm:prSet>
      <dgm:spPr/>
    </dgm:pt>
    <dgm:pt modelId="{EE85D3B9-F280-455A-89F4-E375833BD16F}" type="pres">
      <dgm:prSet presAssocID="{BA301B6F-CD4D-4950-80CD-54017618F484}" presName="sibTrans" presStyleCnt="0"/>
      <dgm:spPr/>
    </dgm:pt>
    <dgm:pt modelId="{79A85694-96D1-4EBF-BEE2-CE1E82FFF774}" type="pres">
      <dgm:prSet presAssocID="{8339A6E6-66E1-40D4-8B0E-8DBC294A22D8}" presName="node" presStyleLbl="node1" presStyleIdx="5" presStyleCnt="7">
        <dgm:presLayoutVars>
          <dgm:bulletEnabled val="1"/>
        </dgm:presLayoutVars>
      </dgm:prSet>
      <dgm:spPr/>
    </dgm:pt>
    <dgm:pt modelId="{E5F65D1D-2ADB-45CA-B274-51457762AEA3}" type="pres">
      <dgm:prSet presAssocID="{55537A8F-78B1-40D9-9BA5-C6A00E191A6C}" presName="sibTrans" presStyleCnt="0"/>
      <dgm:spPr/>
    </dgm:pt>
    <dgm:pt modelId="{6B51ECFC-A600-456B-A51B-B96D1B32E4B3}" type="pres">
      <dgm:prSet presAssocID="{AFB7DF9B-974A-49A0-B8BB-C268FADA5299}" presName="node" presStyleLbl="node1" presStyleIdx="6" presStyleCnt="7">
        <dgm:presLayoutVars>
          <dgm:bulletEnabled val="1"/>
        </dgm:presLayoutVars>
      </dgm:prSet>
      <dgm:spPr/>
    </dgm:pt>
  </dgm:ptLst>
  <dgm:cxnLst>
    <dgm:cxn modelId="{15EC2805-8F31-4778-AD9B-FAB93642EAC0}" type="presOf" srcId="{0A0728BE-B443-4A73-B886-7406EEC6BBDA}" destId="{EE06F0E1-51C5-4FD9-A8E9-3C186960D9FD}" srcOrd="0" destOrd="0" presId="urn:microsoft.com/office/officeart/2005/8/layout/default"/>
    <dgm:cxn modelId="{162BB30C-4278-4C7A-BA44-D1095406D9FF}" srcId="{697F78B1-E451-45AE-81A8-CB3206D9B163}" destId="{4BEF374E-88B5-47ED-93CD-4E191B716CE1}" srcOrd="1" destOrd="0" parTransId="{1FD7447B-0988-4420-8D2A-4CB474EBA73B}" sibTransId="{C3E1CC1B-3E95-4331-872C-C0CF04C537F2}"/>
    <dgm:cxn modelId="{E1765717-1119-438C-A93E-665A35094988}" type="presOf" srcId="{66E56FBA-0B8E-4967-A7F5-800E184CA69B}" destId="{56A0E6AA-B980-46DA-B9AB-C59A6D65AC83}" srcOrd="0" destOrd="0" presId="urn:microsoft.com/office/officeart/2005/8/layout/default"/>
    <dgm:cxn modelId="{010DF330-98C7-4F8C-A2D7-88804E45A579}" type="presOf" srcId="{4BEF374E-88B5-47ED-93CD-4E191B716CE1}" destId="{C76AD54E-AE9D-4AD9-B383-2E8CDBEBAE4A}" srcOrd="0" destOrd="0" presId="urn:microsoft.com/office/officeart/2005/8/layout/default"/>
    <dgm:cxn modelId="{BD44DF3C-88E3-4BD6-AF2A-4B31C2CA8E76}" srcId="{697F78B1-E451-45AE-81A8-CB3206D9B163}" destId="{6E52C5B3-ACB2-4B0A-91D6-8A083C8101BE}" srcOrd="2" destOrd="0" parTransId="{3D6B0E9F-EC47-4CC2-8D3E-12823529496E}" sibTransId="{4DC66F43-A2FC-4C52-8300-F16EBD56849E}"/>
    <dgm:cxn modelId="{E3F2F93F-7EDC-4347-B7DD-98B74A611471}" srcId="{697F78B1-E451-45AE-81A8-CB3206D9B163}" destId="{0A0728BE-B443-4A73-B886-7406EEC6BBDA}" srcOrd="0" destOrd="0" parTransId="{2242098D-63D0-4859-B155-90189BAFEDC0}" sibTransId="{BE1556CA-8C49-4A3B-8D4F-36D870468D07}"/>
    <dgm:cxn modelId="{590EB15F-6CAC-42FB-A184-4F87D3185FA8}" type="presOf" srcId="{697F78B1-E451-45AE-81A8-CB3206D9B163}" destId="{FCDE117C-F580-4A78-8F5C-9F6215F436FC}" srcOrd="0" destOrd="0" presId="urn:microsoft.com/office/officeart/2005/8/layout/default"/>
    <dgm:cxn modelId="{D4050049-DF08-4193-AD2B-23CC4D23C72C}" srcId="{697F78B1-E451-45AE-81A8-CB3206D9B163}" destId="{50FC4FAD-4FF7-473D-A365-542C477C6ADA}" srcOrd="3" destOrd="0" parTransId="{840AB1BD-04FD-4F10-A57A-96A82EF4F3ED}" sibTransId="{89CD9467-B9B4-4DA7-8A8D-0D098D2C18B9}"/>
    <dgm:cxn modelId="{73431751-72D6-4378-9784-F020148C3BEE}" type="presOf" srcId="{50FC4FAD-4FF7-473D-A365-542C477C6ADA}" destId="{7099CA76-D1FD-44E9-8D66-C0919F464124}" srcOrd="0" destOrd="0" presId="urn:microsoft.com/office/officeart/2005/8/layout/default"/>
    <dgm:cxn modelId="{FB73A876-1222-4F83-9555-E3E8F9259985}" type="presOf" srcId="{AFB7DF9B-974A-49A0-B8BB-C268FADA5299}" destId="{6B51ECFC-A600-456B-A51B-B96D1B32E4B3}" srcOrd="0" destOrd="0" presId="urn:microsoft.com/office/officeart/2005/8/layout/default"/>
    <dgm:cxn modelId="{8E5AF0BA-FA42-4213-8160-50FA0035B85C}" srcId="{697F78B1-E451-45AE-81A8-CB3206D9B163}" destId="{66E56FBA-0B8E-4967-A7F5-800E184CA69B}" srcOrd="4" destOrd="0" parTransId="{732FECA2-F5C9-4BAC-8796-A28580850894}" sibTransId="{BA301B6F-CD4D-4950-80CD-54017618F484}"/>
    <dgm:cxn modelId="{295259BC-4997-41F1-BA7A-DB614DDD03CF}" srcId="{697F78B1-E451-45AE-81A8-CB3206D9B163}" destId="{8339A6E6-66E1-40D4-8B0E-8DBC294A22D8}" srcOrd="5" destOrd="0" parTransId="{93AD4EFF-830B-4F30-BBD4-AE62C482D557}" sibTransId="{55537A8F-78B1-40D9-9BA5-C6A00E191A6C}"/>
    <dgm:cxn modelId="{61103CC4-199A-4378-AE64-0C70F4365BBA}" srcId="{697F78B1-E451-45AE-81A8-CB3206D9B163}" destId="{AFB7DF9B-974A-49A0-B8BB-C268FADA5299}" srcOrd="6" destOrd="0" parTransId="{218F9168-C08C-4D9E-BAEB-2A7662CD22D4}" sibTransId="{B73E315E-AEDF-4E43-ACDB-44E792F3B996}"/>
    <dgm:cxn modelId="{81DD89DC-3852-4068-93AD-F48B08F849FB}" type="presOf" srcId="{8339A6E6-66E1-40D4-8B0E-8DBC294A22D8}" destId="{79A85694-96D1-4EBF-BEE2-CE1E82FFF774}" srcOrd="0" destOrd="0" presId="urn:microsoft.com/office/officeart/2005/8/layout/default"/>
    <dgm:cxn modelId="{FF268EED-47D1-4D9C-9473-420D73CD2ADA}" type="presOf" srcId="{6E52C5B3-ACB2-4B0A-91D6-8A083C8101BE}" destId="{1C622A11-BCF1-4A49-AE79-D7FD4D1E80E1}" srcOrd="0" destOrd="0" presId="urn:microsoft.com/office/officeart/2005/8/layout/default"/>
    <dgm:cxn modelId="{29B1D048-C110-413D-ADFC-84BFC64DE151}" type="presParOf" srcId="{FCDE117C-F580-4A78-8F5C-9F6215F436FC}" destId="{EE06F0E1-51C5-4FD9-A8E9-3C186960D9FD}" srcOrd="0" destOrd="0" presId="urn:microsoft.com/office/officeart/2005/8/layout/default"/>
    <dgm:cxn modelId="{BBBCE824-B955-473D-A3C8-34206D044975}" type="presParOf" srcId="{FCDE117C-F580-4A78-8F5C-9F6215F436FC}" destId="{FC1CCF96-1FB6-461B-9C7F-598B61960559}" srcOrd="1" destOrd="0" presId="urn:microsoft.com/office/officeart/2005/8/layout/default"/>
    <dgm:cxn modelId="{9F920B0A-B9F8-4B07-8B79-FD2177C867A7}" type="presParOf" srcId="{FCDE117C-F580-4A78-8F5C-9F6215F436FC}" destId="{C76AD54E-AE9D-4AD9-B383-2E8CDBEBAE4A}" srcOrd="2" destOrd="0" presId="urn:microsoft.com/office/officeart/2005/8/layout/default"/>
    <dgm:cxn modelId="{A3E6C7DF-708B-4FD6-8C26-5A7EDF801CB5}" type="presParOf" srcId="{FCDE117C-F580-4A78-8F5C-9F6215F436FC}" destId="{59CA5043-2428-4171-83C6-716D0ADF95B8}" srcOrd="3" destOrd="0" presId="urn:microsoft.com/office/officeart/2005/8/layout/default"/>
    <dgm:cxn modelId="{C6694987-08C8-4564-8617-FFC22C658EB7}" type="presParOf" srcId="{FCDE117C-F580-4A78-8F5C-9F6215F436FC}" destId="{1C622A11-BCF1-4A49-AE79-D7FD4D1E80E1}" srcOrd="4" destOrd="0" presId="urn:microsoft.com/office/officeart/2005/8/layout/default"/>
    <dgm:cxn modelId="{09253905-4B6F-4BD5-9B9A-343994B9771E}" type="presParOf" srcId="{FCDE117C-F580-4A78-8F5C-9F6215F436FC}" destId="{BA500156-7FB2-46B6-8C05-C36B868A62DC}" srcOrd="5" destOrd="0" presId="urn:microsoft.com/office/officeart/2005/8/layout/default"/>
    <dgm:cxn modelId="{638A39E1-32E9-4343-ABCA-3B109BDF208F}" type="presParOf" srcId="{FCDE117C-F580-4A78-8F5C-9F6215F436FC}" destId="{7099CA76-D1FD-44E9-8D66-C0919F464124}" srcOrd="6" destOrd="0" presId="urn:microsoft.com/office/officeart/2005/8/layout/default"/>
    <dgm:cxn modelId="{D5ECB88C-4796-4B81-A2AA-74BD55717609}" type="presParOf" srcId="{FCDE117C-F580-4A78-8F5C-9F6215F436FC}" destId="{5F535B7A-A085-4D71-92B4-B3759CA974CC}" srcOrd="7" destOrd="0" presId="urn:microsoft.com/office/officeart/2005/8/layout/default"/>
    <dgm:cxn modelId="{926DA25C-A53A-4C94-AB97-25ADB0FF7246}" type="presParOf" srcId="{FCDE117C-F580-4A78-8F5C-9F6215F436FC}" destId="{56A0E6AA-B980-46DA-B9AB-C59A6D65AC83}" srcOrd="8" destOrd="0" presId="urn:microsoft.com/office/officeart/2005/8/layout/default"/>
    <dgm:cxn modelId="{BCFA1B80-87B6-4C6B-AC20-A355F1FC67B5}" type="presParOf" srcId="{FCDE117C-F580-4A78-8F5C-9F6215F436FC}" destId="{EE85D3B9-F280-455A-89F4-E375833BD16F}" srcOrd="9" destOrd="0" presId="urn:microsoft.com/office/officeart/2005/8/layout/default"/>
    <dgm:cxn modelId="{FC501EFC-D6A5-42C5-B060-47E809DEDD71}" type="presParOf" srcId="{FCDE117C-F580-4A78-8F5C-9F6215F436FC}" destId="{79A85694-96D1-4EBF-BEE2-CE1E82FFF774}" srcOrd="10" destOrd="0" presId="urn:microsoft.com/office/officeart/2005/8/layout/default"/>
    <dgm:cxn modelId="{039CAEEF-23B0-46BD-876F-9F78D734D8E6}" type="presParOf" srcId="{FCDE117C-F580-4A78-8F5C-9F6215F436FC}" destId="{E5F65D1D-2ADB-45CA-B274-51457762AEA3}" srcOrd="11" destOrd="0" presId="urn:microsoft.com/office/officeart/2005/8/layout/default"/>
    <dgm:cxn modelId="{D4696CD6-0D35-45B9-82DB-85618E46ACF8}" type="presParOf" srcId="{FCDE117C-F580-4A78-8F5C-9F6215F436FC}" destId="{6B51ECFC-A600-456B-A51B-B96D1B32E4B3}"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6F0E1-51C5-4FD9-A8E9-3C186960D9FD}">
      <dsp:nvSpPr>
        <dsp:cNvPr id="0" name=""/>
        <dsp:cNvSpPr/>
      </dsp:nvSpPr>
      <dsp:spPr>
        <a:xfrm>
          <a:off x="3080" y="587032"/>
          <a:ext cx="2444055" cy="14664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de-DE" sz="2800" kern="1200"/>
            <a:t>Warner Bros</a:t>
          </a:r>
          <a:endParaRPr lang="en-US" sz="2800" kern="1200"/>
        </a:p>
      </dsp:txBody>
      <dsp:txXfrm>
        <a:off x="3080" y="587032"/>
        <a:ext cx="2444055" cy="1466433"/>
      </dsp:txXfrm>
    </dsp:sp>
    <dsp:sp modelId="{C76AD54E-AE9D-4AD9-B383-2E8CDBEBAE4A}">
      <dsp:nvSpPr>
        <dsp:cNvPr id="0" name=""/>
        <dsp:cNvSpPr/>
      </dsp:nvSpPr>
      <dsp:spPr>
        <a:xfrm>
          <a:off x="2691541" y="587032"/>
          <a:ext cx="2444055" cy="1466433"/>
        </a:xfrm>
        <a:prstGeom prst="rect">
          <a:avLst/>
        </a:prstGeom>
        <a:solidFill>
          <a:schemeClr val="accent2">
            <a:hueOff val="1027216"/>
            <a:satOff val="0"/>
            <a:lumOff val="31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de-DE" sz="2800" kern="1200"/>
            <a:t>Lucasfilm</a:t>
          </a:r>
          <a:endParaRPr lang="en-US" sz="2800" kern="1200"/>
        </a:p>
      </dsp:txBody>
      <dsp:txXfrm>
        <a:off x="2691541" y="587032"/>
        <a:ext cx="2444055" cy="1466433"/>
      </dsp:txXfrm>
    </dsp:sp>
    <dsp:sp modelId="{1C622A11-BCF1-4A49-AE79-D7FD4D1E80E1}">
      <dsp:nvSpPr>
        <dsp:cNvPr id="0" name=""/>
        <dsp:cNvSpPr/>
      </dsp:nvSpPr>
      <dsp:spPr>
        <a:xfrm>
          <a:off x="5380002" y="587032"/>
          <a:ext cx="2444055" cy="1466433"/>
        </a:xfrm>
        <a:prstGeom prst="rect">
          <a:avLst/>
        </a:prstGeom>
        <a:solidFill>
          <a:schemeClr val="accent2">
            <a:hueOff val="2054433"/>
            <a:satOff val="0"/>
            <a:lumOff val="62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de-DE" sz="2800" kern="1200"/>
            <a:t>20th Century Fox</a:t>
          </a:r>
          <a:endParaRPr lang="en-US" sz="2800" kern="1200"/>
        </a:p>
      </dsp:txBody>
      <dsp:txXfrm>
        <a:off x="5380002" y="587032"/>
        <a:ext cx="2444055" cy="1466433"/>
      </dsp:txXfrm>
    </dsp:sp>
    <dsp:sp modelId="{7099CA76-D1FD-44E9-8D66-C0919F464124}">
      <dsp:nvSpPr>
        <dsp:cNvPr id="0" name=""/>
        <dsp:cNvSpPr/>
      </dsp:nvSpPr>
      <dsp:spPr>
        <a:xfrm>
          <a:off x="8068463" y="587032"/>
          <a:ext cx="2444055" cy="1466433"/>
        </a:xfrm>
        <a:prstGeom prst="rect">
          <a:avLst/>
        </a:prstGeom>
        <a:solidFill>
          <a:schemeClr val="accent2">
            <a:hueOff val="3081649"/>
            <a:satOff val="0"/>
            <a:lumOff val="9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de-DE" sz="2800" kern="1200"/>
            <a:t>Universal Pictures</a:t>
          </a:r>
          <a:endParaRPr lang="en-US" sz="2800" kern="1200"/>
        </a:p>
      </dsp:txBody>
      <dsp:txXfrm>
        <a:off x="8068463" y="587032"/>
        <a:ext cx="2444055" cy="1466433"/>
      </dsp:txXfrm>
    </dsp:sp>
    <dsp:sp modelId="{56A0E6AA-B980-46DA-B9AB-C59A6D65AC83}">
      <dsp:nvSpPr>
        <dsp:cNvPr id="0" name=""/>
        <dsp:cNvSpPr/>
      </dsp:nvSpPr>
      <dsp:spPr>
        <a:xfrm>
          <a:off x="1347311" y="2297871"/>
          <a:ext cx="2444055" cy="1466433"/>
        </a:xfrm>
        <a:prstGeom prst="rect">
          <a:avLst/>
        </a:prstGeom>
        <a:solidFill>
          <a:schemeClr val="accent2">
            <a:hueOff val="4108866"/>
            <a:satOff val="0"/>
            <a:lumOff val="124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de-DE" sz="2800" kern="1200"/>
            <a:t>Pixar Animation Studios</a:t>
          </a:r>
          <a:endParaRPr lang="en-US" sz="2800" kern="1200"/>
        </a:p>
      </dsp:txBody>
      <dsp:txXfrm>
        <a:off x="1347311" y="2297871"/>
        <a:ext cx="2444055" cy="1466433"/>
      </dsp:txXfrm>
    </dsp:sp>
    <dsp:sp modelId="{79A85694-96D1-4EBF-BEE2-CE1E82FFF774}">
      <dsp:nvSpPr>
        <dsp:cNvPr id="0" name=""/>
        <dsp:cNvSpPr/>
      </dsp:nvSpPr>
      <dsp:spPr>
        <a:xfrm>
          <a:off x="4035772" y="2297871"/>
          <a:ext cx="2444055" cy="1466433"/>
        </a:xfrm>
        <a:prstGeom prst="rect">
          <a:avLst/>
        </a:prstGeom>
        <a:solidFill>
          <a:schemeClr val="accent2">
            <a:hueOff val="5136081"/>
            <a:satOff val="0"/>
            <a:lumOff val="155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de-DE" sz="2800" kern="1200"/>
            <a:t>Marvel Studios</a:t>
          </a:r>
          <a:endParaRPr lang="en-US" sz="2800" kern="1200"/>
        </a:p>
      </dsp:txBody>
      <dsp:txXfrm>
        <a:off x="4035772" y="2297871"/>
        <a:ext cx="2444055" cy="1466433"/>
      </dsp:txXfrm>
    </dsp:sp>
    <dsp:sp modelId="{6B51ECFC-A600-456B-A51B-B96D1B32E4B3}">
      <dsp:nvSpPr>
        <dsp:cNvPr id="0" name=""/>
        <dsp:cNvSpPr/>
      </dsp:nvSpPr>
      <dsp:spPr>
        <a:xfrm>
          <a:off x="6724233" y="2297871"/>
          <a:ext cx="2444055" cy="1466433"/>
        </a:xfrm>
        <a:prstGeom prst="rect">
          <a:avLst/>
        </a:prstGeom>
        <a:solidFill>
          <a:schemeClr val="accent2">
            <a:hueOff val="6163298"/>
            <a:satOff val="0"/>
            <a:lumOff val="1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de-AT" sz="2800" kern="1200"/>
            <a:t>Paramount Studios</a:t>
          </a:r>
          <a:endParaRPr lang="en-US" sz="2800" kern="1200"/>
        </a:p>
      </dsp:txBody>
      <dsp:txXfrm>
        <a:off x="6724233" y="2297871"/>
        <a:ext cx="2444055" cy="146643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12/2/2020</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‹Nr.›</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2082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12/2/2020</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‹Nr.›</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2215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12/2/2020</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‹Nr.›</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81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12/2/2020</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‹Nr.›</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0949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12/2/2020</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‹Nr.›</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532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12/2/2020</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‹Nr.›</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1888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12/2/2020</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‹Nr.›</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954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12/2/2020</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‹Nr.›</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0535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12/2/2020</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‹Nr.›</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516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12/2/2020</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‹Nr.›</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825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12/2/2020</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‹Nr.›</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267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12/2/2020</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‹Nr.›</a:t>
            </a:fld>
            <a:endParaRPr lang="en-US"/>
          </a:p>
        </p:txBody>
      </p:sp>
    </p:spTree>
    <p:extLst>
      <p:ext uri="{BB962C8B-B14F-4D97-AF65-F5344CB8AC3E}">
        <p14:creationId xmlns:p14="http://schemas.microsoft.com/office/powerpoint/2010/main" val="241689803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4">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07264C7-8D81-4937-A005-4CFC4D18D70C}"/>
              </a:ext>
            </a:extLst>
          </p:cNvPr>
          <p:cNvSpPr>
            <a:spLocks noGrp="1"/>
          </p:cNvSpPr>
          <p:nvPr>
            <p:ph type="ctrTitle"/>
          </p:nvPr>
        </p:nvSpPr>
        <p:spPr>
          <a:xfrm>
            <a:off x="1256275" y="2271449"/>
            <a:ext cx="9679449" cy="2847058"/>
          </a:xfrm>
        </p:spPr>
        <p:txBody>
          <a:bodyPr anchor="b">
            <a:normAutofit/>
          </a:bodyPr>
          <a:lstStyle/>
          <a:p>
            <a:r>
              <a:rPr lang="de-AT" sz="7200">
                <a:solidFill>
                  <a:schemeClr val="bg1"/>
                </a:solidFill>
              </a:rPr>
              <a:t>Die Filmindustrie</a:t>
            </a:r>
          </a:p>
        </p:txBody>
      </p:sp>
      <p:sp>
        <p:nvSpPr>
          <p:cNvPr id="3" name="Untertitel 2">
            <a:extLst>
              <a:ext uri="{FF2B5EF4-FFF2-40B4-BE49-F238E27FC236}">
                <a16:creationId xmlns:a16="http://schemas.microsoft.com/office/drawing/2014/main" id="{6A09416A-F567-4A07-A620-AE453A5EF91D}"/>
              </a:ext>
            </a:extLst>
          </p:cNvPr>
          <p:cNvSpPr>
            <a:spLocks noGrp="1"/>
          </p:cNvSpPr>
          <p:nvPr>
            <p:ph type="subTitle" idx="1"/>
          </p:nvPr>
        </p:nvSpPr>
        <p:spPr>
          <a:xfrm>
            <a:off x="1256275" y="5098254"/>
            <a:ext cx="9679449" cy="750259"/>
          </a:xfrm>
        </p:spPr>
        <p:txBody>
          <a:bodyPr anchor="ctr">
            <a:normAutofit/>
          </a:bodyPr>
          <a:lstStyle/>
          <a:p>
            <a:endParaRPr lang="de-AT" sz="2000">
              <a:solidFill>
                <a:schemeClr val="bg1"/>
              </a:solidFill>
            </a:endParaRPr>
          </a:p>
        </p:txBody>
      </p:sp>
      <p:cxnSp>
        <p:nvCxnSpPr>
          <p:cNvPr id="25" name="Straight Connector 16">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2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3772272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C7C9E2-38B0-4ECE-86C9-A89DDDA827E9}"/>
              </a:ext>
            </a:extLst>
          </p:cNvPr>
          <p:cNvSpPr>
            <a:spLocks noGrp="1"/>
          </p:cNvSpPr>
          <p:nvPr>
            <p:ph type="title"/>
          </p:nvPr>
        </p:nvSpPr>
        <p:spPr/>
        <p:txBody>
          <a:bodyPr/>
          <a:lstStyle/>
          <a:p>
            <a:r>
              <a:rPr lang="de-AT" dirty="0"/>
              <a:t>Arten von Filmen</a:t>
            </a:r>
          </a:p>
        </p:txBody>
      </p:sp>
      <p:sp>
        <p:nvSpPr>
          <p:cNvPr id="3" name="Inhaltsplatzhalter 2">
            <a:extLst>
              <a:ext uri="{FF2B5EF4-FFF2-40B4-BE49-F238E27FC236}">
                <a16:creationId xmlns:a16="http://schemas.microsoft.com/office/drawing/2014/main" id="{EE9CB59B-838F-427D-B424-F1845DB77CA6}"/>
              </a:ext>
            </a:extLst>
          </p:cNvPr>
          <p:cNvSpPr>
            <a:spLocks noGrp="1"/>
          </p:cNvSpPr>
          <p:nvPr>
            <p:ph idx="1"/>
          </p:nvPr>
        </p:nvSpPr>
        <p:spPr/>
        <p:txBody>
          <a:bodyPr>
            <a:normAutofit fontScale="77500" lnSpcReduction="20000"/>
          </a:bodyPr>
          <a:lstStyle/>
          <a:p>
            <a:r>
              <a:rPr lang="de-DE" dirty="0"/>
              <a:t>Science Fiction</a:t>
            </a:r>
          </a:p>
          <a:p>
            <a:pPr marL="0" indent="0">
              <a:buNone/>
            </a:pPr>
            <a:r>
              <a:rPr lang="de-DE" sz="2600" dirty="0">
                <a:solidFill>
                  <a:srgbClr val="202124"/>
                </a:solidFill>
              </a:rPr>
              <a:t>D</a:t>
            </a:r>
            <a:r>
              <a:rPr lang="de-DE" sz="2600" b="0" i="0" dirty="0">
                <a:solidFill>
                  <a:srgbClr val="202124"/>
                </a:solidFill>
                <a:effectLst/>
              </a:rPr>
              <a:t>ie sich mit </a:t>
            </a:r>
            <a:r>
              <a:rPr lang="de-DE" sz="2600" b="1" i="0" dirty="0">
                <a:solidFill>
                  <a:srgbClr val="202124"/>
                </a:solidFill>
                <a:effectLst/>
              </a:rPr>
              <a:t>fiktionalen Techniken </a:t>
            </a:r>
            <a:r>
              <a:rPr lang="de-DE" sz="2600" b="0" i="0" dirty="0">
                <a:solidFill>
                  <a:srgbClr val="202124"/>
                </a:solidFill>
                <a:effectLst/>
              </a:rPr>
              <a:t>sowie wissenschaftlichen Leistungen und deren möglichen Auswirkungen auf </a:t>
            </a:r>
            <a:r>
              <a:rPr lang="de-DE" sz="2600" b="1" i="0" dirty="0">
                <a:solidFill>
                  <a:srgbClr val="202124"/>
                </a:solidFill>
                <a:effectLst/>
              </a:rPr>
              <a:t>die Zukunft </a:t>
            </a:r>
            <a:r>
              <a:rPr lang="de-DE" sz="2600" b="0" i="0" dirty="0">
                <a:solidFill>
                  <a:srgbClr val="202124"/>
                </a:solidFill>
                <a:effectLst/>
              </a:rPr>
              <a:t>beschäftigen</a:t>
            </a:r>
            <a:endParaRPr lang="de-DE" sz="2600" dirty="0"/>
          </a:p>
          <a:p>
            <a:r>
              <a:rPr lang="de-DE" dirty="0"/>
              <a:t>Abenteuerfilm</a:t>
            </a:r>
          </a:p>
          <a:p>
            <a:pPr marL="0" indent="0">
              <a:buNone/>
            </a:pPr>
            <a:r>
              <a:rPr lang="de-DE" sz="2600" i="0" dirty="0">
                <a:solidFill>
                  <a:srgbClr val="202124"/>
                </a:solidFill>
                <a:effectLst/>
                <a:latin typeface="arial" panose="020B0604020202020204" pitchFamily="34" charset="0"/>
              </a:rPr>
              <a:t>Als Abenteuerfilm bezeichnet man einen Film, in dem </a:t>
            </a:r>
            <a:r>
              <a:rPr lang="de-DE" sz="2600" b="1" i="0" dirty="0">
                <a:solidFill>
                  <a:srgbClr val="202124"/>
                </a:solidFill>
                <a:effectLst/>
                <a:latin typeface="arial" panose="020B0604020202020204" pitchFamily="34" charset="0"/>
              </a:rPr>
              <a:t>die Protagonisten </a:t>
            </a:r>
            <a:r>
              <a:rPr lang="de-DE" sz="2600" i="0" dirty="0">
                <a:solidFill>
                  <a:srgbClr val="202124"/>
                </a:solidFill>
                <a:effectLst/>
                <a:latin typeface="arial" panose="020B0604020202020204" pitchFamily="34" charset="0"/>
              </a:rPr>
              <a:t>in eine ereignisreiche Handlung, mitunter mit </a:t>
            </a:r>
            <a:r>
              <a:rPr lang="de-DE" sz="2600" b="1" i="0" dirty="0">
                <a:solidFill>
                  <a:srgbClr val="202124"/>
                </a:solidFill>
                <a:effectLst/>
                <a:latin typeface="arial" panose="020B0604020202020204" pitchFamily="34" charset="0"/>
              </a:rPr>
              <a:t>vielen Schauplatzwechseln</a:t>
            </a:r>
            <a:r>
              <a:rPr lang="de-DE" sz="2600" i="0" dirty="0">
                <a:solidFill>
                  <a:srgbClr val="202124"/>
                </a:solidFill>
                <a:effectLst/>
                <a:latin typeface="arial" panose="020B0604020202020204" pitchFamily="34" charset="0"/>
              </a:rPr>
              <a:t>, verstrickt sind</a:t>
            </a:r>
            <a:endParaRPr lang="de-DE" sz="2600" dirty="0"/>
          </a:p>
          <a:p>
            <a:r>
              <a:rPr lang="de-DE" dirty="0"/>
              <a:t>Dokumentation</a:t>
            </a:r>
          </a:p>
          <a:p>
            <a:pPr marL="0" indent="0">
              <a:buNone/>
            </a:pPr>
            <a:r>
              <a:rPr lang="de-DE" sz="2600" i="0" dirty="0">
                <a:solidFill>
                  <a:srgbClr val="202124"/>
                </a:solidFill>
                <a:effectLst/>
                <a:latin typeface="arial" panose="020B0604020202020204" pitchFamily="34" charset="0"/>
              </a:rPr>
              <a:t>Unter Dokumentation versteht man die Nutzbarmachung von </a:t>
            </a:r>
            <a:r>
              <a:rPr lang="de-DE" sz="2600" b="1" i="0" dirty="0">
                <a:solidFill>
                  <a:srgbClr val="202124"/>
                </a:solidFill>
                <a:effectLst/>
                <a:latin typeface="arial" panose="020B0604020202020204" pitchFamily="34" charset="0"/>
              </a:rPr>
              <a:t>Informationen </a:t>
            </a:r>
            <a:r>
              <a:rPr lang="de-DE" sz="2600" i="0" dirty="0">
                <a:solidFill>
                  <a:srgbClr val="202124"/>
                </a:solidFill>
                <a:effectLst/>
                <a:latin typeface="arial" panose="020B0604020202020204" pitchFamily="34" charset="0"/>
              </a:rPr>
              <a:t>zur weiteren </a:t>
            </a:r>
            <a:r>
              <a:rPr lang="de-DE" sz="2600" b="1" i="0" dirty="0">
                <a:solidFill>
                  <a:srgbClr val="202124"/>
                </a:solidFill>
                <a:effectLst/>
                <a:latin typeface="arial" panose="020B0604020202020204" pitchFamily="34" charset="0"/>
              </a:rPr>
              <a:t>Verwendung</a:t>
            </a:r>
            <a:r>
              <a:rPr lang="de-DE" sz="2600" i="0" dirty="0">
                <a:solidFill>
                  <a:srgbClr val="202124"/>
                </a:solidFill>
                <a:effectLst/>
                <a:latin typeface="arial" panose="020B0604020202020204" pitchFamily="34" charset="0"/>
              </a:rPr>
              <a:t>. Ziel der Dokumentation ist es, schriftlich oder auf andere Weise dauerhaft niedergelegte Informationen gezielt </a:t>
            </a:r>
            <a:r>
              <a:rPr lang="de-DE" sz="2600" b="1" i="0" dirty="0">
                <a:solidFill>
                  <a:srgbClr val="202124"/>
                </a:solidFill>
                <a:effectLst/>
                <a:latin typeface="arial" panose="020B0604020202020204" pitchFamily="34" charset="0"/>
              </a:rPr>
              <a:t>auffindbar zu machen</a:t>
            </a:r>
            <a:endParaRPr lang="de-DE" sz="2600" b="1" dirty="0"/>
          </a:p>
          <a:p>
            <a:r>
              <a:rPr lang="de-DE" sz="3600" dirty="0"/>
              <a:t>Liebesfilm</a:t>
            </a:r>
          </a:p>
          <a:p>
            <a:pPr marL="0" indent="0">
              <a:buNone/>
            </a:pPr>
            <a:r>
              <a:rPr lang="de-DE" sz="2600" b="0" i="0" dirty="0">
                <a:effectLst/>
                <a:latin typeface="arial" panose="020B0604020202020204" pitchFamily="34" charset="0"/>
              </a:rPr>
              <a:t>Ein Liebesfilm ist ein Film, dessen Thema die </a:t>
            </a:r>
            <a:r>
              <a:rPr lang="de-DE" sz="2600" b="1" i="0" dirty="0">
                <a:effectLst/>
                <a:latin typeface="arial" panose="020B0604020202020204" pitchFamily="34" charset="0"/>
              </a:rPr>
              <a:t>Liebe zwischen zwei Menschen</a:t>
            </a:r>
            <a:r>
              <a:rPr lang="de-DE" sz="2600" b="0" i="0" dirty="0">
                <a:effectLst/>
                <a:latin typeface="arial" panose="020B0604020202020204" pitchFamily="34" charset="0"/>
              </a:rPr>
              <a:t> ist. Erfüllt sich diese Liebe in einem </a:t>
            </a:r>
            <a:r>
              <a:rPr lang="de-DE" sz="2600" b="1" i="0" dirty="0">
                <a:effectLst/>
                <a:latin typeface="arial" panose="020B0604020202020204" pitchFamily="34" charset="0"/>
              </a:rPr>
              <a:t>Happy End</a:t>
            </a:r>
            <a:r>
              <a:rPr lang="de-DE" sz="2600" b="0" i="0" dirty="0">
                <a:effectLst/>
                <a:latin typeface="arial" panose="020B0604020202020204" pitchFamily="34" charset="0"/>
              </a:rPr>
              <a:t>, stehen die romantischen Aspekte der Geschichte im Vordergrund</a:t>
            </a:r>
            <a:endParaRPr lang="de-DE" sz="2600" dirty="0"/>
          </a:p>
          <a:p>
            <a:endParaRPr lang="de-DE" dirty="0"/>
          </a:p>
          <a:p>
            <a:pPr marL="0" indent="0">
              <a:buNone/>
            </a:pPr>
            <a:endParaRPr lang="de-DE" sz="3600" dirty="0"/>
          </a:p>
          <a:p>
            <a:endParaRPr lang="de-AT" dirty="0"/>
          </a:p>
        </p:txBody>
      </p:sp>
    </p:spTree>
    <p:extLst>
      <p:ext uri="{BB962C8B-B14F-4D97-AF65-F5344CB8AC3E}">
        <p14:creationId xmlns:p14="http://schemas.microsoft.com/office/powerpoint/2010/main" val="2383453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el 1">
            <a:extLst>
              <a:ext uri="{FF2B5EF4-FFF2-40B4-BE49-F238E27FC236}">
                <a16:creationId xmlns:a16="http://schemas.microsoft.com/office/drawing/2014/main" id="{E11A427E-6906-4774-A770-A74F1101B1C4}"/>
              </a:ext>
            </a:extLst>
          </p:cNvPr>
          <p:cNvSpPr>
            <a:spLocks noGrp="1"/>
          </p:cNvSpPr>
          <p:nvPr>
            <p:ph type="title"/>
          </p:nvPr>
        </p:nvSpPr>
        <p:spPr>
          <a:xfrm>
            <a:off x="838200" y="365125"/>
            <a:ext cx="9842237" cy="1325563"/>
          </a:xfrm>
        </p:spPr>
        <p:txBody>
          <a:bodyPr>
            <a:normAutofit/>
          </a:bodyPr>
          <a:lstStyle/>
          <a:p>
            <a:r>
              <a:rPr lang="de-DE"/>
              <a:t>Film Studios</a:t>
            </a:r>
            <a:endParaRPr lang="de-AT"/>
          </a:p>
        </p:txBody>
      </p:sp>
      <p:cxnSp>
        <p:nvCxnSpPr>
          <p:cNvPr id="31" name="Straight Connector 3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3"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35"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3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graphicFrame>
        <p:nvGraphicFramePr>
          <p:cNvPr id="24" name="Inhaltsplatzhalter 2">
            <a:extLst>
              <a:ext uri="{FF2B5EF4-FFF2-40B4-BE49-F238E27FC236}">
                <a16:creationId xmlns:a16="http://schemas.microsoft.com/office/drawing/2014/main" id="{C1712C22-5D35-46A3-B8CD-373E310B8282}"/>
              </a:ext>
            </a:extLst>
          </p:cNvPr>
          <p:cNvGraphicFramePr>
            <a:graphicFrameLocks noGrp="1"/>
          </p:cNvGraphicFramePr>
          <p:nvPr>
            <p:ph idx="1"/>
            <p:extLst>
              <p:ext uri="{D42A27DB-BD31-4B8C-83A1-F6EECF244321}">
                <p14:modId xmlns:p14="http://schemas.microsoft.com/office/powerpoint/2010/main" val="360916529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2301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6AD3D4-1D1B-4F0C-938C-F4D9B3516C87}"/>
              </a:ext>
            </a:extLst>
          </p:cNvPr>
          <p:cNvSpPr>
            <a:spLocks noGrp="1"/>
          </p:cNvSpPr>
          <p:nvPr>
            <p:ph type="title"/>
          </p:nvPr>
        </p:nvSpPr>
        <p:spPr/>
        <p:txBody>
          <a:bodyPr/>
          <a:lstStyle/>
          <a:p>
            <a:r>
              <a:rPr lang="de-AT" dirty="0"/>
              <a:t>Bekannte Schauspieler</a:t>
            </a:r>
          </a:p>
        </p:txBody>
      </p:sp>
      <p:sp>
        <p:nvSpPr>
          <p:cNvPr id="3" name="Inhaltsplatzhalter 2">
            <a:extLst>
              <a:ext uri="{FF2B5EF4-FFF2-40B4-BE49-F238E27FC236}">
                <a16:creationId xmlns:a16="http://schemas.microsoft.com/office/drawing/2014/main" id="{3CC43C32-758F-468F-B0DF-B7AF6C4C0D5C}"/>
              </a:ext>
            </a:extLst>
          </p:cNvPr>
          <p:cNvSpPr>
            <a:spLocks noGrp="1"/>
          </p:cNvSpPr>
          <p:nvPr>
            <p:ph sz="half" idx="1"/>
          </p:nvPr>
        </p:nvSpPr>
        <p:spPr/>
        <p:txBody>
          <a:bodyPr>
            <a:normAutofit lnSpcReduction="10000"/>
          </a:bodyPr>
          <a:lstStyle/>
          <a:p>
            <a:r>
              <a:rPr lang="de-AT" sz="3600" dirty="0"/>
              <a:t>Männliche:</a:t>
            </a:r>
          </a:p>
          <a:p>
            <a:r>
              <a:rPr lang="de-AT" sz="3000" dirty="0"/>
              <a:t>Jim Carry      </a:t>
            </a:r>
          </a:p>
          <a:p>
            <a:r>
              <a:rPr lang="de-AT" sz="3000" dirty="0"/>
              <a:t>Johnny Depp</a:t>
            </a:r>
          </a:p>
          <a:p>
            <a:r>
              <a:rPr lang="de-AT" sz="3000" dirty="0"/>
              <a:t>Keanu Reeves</a:t>
            </a:r>
          </a:p>
          <a:p>
            <a:r>
              <a:rPr lang="de-AT" sz="3000" dirty="0"/>
              <a:t>Arnold Schwarzenegger</a:t>
            </a:r>
          </a:p>
          <a:p>
            <a:r>
              <a:rPr lang="de-AT" sz="3000" dirty="0"/>
              <a:t>Sylvester Stallone</a:t>
            </a:r>
          </a:p>
          <a:p>
            <a:r>
              <a:rPr lang="de-AT" sz="3000" dirty="0"/>
              <a:t>Bud Spencer</a:t>
            </a:r>
          </a:p>
          <a:p>
            <a:r>
              <a:rPr lang="de-AT" sz="3000" dirty="0"/>
              <a:t>Adam Sandler</a:t>
            </a:r>
          </a:p>
          <a:p>
            <a:endParaRPr lang="de-AT" sz="3600" dirty="0"/>
          </a:p>
          <a:p>
            <a:endParaRPr lang="de-AT" dirty="0"/>
          </a:p>
        </p:txBody>
      </p:sp>
      <p:sp>
        <p:nvSpPr>
          <p:cNvPr id="4" name="Inhaltsplatzhalter 3">
            <a:extLst>
              <a:ext uri="{FF2B5EF4-FFF2-40B4-BE49-F238E27FC236}">
                <a16:creationId xmlns:a16="http://schemas.microsoft.com/office/drawing/2014/main" id="{4A864116-2E1E-49F1-958F-86D04462282C}"/>
              </a:ext>
            </a:extLst>
          </p:cNvPr>
          <p:cNvSpPr>
            <a:spLocks noGrp="1"/>
          </p:cNvSpPr>
          <p:nvPr>
            <p:ph sz="half" idx="2"/>
          </p:nvPr>
        </p:nvSpPr>
        <p:spPr/>
        <p:txBody>
          <a:bodyPr>
            <a:normAutofit lnSpcReduction="10000"/>
          </a:bodyPr>
          <a:lstStyle/>
          <a:p>
            <a:r>
              <a:rPr lang="de-AT" sz="3600" dirty="0"/>
              <a:t>Weibliche:</a:t>
            </a:r>
          </a:p>
          <a:p>
            <a:r>
              <a:rPr lang="de-AT" sz="3000" dirty="0"/>
              <a:t>Emma Watson</a:t>
            </a:r>
          </a:p>
          <a:p>
            <a:r>
              <a:rPr lang="de-AT" sz="3000" dirty="0"/>
              <a:t>Julia Roberts</a:t>
            </a:r>
          </a:p>
          <a:p>
            <a:r>
              <a:rPr lang="de-AT" sz="3000" dirty="0"/>
              <a:t>Jennifer Connelly</a:t>
            </a:r>
          </a:p>
          <a:p>
            <a:r>
              <a:rPr lang="de-AT" sz="3000" dirty="0"/>
              <a:t>Scarlett Johansson</a:t>
            </a:r>
          </a:p>
          <a:p>
            <a:r>
              <a:rPr lang="de-AT" sz="3000" dirty="0"/>
              <a:t>Jennifer Aniston</a:t>
            </a:r>
          </a:p>
          <a:p>
            <a:r>
              <a:rPr lang="de-AT" sz="3000" dirty="0"/>
              <a:t>Marilyn Monroe</a:t>
            </a:r>
          </a:p>
          <a:p>
            <a:r>
              <a:rPr lang="de-AT" sz="3000" dirty="0"/>
              <a:t>Kaley Cuoco</a:t>
            </a:r>
          </a:p>
          <a:p>
            <a:endParaRPr lang="de-AT" sz="3600" dirty="0"/>
          </a:p>
        </p:txBody>
      </p:sp>
    </p:spTree>
    <p:extLst>
      <p:ext uri="{BB962C8B-B14F-4D97-AF65-F5344CB8AC3E}">
        <p14:creationId xmlns:p14="http://schemas.microsoft.com/office/powerpoint/2010/main" val="2382640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99A35B-839A-44FE-A3A8-F93ADD49B486}"/>
              </a:ext>
            </a:extLst>
          </p:cNvPr>
          <p:cNvSpPr>
            <a:spLocks noGrp="1"/>
          </p:cNvSpPr>
          <p:nvPr>
            <p:ph type="ctrTitle"/>
          </p:nvPr>
        </p:nvSpPr>
        <p:spPr/>
        <p:txBody>
          <a:bodyPr/>
          <a:lstStyle/>
          <a:p>
            <a:r>
              <a:rPr lang="de-AT" dirty="0"/>
              <a:t>Danke Für Zuhören</a:t>
            </a:r>
          </a:p>
        </p:txBody>
      </p:sp>
      <p:sp>
        <p:nvSpPr>
          <p:cNvPr id="3" name="Untertitel 2">
            <a:extLst>
              <a:ext uri="{FF2B5EF4-FFF2-40B4-BE49-F238E27FC236}">
                <a16:creationId xmlns:a16="http://schemas.microsoft.com/office/drawing/2014/main" id="{DB19FE1E-99D9-4DBA-8C55-F33791C0716F}"/>
              </a:ext>
            </a:extLst>
          </p:cNvPr>
          <p:cNvSpPr>
            <a:spLocks noGrp="1"/>
          </p:cNvSpPr>
          <p:nvPr>
            <p:ph type="subTitle" idx="1"/>
          </p:nvPr>
        </p:nvSpPr>
        <p:spPr/>
        <p:txBody>
          <a:bodyPr/>
          <a:lstStyle/>
          <a:p>
            <a:endParaRPr lang="de-AT"/>
          </a:p>
        </p:txBody>
      </p:sp>
    </p:spTree>
    <p:extLst>
      <p:ext uri="{BB962C8B-B14F-4D97-AF65-F5344CB8AC3E}">
        <p14:creationId xmlns:p14="http://schemas.microsoft.com/office/powerpoint/2010/main" val="1543285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0A2FA20F-CB55-4D94-9F4E-C5D9E2FAE1E7}"/>
              </a:ext>
            </a:extLst>
          </p:cNvPr>
          <p:cNvSpPr>
            <a:spLocks noGrp="1"/>
          </p:cNvSpPr>
          <p:nvPr>
            <p:ph type="title"/>
          </p:nvPr>
        </p:nvSpPr>
        <p:spPr>
          <a:xfrm>
            <a:off x="838200" y="1336390"/>
            <a:ext cx="6155988" cy="1182927"/>
          </a:xfrm>
        </p:spPr>
        <p:txBody>
          <a:bodyPr anchor="b">
            <a:normAutofit/>
          </a:bodyPr>
          <a:lstStyle/>
          <a:p>
            <a:r>
              <a:rPr lang="de-AT" sz="5400" dirty="0"/>
              <a:t>Inhaltsangabe</a:t>
            </a:r>
          </a:p>
        </p:txBody>
      </p:sp>
      <p:cxnSp>
        <p:nvCxnSpPr>
          <p:cNvPr id="59" name="Straight Connector 58">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5" name="Inhaltsplatzhalter 2">
            <a:extLst>
              <a:ext uri="{FF2B5EF4-FFF2-40B4-BE49-F238E27FC236}">
                <a16:creationId xmlns:a16="http://schemas.microsoft.com/office/drawing/2014/main" id="{FA4CB691-6BAF-4924-8F38-13258659F8E5}"/>
              </a:ext>
            </a:extLst>
          </p:cNvPr>
          <p:cNvSpPr>
            <a:spLocks noGrp="1"/>
          </p:cNvSpPr>
          <p:nvPr>
            <p:ph idx="1"/>
          </p:nvPr>
        </p:nvSpPr>
        <p:spPr>
          <a:xfrm>
            <a:off x="803776" y="2829330"/>
            <a:ext cx="6190412" cy="3344459"/>
          </a:xfrm>
        </p:spPr>
        <p:txBody>
          <a:bodyPr anchor="t">
            <a:noAutofit/>
          </a:bodyPr>
          <a:lstStyle/>
          <a:p>
            <a:r>
              <a:rPr lang="de-AT" sz="2800" dirty="0"/>
              <a:t>Entwicklung </a:t>
            </a:r>
          </a:p>
          <a:p>
            <a:r>
              <a:rPr lang="de-AT" sz="2800" dirty="0"/>
              <a:t>Filmherstellung</a:t>
            </a:r>
          </a:p>
          <a:p>
            <a:r>
              <a:rPr lang="de-AT" sz="2800" dirty="0"/>
              <a:t>Technik </a:t>
            </a:r>
          </a:p>
          <a:p>
            <a:r>
              <a:rPr lang="de-AT" sz="2800" dirty="0"/>
              <a:t>Kosten</a:t>
            </a:r>
          </a:p>
          <a:p>
            <a:r>
              <a:rPr lang="de-AT" sz="2800" dirty="0"/>
              <a:t>Arten von Filmen</a:t>
            </a:r>
          </a:p>
          <a:p>
            <a:r>
              <a:rPr lang="de-AT" sz="2800" dirty="0"/>
              <a:t>Film Studios</a:t>
            </a:r>
          </a:p>
          <a:p>
            <a:r>
              <a:rPr lang="de-AT" sz="2800" dirty="0"/>
              <a:t>Bekannte Schauspieler</a:t>
            </a:r>
          </a:p>
        </p:txBody>
      </p:sp>
      <p:pic>
        <p:nvPicPr>
          <p:cNvPr id="54" name="Graphic 53" descr="Video camera">
            <a:extLst>
              <a:ext uri="{FF2B5EF4-FFF2-40B4-BE49-F238E27FC236}">
                <a16:creationId xmlns:a16="http://schemas.microsoft.com/office/drawing/2014/main" id="{946C6CAB-F77E-4090-B46B-709DDD6CBA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85168" y="1968803"/>
            <a:ext cx="3548404" cy="3548404"/>
          </a:xfrm>
          <a:prstGeom prst="rect">
            <a:avLst/>
          </a:prstGeom>
        </p:spPr>
      </p:pic>
      <p:sp>
        <p:nvSpPr>
          <p:cNvPr id="6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6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2206793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8551F6-1693-44D6-8DED-77389E16D121}"/>
              </a:ext>
            </a:extLst>
          </p:cNvPr>
          <p:cNvSpPr>
            <a:spLocks noGrp="1"/>
          </p:cNvSpPr>
          <p:nvPr>
            <p:ph type="title"/>
          </p:nvPr>
        </p:nvSpPr>
        <p:spPr/>
        <p:txBody>
          <a:bodyPr>
            <a:normAutofit/>
          </a:bodyPr>
          <a:lstStyle/>
          <a:p>
            <a:r>
              <a:rPr lang="de-AT" dirty="0"/>
              <a:t>Entwicklung</a:t>
            </a:r>
          </a:p>
        </p:txBody>
      </p:sp>
      <p:sp>
        <p:nvSpPr>
          <p:cNvPr id="3" name="Inhaltsplatzhalter 2">
            <a:extLst>
              <a:ext uri="{FF2B5EF4-FFF2-40B4-BE49-F238E27FC236}">
                <a16:creationId xmlns:a16="http://schemas.microsoft.com/office/drawing/2014/main" id="{620D30DB-CF3D-4599-AE5A-F3F5851DD339}"/>
              </a:ext>
            </a:extLst>
          </p:cNvPr>
          <p:cNvSpPr>
            <a:spLocks noGrp="1"/>
          </p:cNvSpPr>
          <p:nvPr>
            <p:ph idx="1"/>
          </p:nvPr>
        </p:nvSpPr>
        <p:spPr/>
        <p:txBody>
          <a:bodyPr>
            <a:normAutofit fontScale="25000" lnSpcReduction="20000"/>
          </a:bodyPr>
          <a:lstStyle/>
          <a:p>
            <a:r>
              <a:rPr lang="de-DE" sz="12800" i="0" dirty="0">
                <a:effectLst/>
                <a:latin typeface="+mj-lt"/>
              </a:rPr>
              <a:t>Der erste  Film</a:t>
            </a:r>
          </a:p>
          <a:p>
            <a:pPr marL="0" indent="0">
              <a:buNone/>
            </a:pPr>
            <a:r>
              <a:rPr lang="de-DE" sz="8000" i="0" dirty="0">
                <a:effectLst/>
              </a:rPr>
              <a:t>Der Franzose Louis Le Prince entwickelte in Leeds, England, als erster eine Filmkamera mit nur einem Objektiv. 1888 drehte er damit die ersten bewegten Bilder, die man aus heutiger Sicht als Film bezeichnen kann</a:t>
            </a:r>
            <a:r>
              <a:rPr lang="de-DE" sz="12800" i="0" dirty="0">
                <a:effectLst/>
              </a:rPr>
              <a:t>.</a:t>
            </a:r>
            <a:endParaRPr lang="de-AT" sz="12800" dirty="0"/>
          </a:p>
          <a:p>
            <a:r>
              <a:rPr lang="de-AT" sz="12800" dirty="0"/>
              <a:t>Die Stummfilmzeit (1895 bis 1927) </a:t>
            </a:r>
          </a:p>
          <a:p>
            <a:pPr marL="0" indent="0">
              <a:buNone/>
            </a:pPr>
            <a:r>
              <a:rPr lang="de-AT" sz="8000" dirty="0"/>
              <a:t>Am 1 November 1895 zeigten die Brüder </a:t>
            </a:r>
            <a:r>
              <a:rPr lang="de-AT" sz="8000" dirty="0" err="1"/>
              <a:t>Sklandanowsky</a:t>
            </a:r>
            <a:r>
              <a:rPr lang="de-AT" sz="8000" dirty="0"/>
              <a:t> neun kurze Filme in Europa 	</a:t>
            </a:r>
            <a:endParaRPr lang="de-AT" sz="12800" dirty="0"/>
          </a:p>
          <a:p>
            <a:r>
              <a:rPr lang="de-AT" sz="12800" dirty="0"/>
              <a:t>1960er und 1970er Jahre</a:t>
            </a:r>
          </a:p>
          <a:p>
            <a:pPr marL="0" indent="0">
              <a:buNone/>
            </a:pPr>
            <a:r>
              <a:rPr lang="de-AT" sz="9600" dirty="0"/>
              <a:t>1960er waren die Zeit des Niedergangs des Golden Age </a:t>
            </a:r>
            <a:r>
              <a:rPr lang="de-AT" sz="9600" dirty="0" err="1"/>
              <a:t>of</a:t>
            </a:r>
            <a:r>
              <a:rPr lang="de-AT" sz="9600" dirty="0"/>
              <a:t> Hollywood</a:t>
            </a:r>
            <a:r>
              <a:rPr lang="de-AT" sz="4800" dirty="0"/>
              <a:t> </a:t>
            </a:r>
            <a:r>
              <a:rPr lang="de-AT" sz="8000" dirty="0"/>
              <a:t> </a:t>
            </a:r>
          </a:p>
          <a:p>
            <a:pPr marL="0" indent="0">
              <a:buNone/>
            </a:pPr>
            <a:r>
              <a:rPr lang="de-AT" sz="8000" dirty="0"/>
              <a:t>1970er wurden dann der erste Videorekorder von Sony auf dem Markt gebracht</a:t>
            </a:r>
          </a:p>
          <a:p>
            <a:pPr marL="0" indent="0">
              <a:buNone/>
            </a:pPr>
            <a:endParaRPr lang="de-AT" dirty="0"/>
          </a:p>
          <a:p>
            <a:pPr marL="0" indent="0">
              <a:buNone/>
            </a:pPr>
            <a:endParaRPr lang="de-AT" sz="1600" dirty="0"/>
          </a:p>
          <a:p>
            <a:pPr marL="0" indent="0">
              <a:buNone/>
            </a:pPr>
            <a:endParaRPr lang="de-AT" sz="1600" dirty="0"/>
          </a:p>
          <a:p>
            <a:pPr marL="0" indent="0">
              <a:buNone/>
            </a:pPr>
            <a:endParaRPr lang="de-AT" sz="1600" dirty="0"/>
          </a:p>
          <a:p>
            <a:pPr marL="0" indent="0">
              <a:buNone/>
            </a:pPr>
            <a:endParaRPr lang="de-AT" sz="1600" dirty="0"/>
          </a:p>
          <a:p>
            <a:pPr marL="0" indent="0">
              <a:buNone/>
            </a:pPr>
            <a:endParaRPr lang="de-AT" sz="1600" dirty="0"/>
          </a:p>
          <a:p>
            <a:pPr marL="0" indent="0">
              <a:buNone/>
            </a:pPr>
            <a:r>
              <a:rPr lang="de-AT" sz="1800" dirty="0"/>
              <a:t> </a:t>
            </a:r>
          </a:p>
          <a:p>
            <a:pPr marL="0" indent="0">
              <a:buNone/>
            </a:pPr>
            <a:endParaRPr lang="de-AT" dirty="0"/>
          </a:p>
          <a:p>
            <a:endParaRPr lang="de-AT" dirty="0"/>
          </a:p>
        </p:txBody>
      </p:sp>
    </p:spTree>
    <p:extLst>
      <p:ext uri="{BB962C8B-B14F-4D97-AF65-F5344CB8AC3E}">
        <p14:creationId xmlns:p14="http://schemas.microsoft.com/office/powerpoint/2010/main" val="1178346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967B70-F5F1-4EF7-BE6E-4EFADA739A13}"/>
              </a:ext>
            </a:extLst>
          </p:cNvPr>
          <p:cNvSpPr>
            <a:spLocks noGrp="1"/>
          </p:cNvSpPr>
          <p:nvPr>
            <p:ph type="title"/>
          </p:nvPr>
        </p:nvSpPr>
        <p:spPr/>
        <p:txBody>
          <a:bodyPr/>
          <a:lstStyle/>
          <a:p>
            <a:r>
              <a:rPr lang="de-AT" dirty="0"/>
              <a:t>Entwicklung</a:t>
            </a:r>
          </a:p>
        </p:txBody>
      </p:sp>
      <p:sp>
        <p:nvSpPr>
          <p:cNvPr id="3" name="Inhaltsplatzhalter 2">
            <a:extLst>
              <a:ext uri="{FF2B5EF4-FFF2-40B4-BE49-F238E27FC236}">
                <a16:creationId xmlns:a16="http://schemas.microsoft.com/office/drawing/2014/main" id="{8A8967AF-D9BB-4C48-9EB3-FBA3A032D908}"/>
              </a:ext>
            </a:extLst>
          </p:cNvPr>
          <p:cNvSpPr>
            <a:spLocks noGrp="1"/>
          </p:cNvSpPr>
          <p:nvPr>
            <p:ph idx="1"/>
          </p:nvPr>
        </p:nvSpPr>
        <p:spPr/>
        <p:txBody>
          <a:bodyPr>
            <a:normAutofit fontScale="92500"/>
          </a:bodyPr>
          <a:lstStyle/>
          <a:p>
            <a:r>
              <a:rPr lang="de-AT" sz="3200" dirty="0"/>
              <a:t>1980er und 1990er Jahre</a:t>
            </a:r>
          </a:p>
          <a:p>
            <a:pPr marL="0" indent="0">
              <a:buNone/>
            </a:pPr>
            <a:r>
              <a:rPr lang="de-DE" sz="1800" b="0" i="0" dirty="0">
                <a:solidFill>
                  <a:srgbClr val="202122"/>
                </a:solidFill>
                <a:effectLst/>
                <a:latin typeface="Arial" panose="020B0604020202020204" pitchFamily="34" charset="0"/>
              </a:rPr>
              <a:t>Nachdem die Verbreitung von </a:t>
            </a:r>
            <a:r>
              <a:rPr lang="de-DE" sz="1800" b="1" i="0" dirty="0">
                <a:solidFill>
                  <a:srgbClr val="202122"/>
                </a:solidFill>
                <a:effectLst/>
                <a:latin typeface="Arial" panose="020B0604020202020204" pitchFamily="34" charset="0"/>
              </a:rPr>
              <a:t>Videorekordern</a:t>
            </a:r>
            <a:r>
              <a:rPr lang="de-DE" sz="1800" b="0" i="0" dirty="0">
                <a:solidFill>
                  <a:srgbClr val="202122"/>
                </a:solidFill>
                <a:effectLst/>
                <a:latin typeface="Arial" panose="020B0604020202020204" pitchFamily="34" charset="0"/>
              </a:rPr>
              <a:t> ab Mitte der 70er zunahm und von der Filmindustrie anfangs </a:t>
            </a:r>
            <a:r>
              <a:rPr lang="de-DE" sz="1800" b="1" i="0" dirty="0">
                <a:solidFill>
                  <a:srgbClr val="202122"/>
                </a:solidFill>
                <a:effectLst/>
                <a:latin typeface="Arial" panose="020B0604020202020204" pitchFamily="34" charset="0"/>
              </a:rPr>
              <a:t>stark misstrauisch </a:t>
            </a:r>
            <a:r>
              <a:rPr lang="de-DE" sz="1800" b="0" i="0" dirty="0">
                <a:solidFill>
                  <a:srgbClr val="202122"/>
                </a:solidFill>
                <a:effectLst/>
                <a:latin typeface="Arial" panose="020B0604020202020204" pitchFamily="34" charset="0"/>
              </a:rPr>
              <a:t>begegnet wurde, zeigten sich später ihre </a:t>
            </a:r>
            <a:r>
              <a:rPr lang="de-DE" sz="1800" b="1" i="0" dirty="0">
                <a:solidFill>
                  <a:srgbClr val="202122"/>
                </a:solidFill>
                <a:effectLst/>
                <a:latin typeface="Arial" panose="020B0604020202020204" pitchFamily="34" charset="0"/>
              </a:rPr>
              <a:t>Vorteile</a:t>
            </a:r>
            <a:r>
              <a:rPr lang="de-DE" sz="1800" b="0" i="0" dirty="0">
                <a:solidFill>
                  <a:srgbClr val="202122"/>
                </a:solidFill>
                <a:effectLst/>
                <a:latin typeface="Arial" panose="020B0604020202020204" pitchFamily="34" charset="0"/>
              </a:rPr>
              <a:t>. Über die Vermarktung von Videokassetten konnten sich Produktionen rechnen, denen im Kino der Erfolg fehlte</a:t>
            </a:r>
            <a:endParaRPr lang="de-AT" sz="1800" dirty="0"/>
          </a:p>
          <a:p>
            <a:r>
              <a:rPr lang="de-AT" dirty="0"/>
              <a:t>Animationsfilme</a:t>
            </a:r>
          </a:p>
          <a:p>
            <a:pPr marL="0" indent="0">
              <a:buNone/>
            </a:pPr>
            <a:r>
              <a:rPr lang="de-DE" sz="2000" b="0" i="0" dirty="0">
                <a:effectLst/>
                <a:latin typeface="Arial" panose="020B0604020202020204" pitchFamily="34" charset="0"/>
              </a:rPr>
              <a:t>Eine neue Entwicklung der 1990er ist der computeranimierte Animationsfilm. Der </a:t>
            </a:r>
            <a:r>
              <a:rPr lang="de-DE" sz="2000" b="1" i="0" dirty="0">
                <a:effectLst/>
                <a:latin typeface="Arial" panose="020B0604020202020204" pitchFamily="34" charset="0"/>
              </a:rPr>
              <a:t>1995</a:t>
            </a:r>
            <a:r>
              <a:rPr lang="de-DE" sz="2000" b="0" i="0" dirty="0">
                <a:effectLst/>
                <a:latin typeface="Arial" panose="020B0604020202020204" pitchFamily="34" charset="0"/>
              </a:rPr>
              <a:t> erschienene Film </a:t>
            </a:r>
            <a:r>
              <a:rPr lang="de-DE" sz="2000" b="1" dirty="0">
                <a:latin typeface="Arial" panose="020B0604020202020204" pitchFamily="34" charset="0"/>
              </a:rPr>
              <a:t>Toy Story</a:t>
            </a:r>
            <a:r>
              <a:rPr lang="de-DE" sz="2000" i="1" dirty="0">
                <a:latin typeface="Arial" panose="020B0604020202020204" pitchFamily="34" charset="0"/>
              </a:rPr>
              <a:t> </a:t>
            </a:r>
            <a:r>
              <a:rPr lang="de-DE" sz="2000" b="0" i="0" dirty="0">
                <a:effectLst/>
                <a:latin typeface="Arial" panose="020B0604020202020204" pitchFamily="34" charset="0"/>
              </a:rPr>
              <a:t>von </a:t>
            </a:r>
            <a:r>
              <a:rPr lang="de-DE" sz="2000" dirty="0">
                <a:latin typeface="Arial" panose="020B0604020202020204" pitchFamily="34" charset="0"/>
              </a:rPr>
              <a:t>Pixar</a:t>
            </a:r>
            <a:r>
              <a:rPr lang="de-DE" sz="2000" b="0" i="0" dirty="0">
                <a:effectLst/>
                <a:latin typeface="Arial" panose="020B0604020202020204" pitchFamily="34" charset="0"/>
              </a:rPr>
              <a:t>, in Zusammenarbeit mit </a:t>
            </a:r>
            <a:r>
              <a:rPr lang="de-DE" sz="2000" b="1" dirty="0">
                <a:latin typeface="Arial" panose="020B0604020202020204" pitchFamily="34" charset="0"/>
              </a:rPr>
              <a:t>Disney</a:t>
            </a:r>
            <a:r>
              <a:rPr lang="de-DE" sz="2000" b="0" i="0" dirty="0">
                <a:effectLst/>
                <a:latin typeface="Arial" panose="020B0604020202020204" pitchFamily="34" charset="0"/>
              </a:rPr>
              <a:t>, war der </a:t>
            </a:r>
            <a:r>
              <a:rPr lang="de-DE" sz="2000" b="1" i="0" dirty="0">
                <a:effectLst/>
                <a:latin typeface="Arial" panose="020B0604020202020204" pitchFamily="34" charset="0"/>
              </a:rPr>
              <a:t>erste </a:t>
            </a:r>
            <a:r>
              <a:rPr lang="de-DE" sz="2000" b="0" i="0" dirty="0">
                <a:effectLst/>
                <a:latin typeface="Arial" panose="020B0604020202020204" pitchFamily="34" charset="0"/>
              </a:rPr>
              <a:t>Kinolangfilm, der allein am </a:t>
            </a:r>
            <a:r>
              <a:rPr lang="de-DE" sz="2000" b="1" i="0" dirty="0">
                <a:effectLst/>
                <a:latin typeface="Arial" panose="020B0604020202020204" pitchFamily="34" charset="0"/>
              </a:rPr>
              <a:t>Computer erzeugt </a:t>
            </a:r>
            <a:r>
              <a:rPr lang="de-DE" sz="2000" b="0" i="0" dirty="0">
                <a:effectLst/>
                <a:latin typeface="Arial" panose="020B0604020202020204" pitchFamily="34" charset="0"/>
              </a:rPr>
              <a:t>wurde.</a:t>
            </a:r>
            <a:endParaRPr lang="de-AT" sz="2000" dirty="0"/>
          </a:p>
          <a:p>
            <a:r>
              <a:rPr lang="de-AT" dirty="0"/>
              <a:t>Das neue Jahrtausend (2000 bis heute)</a:t>
            </a:r>
          </a:p>
          <a:p>
            <a:pPr marL="0" indent="0">
              <a:buNone/>
            </a:pPr>
            <a:r>
              <a:rPr lang="de-DE" sz="2200" b="0" i="0" dirty="0">
                <a:solidFill>
                  <a:srgbClr val="202122"/>
                </a:solidFill>
                <a:effectLst/>
                <a:latin typeface="Arial" panose="020B0604020202020204" pitchFamily="34" charset="0"/>
              </a:rPr>
              <a:t>Im neuen Jahrtausend setzte sich der Trend zu High-Budget-Produktionen fort. Zu Beginn der 2000er lässt sich ein neues Aufblühen des Genres </a:t>
            </a:r>
            <a:r>
              <a:rPr lang="de-DE" sz="2200" b="1" i="0" dirty="0">
                <a:solidFill>
                  <a:srgbClr val="202122"/>
                </a:solidFill>
                <a:effectLst/>
                <a:latin typeface="Arial" panose="020B0604020202020204" pitchFamily="34" charset="0"/>
              </a:rPr>
              <a:t>Fantasy</a:t>
            </a:r>
            <a:r>
              <a:rPr lang="de-DE" sz="2200" b="0" i="0" dirty="0">
                <a:solidFill>
                  <a:srgbClr val="202122"/>
                </a:solidFill>
                <a:effectLst/>
                <a:latin typeface="Arial" panose="020B0604020202020204" pitchFamily="34" charset="0"/>
              </a:rPr>
              <a:t> beobachten. Filmreihen wie </a:t>
            </a:r>
            <a:r>
              <a:rPr lang="de-DE" sz="2200" b="1" i="1" dirty="0">
                <a:latin typeface="Arial" panose="020B0604020202020204" pitchFamily="34" charset="0"/>
              </a:rPr>
              <a:t>Der Herr der Ringe</a:t>
            </a:r>
            <a:r>
              <a:rPr lang="de-DE" sz="2200" b="0" i="0" dirty="0">
                <a:effectLst/>
                <a:latin typeface="Arial" panose="020B0604020202020204" pitchFamily="34" charset="0"/>
              </a:rPr>
              <a:t>, </a:t>
            </a:r>
            <a:r>
              <a:rPr lang="de-DE" sz="2200" b="1" i="1" dirty="0">
                <a:latin typeface="Arial" panose="020B0604020202020204" pitchFamily="34" charset="0"/>
              </a:rPr>
              <a:t>Harry Potter</a:t>
            </a:r>
            <a:r>
              <a:rPr lang="de-DE" sz="2200" b="1" i="0" dirty="0">
                <a:effectLst/>
                <a:latin typeface="Arial" panose="020B0604020202020204" pitchFamily="34" charset="0"/>
              </a:rPr>
              <a:t> </a:t>
            </a:r>
            <a:r>
              <a:rPr lang="de-DE" sz="2200" b="0" i="0" dirty="0">
                <a:effectLst/>
                <a:latin typeface="Arial" panose="020B0604020202020204" pitchFamily="34" charset="0"/>
              </a:rPr>
              <a:t>und </a:t>
            </a:r>
            <a:r>
              <a:rPr lang="de-DE" sz="2200" b="1" i="1" dirty="0">
                <a:latin typeface="Arial" panose="020B0604020202020204" pitchFamily="34" charset="0"/>
              </a:rPr>
              <a:t>Star Wars</a:t>
            </a:r>
            <a:r>
              <a:rPr lang="de-DE" sz="2200" b="1" i="0" dirty="0">
                <a:solidFill>
                  <a:srgbClr val="202122"/>
                </a:solidFill>
                <a:effectLst/>
                <a:latin typeface="Arial" panose="020B0604020202020204" pitchFamily="34" charset="0"/>
              </a:rPr>
              <a:t> </a:t>
            </a:r>
            <a:r>
              <a:rPr lang="de-DE" sz="2200" b="0" i="0" dirty="0">
                <a:solidFill>
                  <a:srgbClr val="202122"/>
                </a:solidFill>
                <a:effectLst/>
                <a:latin typeface="Arial" panose="020B0604020202020204" pitchFamily="34" charset="0"/>
              </a:rPr>
              <a:t>erfreuten sich weltweiter Beliebtheit. </a:t>
            </a:r>
            <a:endParaRPr lang="de-AT" sz="2200" dirty="0"/>
          </a:p>
          <a:p>
            <a:endParaRPr lang="de-AT" dirty="0"/>
          </a:p>
        </p:txBody>
      </p:sp>
    </p:spTree>
    <p:extLst>
      <p:ext uri="{BB962C8B-B14F-4D97-AF65-F5344CB8AC3E}">
        <p14:creationId xmlns:p14="http://schemas.microsoft.com/office/powerpoint/2010/main" val="981474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72776B-C182-49FA-8763-970DBC992ED2}"/>
              </a:ext>
            </a:extLst>
          </p:cNvPr>
          <p:cNvSpPr>
            <a:spLocks noGrp="1"/>
          </p:cNvSpPr>
          <p:nvPr>
            <p:ph type="title"/>
          </p:nvPr>
        </p:nvSpPr>
        <p:spPr/>
        <p:txBody>
          <a:bodyPr/>
          <a:lstStyle/>
          <a:p>
            <a:r>
              <a:rPr lang="de-AT" dirty="0"/>
              <a:t>Filmherstellung</a:t>
            </a:r>
          </a:p>
        </p:txBody>
      </p:sp>
      <p:sp>
        <p:nvSpPr>
          <p:cNvPr id="3" name="Inhaltsplatzhalter 2">
            <a:extLst>
              <a:ext uri="{FF2B5EF4-FFF2-40B4-BE49-F238E27FC236}">
                <a16:creationId xmlns:a16="http://schemas.microsoft.com/office/drawing/2014/main" id="{5EEC5E31-F4BE-4AC0-BA1E-72F261DDB0B9}"/>
              </a:ext>
            </a:extLst>
          </p:cNvPr>
          <p:cNvSpPr>
            <a:spLocks noGrp="1"/>
          </p:cNvSpPr>
          <p:nvPr>
            <p:ph idx="1"/>
          </p:nvPr>
        </p:nvSpPr>
        <p:spPr/>
        <p:txBody>
          <a:bodyPr/>
          <a:lstStyle/>
          <a:p>
            <a:r>
              <a:rPr lang="de-DE" i="0" dirty="0">
                <a:solidFill>
                  <a:srgbClr val="202122"/>
                </a:solidFill>
                <a:effectLst/>
              </a:rPr>
              <a:t>Filmherstellung beschäftigt in der Drehvor- und Nachbereitung Dutzende von Mitwirkenden. Während der Dreharbeiten sind zwischen fünf und hundert Menschen am Werk.</a:t>
            </a:r>
          </a:p>
          <a:p>
            <a:r>
              <a:rPr lang="de-DE" b="0" i="0" dirty="0">
                <a:solidFill>
                  <a:srgbClr val="202122"/>
                </a:solidFill>
                <a:effectLst/>
                <a:latin typeface="Arial" panose="020B0604020202020204" pitchFamily="34" charset="0"/>
              </a:rPr>
              <a:t>Die Herstellungsdauer kann von wenigen Monaten bis zu mehreren Jahren </a:t>
            </a:r>
            <a:r>
              <a:rPr lang="de-DE" b="0" dirty="0">
                <a:solidFill>
                  <a:srgbClr val="202122"/>
                </a:solidFill>
                <a:latin typeface="Arial" panose="020B0604020202020204" pitchFamily="34" charset="0"/>
              </a:rPr>
              <a:t>dauern</a:t>
            </a:r>
          </a:p>
          <a:p>
            <a:r>
              <a:rPr lang="de-DE" dirty="0">
                <a:solidFill>
                  <a:srgbClr val="202122"/>
                </a:solidFill>
                <a:latin typeface="Arial" panose="020B0604020202020204" pitchFamily="34" charset="0"/>
              </a:rPr>
              <a:t>In der Filmproduktion gibt es 4 Phasen</a:t>
            </a:r>
            <a:r>
              <a:rPr lang="de-DE" b="0" dirty="0">
                <a:solidFill>
                  <a:srgbClr val="202122"/>
                </a:solidFill>
                <a:latin typeface="Arial" panose="020B0604020202020204" pitchFamily="34" charset="0"/>
              </a:rPr>
              <a:t>	</a:t>
            </a:r>
            <a:endParaRPr lang="de-DE" i="0" dirty="0">
              <a:solidFill>
                <a:srgbClr val="202122"/>
              </a:solidFill>
              <a:effectLst/>
            </a:endParaRPr>
          </a:p>
          <a:p>
            <a:pPr marL="0" indent="0">
              <a:buNone/>
            </a:pPr>
            <a:endParaRPr lang="de-DE" dirty="0">
              <a:solidFill>
                <a:srgbClr val="202122"/>
              </a:solidFill>
            </a:endParaRPr>
          </a:p>
          <a:p>
            <a:pPr marL="0" indent="0">
              <a:buNone/>
            </a:pPr>
            <a:endParaRPr lang="de-AT" dirty="0"/>
          </a:p>
        </p:txBody>
      </p:sp>
    </p:spTree>
    <p:extLst>
      <p:ext uri="{BB962C8B-B14F-4D97-AF65-F5344CB8AC3E}">
        <p14:creationId xmlns:p14="http://schemas.microsoft.com/office/powerpoint/2010/main" val="3994825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28EE87-73ED-4B07-8C66-829EA994CB15}"/>
              </a:ext>
            </a:extLst>
          </p:cNvPr>
          <p:cNvSpPr>
            <a:spLocks noGrp="1"/>
          </p:cNvSpPr>
          <p:nvPr>
            <p:ph type="title"/>
          </p:nvPr>
        </p:nvSpPr>
        <p:spPr/>
        <p:txBody>
          <a:bodyPr/>
          <a:lstStyle/>
          <a:p>
            <a:r>
              <a:rPr lang="de-AT" dirty="0"/>
              <a:t>Phasen der Filmherstellung</a:t>
            </a:r>
          </a:p>
        </p:txBody>
      </p:sp>
      <p:sp>
        <p:nvSpPr>
          <p:cNvPr id="3" name="Inhaltsplatzhalter 2">
            <a:extLst>
              <a:ext uri="{FF2B5EF4-FFF2-40B4-BE49-F238E27FC236}">
                <a16:creationId xmlns:a16="http://schemas.microsoft.com/office/drawing/2014/main" id="{47E1F5DC-F02E-4F4B-937A-20BE5F19FA8D}"/>
              </a:ext>
            </a:extLst>
          </p:cNvPr>
          <p:cNvSpPr>
            <a:spLocks noGrp="1"/>
          </p:cNvSpPr>
          <p:nvPr>
            <p:ph idx="1"/>
          </p:nvPr>
        </p:nvSpPr>
        <p:spPr>
          <a:xfrm>
            <a:off x="838200" y="1553716"/>
            <a:ext cx="10515600" cy="4939159"/>
          </a:xfrm>
        </p:spPr>
        <p:txBody>
          <a:bodyPr>
            <a:normAutofit/>
          </a:bodyPr>
          <a:lstStyle/>
          <a:p>
            <a:r>
              <a:rPr lang="de-AT" dirty="0"/>
              <a:t>Projektenwicklung</a:t>
            </a:r>
          </a:p>
          <a:p>
            <a:pPr marL="0" indent="0">
              <a:buNone/>
            </a:pPr>
            <a:r>
              <a:rPr lang="de-DE" sz="1600" b="0" i="0" dirty="0">
                <a:effectLst/>
                <a:latin typeface="Arial" panose="020B0604020202020204" pitchFamily="34" charset="0"/>
              </a:rPr>
              <a:t>Bei der Projektentwicklung steht neben der Erstellung eines produktionsreifen </a:t>
            </a:r>
            <a:r>
              <a:rPr lang="de-DE" sz="1600" dirty="0">
                <a:latin typeface="Arial" panose="020B0604020202020204" pitchFamily="34" charset="0"/>
              </a:rPr>
              <a:t>Drehbuchs</a:t>
            </a:r>
            <a:r>
              <a:rPr lang="de-DE" sz="1600" b="0" i="0" dirty="0">
                <a:effectLst/>
                <a:latin typeface="Arial" panose="020B0604020202020204" pitchFamily="34" charset="0"/>
              </a:rPr>
              <a:t> auch die </a:t>
            </a:r>
            <a:r>
              <a:rPr lang="de-DE" sz="1600" dirty="0">
                <a:latin typeface="Arial" panose="020B0604020202020204" pitchFamily="34" charset="0"/>
              </a:rPr>
              <a:t>Filmkalkulation</a:t>
            </a:r>
            <a:r>
              <a:rPr lang="de-DE" sz="1600" b="0" i="0" dirty="0">
                <a:effectLst/>
                <a:latin typeface="Arial" panose="020B0604020202020204" pitchFamily="34" charset="0"/>
              </a:rPr>
              <a:t> und </a:t>
            </a:r>
            <a:r>
              <a:rPr lang="de-DE" sz="1600" dirty="0">
                <a:latin typeface="Arial" panose="020B0604020202020204" pitchFamily="34" charset="0"/>
              </a:rPr>
              <a:t>Filmfinanzierung</a:t>
            </a:r>
            <a:r>
              <a:rPr lang="de-DE" sz="1600" b="0" i="0" dirty="0">
                <a:effectLst/>
                <a:latin typeface="Arial" panose="020B0604020202020204" pitchFamily="34" charset="0"/>
              </a:rPr>
              <a:t> oder die Besetzung der wichtigen kreativen Positionen im </a:t>
            </a:r>
            <a:r>
              <a:rPr lang="de-DE" sz="1600" dirty="0">
                <a:latin typeface="Arial" panose="020B0604020202020204" pitchFamily="34" charset="0"/>
              </a:rPr>
              <a:t>Filmstabs </a:t>
            </a:r>
            <a:r>
              <a:rPr lang="de-DE" sz="1600" b="0" i="0" dirty="0">
                <a:effectLst/>
                <a:latin typeface="Arial" panose="020B0604020202020204" pitchFamily="34" charset="0"/>
              </a:rPr>
              <a:t>im Mittelpunkt.</a:t>
            </a:r>
            <a:endParaRPr lang="de-AT" sz="1600" dirty="0"/>
          </a:p>
          <a:p>
            <a:r>
              <a:rPr lang="de-AT" dirty="0"/>
              <a:t>Vorproduktion</a:t>
            </a:r>
          </a:p>
          <a:p>
            <a:pPr marL="0" indent="0">
              <a:buNone/>
            </a:pPr>
            <a:r>
              <a:rPr lang="de-DE" sz="1600" b="0" i="0" dirty="0">
                <a:effectLst/>
                <a:latin typeface="Arial" panose="020B0604020202020204" pitchFamily="34" charset="0"/>
              </a:rPr>
              <a:t>In der Vorproduktion werden sämtliche technischen und organisatorischen Schritte, die den eigentlichen </a:t>
            </a:r>
            <a:r>
              <a:rPr lang="de-DE" sz="1600" dirty="0">
                <a:latin typeface="Arial" panose="020B0604020202020204" pitchFamily="34" charset="0"/>
              </a:rPr>
              <a:t>Dreharbeiten</a:t>
            </a:r>
            <a:r>
              <a:rPr lang="de-DE" sz="1600" b="0" i="0" dirty="0">
                <a:effectLst/>
                <a:latin typeface="Arial" panose="020B0604020202020204" pitchFamily="34" charset="0"/>
              </a:rPr>
              <a:t> vorausgehen, durchgeführt.</a:t>
            </a:r>
            <a:endParaRPr lang="de-AT" sz="1600" dirty="0"/>
          </a:p>
          <a:p>
            <a:r>
              <a:rPr lang="de-AT" dirty="0"/>
              <a:t>Dreharbeiten</a:t>
            </a:r>
            <a:endParaRPr lang="de-AT" sz="1500" dirty="0"/>
          </a:p>
          <a:p>
            <a:pPr marL="0" indent="0">
              <a:buNone/>
            </a:pPr>
            <a:r>
              <a:rPr lang="de-DE" sz="1600" b="0" i="0" dirty="0">
                <a:solidFill>
                  <a:srgbClr val="202122"/>
                </a:solidFill>
                <a:effectLst/>
                <a:latin typeface="Arial" panose="020B0604020202020204" pitchFamily="34" charset="0"/>
              </a:rPr>
              <a:t>Die Phase der eigentlichen Dreharbeiten ist erfahrungsgemäß die kostenintensivste, weil hier die Gagen der Schauspieler sowie die Kosten für den Drehstab und Motivkosten anfallen. Mit dem Beginn der Dreharbeiten ist die Vorbereitungszeit abgeschlossen.</a:t>
            </a:r>
            <a:r>
              <a:rPr lang="de-DE" sz="1500" b="0" i="0" dirty="0">
                <a:solidFill>
                  <a:srgbClr val="202122"/>
                </a:solidFill>
                <a:effectLst/>
                <a:latin typeface="Arial" panose="020B0604020202020204" pitchFamily="34" charset="0"/>
              </a:rPr>
              <a:t> </a:t>
            </a:r>
            <a:endParaRPr lang="de-AT" sz="1500" dirty="0"/>
          </a:p>
          <a:p>
            <a:r>
              <a:rPr lang="de-AT" dirty="0"/>
              <a:t>Postproduktion (Nachproduktion)</a:t>
            </a:r>
          </a:p>
          <a:p>
            <a:pPr marL="0" indent="0">
              <a:buNone/>
            </a:pPr>
            <a:r>
              <a:rPr lang="de-DE" sz="1600" b="0" i="0" dirty="0">
                <a:effectLst/>
                <a:latin typeface="Arial" panose="020B0604020202020204" pitchFamily="34" charset="0"/>
              </a:rPr>
              <a:t>Zur Postproduktion gehört vor allem der </a:t>
            </a:r>
            <a:r>
              <a:rPr lang="de-DE" sz="1600" dirty="0">
                <a:latin typeface="Arial" panose="020B0604020202020204" pitchFamily="34" charset="0"/>
              </a:rPr>
              <a:t>Schnitt</a:t>
            </a:r>
            <a:r>
              <a:rPr lang="de-DE" sz="1600" b="0" i="0" dirty="0">
                <a:effectLst/>
                <a:latin typeface="Arial" panose="020B0604020202020204" pitchFamily="34" charset="0"/>
              </a:rPr>
              <a:t>, die digitale Nachbearbeitung der Bilder im Computer (</a:t>
            </a:r>
            <a:r>
              <a:rPr lang="de-DE" sz="1600" dirty="0">
                <a:latin typeface="Arial" panose="020B0604020202020204" pitchFamily="34" charset="0"/>
              </a:rPr>
              <a:t>Visuelle Effekte</a:t>
            </a:r>
            <a:r>
              <a:rPr lang="de-DE" sz="1600" b="0" i="0" dirty="0">
                <a:effectLst/>
                <a:latin typeface="Arial" panose="020B0604020202020204" pitchFamily="34" charset="0"/>
              </a:rPr>
              <a:t>, </a:t>
            </a:r>
            <a:r>
              <a:rPr lang="de-DE" sz="1600" dirty="0">
                <a:latin typeface="Arial" panose="020B0604020202020204" pitchFamily="34" charset="0"/>
              </a:rPr>
              <a:t>CGI</a:t>
            </a:r>
            <a:r>
              <a:rPr lang="de-DE" sz="1600" b="0" i="0" dirty="0">
                <a:effectLst/>
                <a:latin typeface="Arial" panose="020B0604020202020204" pitchFamily="34" charset="0"/>
              </a:rPr>
              <a:t>) sowie das Unterlegen der Bilder mit </a:t>
            </a:r>
            <a:r>
              <a:rPr lang="de-DE" sz="1600" dirty="0">
                <a:latin typeface="Arial" panose="020B0604020202020204" pitchFamily="34" charset="0"/>
              </a:rPr>
              <a:t>Filmmusik</a:t>
            </a:r>
            <a:r>
              <a:rPr lang="de-DE" sz="1600" b="0" i="0" dirty="0">
                <a:effectLst/>
                <a:latin typeface="Arial" panose="020B0604020202020204" pitchFamily="34" charset="0"/>
              </a:rPr>
              <a:t>.</a:t>
            </a:r>
            <a:endParaRPr lang="de-AT" sz="1600" dirty="0"/>
          </a:p>
          <a:p>
            <a:endParaRPr lang="de-AT" dirty="0"/>
          </a:p>
        </p:txBody>
      </p:sp>
    </p:spTree>
    <p:extLst>
      <p:ext uri="{BB962C8B-B14F-4D97-AF65-F5344CB8AC3E}">
        <p14:creationId xmlns:p14="http://schemas.microsoft.com/office/powerpoint/2010/main" val="102306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134">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6E089C16-38DC-4FEE-A179-3F8FF0FFB011}"/>
              </a:ext>
            </a:extLst>
          </p:cNvPr>
          <p:cNvSpPr>
            <a:spLocks noGrp="1"/>
          </p:cNvSpPr>
          <p:nvPr>
            <p:ph type="title"/>
          </p:nvPr>
        </p:nvSpPr>
        <p:spPr>
          <a:xfrm>
            <a:off x="6657715" y="467271"/>
            <a:ext cx="4195674" cy="2052522"/>
          </a:xfrm>
        </p:spPr>
        <p:txBody>
          <a:bodyPr anchor="b">
            <a:normAutofit/>
          </a:bodyPr>
          <a:lstStyle/>
          <a:p>
            <a:r>
              <a:rPr lang="de-DE"/>
              <a:t>Technik</a:t>
            </a:r>
            <a:endParaRPr lang="de-AT"/>
          </a:p>
        </p:txBody>
      </p:sp>
      <p:sp>
        <p:nvSpPr>
          <p:cNvPr id="1029" name="Oval 136">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3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031"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pic>
        <p:nvPicPr>
          <p:cNvPr id="1026" name="Picture 2" descr="MBF Filmtechnik GmbH | FKTG - Fernseh- und Kinotechnische Gesellschaft">
            <a:extLst>
              <a:ext uri="{FF2B5EF4-FFF2-40B4-BE49-F238E27FC236}">
                <a16:creationId xmlns:a16="http://schemas.microsoft.com/office/drawing/2014/main" id="{DB0933F3-11B2-4249-99CE-6921CBB75D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366" r="3483" b="-1"/>
          <a:stretch/>
        </p:blipFill>
        <p:spPr bwMode="auto">
          <a:xfrm>
            <a:off x="1217770" y="2296416"/>
            <a:ext cx="3952579" cy="2257661"/>
          </a:xfrm>
          <a:prstGeom prst="rect">
            <a:avLst/>
          </a:prstGeom>
          <a:noFill/>
          <a:extLst>
            <a:ext uri="{909E8E84-426E-40DD-AFC4-6F175D3DCCD1}">
              <a14:hiddenFill xmlns:a14="http://schemas.microsoft.com/office/drawing/2010/main">
                <a:solidFill>
                  <a:srgbClr val="FFFFFF"/>
                </a:solidFill>
              </a14:hiddenFill>
            </a:ext>
          </a:extLst>
        </p:spPr>
      </p:pic>
      <p:sp>
        <p:nvSpPr>
          <p:cNvPr id="3" name="Inhaltsplatzhalter 2">
            <a:extLst>
              <a:ext uri="{FF2B5EF4-FFF2-40B4-BE49-F238E27FC236}">
                <a16:creationId xmlns:a16="http://schemas.microsoft.com/office/drawing/2014/main" id="{B4BD0E4A-3BAE-4FD3-A042-535630806052}"/>
              </a:ext>
            </a:extLst>
          </p:cNvPr>
          <p:cNvSpPr>
            <a:spLocks noGrp="1"/>
          </p:cNvSpPr>
          <p:nvPr>
            <p:ph idx="1"/>
          </p:nvPr>
        </p:nvSpPr>
        <p:spPr>
          <a:xfrm>
            <a:off x="6695359" y="2990817"/>
            <a:ext cx="4158031" cy="3686207"/>
          </a:xfrm>
        </p:spPr>
        <p:txBody>
          <a:bodyPr anchor="t">
            <a:normAutofit/>
          </a:bodyPr>
          <a:lstStyle/>
          <a:p>
            <a:r>
              <a:rPr lang="de-AT" sz="2800" dirty="0"/>
              <a:t>Grundgeräte:</a:t>
            </a:r>
          </a:p>
          <a:p>
            <a:r>
              <a:rPr lang="de-AT" sz="2800" dirty="0"/>
              <a:t>Filmkamera</a:t>
            </a:r>
          </a:p>
          <a:p>
            <a:r>
              <a:rPr lang="de-AT" sz="2800" dirty="0"/>
              <a:t>Kopiermaschine</a:t>
            </a:r>
          </a:p>
          <a:p>
            <a:r>
              <a:rPr lang="de-AT" sz="2800" dirty="0"/>
              <a:t>Filmprojektor</a:t>
            </a:r>
          </a:p>
          <a:p>
            <a:r>
              <a:rPr lang="de-AT" sz="2800" dirty="0"/>
              <a:t>Zubehör der </a:t>
            </a:r>
            <a:r>
              <a:rPr lang="de-AT" sz="2800" dirty="0" err="1"/>
              <a:t>Filmbearbeituung</a:t>
            </a:r>
            <a:endParaRPr lang="de-AT" sz="2800" dirty="0"/>
          </a:p>
          <a:p>
            <a:r>
              <a:rPr lang="de-AT" sz="2800" dirty="0"/>
              <a:t>Tonkamera</a:t>
            </a:r>
          </a:p>
          <a:p>
            <a:endParaRPr lang="de-AT" sz="1800" dirty="0"/>
          </a:p>
        </p:txBody>
      </p:sp>
      <p:sp>
        <p:nvSpPr>
          <p:cNvPr id="103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45" name="Straight Connector 14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3038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DD3DA0-F402-4505-BCF0-038E056D733E}"/>
              </a:ext>
            </a:extLst>
          </p:cNvPr>
          <p:cNvSpPr>
            <a:spLocks noGrp="1"/>
          </p:cNvSpPr>
          <p:nvPr>
            <p:ph type="title"/>
          </p:nvPr>
        </p:nvSpPr>
        <p:spPr/>
        <p:txBody>
          <a:bodyPr/>
          <a:lstStyle/>
          <a:p>
            <a:r>
              <a:rPr lang="de-DE"/>
              <a:t>Kosten</a:t>
            </a:r>
            <a:endParaRPr lang="de-AT" dirty="0"/>
          </a:p>
        </p:txBody>
      </p:sp>
      <p:sp>
        <p:nvSpPr>
          <p:cNvPr id="3" name="Inhaltsplatzhalter 2">
            <a:extLst>
              <a:ext uri="{FF2B5EF4-FFF2-40B4-BE49-F238E27FC236}">
                <a16:creationId xmlns:a16="http://schemas.microsoft.com/office/drawing/2014/main" id="{20B268CE-41D2-4862-9D92-192FD8E6DA01}"/>
              </a:ext>
            </a:extLst>
          </p:cNvPr>
          <p:cNvSpPr>
            <a:spLocks noGrp="1"/>
          </p:cNvSpPr>
          <p:nvPr>
            <p:ph idx="1"/>
          </p:nvPr>
        </p:nvSpPr>
        <p:spPr>
          <a:xfrm>
            <a:off x="838200" y="1816747"/>
            <a:ext cx="10515600" cy="4351338"/>
          </a:xfrm>
        </p:spPr>
        <p:txBody>
          <a:bodyPr>
            <a:normAutofit lnSpcReduction="10000"/>
          </a:bodyPr>
          <a:lstStyle/>
          <a:p>
            <a:r>
              <a:rPr lang="de-DE" sz="2600" b="0" i="0" dirty="0">
                <a:solidFill>
                  <a:srgbClr val="202124"/>
                </a:solidFill>
                <a:effectLst/>
                <a:latin typeface="arial" panose="020B0604020202020204" pitchFamily="34" charset="0"/>
              </a:rPr>
              <a:t>Einflussreiche </a:t>
            </a:r>
            <a:r>
              <a:rPr lang="de-DE" sz="2600" b="1" i="0" dirty="0">
                <a:solidFill>
                  <a:srgbClr val="202124"/>
                </a:solidFill>
                <a:effectLst/>
                <a:latin typeface="arial" panose="020B0604020202020204" pitchFamily="34" charset="0"/>
              </a:rPr>
              <a:t>Top-Filmproduzenten</a:t>
            </a:r>
            <a:r>
              <a:rPr lang="de-DE" sz="2600" b="0" i="0" dirty="0">
                <a:solidFill>
                  <a:srgbClr val="202124"/>
                </a:solidFill>
                <a:effectLst/>
                <a:latin typeface="arial" panose="020B0604020202020204" pitchFamily="34" charset="0"/>
              </a:rPr>
              <a:t> können Gagen von </a:t>
            </a:r>
            <a:r>
              <a:rPr lang="de-DE" sz="2600" b="1" i="0" dirty="0">
                <a:solidFill>
                  <a:srgbClr val="202124"/>
                </a:solidFill>
                <a:effectLst/>
                <a:latin typeface="arial" panose="020B0604020202020204" pitchFamily="34" charset="0"/>
              </a:rPr>
              <a:t>mehreren Millionen US-Dollar pro Film </a:t>
            </a:r>
            <a:r>
              <a:rPr lang="de-DE" sz="2600" b="0" i="0" dirty="0">
                <a:solidFill>
                  <a:srgbClr val="202124"/>
                </a:solidFill>
                <a:effectLst/>
                <a:latin typeface="arial" panose="020B0604020202020204" pitchFamily="34" charset="0"/>
              </a:rPr>
              <a:t>erhalten.</a:t>
            </a:r>
            <a:endParaRPr lang="de-DE" sz="2200" b="0" i="0" dirty="0">
              <a:solidFill>
                <a:srgbClr val="202124"/>
              </a:solidFill>
              <a:effectLst/>
              <a:latin typeface="arial" panose="020B0604020202020204" pitchFamily="34" charset="0"/>
            </a:endParaRPr>
          </a:p>
          <a:p>
            <a:r>
              <a:rPr lang="de-AT" sz="2600" b="0" i="0" dirty="0">
                <a:solidFill>
                  <a:srgbClr val="202122"/>
                </a:solidFill>
                <a:effectLst/>
                <a:latin typeface="Arial" panose="020B0604020202020204" pitchFamily="34" charset="0"/>
              </a:rPr>
              <a:t>Umfangreiche </a:t>
            </a:r>
            <a:r>
              <a:rPr lang="de-AT" sz="2600" b="1" i="0" dirty="0">
                <a:solidFill>
                  <a:srgbClr val="202122"/>
                </a:solidFill>
                <a:effectLst/>
                <a:latin typeface="Arial" panose="020B0604020202020204" pitchFamily="34" charset="0"/>
              </a:rPr>
              <a:t>digitale Effektbearbeitung</a:t>
            </a:r>
            <a:r>
              <a:rPr lang="de-DE" sz="2600" b="1" i="0" dirty="0">
                <a:solidFill>
                  <a:srgbClr val="202122"/>
                </a:solidFill>
                <a:effectLst/>
                <a:latin typeface="Arial" panose="020B0604020202020204" pitchFamily="34" charset="0"/>
              </a:rPr>
              <a:t>bringen </a:t>
            </a:r>
            <a:r>
              <a:rPr lang="de-DE" sz="2600" b="0" i="0" dirty="0">
                <a:solidFill>
                  <a:srgbClr val="202122"/>
                </a:solidFill>
                <a:effectLst/>
                <a:latin typeface="Arial" panose="020B0604020202020204" pitchFamily="34" charset="0"/>
              </a:rPr>
              <a:t>bei großen Produktionen häufig Kosten im </a:t>
            </a:r>
            <a:r>
              <a:rPr lang="de-DE" sz="2600" b="1" i="0" dirty="0">
                <a:solidFill>
                  <a:srgbClr val="202122"/>
                </a:solidFill>
                <a:effectLst/>
                <a:latin typeface="Arial" panose="020B0604020202020204" pitchFamily="34" charset="0"/>
              </a:rPr>
              <a:t>zweistelligen Millionenbereich </a:t>
            </a:r>
            <a:r>
              <a:rPr lang="de-DE" sz="2600" b="0" i="0" dirty="0">
                <a:solidFill>
                  <a:srgbClr val="202122"/>
                </a:solidFill>
                <a:effectLst/>
                <a:latin typeface="Arial" panose="020B0604020202020204" pitchFamily="34" charset="0"/>
              </a:rPr>
              <a:t>mit sich</a:t>
            </a:r>
          </a:p>
          <a:p>
            <a:r>
              <a:rPr lang="de-DE" sz="2600" dirty="0">
                <a:latin typeface="Arial" panose="020B0604020202020204" pitchFamily="34" charset="0"/>
              </a:rPr>
              <a:t>Hollywoods</a:t>
            </a:r>
            <a:r>
              <a:rPr lang="de-DE" sz="2600" b="0" i="0" dirty="0">
                <a:effectLst/>
                <a:latin typeface="Arial" panose="020B0604020202020204" pitchFamily="34" charset="0"/>
              </a:rPr>
              <a:t> bekannte </a:t>
            </a:r>
            <a:r>
              <a:rPr lang="de-DE" sz="2600" b="1" dirty="0">
                <a:latin typeface="Arial" panose="020B0604020202020204" pitchFamily="34" charset="0"/>
              </a:rPr>
              <a:t>Filmkomponisten</a:t>
            </a:r>
            <a:r>
              <a:rPr lang="de-DE" sz="2600" b="0" i="0" dirty="0">
                <a:effectLst/>
                <a:latin typeface="Arial" panose="020B0604020202020204" pitchFamily="34" charset="0"/>
              </a:rPr>
              <a:t> erhalten ebenfalls </a:t>
            </a:r>
            <a:r>
              <a:rPr lang="de-DE" sz="2600" b="1" i="0" dirty="0">
                <a:effectLst/>
                <a:latin typeface="Arial" panose="020B0604020202020204" pitchFamily="34" charset="0"/>
              </a:rPr>
              <a:t>hohe Gagen</a:t>
            </a:r>
          </a:p>
          <a:p>
            <a:r>
              <a:rPr lang="de-DE" sz="2600" b="0" i="0" dirty="0">
                <a:solidFill>
                  <a:srgbClr val="202122"/>
                </a:solidFill>
                <a:effectLst/>
                <a:latin typeface="Arial" panose="020B0604020202020204" pitchFamily="34" charset="0"/>
              </a:rPr>
              <a:t>Der </a:t>
            </a:r>
            <a:r>
              <a:rPr lang="de-DE" sz="2600" b="1" i="0" dirty="0">
                <a:solidFill>
                  <a:srgbClr val="202122"/>
                </a:solidFill>
                <a:effectLst/>
                <a:latin typeface="Arial" panose="020B0604020202020204" pitchFamily="34" charset="0"/>
              </a:rPr>
              <a:t>wöchentliche</a:t>
            </a:r>
            <a:r>
              <a:rPr lang="de-DE" sz="2600" b="0" i="0" dirty="0">
                <a:solidFill>
                  <a:srgbClr val="202122"/>
                </a:solidFill>
                <a:effectLst/>
                <a:latin typeface="Arial" panose="020B0604020202020204" pitchFamily="34" charset="0"/>
              </a:rPr>
              <a:t> Mindestverdienst für einen Regisseur bei </a:t>
            </a:r>
            <a:r>
              <a:rPr lang="de-DE" sz="2600" b="1" i="0" dirty="0">
                <a:solidFill>
                  <a:srgbClr val="202122"/>
                </a:solidFill>
                <a:effectLst/>
                <a:latin typeface="Arial" panose="020B0604020202020204" pitchFamily="34" charset="0"/>
              </a:rPr>
              <a:t>11.000 Euro</a:t>
            </a:r>
            <a:r>
              <a:rPr lang="de-DE" sz="2600" b="0" i="0" dirty="0">
                <a:solidFill>
                  <a:srgbClr val="202122"/>
                </a:solidFill>
                <a:effectLst/>
                <a:latin typeface="Arial" panose="020B0604020202020204" pitchFamily="34" charset="0"/>
              </a:rPr>
              <a:t> liegen, bei einer Drehzeit von wenigstens </a:t>
            </a:r>
            <a:r>
              <a:rPr lang="de-DE" sz="2600" b="1" i="0" dirty="0">
                <a:solidFill>
                  <a:srgbClr val="202122"/>
                </a:solidFill>
                <a:effectLst/>
                <a:latin typeface="Arial" panose="020B0604020202020204" pitchFamily="34" charset="0"/>
              </a:rPr>
              <a:t>zehn Wochen</a:t>
            </a:r>
            <a:r>
              <a:rPr lang="de-DE" sz="2600" b="0" i="0" dirty="0">
                <a:solidFill>
                  <a:srgbClr val="202122"/>
                </a:solidFill>
                <a:effectLst/>
                <a:latin typeface="Arial" panose="020B0604020202020204" pitchFamily="34" charset="0"/>
              </a:rPr>
              <a:t>. Das entspricht einem Mindestgesamtverdienst von 110.000 Euro pro Film.</a:t>
            </a:r>
            <a:endParaRPr lang="de-DE" sz="2600" b="0" i="0" dirty="0">
              <a:effectLst/>
              <a:latin typeface="Arial" panose="020B0604020202020204" pitchFamily="34" charset="0"/>
            </a:endParaRPr>
          </a:p>
          <a:p>
            <a:pPr marL="0" indent="0">
              <a:buNone/>
            </a:pPr>
            <a:r>
              <a:rPr lang="de-DE" sz="1600" b="0" i="0" dirty="0">
                <a:solidFill>
                  <a:srgbClr val="202122"/>
                </a:solidFill>
                <a:effectLst/>
                <a:latin typeface="Arial" panose="020B0604020202020204" pitchFamily="34" charset="0"/>
              </a:rPr>
              <a:t> </a:t>
            </a:r>
            <a:endParaRPr lang="de-DE" sz="2800" b="0" i="0" dirty="0">
              <a:effectLst/>
              <a:latin typeface="Arial" panose="020B0604020202020204" pitchFamily="34" charset="0"/>
            </a:endParaRPr>
          </a:p>
          <a:p>
            <a:endParaRPr lang="de-AT" sz="2800" dirty="0"/>
          </a:p>
        </p:txBody>
      </p:sp>
    </p:spTree>
    <p:extLst>
      <p:ext uri="{BB962C8B-B14F-4D97-AF65-F5344CB8AC3E}">
        <p14:creationId xmlns:p14="http://schemas.microsoft.com/office/powerpoint/2010/main" val="445564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283BF8-0062-4AB4-805D-64D52B0A6AE5}"/>
              </a:ext>
            </a:extLst>
          </p:cNvPr>
          <p:cNvSpPr>
            <a:spLocks noGrp="1"/>
          </p:cNvSpPr>
          <p:nvPr>
            <p:ph type="title"/>
          </p:nvPr>
        </p:nvSpPr>
        <p:spPr/>
        <p:txBody>
          <a:bodyPr/>
          <a:lstStyle/>
          <a:p>
            <a:r>
              <a:rPr lang="de-DE" dirty="0"/>
              <a:t>Arten von Filmen</a:t>
            </a:r>
            <a:endParaRPr lang="de-AT" dirty="0"/>
          </a:p>
        </p:txBody>
      </p:sp>
      <p:sp>
        <p:nvSpPr>
          <p:cNvPr id="3" name="Inhaltsplatzhalter 2">
            <a:extLst>
              <a:ext uri="{FF2B5EF4-FFF2-40B4-BE49-F238E27FC236}">
                <a16:creationId xmlns:a16="http://schemas.microsoft.com/office/drawing/2014/main" id="{C9354B17-C724-4060-943F-2FB63B665A3C}"/>
              </a:ext>
            </a:extLst>
          </p:cNvPr>
          <p:cNvSpPr>
            <a:spLocks noGrp="1"/>
          </p:cNvSpPr>
          <p:nvPr>
            <p:ph idx="1"/>
          </p:nvPr>
        </p:nvSpPr>
        <p:spPr>
          <a:xfrm>
            <a:off x="838200" y="1961965"/>
            <a:ext cx="10515600" cy="4714042"/>
          </a:xfrm>
        </p:spPr>
        <p:txBody>
          <a:bodyPr>
            <a:normAutofit/>
          </a:bodyPr>
          <a:lstStyle/>
          <a:p>
            <a:r>
              <a:rPr lang="de-DE" dirty="0"/>
              <a:t>Komödie</a:t>
            </a:r>
          </a:p>
          <a:p>
            <a:pPr marL="0" indent="0">
              <a:buNone/>
            </a:pPr>
            <a:r>
              <a:rPr lang="de-DE" sz="2400" b="0" i="0" dirty="0">
                <a:effectLst/>
              </a:rPr>
              <a:t>Filmkomödien tauchten bereits in der Zeit des </a:t>
            </a:r>
            <a:r>
              <a:rPr lang="de-DE" sz="2400" b="1" dirty="0"/>
              <a:t>Stummfilms</a:t>
            </a:r>
            <a:r>
              <a:rPr lang="de-DE" sz="2400" b="0" i="0" dirty="0">
                <a:effectLst/>
              </a:rPr>
              <a:t> auf. </a:t>
            </a:r>
            <a:r>
              <a:rPr lang="de-DE" sz="2400" b="0" i="0" dirty="0">
                <a:solidFill>
                  <a:srgbClr val="202122"/>
                </a:solidFill>
                <a:effectLst/>
              </a:rPr>
              <a:t>Das Genre hat zahlreiche Subgenres, zum Beispiel die Actionkomödie und die Horrorkomödie</a:t>
            </a:r>
            <a:endParaRPr lang="de-DE" sz="2400" dirty="0"/>
          </a:p>
          <a:p>
            <a:r>
              <a:rPr lang="de-DE" dirty="0"/>
              <a:t>Tragödie</a:t>
            </a:r>
          </a:p>
          <a:p>
            <a:pPr marL="0" indent="0">
              <a:buNone/>
            </a:pPr>
            <a:r>
              <a:rPr lang="de-DE" sz="2400" b="0" i="0" dirty="0">
                <a:solidFill>
                  <a:srgbClr val="000000"/>
                </a:solidFill>
                <a:effectLst/>
              </a:rPr>
              <a:t>Die Tragödie ist seit dem antiken Griechenland bekannt und ist ein dramatisches Trauerspiel, das mit dem Tod des Hauptakteurs endet</a:t>
            </a:r>
            <a:endParaRPr lang="de-DE" sz="2400" dirty="0"/>
          </a:p>
          <a:p>
            <a:r>
              <a:rPr lang="de-DE" dirty="0"/>
              <a:t>Horrorfilm</a:t>
            </a:r>
          </a:p>
          <a:p>
            <a:pPr marL="0" indent="0">
              <a:buNone/>
            </a:pPr>
            <a:r>
              <a:rPr lang="de-DE" sz="2400" b="0" i="0" dirty="0">
                <a:solidFill>
                  <a:srgbClr val="202124"/>
                </a:solidFill>
                <a:effectLst/>
                <a:latin typeface="arial" panose="020B0604020202020204" pitchFamily="34" charset="0"/>
              </a:rPr>
              <a:t>Der </a:t>
            </a:r>
            <a:r>
              <a:rPr lang="de-DE" sz="2400" i="0" dirty="0">
                <a:solidFill>
                  <a:srgbClr val="202124"/>
                </a:solidFill>
                <a:effectLst/>
                <a:latin typeface="arial" panose="020B0604020202020204" pitchFamily="34" charset="0"/>
              </a:rPr>
              <a:t>Horrorfilm</a:t>
            </a:r>
            <a:r>
              <a:rPr lang="de-DE" sz="2400" b="0" i="0" dirty="0">
                <a:solidFill>
                  <a:srgbClr val="202124"/>
                </a:solidFill>
                <a:effectLst/>
                <a:latin typeface="arial" panose="020B0604020202020204" pitchFamily="34" charset="0"/>
              </a:rPr>
              <a:t> ist ein Filmgenre, das beim Zuschauer </a:t>
            </a:r>
            <a:r>
              <a:rPr lang="de-DE" sz="2400" b="1" i="0" dirty="0">
                <a:solidFill>
                  <a:srgbClr val="202124"/>
                </a:solidFill>
                <a:effectLst/>
                <a:latin typeface="arial" panose="020B0604020202020204" pitchFamily="34" charset="0"/>
              </a:rPr>
              <a:t>Gefühle der Angst</a:t>
            </a:r>
            <a:r>
              <a:rPr lang="de-DE" sz="2400" b="0" i="0" dirty="0">
                <a:solidFill>
                  <a:srgbClr val="202124"/>
                </a:solidFill>
                <a:effectLst/>
                <a:latin typeface="arial" panose="020B0604020202020204" pitchFamily="34" charset="0"/>
              </a:rPr>
              <a:t>, des Schreckens und Verstörung </a:t>
            </a:r>
            <a:r>
              <a:rPr lang="de-DE" sz="2400" b="1" i="0" dirty="0">
                <a:solidFill>
                  <a:srgbClr val="202124"/>
                </a:solidFill>
                <a:effectLst/>
                <a:latin typeface="arial" panose="020B0604020202020204" pitchFamily="34" charset="0"/>
              </a:rPr>
              <a:t>auszulösen</a:t>
            </a:r>
            <a:r>
              <a:rPr lang="de-DE" sz="2400" b="0" i="0" dirty="0">
                <a:solidFill>
                  <a:srgbClr val="202124"/>
                </a:solidFill>
                <a:effectLst/>
                <a:latin typeface="arial" panose="020B0604020202020204" pitchFamily="34" charset="0"/>
              </a:rPr>
              <a:t> versucht</a:t>
            </a:r>
            <a:r>
              <a:rPr lang="de-DE" sz="1900" b="0" i="0" dirty="0">
                <a:solidFill>
                  <a:srgbClr val="202124"/>
                </a:solidFill>
                <a:effectLst/>
                <a:latin typeface="arial" panose="020B0604020202020204" pitchFamily="34" charset="0"/>
              </a:rPr>
              <a:t>.</a:t>
            </a:r>
            <a:endParaRPr lang="de-DE" dirty="0"/>
          </a:p>
          <a:p>
            <a:endParaRPr lang="de-AT" dirty="0"/>
          </a:p>
          <a:p>
            <a:pPr marL="0" indent="0">
              <a:buNone/>
            </a:pPr>
            <a:endParaRPr lang="de-DE" dirty="0"/>
          </a:p>
        </p:txBody>
      </p:sp>
    </p:spTree>
    <p:extLst>
      <p:ext uri="{BB962C8B-B14F-4D97-AF65-F5344CB8AC3E}">
        <p14:creationId xmlns:p14="http://schemas.microsoft.com/office/powerpoint/2010/main" val="3323513468"/>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0</TotalTime>
  <Words>710</Words>
  <Application>Microsoft Office PowerPoint</Application>
  <PresentationFormat>Breitbild</PresentationFormat>
  <Paragraphs>100</Paragraphs>
  <Slides>13</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13</vt:i4>
      </vt:variant>
    </vt:vector>
  </HeadingPairs>
  <TitlesOfParts>
    <vt:vector size="17" baseType="lpstr">
      <vt:lpstr>Arial</vt:lpstr>
      <vt:lpstr>Arial</vt:lpstr>
      <vt:lpstr>Gill Sans Nova</vt:lpstr>
      <vt:lpstr>GradientVTI</vt:lpstr>
      <vt:lpstr>Die Filmindustrie</vt:lpstr>
      <vt:lpstr>Inhaltsangabe</vt:lpstr>
      <vt:lpstr>Entwicklung</vt:lpstr>
      <vt:lpstr>Entwicklung</vt:lpstr>
      <vt:lpstr>Filmherstellung</vt:lpstr>
      <vt:lpstr>Phasen der Filmherstellung</vt:lpstr>
      <vt:lpstr>Technik</vt:lpstr>
      <vt:lpstr>Kosten</vt:lpstr>
      <vt:lpstr>Arten von Filmen</vt:lpstr>
      <vt:lpstr>Arten von Filmen</vt:lpstr>
      <vt:lpstr>Film Studios</vt:lpstr>
      <vt:lpstr>Bekannte Schauspieler</vt:lpstr>
      <vt:lpstr>Danke Für Zuhören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Die Filmindustrie</dc:title>
  <dc:creator>Suljevic Benjamin</dc:creator>
  <cp:lastModifiedBy>Suljevic Benjamin</cp:lastModifiedBy>
  <cp:revision>2</cp:revision>
  <dcterms:created xsi:type="dcterms:W3CDTF">2020-12-02T14:43:42Z</dcterms:created>
  <dcterms:modified xsi:type="dcterms:W3CDTF">2020-12-03T06:36:44Z</dcterms:modified>
</cp:coreProperties>
</file>