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60" r:id="rId4"/>
    <p:sldId id="265" r:id="rId5"/>
    <p:sldId id="258" r:id="rId6"/>
    <p:sldId id="261" r:id="rId7"/>
    <p:sldId id="262" r:id="rId8"/>
    <p:sldId id="263" r:id="rId9"/>
    <p:sldId id="266" r:id="rId10"/>
    <p:sldId id="289" r:id="rId11"/>
    <p:sldId id="290" r:id="rId12"/>
    <p:sldId id="291" r:id="rId13"/>
    <p:sldId id="267" r:id="rId14"/>
    <p:sldId id="272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68" r:id="rId30"/>
    <p:sldId id="269" r:id="rId31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44" d="100"/>
          <a:sy n="44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4AC53E6C-54F5-4654-A714-0CF376814E43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5B093FD1-6B55-40FB-8C61-930A4896D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4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D7266588-A0A3-42E7-8EB1-FDB27706E2F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763583F-A7F6-463A-A991-7CA580AE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1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583F-A7F6-463A-A991-7CA580AE1D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48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583F-A7F6-463A-A991-7CA580AE1D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0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583F-A7F6-463A-A991-7CA580AE1D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8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583F-A7F6-463A-A991-7CA580AE1D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23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583F-A7F6-463A-A991-7CA580AE1D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4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F47B-97E2-49DA-BD8B-DE3E322165CE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6876-4B90-4688-A059-B01BD2E0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3510-6B9E-436F-86DD-963F042066F7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6876-4B90-4688-A059-B01BD2E0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5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DE4D-CE16-4E12-A514-9F04875D712B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6876-4B90-4688-A059-B01BD2E0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5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F938-B154-480F-BC5E-43F0234C54C7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6876-4B90-4688-A059-B01BD2E0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9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9D5D-9831-4751-8271-393A9322C746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6876-4B90-4688-A059-B01BD2E0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7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1784-AF0E-47FB-9AD1-DFD5CD762091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6876-4B90-4688-A059-B01BD2E0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7947-1629-465F-B1B6-717FDC2A0483}" type="datetime1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6876-4B90-4688-A059-B01BD2E0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0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9C4E-9ECC-4B9C-AE9D-FA56BABA5B87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6876-4B90-4688-A059-B01BD2E0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DF9C-7F68-4D55-85D6-0934F20910AE}" type="datetime1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6876-4B90-4688-A059-B01BD2E0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6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74E2-F7E0-4F32-832A-0769D187C9B0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6876-4B90-4688-A059-B01BD2E0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8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83AA-7957-458C-AD70-D58AF6DA15B8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6876-4B90-4688-A059-B01BD2E0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6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631E-2699-4357-A22E-3500F6AB535A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AI Workshop  SEG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56876-4B90-4688-A059-B01BD2E0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9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en.wikipedia.org/wiki/Naval_mine#cite_note-4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dmium_sulfid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otentiometer" TargetMode="External"/><Relationship Id="rId4" Type="http://schemas.openxmlformats.org/officeDocument/2006/relationships/hyperlink" Target="https://en.wikipedia.org/wiki/Photocel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Perceptron's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by </a:t>
            </a:r>
          </a:p>
          <a:p>
            <a:r>
              <a:rPr lang="en-US" sz="4400" dirty="0" smtClean="0"/>
              <a:t>Phil Bording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Data  Perceptron – Rocks and Mines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7428" y="3893976"/>
            <a:ext cx="6937144" cy="236188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75418" y="1488915"/>
            <a:ext cx="773006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X₁  to </a:t>
            </a:r>
            <a:r>
              <a:rPr lang="en-US" sz="2400" dirty="0" err="1" smtClean="0"/>
              <a:t>Xn</a:t>
            </a:r>
            <a:r>
              <a:rPr lang="en-US" sz="2400" dirty="0" smtClean="0"/>
              <a:t> and Z’s are the inputs  - use floating point numbers</a:t>
            </a:r>
          </a:p>
          <a:p>
            <a:r>
              <a:rPr lang="en-US" sz="2400" dirty="0" smtClean="0"/>
              <a:t>Ry and My  is the known truth for this input set. </a:t>
            </a:r>
          </a:p>
          <a:p>
            <a:endParaRPr lang="en-US" sz="2400" dirty="0"/>
          </a:p>
          <a:p>
            <a:r>
              <a:rPr lang="en-US" sz="3200" dirty="0" smtClean="0"/>
              <a:t>             R = w₀  +  </a:t>
            </a:r>
            <a:r>
              <a:rPr lang="el-GR" sz="3200" dirty="0" smtClean="0"/>
              <a:t>Σ</a:t>
            </a:r>
            <a:r>
              <a:rPr lang="en-US" sz="3200" dirty="0" smtClean="0"/>
              <a:t>  w(</a:t>
            </a:r>
            <a:r>
              <a:rPr lang="en-US" sz="3200" dirty="0" err="1" smtClean="0"/>
              <a:t>i</a:t>
            </a:r>
            <a:r>
              <a:rPr lang="en-US" sz="3200" dirty="0" smtClean="0"/>
              <a:t>)  x(</a:t>
            </a:r>
            <a:r>
              <a:rPr lang="en-US" sz="3200" dirty="0" err="1" smtClean="0"/>
              <a:t>i</a:t>
            </a:r>
            <a:r>
              <a:rPr lang="en-US" sz="3200" dirty="0" smtClean="0"/>
              <a:t>) 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 M = v₀ </a:t>
            </a:r>
            <a:r>
              <a:rPr lang="en-US" sz="3200" dirty="0"/>
              <a:t>+  </a:t>
            </a:r>
            <a:r>
              <a:rPr lang="el-GR" sz="3200" dirty="0"/>
              <a:t>Σ</a:t>
            </a:r>
            <a:r>
              <a:rPr lang="en-US" sz="3200" dirty="0"/>
              <a:t>  </a:t>
            </a:r>
            <a:r>
              <a:rPr lang="en-US" sz="3200" dirty="0" smtClean="0"/>
              <a:t>v(</a:t>
            </a:r>
            <a:r>
              <a:rPr lang="en-US" sz="3200" dirty="0" err="1" smtClean="0"/>
              <a:t>i</a:t>
            </a:r>
            <a:r>
              <a:rPr lang="en-US" sz="3200" dirty="0"/>
              <a:t>) </a:t>
            </a:r>
            <a:r>
              <a:rPr lang="en-US" sz="3200" dirty="0" smtClean="0"/>
              <a:t> z(</a:t>
            </a:r>
            <a:r>
              <a:rPr lang="en-US" sz="3200" dirty="0" err="1" smtClean="0"/>
              <a:t>i</a:t>
            </a:r>
            <a:r>
              <a:rPr lang="en-US" sz="3200" dirty="0"/>
              <a:t>) 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DATA Perceptron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37043" y="1378177"/>
            <a:ext cx="745114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X₁  to </a:t>
            </a:r>
            <a:r>
              <a:rPr lang="en-US" sz="2400" dirty="0" err="1" smtClean="0"/>
              <a:t>Xn</a:t>
            </a:r>
            <a:r>
              <a:rPr lang="en-US" sz="2400" dirty="0" smtClean="0"/>
              <a:t> and Z are the inputs  - use floating point numbers</a:t>
            </a:r>
          </a:p>
          <a:p>
            <a:r>
              <a:rPr lang="en-US" sz="2400" dirty="0" smtClean="0"/>
              <a:t>R,M are the known truth for this input set. </a:t>
            </a:r>
          </a:p>
          <a:p>
            <a:r>
              <a:rPr lang="en-US" sz="2400" dirty="0" smtClean="0"/>
              <a:t>Eta is small  (  &lt;1.0 ).</a:t>
            </a:r>
          </a:p>
          <a:p>
            <a:r>
              <a:rPr lang="en-US" sz="2400" dirty="0" smtClean="0"/>
              <a:t>W(</a:t>
            </a:r>
            <a:r>
              <a:rPr lang="en-US" sz="2400" dirty="0" err="1" smtClean="0"/>
              <a:t>i</a:t>
            </a:r>
            <a:r>
              <a:rPr lang="en-US" sz="2400" dirty="0" smtClean="0"/>
              <a:t>) and V(</a:t>
            </a:r>
            <a:r>
              <a:rPr lang="en-US" sz="2400" dirty="0" err="1" smtClean="0"/>
              <a:t>i</a:t>
            </a:r>
            <a:r>
              <a:rPr lang="en-US" sz="2400" dirty="0" smtClean="0"/>
              <a:t>) initials are small, threshold, and </a:t>
            </a:r>
            <a:r>
              <a:rPr lang="en-US" sz="3600" dirty="0" smtClean="0">
                <a:solidFill>
                  <a:srgbClr val="FF0000"/>
                </a:solidFill>
              </a:rPr>
              <a:t>random.</a:t>
            </a:r>
          </a:p>
          <a:p>
            <a:endParaRPr lang="en-US" sz="2400" dirty="0" smtClean="0"/>
          </a:p>
          <a:p>
            <a:r>
              <a:rPr lang="en-US" sz="2400" dirty="0" smtClean="0"/>
              <a:t>Loop over training data.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DATA Perceptron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37043" y="1378177"/>
            <a:ext cx="11057194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X₁  to </a:t>
            </a:r>
            <a:r>
              <a:rPr lang="en-US" sz="2400" dirty="0" err="1" smtClean="0"/>
              <a:t>Xn</a:t>
            </a:r>
            <a:r>
              <a:rPr lang="en-US" sz="2400" dirty="0" smtClean="0"/>
              <a:t> and Z are the inputs  - use floating point numbers</a:t>
            </a:r>
          </a:p>
          <a:p>
            <a:r>
              <a:rPr lang="en-US" sz="2400" dirty="0" smtClean="0"/>
              <a:t>.</a:t>
            </a:r>
            <a:r>
              <a:rPr lang="en-US" sz="3200" dirty="0" smtClean="0"/>
              <a:t> Step 1,  pick </a:t>
            </a:r>
            <a:r>
              <a:rPr lang="en-US" sz="3200" dirty="0" err="1" smtClean="0"/>
              <a:t>x,z</a:t>
            </a:r>
            <a:r>
              <a:rPr lang="en-US" sz="3200" dirty="0" smtClean="0"/>
              <a:t> from training data.</a:t>
            </a:r>
          </a:p>
          <a:p>
            <a:r>
              <a:rPr lang="en-US" sz="3200" dirty="0"/>
              <a:t> R = w₀  +  </a:t>
            </a:r>
            <a:r>
              <a:rPr lang="el-GR" sz="3200" dirty="0"/>
              <a:t>Σ</a:t>
            </a:r>
            <a:r>
              <a:rPr lang="en-US" sz="3200" dirty="0"/>
              <a:t>  w(</a:t>
            </a:r>
            <a:r>
              <a:rPr lang="en-US" sz="3200" dirty="0" err="1"/>
              <a:t>i</a:t>
            </a:r>
            <a:r>
              <a:rPr lang="en-US" sz="3200" dirty="0"/>
              <a:t>)  x(</a:t>
            </a:r>
            <a:r>
              <a:rPr lang="en-US" sz="3200" dirty="0" err="1"/>
              <a:t>i</a:t>
            </a:r>
            <a:r>
              <a:rPr lang="en-US" sz="3200" dirty="0"/>
              <a:t>)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M </a:t>
            </a:r>
            <a:r>
              <a:rPr lang="en-US" sz="3200" dirty="0"/>
              <a:t>= </a:t>
            </a:r>
            <a:r>
              <a:rPr lang="en-US" sz="3200" dirty="0" smtClean="0"/>
              <a:t>v₀  </a:t>
            </a:r>
            <a:r>
              <a:rPr lang="en-US" sz="3200" dirty="0"/>
              <a:t>+  </a:t>
            </a:r>
            <a:r>
              <a:rPr lang="el-GR" sz="3200" dirty="0"/>
              <a:t>Σ</a:t>
            </a:r>
            <a:r>
              <a:rPr lang="en-US" sz="3200" dirty="0"/>
              <a:t>  </a:t>
            </a:r>
            <a:r>
              <a:rPr lang="en-US" sz="3200" dirty="0" smtClean="0"/>
              <a:t>v(</a:t>
            </a:r>
            <a:r>
              <a:rPr lang="en-US" sz="3200" dirty="0" err="1" smtClean="0"/>
              <a:t>i</a:t>
            </a:r>
            <a:r>
              <a:rPr lang="en-US" sz="3200" dirty="0"/>
              <a:t>)  </a:t>
            </a:r>
            <a:r>
              <a:rPr lang="en-US" sz="3200" dirty="0" smtClean="0"/>
              <a:t>z(</a:t>
            </a:r>
            <a:r>
              <a:rPr lang="en-US" sz="3200" dirty="0" err="1" smtClean="0"/>
              <a:t>i</a:t>
            </a:r>
            <a:r>
              <a:rPr lang="en-US" sz="3200" dirty="0"/>
              <a:t>) 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Step 2, update v’s and w(</a:t>
            </a:r>
            <a:r>
              <a:rPr lang="en-US" sz="3200" dirty="0" err="1" smtClean="0"/>
              <a:t>i</a:t>
            </a:r>
            <a:r>
              <a:rPr lang="en-US" sz="3200" dirty="0" smtClean="0"/>
              <a:t>)’s..</a:t>
            </a:r>
            <a:endParaRPr lang="en-US" sz="3200" dirty="0"/>
          </a:p>
          <a:p>
            <a:r>
              <a:rPr lang="en-US" sz="3200" dirty="0" smtClean="0"/>
              <a:t>             w(</a:t>
            </a:r>
            <a:r>
              <a:rPr lang="en-US" sz="3200" dirty="0" err="1" smtClean="0"/>
              <a:t>i</a:t>
            </a:r>
            <a:r>
              <a:rPr lang="en-US" sz="3200" dirty="0" smtClean="0"/>
              <a:t>) = w(</a:t>
            </a:r>
            <a:r>
              <a:rPr lang="en-US" sz="3200" dirty="0" err="1" smtClean="0"/>
              <a:t>i</a:t>
            </a:r>
            <a:r>
              <a:rPr lang="en-US" sz="3200" dirty="0" smtClean="0"/>
              <a:t>) + eta * ( Ry – R ) *x(</a:t>
            </a:r>
            <a:r>
              <a:rPr lang="en-US" sz="3200" dirty="0" err="1" smtClean="0"/>
              <a:t>i</a:t>
            </a:r>
            <a:r>
              <a:rPr lang="en-US" sz="3200" dirty="0" smtClean="0"/>
              <a:t>)  </a:t>
            </a:r>
          </a:p>
          <a:p>
            <a:r>
              <a:rPr lang="en-US" sz="3200" dirty="0" smtClean="0"/>
              <a:t>             v(</a:t>
            </a:r>
            <a:r>
              <a:rPr lang="en-US" sz="3200" dirty="0" err="1" smtClean="0"/>
              <a:t>i</a:t>
            </a:r>
            <a:r>
              <a:rPr lang="en-US" sz="3200" dirty="0"/>
              <a:t>) = </a:t>
            </a:r>
            <a:r>
              <a:rPr lang="en-US" sz="3200" dirty="0" smtClean="0"/>
              <a:t>v(</a:t>
            </a:r>
            <a:r>
              <a:rPr lang="en-US" sz="3200" dirty="0" err="1" smtClean="0"/>
              <a:t>i</a:t>
            </a:r>
            <a:r>
              <a:rPr lang="en-US" sz="3200" dirty="0"/>
              <a:t>) + eta * ( </a:t>
            </a:r>
            <a:r>
              <a:rPr lang="en-US" sz="3200" dirty="0" smtClean="0"/>
              <a:t>My </a:t>
            </a:r>
            <a:r>
              <a:rPr lang="en-US" sz="3200" dirty="0"/>
              <a:t>– </a:t>
            </a:r>
            <a:r>
              <a:rPr lang="en-US" sz="3200" dirty="0" smtClean="0"/>
              <a:t>M </a:t>
            </a:r>
            <a:r>
              <a:rPr lang="en-US" sz="3200" dirty="0"/>
              <a:t>) </a:t>
            </a:r>
            <a:r>
              <a:rPr lang="en-US" sz="3200" dirty="0" smtClean="0"/>
              <a:t>*z(</a:t>
            </a:r>
            <a:r>
              <a:rPr lang="en-US" sz="3200" dirty="0" err="1" smtClean="0"/>
              <a:t>i</a:t>
            </a:r>
            <a:r>
              <a:rPr lang="en-US" sz="3200" dirty="0"/>
              <a:t>)  </a:t>
            </a:r>
          </a:p>
          <a:p>
            <a:endParaRPr lang="en-US" sz="3200" dirty="0" smtClean="0"/>
          </a:p>
          <a:p>
            <a:r>
              <a:rPr lang="en-US" sz="3200" dirty="0" smtClean="0"/>
              <a:t>Step 3, watch </a:t>
            </a:r>
            <a:r>
              <a:rPr lang="en-US" sz="3200" smtClean="0"/>
              <a:t>(Ry-R </a:t>
            </a:r>
            <a:r>
              <a:rPr lang="en-US" sz="3200" dirty="0" smtClean="0"/>
              <a:t>and My-M) </a:t>
            </a:r>
            <a:r>
              <a:rPr lang="en-US" sz="3200" dirty="0" smtClean="0"/>
              <a:t>and if </a:t>
            </a:r>
            <a:r>
              <a:rPr lang="en-US" sz="3200" dirty="0" smtClean="0"/>
              <a:t>they get </a:t>
            </a:r>
            <a:r>
              <a:rPr lang="en-US" sz="3200" dirty="0" smtClean="0"/>
              <a:t>small stop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74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Does this scheme really work….</a:t>
            </a:r>
          </a:p>
          <a:p>
            <a:endParaRPr lang="en-US" sz="3600" dirty="0"/>
          </a:p>
          <a:p>
            <a:r>
              <a:rPr lang="en-US" sz="3600" dirty="0" smtClean="0"/>
              <a:t>Just What does it compute???</a:t>
            </a:r>
          </a:p>
          <a:p>
            <a:r>
              <a:rPr lang="en-US" sz="3600" dirty="0" smtClean="0"/>
              <a:t>We have been solving Ax=b for least squares, given</a:t>
            </a:r>
          </a:p>
          <a:p>
            <a:pPr lvl="1"/>
            <a:r>
              <a:rPr lang="en-US" sz="3200" dirty="0" smtClean="0"/>
              <a:t>A and b …….   Compute x ….</a:t>
            </a:r>
          </a:p>
          <a:p>
            <a:endParaRPr lang="en-US" sz="3600" dirty="0"/>
          </a:p>
          <a:p>
            <a:r>
              <a:rPr lang="en-US" sz="3600" dirty="0" smtClean="0"/>
              <a:t>Now we know x and b and we guess A……</a:t>
            </a:r>
          </a:p>
          <a:p>
            <a:r>
              <a:rPr lang="en-US" sz="3600" dirty="0" smtClean="0"/>
              <a:t>Completely different problem…..</a:t>
            </a: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L₂    Error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8323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L₂   =  ½    </a:t>
            </a:r>
            <a:r>
              <a:rPr lang="el-GR" sz="3600" dirty="0" smtClean="0"/>
              <a:t>Σ</a:t>
            </a:r>
            <a:r>
              <a:rPr lang="en-US" sz="3600" dirty="0" smtClean="0"/>
              <a:t> (Y – R)</a:t>
            </a:r>
            <a:r>
              <a:rPr lang="en-US" sz="36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²   ----  sum of squares of error</a:t>
            </a:r>
          </a:p>
          <a:p>
            <a:endParaRPr lang="en-US" sz="36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r>
              <a:rPr lang="en-US" sz="36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Y is our input truth</a:t>
            </a:r>
          </a:p>
          <a:p>
            <a:r>
              <a:rPr lang="en-US" sz="36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 is the computed result = </a:t>
            </a:r>
            <a:r>
              <a:rPr lang="el-GR" sz="36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Σ</a:t>
            </a:r>
            <a:r>
              <a:rPr lang="en-US" sz="36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x(</a:t>
            </a:r>
            <a:r>
              <a:rPr lang="en-US" sz="36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</a:t>
            </a:r>
            <a:r>
              <a:rPr lang="en-US" sz="36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 w(</a:t>
            </a:r>
            <a:r>
              <a:rPr lang="en-US" sz="36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</a:t>
            </a:r>
            <a:r>
              <a:rPr lang="en-US" sz="36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Rocks and Mines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How to use SONAR to find MINES?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55" y="4372693"/>
            <a:ext cx="2931545" cy="195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9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 Investigations into finding Mines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48854"/>
            <a:ext cx="112072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Bottom mines</a:t>
            </a:r>
            <a:r>
              <a:rPr lang="en-US" sz="3600" dirty="0" smtClean="0"/>
              <a:t> are used when the water is no more than 60 meters (200 feet) deep or when mining for submarines down to around 200 meters (660 feet).</a:t>
            </a:r>
          </a:p>
          <a:p>
            <a:endParaRPr lang="en-US" sz="3600" dirty="0" smtClean="0"/>
          </a:p>
          <a:p>
            <a:r>
              <a:rPr lang="en-US" sz="3600" dirty="0" smtClean="0"/>
              <a:t>They are much harder to detect and sweep, and can carry a much larger warhead than a moored mine.</a:t>
            </a:r>
          </a:p>
          <a:p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23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 Investigations into finding Mines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427438"/>
            <a:ext cx="112072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Bottom mines</a:t>
            </a:r>
            <a:r>
              <a:rPr lang="en-US" sz="3600" dirty="0" smtClean="0"/>
              <a:t> commonly utilize multiple types of sensors, which are less sensitive to sweeping. </a:t>
            </a:r>
          </a:p>
          <a:p>
            <a:endParaRPr lang="en-US" sz="3600" dirty="0" smtClean="0"/>
          </a:p>
          <a:p>
            <a:r>
              <a:rPr lang="en-US" sz="3600" dirty="0" smtClean="0"/>
              <a:t>These mines usually weigh between 150 and 1,500 kg  including between 125 and 1,400 kg of explosives.</a:t>
            </a:r>
            <a:r>
              <a:rPr lang="en-US" sz="3600" baseline="30000" dirty="0" smtClean="0">
                <a:hlinkClick r:id="rId2"/>
              </a:rPr>
              <a:t>[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204" y="4482364"/>
            <a:ext cx="2931545" cy="19543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7797" y="4299045"/>
            <a:ext cx="6808407" cy="2374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 rot="3373209">
            <a:off x="2743199" y="4476466"/>
            <a:ext cx="2224585" cy="1482590"/>
          </a:xfrm>
          <a:prstGeom prst="arc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331" y="5217761"/>
            <a:ext cx="13388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PING</a:t>
            </a:r>
            <a:endParaRPr lang="en-US" sz="4400" dirty="0"/>
          </a:p>
        </p:txBody>
      </p:sp>
      <p:sp>
        <p:nvSpPr>
          <p:cNvPr id="8" name="Arc 7"/>
          <p:cNvSpPr/>
          <p:nvPr/>
        </p:nvSpPr>
        <p:spPr>
          <a:xfrm rot="13327801">
            <a:off x="6133301" y="4796733"/>
            <a:ext cx="2224585" cy="1482590"/>
          </a:xfrm>
          <a:prstGeom prst="arc">
            <a:avLst/>
          </a:prstGeom>
          <a:noFill/>
          <a:ln w="571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48271" y="5442525"/>
            <a:ext cx="1105468" cy="26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 Investigations into finding Rocks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427438"/>
            <a:ext cx="112072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Bottom rocks</a:t>
            </a:r>
            <a:r>
              <a:rPr lang="en-US" sz="3600" dirty="0" smtClean="0"/>
              <a:t> are everywhere. </a:t>
            </a:r>
          </a:p>
          <a:p>
            <a:endParaRPr lang="en-US" sz="3600" dirty="0" smtClean="0"/>
          </a:p>
          <a:p>
            <a:r>
              <a:rPr lang="en-US" sz="3600" dirty="0" smtClean="0"/>
              <a:t>Similar rocks to mines usually weigh between 150 and 1,500 kg  but do NOT have any explosives!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27797" y="4299045"/>
            <a:ext cx="6808407" cy="2374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 rot="3373209">
            <a:off x="2743199" y="4476466"/>
            <a:ext cx="2224585" cy="1482590"/>
          </a:xfrm>
          <a:prstGeom prst="arc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331" y="5217761"/>
            <a:ext cx="13388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PING</a:t>
            </a:r>
            <a:endParaRPr lang="en-US" sz="4400" dirty="0"/>
          </a:p>
        </p:txBody>
      </p:sp>
      <p:sp>
        <p:nvSpPr>
          <p:cNvPr id="8" name="Arc 7"/>
          <p:cNvSpPr/>
          <p:nvPr/>
        </p:nvSpPr>
        <p:spPr>
          <a:xfrm rot="13327801">
            <a:off x="6133301" y="4796733"/>
            <a:ext cx="2224585" cy="1482590"/>
          </a:xfrm>
          <a:prstGeom prst="arc">
            <a:avLst/>
          </a:prstGeom>
          <a:noFill/>
          <a:ln w="571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48271" y="5442525"/>
            <a:ext cx="1105468" cy="26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203" y="4289763"/>
            <a:ext cx="4238207" cy="238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 Deception or Detection??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This is the data set used by Gorman and </a:t>
            </a:r>
            <a:r>
              <a:rPr lang="en-US" dirty="0" err="1">
                <a:latin typeface="Courier New" panose="02070309020205020404" pitchFamily="49" charset="0"/>
              </a:rPr>
              <a:t>Sejnowski</a:t>
            </a:r>
            <a:r>
              <a:rPr lang="en-US" dirty="0">
                <a:latin typeface="Courier New" panose="02070309020205020404" pitchFamily="49" charset="0"/>
              </a:rPr>
              <a:t> in their study of the classification of sonar signals using a neural network [1]. The task is to train a network to discriminate between sonar signals bounced off a metal cylinder and those bounced off a roughly cylindrical rock.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Perceptron is a simple Machine Learning Method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 Neural Network</a:t>
            </a:r>
          </a:p>
          <a:p>
            <a:r>
              <a:rPr lang="en-US" dirty="0" smtClean="0"/>
              <a:t>Feed forward summing machine</a:t>
            </a:r>
          </a:p>
          <a:p>
            <a:r>
              <a:rPr lang="en-US" dirty="0" smtClean="0"/>
              <a:t>Patterns and classification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 Deception or Detection??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Each </a:t>
            </a:r>
            <a:r>
              <a:rPr lang="en-US" dirty="0">
                <a:latin typeface="Courier New" panose="02070309020205020404" pitchFamily="49" charset="0"/>
              </a:rPr>
              <a:t>pattern is a set of 60 numbers in the range 0.0 to 1.0. Each number represents the energy within a particular frequency band, integrated over a certain period of time. The integration aperture for higher frequencies occur later in time, since these frequencies are transmitted later during the chirp.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 Deception or Detection??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The label associated with each record contains the letter "R" if the object is a rock and "M" if it is a mine (metal cylinder). The numbers in the labels are in increasing order of aspect angle, but they do not encode the angle directly. 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Gorman, R. P., and </a:t>
            </a:r>
            <a:r>
              <a:rPr lang="en-US" dirty="0" err="1">
                <a:latin typeface="Courier New" panose="02070309020205020404" pitchFamily="49" charset="0"/>
              </a:rPr>
              <a:t>Sejnowski</a:t>
            </a:r>
            <a:r>
              <a:rPr lang="en-US" dirty="0">
                <a:latin typeface="Courier New" panose="02070309020205020404" pitchFamily="49" charset="0"/>
              </a:rPr>
              <a:t>, T. J. (1988). "Analysis of Hidden Units in a Layered Network Trained to Classify Sonar Targets" in Neural Networks, Vol. 1, pp. 75-89.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Newman, D.J. &amp; </a:t>
            </a:r>
            <a:r>
              <a:rPr lang="en-US" dirty="0" err="1">
                <a:latin typeface="Courier New" panose="02070309020205020404" pitchFamily="49" charset="0"/>
              </a:rPr>
              <a:t>Hettich</a:t>
            </a:r>
            <a:r>
              <a:rPr lang="en-US" dirty="0">
                <a:latin typeface="Courier New" panose="02070309020205020404" pitchFamily="49" charset="0"/>
              </a:rPr>
              <a:t>, S. &amp; Blake, C.L. &amp; </a:t>
            </a:r>
            <a:r>
              <a:rPr lang="en-US" dirty="0" err="1">
                <a:latin typeface="Courier New" panose="02070309020205020404" pitchFamily="49" charset="0"/>
              </a:rPr>
              <a:t>Merz</a:t>
            </a:r>
            <a:r>
              <a:rPr lang="en-US" dirty="0">
                <a:latin typeface="Courier New" panose="02070309020205020404" pitchFamily="49" charset="0"/>
              </a:rPr>
              <a:t>, C.J. (1998). UCI Repository of machine learning databases [http://www.ics.uci.edu/~mlearn/MLRepository.html]. Irvine, CA: University of California, Department of Information and Computer Science. 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8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code is available</a:t>
            </a:r>
          </a:p>
          <a:p>
            <a:r>
              <a:rPr lang="en-US" dirty="0" smtClean="0"/>
              <a:t>Data set is .csv format    Comma Separated Variables</a:t>
            </a:r>
          </a:p>
          <a:p>
            <a:endParaRPr lang="en-US" dirty="0"/>
          </a:p>
          <a:p>
            <a:r>
              <a:rPr lang="en-US" dirty="0" smtClean="0"/>
              <a:t>Fortran code is available</a:t>
            </a:r>
          </a:p>
          <a:p>
            <a:r>
              <a:rPr lang="en-US" dirty="0" smtClean="0"/>
              <a:t>Data are binary or text blank space separated</a:t>
            </a:r>
          </a:p>
          <a:p>
            <a:endParaRPr lang="en-US" dirty="0"/>
          </a:p>
          <a:p>
            <a:r>
              <a:rPr lang="en-US" dirty="0" smtClean="0"/>
              <a:t>Data plots are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</a:t>
            </a:r>
            <a:r>
              <a:rPr lang="en-US" dirty="0" smtClean="0"/>
              <a:t>on Linux machine…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 Deception or Detection??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latin typeface="Courier New" panose="02070309020205020404" pitchFamily="49" charset="0"/>
              </a:rPr>
              <a:t>This is the data set used by Gorman and </a:t>
            </a:r>
            <a:r>
              <a:rPr lang="en-US" dirty="0" err="1">
                <a:latin typeface="Courier New" panose="02070309020205020404" pitchFamily="49" charset="0"/>
              </a:rPr>
              <a:t>Sejnowski</a:t>
            </a:r>
            <a:r>
              <a:rPr lang="en-US" dirty="0">
                <a:latin typeface="Courier New" panose="02070309020205020404" pitchFamily="49" charset="0"/>
              </a:rPr>
              <a:t> in their study of the classification of sonar signals using a neural network [1]. The task is to train a network to discriminate between sonar signals bounced off a metal cylinder and those bounced off a roughly cylindrical rock.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Each pattern is a set of 60 numbers in the range 0.0 to 1.0. Each number represents the energy within a particular frequency band, integrated over a certain period of time. The integration aperture for higher frequencies occur later in time, since these frequencies are transmitted later during the chirp.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The label associated with each record contains the letter "R" if the object is a rock and "M" if it is a mine (metal cylinder). The numbers in the labels are in increasing order of aspect angle, but they do not encode the angle directly. 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Gorman, R. P., and </a:t>
            </a:r>
            <a:r>
              <a:rPr lang="en-US" dirty="0" err="1">
                <a:latin typeface="Courier New" panose="02070309020205020404" pitchFamily="49" charset="0"/>
              </a:rPr>
              <a:t>Sejnowski</a:t>
            </a:r>
            <a:r>
              <a:rPr lang="en-US" dirty="0">
                <a:latin typeface="Courier New" panose="02070309020205020404" pitchFamily="49" charset="0"/>
              </a:rPr>
              <a:t>, T. J. (1988). "Analysis of Hidden Units in a Layered Network Trained to Classify Sonar Targets" in Neural Networks, Vol. 1, pp. 75-89.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Newman, D.J. &amp; </a:t>
            </a:r>
            <a:r>
              <a:rPr lang="en-US" dirty="0" err="1">
                <a:latin typeface="Courier New" panose="02070309020205020404" pitchFamily="49" charset="0"/>
              </a:rPr>
              <a:t>Hettich</a:t>
            </a:r>
            <a:r>
              <a:rPr lang="en-US" dirty="0">
                <a:latin typeface="Courier New" panose="02070309020205020404" pitchFamily="49" charset="0"/>
              </a:rPr>
              <a:t>, S. &amp; Blake, C.L. &amp; </a:t>
            </a:r>
            <a:r>
              <a:rPr lang="en-US" dirty="0" err="1">
                <a:latin typeface="Courier New" panose="02070309020205020404" pitchFamily="49" charset="0"/>
              </a:rPr>
              <a:t>Merz</a:t>
            </a:r>
            <a:r>
              <a:rPr lang="en-US" dirty="0">
                <a:latin typeface="Courier New" panose="02070309020205020404" pitchFamily="49" charset="0"/>
              </a:rPr>
              <a:t>, C.J. (1998). UCI Repository of machine learning databases [http://www.ics.uci.edu/~mlearn/MLRepository.html]. Irvine, CA: University of California, Department of Information and Computer Science. 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4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</a:t>
            </a:r>
            <a:r>
              <a:rPr lang="en-US" dirty="0" err="1" smtClean="0"/>
              <a:t>Perceptrons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power of the perceptron was noted by Rosenblatt, who went to elaborate lengths in </a:t>
            </a:r>
            <a:r>
              <a:rPr lang="en-US" dirty="0" smtClean="0"/>
              <a:t>publicizing </a:t>
            </a:r>
            <a:r>
              <a:rPr lang="en-US" dirty="0"/>
              <a:t>it.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drew the attention of Minsky, who in early days built mechanical </a:t>
            </a:r>
            <a:r>
              <a:rPr lang="en-US" dirty="0" smtClean="0"/>
              <a:t>perceptron's </a:t>
            </a:r>
            <a:r>
              <a:rPr lang="en-US" dirty="0"/>
              <a:t>that were remarkably successful, </a:t>
            </a:r>
            <a:r>
              <a:rPr lang="en-US" dirty="0" smtClean="0"/>
              <a:t>demonstrating </a:t>
            </a:r>
            <a:r>
              <a:rPr lang="en-US" dirty="0"/>
              <a:t>`damage resistance', learning, and other hitherto unobserved features. </a:t>
            </a:r>
            <a:endParaRPr lang="en-US" dirty="0" smtClean="0"/>
          </a:p>
          <a:p>
            <a:r>
              <a:rPr lang="en-US" dirty="0" smtClean="0"/>
              <a:t>St. Louis Post Dispatch Science Fair had a mechanical – electronic perceptron around 1960 – saw it working in person.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8" y="1993225"/>
            <a:ext cx="2714625" cy="33337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81014" y="1333143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The Mark I Perceptron machine was the first implementation of the perceptron algorithm.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machine was connected to a camera that used 20×20 </a:t>
            </a:r>
            <a:r>
              <a:rPr lang="en-US" sz="2400" dirty="0">
                <a:hlinkClick r:id="rId3" tooltip="Cadmium sulfide"/>
              </a:rPr>
              <a:t>cadmium sulfide</a:t>
            </a:r>
            <a:r>
              <a:rPr lang="en-US" sz="2400" dirty="0"/>
              <a:t> </a:t>
            </a:r>
            <a:r>
              <a:rPr lang="en-US" sz="2400" dirty="0">
                <a:hlinkClick r:id="rId4" tooltip="Photocell"/>
              </a:rPr>
              <a:t>photocells</a:t>
            </a:r>
            <a:r>
              <a:rPr lang="en-US" sz="2400" dirty="0"/>
              <a:t> to produce a 400-pixel image.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main visible feature is a </a:t>
            </a:r>
            <a:r>
              <a:rPr lang="en-US" sz="2400" dirty="0" err="1"/>
              <a:t>patchboard</a:t>
            </a:r>
            <a:r>
              <a:rPr lang="en-US" sz="2400" dirty="0"/>
              <a:t> that allowed experimentation with different combinations of input features.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the right of that are arrays of </a:t>
            </a:r>
            <a:r>
              <a:rPr lang="en-US" sz="2400" dirty="0">
                <a:hlinkClick r:id="rId5" tooltip="Potentiometer"/>
              </a:rPr>
              <a:t>potentiometers</a:t>
            </a:r>
            <a:r>
              <a:rPr lang="en-US" sz="2400" dirty="0"/>
              <a:t> that implemented the adaptive </a:t>
            </a:r>
            <a:r>
              <a:rPr lang="en-US" sz="2400" dirty="0" smtClean="0"/>
              <a:t>weights.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7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Perceptron's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Minsky </a:t>
            </a:r>
            <a:r>
              <a:rPr lang="en-US" dirty="0"/>
              <a:t>went on to produce a very detailed theoretical analysis of the perceptron which turns out to be limited to </a:t>
            </a:r>
            <a:r>
              <a:rPr lang="en-US" i="1" dirty="0"/>
              <a:t>linearly separable</a:t>
            </a:r>
            <a:r>
              <a:rPr lang="en-US" dirty="0"/>
              <a:t> tasks, </a:t>
            </a:r>
            <a:r>
              <a:rPr lang="en-US" dirty="0" smtClean="0"/>
              <a:t>with </a:t>
            </a:r>
            <a:r>
              <a:rPr lang="en-US" dirty="0"/>
              <a:t>little practical value.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particular, it is trivial to show that one perceptron cannot perform a parity test on a two bit input. </a:t>
            </a:r>
            <a:endParaRPr lang="en-US" dirty="0" smtClean="0"/>
          </a:p>
          <a:p>
            <a:r>
              <a:rPr lang="en-US" dirty="0" smtClean="0"/>
              <a:t>Minsky </a:t>
            </a:r>
            <a:r>
              <a:rPr lang="en-US" dirty="0"/>
              <a:t>and </a:t>
            </a:r>
            <a:r>
              <a:rPr lang="en-US" dirty="0" err="1"/>
              <a:t>Papert's</a:t>
            </a:r>
            <a:r>
              <a:rPr lang="en-US" dirty="0"/>
              <a:t> book </a:t>
            </a:r>
            <a:r>
              <a:rPr lang="en-US" i="1" dirty="0" err="1"/>
              <a:t>Perceptrons</a:t>
            </a:r>
            <a:r>
              <a:rPr lang="en-US" dirty="0"/>
              <a:t> was a death knell for mainstream work on neural </a:t>
            </a:r>
            <a:r>
              <a:rPr lang="en-US" dirty="0" smtClean="0"/>
              <a:t>networks.</a:t>
            </a:r>
          </a:p>
          <a:p>
            <a:r>
              <a:rPr lang="en-US" dirty="0" smtClean="0"/>
              <a:t>New pioneering </a:t>
            </a:r>
            <a:r>
              <a:rPr lang="en-US" dirty="0"/>
              <a:t>work of </a:t>
            </a:r>
            <a:r>
              <a:rPr lang="en-US" dirty="0" err="1"/>
              <a:t>Rumelhart</a:t>
            </a:r>
            <a:r>
              <a:rPr lang="en-US" dirty="0"/>
              <a:t>, McClelland et al. in the mid 80's </a:t>
            </a:r>
            <a:endParaRPr lang="en-US" dirty="0" smtClean="0"/>
          </a:p>
          <a:p>
            <a:r>
              <a:rPr lang="en-US" dirty="0" smtClean="0"/>
              <a:t>When a number </a:t>
            </a:r>
            <a:r>
              <a:rPr lang="en-US" dirty="0"/>
              <a:t>of distinguished workers in the </a:t>
            </a:r>
            <a:r>
              <a:rPr lang="en-US" dirty="0" smtClean="0"/>
              <a:t>field showed new methods.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Inputs (x(</a:t>
            </a:r>
            <a:r>
              <a:rPr lang="en-US" dirty="0" err="1" smtClean="0"/>
              <a:t>i</a:t>
            </a:r>
            <a:r>
              <a:rPr lang="en-US" dirty="0" smtClean="0"/>
              <a:t>)’s) associated with one or more truth’s. </a:t>
            </a:r>
          </a:p>
          <a:p>
            <a:r>
              <a:rPr lang="en-US" dirty="0" smtClean="0"/>
              <a:t>Assume a simple truth set, for example (flat tire or not a flat tire).</a:t>
            </a:r>
          </a:p>
          <a:p>
            <a:r>
              <a:rPr lang="en-US" dirty="0" smtClean="0"/>
              <a:t>Thus truth world would be (+1 or -1).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tire predicting machine.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Tire appears to be low on air – sensor – human eye </a:t>
            </a:r>
          </a:p>
          <a:p>
            <a:pPr lvl="1"/>
            <a:r>
              <a:rPr lang="en-US" dirty="0" smtClean="0"/>
              <a:t>Tire wobbles the steering wheel – sensor -  human hand</a:t>
            </a:r>
          </a:p>
          <a:p>
            <a:pPr lvl="1"/>
            <a:r>
              <a:rPr lang="en-US" dirty="0" smtClean="0"/>
              <a:t>Tire pressure tests low – sensor – pressure gauge</a:t>
            </a:r>
          </a:p>
          <a:p>
            <a:pPr lvl="1"/>
            <a:r>
              <a:rPr lang="en-US" dirty="0" smtClean="0"/>
              <a:t>Driver heard a BIG bang</a:t>
            </a:r>
          </a:p>
          <a:p>
            <a:pPr lvl="1"/>
            <a:r>
              <a:rPr lang="en-US" dirty="0" smtClean="0"/>
              <a:t>Looking at the tire shows it is flat – sensor – human eye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Outputs</a:t>
            </a:r>
            <a:endParaRPr lang="en-US" dirty="0"/>
          </a:p>
          <a:p>
            <a:pPr lvl="1"/>
            <a:r>
              <a:rPr lang="en-US" dirty="0" smtClean="0"/>
              <a:t>Tire is ok because above states DID not happen..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Perceptron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7428" y="3301124"/>
            <a:ext cx="6937144" cy="236188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75418" y="1488915"/>
            <a:ext cx="667798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X₁  to </a:t>
            </a:r>
            <a:r>
              <a:rPr lang="en-US" sz="2400" dirty="0" err="1" smtClean="0"/>
              <a:t>Xn</a:t>
            </a:r>
            <a:r>
              <a:rPr lang="en-US" sz="2400" dirty="0" smtClean="0"/>
              <a:t> are the inputs  - use floating point numbers</a:t>
            </a:r>
          </a:p>
          <a:p>
            <a:r>
              <a:rPr lang="en-US" sz="2400" dirty="0" smtClean="0"/>
              <a:t>Y is the known truth for this input set. </a:t>
            </a:r>
          </a:p>
          <a:p>
            <a:endParaRPr lang="en-US" sz="2400" dirty="0"/>
          </a:p>
          <a:p>
            <a:r>
              <a:rPr lang="en-US" sz="3200" dirty="0" smtClean="0"/>
              <a:t>             R = w₀  +  </a:t>
            </a:r>
            <a:r>
              <a:rPr lang="el-GR" sz="3200" dirty="0" smtClean="0"/>
              <a:t>Σ</a:t>
            </a:r>
            <a:r>
              <a:rPr lang="en-US" sz="3200" dirty="0" smtClean="0"/>
              <a:t>  w(</a:t>
            </a:r>
            <a:r>
              <a:rPr lang="en-US" sz="3200" dirty="0" err="1" smtClean="0"/>
              <a:t>i</a:t>
            </a:r>
            <a:r>
              <a:rPr lang="en-US" sz="3200" dirty="0" smtClean="0"/>
              <a:t>)  x(</a:t>
            </a:r>
            <a:r>
              <a:rPr lang="en-US" sz="3200" dirty="0" err="1" smtClean="0"/>
              <a:t>i</a:t>
            </a:r>
            <a:r>
              <a:rPr lang="en-US" sz="3200" dirty="0" smtClean="0"/>
              <a:t>)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7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Perceptron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 Workshop  SEG 2018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37043" y="1378177"/>
            <a:ext cx="8270213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X₁  to </a:t>
            </a:r>
            <a:r>
              <a:rPr lang="en-US" sz="2400" dirty="0" err="1" smtClean="0"/>
              <a:t>Xn</a:t>
            </a:r>
            <a:r>
              <a:rPr lang="en-US" sz="2400" dirty="0" smtClean="0"/>
              <a:t> are the inputs  - use floating point numbers</a:t>
            </a:r>
          </a:p>
          <a:p>
            <a:r>
              <a:rPr lang="en-US" sz="2400" dirty="0" smtClean="0"/>
              <a:t>Y is the known truth for this input set. </a:t>
            </a:r>
          </a:p>
          <a:p>
            <a:r>
              <a:rPr lang="en-US" sz="2400" dirty="0" smtClean="0"/>
              <a:t>Eta is small  (  &lt;1.0 ).</a:t>
            </a:r>
          </a:p>
          <a:p>
            <a:r>
              <a:rPr lang="en-US" sz="2400" dirty="0" smtClean="0"/>
              <a:t>W(</a:t>
            </a:r>
            <a:r>
              <a:rPr lang="en-US" sz="2400" dirty="0" err="1" smtClean="0"/>
              <a:t>i</a:t>
            </a:r>
            <a:r>
              <a:rPr lang="en-US" sz="2400" dirty="0" smtClean="0"/>
              <a:t>) initial is small, threshold, and </a:t>
            </a:r>
            <a:r>
              <a:rPr lang="en-US" sz="2400" dirty="0" smtClean="0">
                <a:solidFill>
                  <a:srgbClr val="FF0000"/>
                </a:solidFill>
              </a:rPr>
              <a:t>random.</a:t>
            </a:r>
          </a:p>
          <a:p>
            <a:endParaRPr lang="en-US" sz="2400" dirty="0" smtClean="0"/>
          </a:p>
          <a:p>
            <a:r>
              <a:rPr lang="en-US" sz="2400" dirty="0" smtClean="0"/>
              <a:t>Loop over training data.</a:t>
            </a:r>
            <a:endParaRPr lang="en-US" sz="2400" dirty="0"/>
          </a:p>
          <a:p>
            <a:r>
              <a:rPr lang="en-US" sz="3200" dirty="0" smtClean="0"/>
              <a:t> Step 1,  pick x from training data.</a:t>
            </a:r>
          </a:p>
          <a:p>
            <a:r>
              <a:rPr lang="en-US" sz="3200" dirty="0" smtClean="0"/>
              <a:t>           R = w₀  +  </a:t>
            </a:r>
            <a:r>
              <a:rPr lang="el-GR" sz="3200" dirty="0" smtClean="0"/>
              <a:t>Σ</a:t>
            </a:r>
            <a:r>
              <a:rPr lang="en-US" sz="3200" dirty="0" smtClean="0"/>
              <a:t>  w(</a:t>
            </a:r>
            <a:r>
              <a:rPr lang="en-US" sz="3200" dirty="0" err="1" smtClean="0"/>
              <a:t>i</a:t>
            </a:r>
            <a:r>
              <a:rPr lang="en-US" sz="3200" dirty="0" smtClean="0"/>
              <a:t>)  x(</a:t>
            </a:r>
            <a:r>
              <a:rPr lang="en-US" sz="3200" dirty="0" err="1" smtClean="0"/>
              <a:t>i</a:t>
            </a:r>
            <a:r>
              <a:rPr lang="en-US" sz="3200" dirty="0" smtClean="0"/>
              <a:t>)  </a:t>
            </a:r>
          </a:p>
          <a:p>
            <a:r>
              <a:rPr lang="en-US" sz="3200" dirty="0" smtClean="0"/>
              <a:t>Step 2, update w(</a:t>
            </a:r>
            <a:r>
              <a:rPr lang="en-US" sz="3200" dirty="0" err="1" smtClean="0"/>
              <a:t>i</a:t>
            </a:r>
            <a:r>
              <a:rPr lang="en-US" sz="3200" dirty="0" smtClean="0"/>
              <a:t>)’s..</a:t>
            </a:r>
            <a:endParaRPr lang="en-US" sz="3200" dirty="0"/>
          </a:p>
          <a:p>
            <a:r>
              <a:rPr lang="en-US" sz="3200" dirty="0" smtClean="0"/>
              <a:t>             w(</a:t>
            </a:r>
            <a:r>
              <a:rPr lang="en-US" sz="3200" dirty="0" err="1" smtClean="0"/>
              <a:t>i</a:t>
            </a:r>
            <a:r>
              <a:rPr lang="en-US" sz="3200" dirty="0" smtClean="0"/>
              <a:t>) = w(</a:t>
            </a:r>
            <a:r>
              <a:rPr lang="en-US" sz="3200" dirty="0" err="1" smtClean="0"/>
              <a:t>i</a:t>
            </a:r>
            <a:r>
              <a:rPr lang="en-US" sz="3200" dirty="0" smtClean="0"/>
              <a:t>) + eta * ( Y – R ) *x(</a:t>
            </a:r>
            <a:r>
              <a:rPr lang="en-US" sz="3200" dirty="0" err="1" smtClean="0"/>
              <a:t>i</a:t>
            </a:r>
            <a:r>
              <a:rPr lang="en-US" sz="3200" dirty="0" smtClean="0"/>
              <a:t>)  </a:t>
            </a:r>
          </a:p>
          <a:p>
            <a:r>
              <a:rPr lang="en-US" sz="3200" dirty="0" smtClean="0"/>
              <a:t>Step 3, watch (Y-R) and if it gets small stop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1572</Words>
  <Application>Microsoft Office PowerPoint</Application>
  <PresentationFormat>Widescreen</PresentationFormat>
  <Paragraphs>171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Meiryo</vt:lpstr>
      <vt:lpstr>Arial</vt:lpstr>
      <vt:lpstr>Calibri</vt:lpstr>
      <vt:lpstr>Calibri Light</vt:lpstr>
      <vt:lpstr>Courier New</vt:lpstr>
      <vt:lpstr>Office Theme</vt:lpstr>
      <vt:lpstr>Perceptron's</vt:lpstr>
      <vt:lpstr>Perceptron is a simple Machine Learning Method</vt:lpstr>
      <vt:lpstr>History of Perceptrons</vt:lpstr>
      <vt:lpstr>History Lesson</vt:lpstr>
      <vt:lpstr>History of Perceptron's</vt:lpstr>
      <vt:lpstr>Perceptron Input and Output</vt:lpstr>
      <vt:lpstr>Flat tire predicting machine.</vt:lpstr>
      <vt:lpstr>Simple Perceptron </vt:lpstr>
      <vt:lpstr>Simple Perceptron </vt:lpstr>
      <vt:lpstr>Two Data  Perceptron – Rocks and Mines </vt:lpstr>
      <vt:lpstr>Two DATA Perceptron </vt:lpstr>
      <vt:lpstr>Two DATA Perceptron </vt:lpstr>
      <vt:lpstr>Discussion</vt:lpstr>
      <vt:lpstr>L₂    Error Computation</vt:lpstr>
      <vt:lpstr>Rocks and Mines</vt:lpstr>
      <vt:lpstr>Sonar Investigations into finding Mines</vt:lpstr>
      <vt:lpstr>Sonar Investigations into finding Mines</vt:lpstr>
      <vt:lpstr>Sonar Investigations into finding Rocks</vt:lpstr>
      <vt:lpstr>Sonar Deception or Detection?? </vt:lpstr>
      <vt:lpstr>Sonar Deception or Detection?? </vt:lpstr>
      <vt:lpstr>Sonar Deception or Detection?? </vt:lpstr>
      <vt:lpstr>References </vt:lpstr>
      <vt:lpstr>Questions</vt:lpstr>
      <vt:lpstr>Data Set Processing</vt:lpstr>
      <vt:lpstr>Exercise on Linux machine…</vt:lpstr>
      <vt:lpstr>Sonar Deception or Detection?? </vt:lpstr>
      <vt:lpstr>PowerPoint Presentation</vt:lpstr>
      <vt:lpstr>PowerPoint Presentation</vt:lpstr>
      <vt:lpstr>Questions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Perceptrons</dc:title>
  <dc:creator>Wave1</dc:creator>
  <cp:lastModifiedBy>Wave1</cp:lastModifiedBy>
  <cp:revision>18</cp:revision>
  <cp:lastPrinted>2019-01-23T20:47:15Z</cp:lastPrinted>
  <dcterms:created xsi:type="dcterms:W3CDTF">2018-10-10T19:51:41Z</dcterms:created>
  <dcterms:modified xsi:type="dcterms:W3CDTF">2019-01-23T21:20:15Z</dcterms:modified>
</cp:coreProperties>
</file>