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68" r:id="rId16"/>
    <p:sldId id="271" r:id="rId17"/>
    <p:sldId id="273" r:id="rId18"/>
    <p:sldId id="274" r:id="rId19"/>
    <p:sldId id="275" r:id="rId20"/>
    <p:sldId id="276" r:id="rId21"/>
    <p:sldId id="260" r:id="rId22"/>
    <p:sldId id="277" r:id="rId23"/>
    <p:sldId id="278" r:id="rId24"/>
    <p:sldId id="279" r:id="rId25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5DF"/>
    <a:srgbClr val="090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7F3F91A-D887-4F18-8E97-3CD341E3448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87EEB5F4-47A1-49B3-A1BD-84EDC0DD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7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39E0-08B0-4354-A25C-4C404769A24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F806-ECE0-40AA-8E05-FF677318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9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/QNZHG5yFwJQ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Phil Bording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Zumba World – Vacuum-Cleaner-World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Percept Sequence                                   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 A, Clean                                            Move to B</a:t>
            </a:r>
          </a:p>
          <a:p>
            <a:pPr marL="0" indent="0">
              <a:buNone/>
            </a:pPr>
            <a:r>
              <a:rPr lang="en-US" dirty="0" smtClean="0"/>
              <a:t>Area A, Dirty                                             Clean A</a:t>
            </a:r>
          </a:p>
          <a:p>
            <a:pPr marL="0" indent="0">
              <a:buNone/>
            </a:pPr>
            <a:r>
              <a:rPr lang="en-US" dirty="0" smtClean="0"/>
              <a:t>Area B, Clean                                            Move to A</a:t>
            </a:r>
          </a:p>
          <a:p>
            <a:pPr marL="0" indent="0">
              <a:buNone/>
            </a:pPr>
            <a:r>
              <a:rPr lang="en-US" dirty="0" smtClean="0"/>
              <a:t>Area B, Dirty                                             Clean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9257" y="5203371"/>
            <a:ext cx="1785256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4513" y="5203371"/>
            <a:ext cx="1698173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/>
          <p:cNvSpPr/>
          <p:nvPr/>
        </p:nvSpPr>
        <p:spPr>
          <a:xfrm>
            <a:off x="6096000" y="5736771"/>
            <a:ext cx="370114" cy="242534"/>
          </a:xfrm>
          <a:prstGeom prst="flowChartPrepa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/>
          <p:cNvSpPr/>
          <p:nvPr/>
        </p:nvSpPr>
        <p:spPr>
          <a:xfrm>
            <a:off x="6248400" y="5889171"/>
            <a:ext cx="370114" cy="242534"/>
          </a:xfrm>
          <a:prstGeom prst="flowChartPrepa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39882" y="5488706"/>
            <a:ext cx="8599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8895" y="5097231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         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Zumba World – Vacuum-Cleaner-World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Percept Sequence                                   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 A, Clean                                            Move to B</a:t>
            </a:r>
          </a:p>
          <a:p>
            <a:pPr marL="0" indent="0">
              <a:buNone/>
            </a:pPr>
            <a:r>
              <a:rPr lang="en-US" dirty="0" smtClean="0"/>
              <a:t>Area A, Dirty                                             Clean A</a:t>
            </a:r>
          </a:p>
          <a:p>
            <a:pPr marL="0" indent="0">
              <a:buNone/>
            </a:pPr>
            <a:r>
              <a:rPr lang="en-US" dirty="0" smtClean="0"/>
              <a:t>Area B, Clean                                            Move to A</a:t>
            </a:r>
          </a:p>
          <a:p>
            <a:pPr marL="0" indent="0">
              <a:buNone/>
            </a:pPr>
            <a:r>
              <a:rPr lang="en-US" dirty="0" smtClean="0"/>
              <a:t>Area B, Dirty                                             Clean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9257" y="5203371"/>
            <a:ext cx="1785256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4513" y="5203371"/>
            <a:ext cx="1698173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/>
          <p:cNvSpPr/>
          <p:nvPr/>
        </p:nvSpPr>
        <p:spPr>
          <a:xfrm>
            <a:off x="6096000" y="5736771"/>
            <a:ext cx="370114" cy="242534"/>
          </a:xfrm>
          <a:prstGeom prst="flowChartPrepa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/>
          <p:cNvSpPr/>
          <p:nvPr/>
        </p:nvSpPr>
        <p:spPr>
          <a:xfrm>
            <a:off x="6248400" y="5889171"/>
            <a:ext cx="370114" cy="242534"/>
          </a:xfrm>
          <a:prstGeom prst="flowChartPrepa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39882" y="5488706"/>
            <a:ext cx="8599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8895" y="5097231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         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Zumba World – Vacuum-Cleaner-World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Percept Sequence                                   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 A, Clean                                            Move to B</a:t>
            </a:r>
          </a:p>
          <a:p>
            <a:pPr marL="0" indent="0">
              <a:buNone/>
            </a:pPr>
            <a:r>
              <a:rPr lang="en-US" dirty="0" smtClean="0"/>
              <a:t>Area A, Dirty                                             Clean A</a:t>
            </a:r>
          </a:p>
          <a:p>
            <a:pPr marL="0" indent="0">
              <a:buNone/>
            </a:pPr>
            <a:r>
              <a:rPr lang="en-US" dirty="0" smtClean="0"/>
              <a:t>Area B, Clean                                            Move to A</a:t>
            </a:r>
          </a:p>
          <a:p>
            <a:pPr marL="0" indent="0">
              <a:buNone/>
            </a:pPr>
            <a:r>
              <a:rPr lang="en-US" dirty="0" smtClean="0"/>
              <a:t>Area B, Dirty                                             Clean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9257" y="5203371"/>
            <a:ext cx="1785256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4513" y="5203371"/>
            <a:ext cx="1698173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/>
          <p:cNvSpPr/>
          <p:nvPr/>
        </p:nvSpPr>
        <p:spPr>
          <a:xfrm>
            <a:off x="6096000" y="5736771"/>
            <a:ext cx="370114" cy="242534"/>
          </a:xfrm>
          <a:prstGeom prst="flowChartPrepa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/>
          <p:cNvSpPr/>
          <p:nvPr/>
        </p:nvSpPr>
        <p:spPr>
          <a:xfrm>
            <a:off x="6248400" y="5889171"/>
            <a:ext cx="370114" cy="242534"/>
          </a:xfrm>
          <a:prstGeom prst="flowChartPrepa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1" y="5488706"/>
            <a:ext cx="8599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8895" y="5097231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         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Zumba World – Vacuum-Cleaner-World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Percept Sequence                                   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 A, Clean                                            Move to B</a:t>
            </a:r>
          </a:p>
          <a:p>
            <a:pPr marL="0" indent="0">
              <a:buNone/>
            </a:pPr>
            <a:r>
              <a:rPr lang="en-US" dirty="0" smtClean="0"/>
              <a:t>Area A, Dirty                                             Clean A</a:t>
            </a:r>
          </a:p>
          <a:p>
            <a:pPr marL="0" indent="0">
              <a:buNone/>
            </a:pPr>
            <a:r>
              <a:rPr lang="en-US" dirty="0" smtClean="0"/>
              <a:t>Area B, Clean                                            Move to A</a:t>
            </a:r>
          </a:p>
          <a:p>
            <a:pPr marL="0" indent="0">
              <a:buNone/>
            </a:pPr>
            <a:r>
              <a:rPr lang="en-US" dirty="0" smtClean="0"/>
              <a:t>Area B, Dirty                                             Clean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9257" y="5203371"/>
            <a:ext cx="1785256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4513" y="5203371"/>
            <a:ext cx="1698173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/>
          <p:cNvSpPr/>
          <p:nvPr/>
        </p:nvSpPr>
        <p:spPr>
          <a:xfrm>
            <a:off x="6248400" y="5889171"/>
            <a:ext cx="370114" cy="242534"/>
          </a:xfrm>
          <a:prstGeom prst="flowChartPrepa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1" y="5488706"/>
            <a:ext cx="8599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8895" y="5097231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         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Zumba World – Vacuum-Cleaner-World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Percept Sequence                                   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 A, Clean                                            Move to B</a:t>
            </a:r>
          </a:p>
          <a:p>
            <a:pPr marL="0" indent="0">
              <a:buNone/>
            </a:pPr>
            <a:r>
              <a:rPr lang="en-US" dirty="0" smtClean="0"/>
              <a:t>Area A, Dirty                                             Clean A</a:t>
            </a:r>
          </a:p>
          <a:p>
            <a:pPr marL="0" indent="0">
              <a:buNone/>
            </a:pPr>
            <a:r>
              <a:rPr lang="en-US" dirty="0" smtClean="0"/>
              <a:t>Area B, Clean                                            Move to A</a:t>
            </a:r>
          </a:p>
          <a:p>
            <a:pPr marL="0" indent="0">
              <a:buNone/>
            </a:pPr>
            <a:r>
              <a:rPr lang="en-US" dirty="0" smtClean="0"/>
              <a:t>Area B, Dirty                                             Clean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9257" y="5203371"/>
            <a:ext cx="1785256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4513" y="5203371"/>
            <a:ext cx="1698173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1" y="5488706"/>
            <a:ext cx="8599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8895" y="5097231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         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Zumba World – Vacuum-Cleaner-World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Percept Sequence                                   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 A, Clean                                            Move to B</a:t>
            </a:r>
          </a:p>
          <a:p>
            <a:pPr marL="0" indent="0">
              <a:buNone/>
            </a:pPr>
            <a:r>
              <a:rPr lang="en-US" dirty="0" smtClean="0"/>
              <a:t>Area A, Dirty                                             Clean A</a:t>
            </a:r>
          </a:p>
          <a:p>
            <a:pPr marL="0" indent="0">
              <a:buNone/>
            </a:pPr>
            <a:r>
              <a:rPr lang="en-US" dirty="0" smtClean="0"/>
              <a:t>Area B, Clean                                            Move to A</a:t>
            </a:r>
          </a:p>
          <a:p>
            <a:pPr marL="0" indent="0">
              <a:buNone/>
            </a:pPr>
            <a:r>
              <a:rPr lang="en-US" dirty="0" smtClean="0"/>
              <a:t>Area B, Dirty                                             Clean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9257" y="5203371"/>
            <a:ext cx="1785256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4513" y="5203371"/>
            <a:ext cx="1698173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39882" y="5488706"/>
            <a:ext cx="8599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8895" y="5097231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         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Agent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For each possible percept sequence, a rational agent should select an action that is expected to maximize its performance measure, given the evidence provided by the precept sequence and what ever built-in knowledge the agent has.    </a:t>
            </a:r>
            <a:r>
              <a:rPr lang="en-US" dirty="0" smtClean="0"/>
              <a:t>(Russell and </a:t>
            </a:r>
            <a:r>
              <a:rPr lang="en-US" dirty="0" err="1" smtClean="0"/>
              <a:t>Norvig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Zumba World – Vacuum-Cleaner-World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Percept Sequence                                   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 A, Clean                                            Move to B, </a:t>
            </a:r>
            <a:r>
              <a:rPr lang="en-US" dirty="0" smtClean="0">
                <a:solidFill>
                  <a:srgbClr val="FF0000"/>
                </a:solidFill>
              </a:rPr>
              <a:t>if B clean wait?</a:t>
            </a:r>
          </a:p>
          <a:p>
            <a:pPr marL="0" indent="0">
              <a:buNone/>
            </a:pPr>
            <a:r>
              <a:rPr lang="en-US" dirty="0" smtClean="0"/>
              <a:t>Area A, Dirty                                             Clean A</a:t>
            </a:r>
          </a:p>
          <a:p>
            <a:pPr marL="0" indent="0">
              <a:buNone/>
            </a:pPr>
            <a:r>
              <a:rPr lang="en-US" dirty="0" smtClean="0"/>
              <a:t>Area B, Clean                                            Move to A</a:t>
            </a:r>
          </a:p>
          <a:p>
            <a:pPr marL="0" indent="0">
              <a:buNone/>
            </a:pPr>
            <a:r>
              <a:rPr lang="en-US" dirty="0" smtClean="0"/>
              <a:t>Area B, Dirty                                             Clean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9257" y="5203371"/>
            <a:ext cx="1785256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4513" y="5203371"/>
            <a:ext cx="1698173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39882" y="5488706"/>
            <a:ext cx="8599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8895" y="5097231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         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– Output Domain Interactions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6880" y="2331720"/>
            <a:ext cx="3078480" cy="31699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7160" y="2331720"/>
            <a:ext cx="1722120" cy="31699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03120" y="26670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             Sensors                      Perceptions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        Environment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Actuators                       Actions -Tasks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4015740" y="3780472"/>
            <a:ext cx="4206240" cy="3047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3970020" y="2483647"/>
            <a:ext cx="4206240" cy="3047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970020" y="2987041"/>
            <a:ext cx="4206240" cy="3047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0800000">
            <a:off x="4267200" y="4375414"/>
            <a:ext cx="4206240" cy="304799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 rot="10800000">
            <a:off x="4267200" y="4842180"/>
            <a:ext cx="4206240" cy="304799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026920" y="3291840"/>
            <a:ext cx="1234440" cy="13883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26920" y="3497996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actions</a:t>
            </a:r>
          </a:p>
          <a:p>
            <a:r>
              <a:rPr lang="en-US" dirty="0" smtClean="0"/>
              <a:t>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Measures that define success</a:t>
            </a:r>
          </a:p>
          <a:p>
            <a:r>
              <a:rPr lang="en-US" dirty="0" smtClean="0"/>
              <a:t>Prior Knowledge of environment</a:t>
            </a:r>
          </a:p>
          <a:p>
            <a:r>
              <a:rPr lang="en-US" dirty="0" smtClean="0"/>
              <a:t>Actions which can be performed from this state</a:t>
            </a:r>
          </a:p>
          <a:p>
            <a:r>
              <a:rPr lang="en-US" dirty="0" smtClean="0"/>
              <a:t>Sensor input to agents to date – history….</a:t>
            </a:r>
          </a:p>
          <a:p>
            <a:endParaRPr lang="en-US" dirty="0"/>
          </a:p>
          <a:p>
            <a:r>
              <a:rPr lang="en-US" dirty="0" smtClean="0"/>
              <a:t>Irrational Actions are not acted on – further the vast number of unaccounted for actions can have dire consequences…</a:t>
            </a:r>
          </a:p>
          <a:p>
            <a:pPr marL="0" indent="0">
              <a:buNone/>
            </a:pPr>
            <a:r>
              <a:rPr lang="en-US" dirty="0" smtClean="0"/>
              <a:t>“ crossing the street and hit by a cargo door from a plane at 33,000ft.”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6282597" y="4726829"/>
            <a:ext cx="47244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73240" y="3691244"/>
            <a:ext cx="44196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41534" y="2632339"/>
            <a:ext cx="377282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8"/>
          <p:cNvSpPr/>
          <p:nvPr/>
        </p:nvSpPr>
        <p:spPr>
          <a:xfrm rot="3414909">
            <a:off x="6061616" y="4541894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31130" y="4173530"/>
            <a:ext cx="47244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requires Agents – Blob World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701"/>
            <a:ext cx="10064484" cy="4351338"/>
          </a:xfrm>
        </p:spPr>
        <p:txBody>
          <a:bodyPr/>
          <a:lstStyle/>
          <a:p>
            <a:r>
              <a:rPr lang="en-US" dirty="0" smtClean="0"/>
              <a:t>Intelligence comes from the ideas of actions based on data.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51760" y="2804160"/>
            <a:ext cx="3550920" cy="22402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e 4"/>
          <p:cNvSpPr/>
          <p:nvPr/>
        </p:nvSpPr>
        <p:spPr>
          <a:xfrm rot="12586274">
            <a:off x="1561913" y="3969044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 rot="3414909">
            <a:off x="6581353" y="3479740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 rot="3414909">
            <a:off x="5920554" y="2424083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03570" y="4001294"/>
            <a:ext cx="1362590" cy="365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05400" y="4426244"/>
            <a:ext cx="1097280" cy="533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05400" y="3916868"/>
            <a:ext cx="1575989" cy="20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861560" y="2919269"/>
            <a:ext cx="1134218" cy="6846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16240" y="2758441"/>
            <a:ext cx="288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Sensors looking out</a:t>
            </a:r>
            <a:endParaRPr lang="en-US" dirty="0"/>
          </a:p>
        </p:txBody>
      </p:sp>
      <p:sp>
        <p:nvSpPr>
          <p:cNvPr id="23" name="Smiley Face 22"/>
          <p:cNvSpPr/>
          <p:nvPr/>
        </p:nvSpPr>
        <p:spPr>
          <a:xfrm>
            <a:off x="9089124" y="4366445"/>
            <a:ext cx="786396" cy="73058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/>
          <p:nvPr/>
        </p:nvCxnSpPr>
        <p:spPr>
          <a:xfrm flipV="1">
            <a:off x="8412480" y="3262710"/>
            <a:ext cx="2118360" cy="53966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4-Point Star 27"/>
          <p:cNvSpPr/>
          <p:nvPr/>
        </p:nvSpPr>
        <p:spPr>
          <a:xfrm>
            <a:off x="3108960" y="5153501"/>
            <a:ext cx="914400" cy="914400"/>
          </a:xfrm>
          <a:prstGeom prst="star24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4-Point Star 28"/>
          <p:cNvSpPr/>
          <p:nvPr/>
        </p:nvSpPr>
        <p:spPr>
          <a:xfrm>
            <a:off x="4634724" y="5153501"/>
            <a:ext cx="914400" cy="914400"/>
          </a:xfrm>
          <a:prstGeom prst="star24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566160" y="4569588"/>
            <a:ext cx="1539240" cy="9144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66159" y="3558245"/>
            <a:ext cx="128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 ???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Task Environment   -   PEAS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Environment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Actuators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Sensors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08943"/>
              </p:ext>
            </p:extLst>
          </p:nvPr>
        </p:nvGraphicFramePr>
        <p:xfrm>
          <a:off x="1330960" y="3498374"/>
          <a:ext cx="91846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928"/>
                <a:gridCol w="1836928"/>
                <a:gridCol w="1836928"/>
                <a:gridCol w="1836928"/>
                <a:gridCol w="1836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Agent Type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</a:p>
                    <a:p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Actuators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Sensors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Taxi Driver</a:t>
                      </a:r>
                    </a:p>
                    <a:p>
                      <a:r>
                        <a:rPr lang="en-US" dirty="0" smtClean="0"/>
                        <a:t>Automated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</a:p>
                    <a:p>
                      <a:r>
                        <a:rPr lang="en-US" dirty="0" smtClean="0"/>
                        <a:t>Fast</a:t>
                      </a:r>
                    </a:p>
                    <a:p>
                      <a:r>
                        <a:rPr lang="en-US" dirty="0" smtClean="0"/>
                        <a:t>Legal</a:t>
                      </a:r>
                    </a:p>
                    <a:p>
                      <a:r>
                        <a:rPr lang="en-US" dirty="0" smtClean="0"/>
                        <a:t>Comfortable</a:t>
                      </a:r>
                    </a:p>
                    <a:p>
                      <a:r>
                        <a:rPr lang="en-US" dirty="0" smtClean="0"/>
                        <a:t>Profitable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Roads</a:t>
                      </a:r>
                    </a:p>
                    <a:p>
                      <a:r>
                        <a:rPr lang="en-US" dirty="0" smtClean="0"/>
                        <a:t>Parking</a:t>
                      </a:r>
                    </a:p>
                    <a:p>
                      <a:r>
                        <a:rPr lang="en-US" dirty="0" smtClean="0"/>
                        <a:t>Traffic</a:t>
                      </a:r>
                    </a:p>
                    <a:p>
                      <a:r>
                        <a:rPr lang="en-US" dirty="0" smtClean="0"/>
                        <a:t>Pedestrians</a:t>
                      </a:r>
                    </a:p>
                    <a:p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Steering</a:t>
                      </a:r>
                    </a:p>
                    <a:p>
                      <a:r>
                        <a:rPr lang="en-US" dirty="0" smtClean="0"/>
                        <a:t>Brakes</a:t>
                      </a:r>
                    </a:p>
                    <a:p>
                      <a:r>
                        <a:rPr lang="en-US" dirty="0" smtClean="0"/>
                        <a:t>Accelerator</a:t>
                      </a:r>
                    </a:p>
                    <a:p>
                      <a:r>
                        <a:rPr lang="en-US" dirty="0" smtClean="0"/>
                        <a:t>Horn</a:t>
                      </a:r>
                    </a:p>
                    <a:p>
                      <a:r>
                        <a:rPr lang="en-US" dirty="0" smtClean="0"/>
                        <a:t>Turn signals</a:t>
                      </a:r>
                    </a:p>
                    <a:p>
                      <a:r>
                        <a:rPr lang="en-US" dirty="0" smtClean="0"/>
                        <a:t>Human displays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Cameras</a:t>
                      </a:r>
                    </a:p>
                    <a:p>
                      <a:r>
                        <a:rPr lang="en-US" dirty="0" smtClean="0"/>
                        <a:t>Radar</a:t>
                      </a:r>
                    </a:p>
                    <a:p>
                      <a:r>
                        <a:rPr lang="en-US" dirty="0" smtClean="0"/>
                        <a:t>Sonar</a:t>
                      </a:r>
                    </a:p>
                    <a:p>
                      <a:r>
                        <a:rPr lang="en-US" dirty="0" smtClean="0"/>
                        <a:t>GPS</a:t>
                      </a:r>
                    </a:p>
                    <a:p>
                      <a:r>
                        <a:rPr lang="en-US" dirty="0" smtClean="0"/>
                        <a:t>Engine inputs</a:t>
                      </a:r>
                    </a:p>
                    <a:p>
                      <a:r>
                        <a:rPr lang="en-US" dirty="0" smtClean="0"/>
                        <a:t>Manual</a:t>
                      </a:r>
                      <a:r>
                        <a:rPr lang="en-US" baseline="0" dirty="0" smtClean="0"/>
                        <a:t> controls</a:t>
                      </a:r>
                    </a:p>
                    <a:p>
                      <a:r>
                        <a:rPr lang="en-US" baseline="0" dirty="0" smtClean="0"/>
                        <a:t>External Knowledge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5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Alternate Process 23"/>
          <p:cNvSpPr/>
          <p:nvPr/>
        </p:nvSpPr>
        <p:spPr>
          <a:xfrm rot="21026819">
            <a:off x="1103012" y="1118905"/>
            <a:ext cx="9566311" cy="577365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978" y="9766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Blob World – What is missing?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</a:t>
            </a:r>
            <a:r>
              <a:rPr lang="en-US" dirty="0" smtClean="0">
                <a:solidFill>
                  <a:srgbClr val="FF0000"/>
                </a:solidFill>
              </a:rPr>
              <a:t>It has to have an environment!!!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282597" y="4726829"/>
            <a:ext cx="47244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73240" y="3691244"/>
            <a:ext cx="44196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41534" y="2632339"/>
            <a:ext cx="377282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/>
          <p:cNvSpPr/>
          <p:nvPr/>
        </p:nvSpPr>
        <p:spPr>
          <a:xfrm rot="3414909">
            <a:off x="6061616" y="4541894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31130" y="4173530"/>
            <a:ext cx="47244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51760" y="2804160"/>
            <a:ext cx="3550920" cy="22402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2586274">
            <a:off x="1561913" y="3969044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 rot="3414909">
            <a:off x="6581353" y="3479740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 rot="3414909">
            <a:off x="5920554" y="2424083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3570" y="4001294"/>
            <a:ext cx="1362590" cy="365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05400" y="4426244"/>
            <a:ext cx="1097280" cy="533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05400" y="3916868"/>
            <a:ext cx="1575989" cy="20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61560" y="2919269"/>
            <a:ext cx="1134218" cy="6846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6240" y="2758441"/>
            <a:ext cx="288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Sensors looking out</a:t>
            </a:r>
            <a:endParaRPr lang="en-US" dirty="0"/>
          </a:p>
        </p:txBody>
      </p:sp>
      <p:sp>
        <p:nvSpPr>
          <p:cNvPr id="18" name="Smiley Face 17"/>
          <p:cNvSpPr/>
          <p:nvPr/>
        </p:nvSpPr>
        <p:spPr>
          <a:xfrm>
            <a:off x="9089124" y="4366445"/>
            <a:ext cx="786396" cy="73058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8412480" y="3262710"/>
            <a:ext cx="2118360" cy="53966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4-Point Star 19"/>
          <p:cNvSpPr/>
          <p:nvPr/>
        </p:nvSpPr>
        <p:spPr>
          <a:xfrm>
            <a:off x="3108960" y="5153501"/>
            <a:ext cx="914400" cy="914400"/>
          </a:xfrm>
          <a:prstGeom prst="star24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4-Point Star 20"/>
          <p:cNvSpPr/>
          <p:nvPr/>
        </p:nvSpPr>
        <p:spPr>
          <a:xfrm>
            <a:off x="4634724" y="5153501"/>
            <a:ext cx="914400" cy="914400"/>
          </a:xfrm>
          <a:prstGeom prst="star24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3566160" y="4569588"/>
            <a:ext cx="1539240" cy="9144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66159" y="3558245"/>
            <a:ext cx="128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 ???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Robotics – </a:t>
            </a:r>
            <a:r>
              <a:rPr lang="en-US" dirty="0" smtClean="0"/>
              <a:t>Huntsville, Alabama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youtube/QNZHG5yFwJQ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4192"/>
            <a:ext cx="9206345" cy="55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Environments - Examples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356911"/>
              </p:ext>
            </p:extLst>
          </p:nvPr>
        </p:nvGraphicFramePr>
        <p:xfrm>
          <a:off x="838200" y="1825625"/>
          <a:ext cx="1072145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615"/>
                <a:gridCol w="1282889"/>
                <a:gridCol w="1023583"/>
                <a:gridCol w="1528549"/>
                <a:gridCol w="1201003"/>
                <a:gridCol w="1364776"/>
                <a:gridCol w="1897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</a:t>
                      </a:r>
                      <a:r>
                        <a:rPr lang="en-US" dirty="0" err="1" smtClean="0"/>
                        <a:t>Env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Agents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Episodic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Crossword Puzzle</a:t>
                      </a:r>
                    </a:p>
                    <a:p>
                      <a:r>
                        <a:rPr lang="en-US" dirty="0" smtClean="0"/>
                        <a:t>Chess with a 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Fully</a:t>
                      </a:r>
                    </a:p>
                    <a:p>
                      <a:r>
                        <a:rPr lang="en-US" dirty="0" smtClean="0"/>
                        <a:t>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</a:p>
                    <a:p>
                      <a:r>
                        <a:rPr lang="en-US" dirty="0" smtClean="0"/>
                        <a:t>Multi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Poker</a:t>
                      </a:r>
                    </a:p>
                    <a:p>
                      <a:r>
                        <a:rPr lang="en-US" dirty="0" smtClean="0"/>
                        <a:t>Backgammon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Partially</a:t>
                      </a:r>
                    </a:p>
                    <a:p>
                      <a:r>
                        <a:rPr lang="en-US" dirty="0" smtClean="0"/>
                        <a:t>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Taxi Driving</a:t>
                      </a:r>
                    </a:p>
                    <a:p>
                      <a:r>
                        <a:rPr lang="en-US" dirty="0" smtClean="0"/>
                        <a:t>Medical Diagnosis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Partially</a:t>
                      </a:r>
                    </a:p>
                    <a:p>
                      <a:r>
                        <a:rPr lang="en-US" dirty="0" smtClean="0"/>
                        <a:t>Partially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 Analysis</a:t>
                      </a:r>
                    </a:p>
                    <a:p>
                      <a:r>
                        <a:rPr lang="en-US" dirty="0" smtClean="0"/>
                        <a:t>Part Picking robot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Partially</a:t>
                      </a:r>
                    </a:p>
                    <a:p>
                      <a:r>
                        <a:rPr lang="en-US" dirty="0" smtClean="0"/>
                        <a:t>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Refinery Controller</a:t>
                      </a:r>
                    </a:p>
                    <a:p>
                      <a:r>
                        <a:rPr lang="en-US" dirty="0" smtClean="0"/>
                        <a:t>Interactive English Tutor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Partially</a:t>
                      </a:r>
                    </a:p>
                    <a:p>
                      <a:r>
                        <a:rPr lang="en-US" dirty="0" smtClean="0"/>
                        <a:t>Partially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0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interact with the sensor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have inputs from sensors </a:t>
            </a:r>
          </a:p>
          <a:p>
            <a:r>
              <a:rPr lang="en-US" dirty="0" smtClean="0"/>
              <a:t>Actions are decided and taken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82597" y="4726829"/>
            <a:ext cx="47244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73240" y="3691244"/>
            <a:ext cx="44196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41534" y="2632339"/>
            <a:ext cx="377282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/>
          <p:cNvSpPr/>
          <p:nvPr/>
        </p:nvSpPr>
        <p:spPr>
          <a:xfrm rot="3414909">
            <a:off x="6061616" y="4541894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31130" y="4173530"/>
            <a:ext cx="47244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51760" y="2804160"/>
            <a:ext cx="3550920" cy="22402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2586274">
            <a:off x="1561913" y="3969044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 rot="3414909">
            <a:off x="6581353" y="3479740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 rot="3414909">
            <a:off x="5920554" y="2424083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3570" y="4001294"/>
            <a:ext cx="1362590" cy="365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05400" y="4426244"/>
            <a:ext cx="1097280" cy="533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05400" y="3916868"/>
            <a:ext cx="1575989" cy="20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61560" y="2919269"/>
            <a:ext cx="1134218" cy="6846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6240" y="2758441"/>
            <a:ext cx="288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Sensors looking out</a:t>
            </a:r>
            <a:endParaRPr lang="en-US" dirty="0"/>
          </a:p>
        </p:txBody>
      </p:sp>
      <p:sp>
        <p:nvSpPr>
          <p:cNvPr id="18" name="Smiley Face 17"/>
          <p:cNvSpPr/>
          <p:nvPr/>
        </p:nvSpPr>
        <p:spPr>
          <a:xfrm>
            <a:off x="9089124" y="4366445"/>
            <a:ext cx="786396" cy="73058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8412480" y="3262710"/>
            <a:ext cx="2118360" cy="53966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4-Point Star 19"/>
          <p:cNvSpPr/>
          <p:nvPr/>
        </p:nvSpPr>
        <p:spPr>
          <a:xfrm>
            <a:off x="3108960" y="5153501"/>
            <a:ext cx="914400" cy="914400"/>
          </a:xfrm>
          <a:prstGeom prst="star24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4-Point Star 20"/>
          <p:cNvSpPr/>
          <p:nvPr/>
        </p:nvSpPr>
        <p:spPr>
          <a:xfrm>
            <a:off x="4634724" y="5153501"/>
            <a:ext cx="914400" cy="914400"/>
          </a:xfrm>
          <a:prstGeom prst="star24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3566160" y="4569588"/>
            <a:ext cx="1539240" cy="9144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15427" y="3258573"/>
            <a:ext cx="2934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Agents</a:t>
            </a:r>
          </a:p>
          <a:p>
            <a:r>
              <a:rPr lang="en-US" dirty="0" smtClean="0"/>
              <a:t>Event loop over data input</a:t>
            </a:r>
          </a:p>
          <a:p>
            <a:r>
              <a:rPr lang="en-US" dirty="0" smtClean="0"/>
              <a:t>Actions to be taken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Actions by Independent Agents </a:t>
            </a:r>
            <a:br>
              <a:rPr lang="en-US" dirty="0" smtClean="0"/>
            </a:br>
            <a:r>
              <a:rPr lang="en-US" dirty="0" smtClean="0"/>
              <a:t>in Blob World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242316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93280" y="242316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2480" y="2423160"/>
            <a:ext cx="149352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 observing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5400000">
            <a:off x="3672840" y="2591523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5400000">
            <a:off x="6263639" y="2667724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81780" y="2465307"/>
            <a:ext cx="13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30680" y="370332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23760" y="370332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2960" y="3703320"/>
            <a:ext cx="149352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 observing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5400000">
            <a:off x="3703320" y="3871683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5400000">
            <a:off x="6294119" y="3947884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12260" y="3745467"/>
            <a:ext cx="13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752600" y="489204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45680" y="489204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54880" y="4892040"/>
            <a:ext cx="149352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 observing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 rot="5400000">
            <a:off x="3825240" y="5060403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6416039" y="5136604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34180" y="4934187"/>
            <a:ext cx="13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Actions by Dependent Agents </a:t>
            </a:r>
            <a:br>
              <a:rPr lang="en-US" dirty="0" smtClean="0"/>
            </a:br>
            <a:r>
              <a:rPr lang="en-US" dirty="0" smtClean="0"/>
              <a:t>in Blob World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242316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854440" y="242316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2480" y="2423160"/>
            <a:ext cx="149352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 observing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5400000">
            <a:off x="3672840" y="2591523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5400000">
            <a:off x="7894319" y="2667724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81780" y="2465307"/>
            <a:ext cx="13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30680" y="370332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93480" y="370332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2960" y="3703320"/>
            <a:ext cx="149352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 observing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5400000">
            <a:off x="3703320" y="3871683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5400000">
            <a:off x="7924799" y="3947884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12260" y="3745467"/>
            <a:ext cx="13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752600" y="489204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84920" y="4892040"/>
            <a:ext cx="196596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32960" y="4892040"/>
            <a:ext cx="149352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 observing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 rot="5400000">
            <a:off x="3825240" y="5060403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7955279" y="5136604"/>
            <a:ext cx="762000" cy="577673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34180" y="4934187"/>
            <a:ext cx="13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31280" y="2423160"/>
            <a:ext cx="1707602" cy="3383280"/>
          </a:xfrm>
          <a:prstGeom prst="rect">
            <a:avLst/>
          </a:prstGeom>
          <a:solidFill>
            <a:srgbClr val="FB3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6477721" y="2956560"/>
            <a:ext cx="150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interactions</a:t>
            </a:r>
          </a:p>
          <a:p>
            <a:endParaRPr lang="en-US" dirty="0"/>
          </a:p>
          <a:p>
            <a:r>
              <a:rPr lang="en-US" dirty="0" smtClean="0"/>
              <a:t>In Cooperation</a:t>
            </a:r>
          </a:p>
          <a:p>
            <a:r>
              <a:rPr lang="en-US" dirty="0" smtClean="0"/>
              <a:t>With</a:t>
            </a:r>
          </a:p>
          <a:p>
            <a:r>
              <a:rPr lang="en-US" dirty="0" smtClean="0"/>
              <a:t>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Blob World have Intelligent Agents?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82597" y="4726829"/>
            <a:ext cx="47244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73240" y="3691244"/>
            <a:ext cx="44196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41534" y="2632339"/>
            <a:ext cx="377282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/>
          <p:cNvSpPr/>
          <p:nvPr/>
        </p:nvSpPr>
        <p:spPr>
          <a:xfrm rot="3414909">
            <a:off x="6061616" y="4541894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31130" y="4173530"/>
            <a:ext cx="472440" cy="491391"/>
          </a:xfrm>
          <a:prstGeom prst="ellipse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51760" y="2804160"/>
            <a:ext cx="3550920" cy="22402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2586274">
            <a:off x="1561913" y="3969044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 rot="3414909">
            <a:off x="6581353" y="3479740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 rot="3414909">
            <a:off x="5920554" y="2424083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3570" y="4001294"/>
            <a:ext cx="1362590" cy="365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05400" y="4426244"/>
            <a:ext cx="1097280" cy="533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05400" y="3916868"/>
            <a:ext cx="1575989" cy="20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61560" y="2919269"/>
            <a:ext cx="1134218" cy="6846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6240" y="2758441"/>
            <a:ext cx="288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Sensors looking out</a:t>
            </a:r>
            <a:endParaRPr lang="en-US" dirty="0"/>
          </a:p>
        </p:txBody>
      </p:sp>
      <p:sp>
        <p:nvSpPr>
          <p:cNvPr id="18" name="Smiley Face 17"/>
          <p:cNvSpPr/>
          <p:nvPr/>
        </p:nvSpPr>
        <p:spPr>
          <a:xfrm>
            <a:off x="9089124" y="4366445"/>
            <a:ext cx="786396" cy="73058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8412480" y="3262710"/>
            <a:ext cx="2118360" cy="53966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4-Point Star 19"/>
          <p:cNvSpPr/>
          <p:nvPr/>
        </p:nvSpPr>
        <p:spPr>
          <a:xfrm>
            <a:off x="3108960" y="5153501"/>
            <a:ext cx="914400" cy="914400"/>
          </a:xfrm>
          <a:prstGeom prst="star24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4-Point Star 20"/>
          <p:cNvSpPr/>
          <p:nvPr/>
        </p:nvSpPr>
        <p:spPr>
          <a:xfrm>
            <a:off x="4634724" y="5153501"/>
            <a:ext cx="914400" cy="914400"/>
          </a:xfrm>
          <a:prstGeom prst="star24">
            <a:avLst/>
          </a:prstGeom>
          <a:noFill/>
          <a:ln>
            <a:solidFill>
              <a:srgbClr val="09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3566160" y="4569588"/>
            <a:ext cx="1539240" cy="9144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50625" y="3137949"/>
            <a:ext cx="1548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Independent and Dependent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4039" y="5882640"/>
            <a:ext cx="20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Actions by Blob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Agent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about agents</a:t>
            </a:r>
          </a:p>
          <a:p>
            <a:r>
              <a:rPr lang="en-US" dirty="0" smtClean="0"/>
              <a:t>Perform input analysis</a:t>
            </a:r>
          </a:p>
          <a:p>
            <a:r>
              <a:rPr lang="en-US" dirty="0" smtClean="0"/>
              <a:t>Generate logical state transitions</a:t>
            </a:r>
          </a:p>
          <a:p>
            <a:r>
              <a:rPr lang="en-US" dirty="0" smtClean="0"/>
              <a:t>Some logical states can perform external actions</a:t>
            </a:r>
          </a:p>
          <a:p>
            <a:endParaRPr lang="en-US" dirty="0"/>
          </a:p>
          <a:p>
            <a:r>
              <a:rPr lang="en-US" dirty="0" smtClean="0"/>
              <a:t>Input and Output States have domains…….  Environments of </a:t>
            </a:r>
            <a:r>
              <a:rPr lang="en-US" dirty="0" err="1" smtClean="0"/>
              <a:t>existance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– Output Domain Interactions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6880" y="2331720"/>
            <a:ext cx="3078480" cy="31699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7160" y="2331720"/>
            <a:ext cx="1722120" cy="31699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03120" y="26670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             Sensors                      Perceptions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        Environment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Actuators                       Actions -Tasks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4015740" y="3780472"/>
            <a:ext cx="4206240" cy="3047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3970020" y="2483647"/>
            <a:ext cx="4206240" cy="3047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970020" y="2987041"/>
            <a:ext cx="4206240" cy="3047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0800000">
            <a:off x="4267200" y="4375414"/>
            <a:ext cx="4206240" cy="304799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 rot="10800000">
            <a:off x="4267200" y="4842180"/>
            <a:ext cx="4206240" cy="304799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026920" y="3291840"/>
            <a:ext cx="1234440" cy="13883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26920" y="3497996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actions</a:t>
            </a:r>
          </a:p>
          <a:p>
            <a:r>
              <a:rPr lang="en-US" dirty="0" smtClean="0"/>
              <a:t>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Zumba World – Vacuum-Cleaner-World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Percept Sequence                                   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 A, Clean                                            Move to B</a:t>
            </a:r>
          </a:p>
          <a:p>
            <a:pPr marL="0" indent="0">
              <a:buNone/>
            </a:pPr>
            <a:r>
              <a:rPr lang="en-US" dirty="0" smtClean="0"/>
              <a:t>Area A, Dirty                                             Clean A</a:t>
            </a:r>
          </a:p>
          <a:p>
            <a:pPr marL="0" indent="0">
              <a:buNone/>
            </a:pPr>
            <a:r>
              <a:rPr lang="en-US" dirty="0" smtClean="0"/>
              <a:t>Area B, Clean                                            Move to A</a:t>
            </a:r>
          </a:p>
          <a:p>
            <a:pPr marL="0" indent="0">
              <a:buNone/>
            </a:pPr>
            <a:r>
              <a:rPr lang="en-US" dirty="0" smtClean="0"/>
              <a:t>Area B, Dirty                                             Clean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9257" y="5203371"/>
            <a:ext cx="1785256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4513" y="5203371"/>
            <a:ext cx="1698173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/>
          <p:cNvSpPr/>
          <p:nvPr/>
        </p:nvSpPr>
        <p:spPr>
          <a:xfrm>
            <a:off x="6096000" y="5736771"/>
            <a:ext cx="370114" cy="242534"/>
          </a:xfrm>
          <a:prstGeom prst="flowChartPrepa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/>
          <p:cNvSpPr/>
          <p:nvPr/>
        </p:nvSpPr>
        <p:spPr>
          <a:xfrm>
            <a:off x="6248400" y="5889171"/>
            <a:ext cx="370114" cy="242534"/>
          </a:xfrm>
          <a:prstGeom prst="flowChartPrepa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paration 11"/>
          <p:cNvSpPr/>
          <p:nvPr/>
        </p:nvSpPr>
        <p:spPr>
          <a:xfrm>
            <a:off x="4582885" y="5494237"/>
            <a:ext cx="370114" cy="242534"/>
          </a:xfrm>
          <a:prstGeom prst="flowChartPrepa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39882" y="5488706"/>
            <a:ext cx="8599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8895" y="5097231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                       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723</Words>
  <Application>Microsoft Office PowerPoint</Application>
  <PresentationFormat>Widescreen</PresentationFormat>
  <Paragraphs>250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Intelligent Agents</vt:lpstr>
      <vt:lpstr>Information requires Agents – Blob World </vt:lpstr>
      <vt:lpstr>Agents interact with the sensor environment</vt:lpstr>
      <vt:lpstr>Event Actions by Independent Agents  in Blob World</vt:lpstr>
      <vt:lpstr>Event Actions by Dependent Agents  in Blob World</vt:lpstr>
      <vt:lpstr>Does Blob World have Intelligent Agents?</vt:lpstr>
      <vt:lpstr> Agent Interactions</vt:lpstr>
      <vt:lpstr>Input – Output Domain Interactions</vt:lpstr>
      <vt:lpstr>Zumba World – Vacuum-Cleaner-World</vt:lpstr>
      <vt:lpstr>Zumba World – Vacuum-Cleaner-World</vt:lpstr>
      <vt:lpstr>Zumba World – Vacuum-Cleaner-World</vt:lpstr>
      <vt:lpstr>Zumba World – Vacuum-Cleaner-World</vt:lpstr>
      <vt:lpstr>Zumba World – Vacuum-Cleaner-World</vt:lpstr>
      <vt:lpstr>Zumba World – Vacuum-Cleaner-World</vt:lpstr>
      <vt:lpstr>Zumba World – Vacuum-Cleaner-World</vt:lpstr>
      <vt:lpstr>Rational Agent Definitions</vt:lpstr>
      <vt:lpstr>Zumba World – Vacuum-Cleaner-World</vt:lpstr>
      <vt:lpstr>Input – Output Domain Interactions</vt:lpstr>
      <vt:lpstr>Rationality</vt:lpstr>
      <vt:lpstr>Task Environment   -   PEAS</vt:lpstr>
      <vt:lpstr>Blob World – What is missing?                       It has to have an environment!!!</vt:lpstr>
      <vt:lpstr>First Robotics – Huntsville, Alabama 2018</vt:lpstr>
      <vt:lpstr>Task Environments - Examples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Wave1</dc:creator>
  <cp:lastModifiedBy>Wave1</cp:lastModifiedBy>
  <cp:revision>20</cp:revision>
  <cp:lastPrinted>2018-09-25T22:14:13Z</cp:lastPrinted>
  <dcterms:created xsi:type="dcterms:W3CDTF">2018-09-25T17:34:27Z</dcterms:created>
  <dcterms:modified xsi:type="dcterms:W3CDTF">2019-01-18T16:55:30Z</dcterms:modified>
</cp:coreProperties>
</file>