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a196d7b465_1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2a196d7b465_1_2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2a196d7b465_1_2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a34879e7d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a34879e7d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a34879e7d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a34879e7d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a34879e7d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a34879e7d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1965232e4_0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2a1965232e4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a34879e7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a34879e7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a34879e7d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a34879e7d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a1965232e4_0_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2a1965232e4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63520ab7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63520ab7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63520ab7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63520ab7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a5a31136f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a5a31136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ec79e4177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ec79e4177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a53a24f96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a53a24f9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a53a24f96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a53a24f96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a56ba35d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a56ba35d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a5a31136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a5a31136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a56ba35dc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a56ba35dc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a1965232e4_0_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g2a1965232e4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a3c10feff6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g2a3c10feff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a3c10feff6_0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2a3c10feff6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a1965232e4_0_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g2a1965232e4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63520ab777_0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263520ab777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196d7b465_1_2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2a196d7b465_1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a196d7b465_1_4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g2a196d7b465_1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3520ab777_0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263520ab777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a1965232e4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2a1965232e4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a1965232e4_0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2a1965232e4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a34879e7d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a34879e7d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34879e7d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a34879e7d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a3c10feff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a3c10feff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 Id="rId3"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1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 Id="rId3" Type="http://schemas.openxmlformats.org/officeDocument/2006/relationships/image" Target="../media/image1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0.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1">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0" l="0" r="0" t="0"/>
          <a:stretch/>
        </p:blipFill>
        <p:spPr>
          <a:xfrm>
            <a:off x="0" y="0"/>
            <a:ext cx="9143999" cy="5143500"/>
          </a:xfrm>
          <a:prstGeom prst="rect">
            <a:avLst/>
          </a:prstGeom>
          <a:noFill/>
          <a:ln>
            <a:noFill/>
          </a:ln>
        </p:spPr>
      </p:pic>
      <p:sp>
        <p:nvSpPr>
          <p:cNvPr id="56" name="Google Shape;56;p14"/>
          <p:cNvSpPr/>
          <p:nvPr/>
        </p:nvSpPr>
        <p:spPr>
          <a:xfrm>
            <a:off x="2171904" y="1374458"/>
            <a:ext cx="71438" cy="239458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7" name="Google Shape;57;p14"/>
          <p:cNvSpPr txBox="1"/>
          <p:nvPr>
            <p:ph type="title"/>
          </p:nvPr>
        </p:nvSpPr>
        <p:spPr>
          <a:xfrm>
            <a:off x="2462348" y="1468723"/>
            <a:ext cx="6426927" cy="121086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body"/>
          </p:nvPr>
        </p:nvSpPr>
        <p:spPr>
          <a:xfrm>
            <a:off x="2464201" y="2617089"/>
            <a:ext cx="6426926" cy="575977"/>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14"/>
          <p:cNvSpPr txBox="1"/>
          <p:nvPr>
            <p:ph idx="2" type="body"/>
          </p:nvPr>
        </p:nvSpPr>
        <p:spPr>
          <a:xfrm>
            <a:off x="2464201" y="3193066"/>
            <a:ext cx="6426926" cy="575977"/>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14"/>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61" name="Shape 61"/>
        <p:cNvGrpSpPr/>
        <p:nvPr/>
      </p:nvGrpSpPr>
      <p:grpSpPr>
        <a:xfrm>
          <a:off x="0" y="0"/>
          <a:ext cx="0" cy="0"/>
          <a:chOff x="0" y="0"/>
          <a:chExt cx="0" cy="0"/>
        </a:xfrm>
      </p:grpSpPr>
      <p:pic>
        <p:nvPicPr>
          <p:cNvPr id="62" name="Google Shape;62;p15"/>
          <p:cNvPicPr preferRelativeResize="0"/>
          <p:nvPr/>
        </p:nvPicPr>
        <p:blipFill rotWithShape="1">
          <a:blip r:embed="rId2">
            <a:alphaModFix/>
          </a:blip>
          <a:srcRect b="0" l="0" r="0" t="0"/>
          <a:stretch/>
        </p:blipFill>
        <p:spPr>
          <a:xfrm>
            <a:off x="4229" y="0"/>
            <a:ext cx="9135542" cy="5143500"/>
          </a:xfrm>
          <a:prstGeom prst="rect">
            <a:avLst/>
          </a:prstGeom>
          <a:noFill/>
          <a:ln>
            <a:noFill/>
          </a:ln>
        </p:spPr>
      </p:pic>
      <p:sp>
        <p:nvSpPr>
          <p:cNvPr id="63" name="Google Shape;63;p15"/>
          <p:cNvSpPr/>
          <p:nvPr/>
        </p:nvSpPr>
        <p:spPr>
          <a:xfrm>
            <a:off x="2171904" y="1374458"/>
            <a:ext cx="71438" cy="239458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 name="Google Shape;64;p15"/>
          <p:cNvSpPr txBox="1"/>
          <p:nvPr>
            <p:ph type="title"/>
          </p:nvPr>
        </p:nvSpPr>
        <p:spPr>
          <a:xfrm>
            <a:off x="2462348" y="1468723"/>
            <a:ext cx="6426927" cy="121086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5"/>
          <p:cNvSpPr txBox="1"/>
          <p:nvPr>
            <p:ph idx="1" type="body"/>
          </p:nvPr>
        </p:nvSpPr>
        <p:spPr>
          <a:xfrm>
            <a:off x="2464201" y="2617089"/>
            <a:ext cx="6426926" cy="575977"/>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 name="Google Shape;66;p15"/>
          <p:cNvSpPr txBox="1"/>
          <p:nvPr>
            <p:ph idx="2" type="body"/>
          </p:nvPr>
        </p:nvSpPr>
        <p:spPr>
          <a:xfrm>
            <a:off x="2464201" y="3193066"/>
            <a:ext cx="6426926" cy="575977"/>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 name="Google Shape;67;p15"/>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 Slide 3">
    <p:spTree>
      <p:nvGrpSpPr>
        <p:cNvPr id="68" name="Shape 68"/>
        <p:cNvGrpSpPr/>
        <p:nvPr/>
      </p:nvGrpSpPr>
      <p:grpSpPr>
        <a:xfrm>
          <a:off x="0" y="0"/>
          <a:ext cx="0" cy="0"/>
          <a:chOff x="0" y="0"/>
          <a:chExt cx="0" cy="0"/>
        </a:xfrm>
      </p:grpSpPr>
      <p:pic>
        <p:nvPicPr>
          <p:cNvPr id="69" name="Google Shape;69;p16"/>
          <p:cNvPicPr preferRelativeResize="0"/>
          <p:nvPr/>
        </p:nvPicPr>
        <p:blipFill rotWithShape="1">
          <a:blip r:embed="rId2">
            <a:alphaModFix/>
          </a:blip>
          <a:srcRect b="0" l="0" r="0" t="0"/>
          <a:stretch/>
        </p:blipFill>
        <p:spPr>
          <a:xfrm>
            <a:off x="1850" y="521"/>
            <a:ext cx="9142151" cy="5142459"/>
          </a:xfrm>
          <a:prstGeom prst="rect">
            <a:avLst/>
          </a:prstGeom>
          <a:noFill/>
          <a:ln>
            <a:noFill/>
          </a:ln>
        </p:spPr>
      </p:pic>
      <p:pic>
        <p:nvPicPr>
          <p:cNvPr id="70" name="Google Shape;70;p16"/>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71" name="Google Shape;71;p16"/>
          <p:cNvSpPr txBox="1"/>
          <p:nvPr>
            <p:ph type="title"/>
          </p:nvPr>
        </p:nvSpPr>
        <p:spPr>
          <a:xfrm>
            <a:off x="0" y="1622659"/>
            <a:ext cx="9142148" cy="121086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6"/>
          <p:cNvSpPr txBox="1"/>
          <p:nvPr>
            <p:ph idx="1" type="body"/>
          </p:nvPr>
        </p:nvSpPr>
        <p:spPr>
          <a:xfrm>
            <a:off x="1853" y="2771026"/>
            <a:ext cx="9142148" cy="590885"/>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 name="Google Shape;73;p16"/>
          <p:cNvSpPr txBox="1"/>
          <p:nvPr>
            <p:ph idx="2" type="body"/>
          </p:nvPr>
        </p:nvSpPr>
        <p:spPr>
          <a:xfrm>
            <a:off x="0" y="3375100"/>
            <a:ext cx="9142148" cy="590885"/>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4" name="Google Shape;74;p16"/>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 Slide 4">
    <p:spTree>
      <p:nvGrpSpPr>
        <p:cNvPr id="75" name="Shape 75"/>
        <p:cNvGrpSpPr/>
        <p:nvPr/>
      </p:nvGrpSpPr>
      <p:grpSpPr>
        <a:xfrm>
          <a:off x="0" y="0"/>
          <a:ext cx="0" cy="0"/>
          <a:chOff x="0" y="0"/>
          <a:chExt cx="0" cy="0"/>
        </a:xfrm>
      </p:grpSpPr>
      <p:pic>
        <p:nvPicPr>
          <p:cNvPr id="76" name="Google Shape;76;p17"/>
          <p:cNvPicPr preferRelativeResize="0"/>
          <p:nvPr/>
        </p:nvPicPr>
        <p:blipFill rotWithShape="1">
          <a:blip r:embed="rId2">
            <a:alphaModFix/>
          </a:blip>
          <a:srcRect b="0" l="0" r="0" t="0"/>
          <a:stretch/>
        </p:blipFill>
        <p:spPr>
          <a:xfrm>
            <a:off x="4229" y="2379"/>
            <a:ext cx="9135541" cy="5138742"/>
          </a:xfrm>
          <a:prstGeom prst="rect">
            <a:avLst/>
          </a:prstGeom>
          <a:noFill/>
          <a:ln>
            <a:noFill/>
          </a:ln>
        </p:spPr>
      </p:pic>
      <p:pic>
        <p:nvPicPr>
          <p:cNvPr id="77" name="Google Shape;77;p17"/>
          <p:cNvPicPr preferRelativeResize="0"/>
          <p:nvPr/>
        </p:nvPicPr>
        <p:blipFill rotWithShape="1">
          <a:blip r:embed="rId3">
            <a:alphaModFix/>
          </a:blip>
          <a:srcRect b="0" l="0" r="0" t="0"/>
          <a:stretch/>
        </p:blipFill>
        <p:spPr>
          <a:xfrm>
            <a:off x="8323706" y="209264"/>
            <a:ext cx="396431" cy="571775"/>
          </a:xfrm>
          <a:prstGeom prst="rect">
            <a:avLst/>
          </a:prstGeom>
          <a:noFill/>
          <a:ln>
            <a:noFill/>
          </a:ln>
        </p:spPr>
      </p:pic>
      <p:sp>
        <p:nvSpPr>
          <p:cNvPr id="78" name="Google Shape;78;p17"/>
          <p:cNvSpPr txBox="1"/>
          <p:nvPr>
            <p:ph type="title"/>
          </p:nvPr>
        </p:nvSpPr>
        <p:spPr>
          <a:xfrm>
            <a:off x="0" y="1622659"/>
            <a:ext cx="9142148" cy="121086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7"/>
          <p:cNvSpPr txBox="1"/>
          <p:nvPr>
            <p:ph idx="1" type="body"/>
          </p:nvPr>
        </p:nvSpPr>
        <p:spPr>
          <a:xfrm>
            <a:off x="1853" y="2771026"/>
            <a:ext cx="9142148" cy="590885"/>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7"/>
          <p:cNvSpPr txBox="1"/>
          <p:nvPr>
            <p:ph idx="2" type="body"/>
          </p:nvPr>
        </p:nvSpPr>
        <p:spPr>
          <a:xfrm>
            <a:off x="0" y="3375100"/>
            <a:ext cx="9142148" cy="590885"/>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7"/>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1">
  <p:cSld name="Section Divider 1">
    <p:spTree>
      <p:nvGrpSpPr>
        <p:cNvPr id="82" name="Shape 82"/>
        <p:cNvGrpSpPr/>
        <p:nvPr/>
      </p:nvGrpSpPr>
      <p:grpSpPr>
        <a:xfrm>
          <a:off x="0" y="0"/>
          <a:ext cx="0" cy="0"/>
          <a:chOff x="0" y="0"/>
          <a:chExt cx="0" cy="0"/>
        </a:xfrm>
      </p:grpSpPr>
      <p:pic>
        <p:nvPicPr>
          <p:cNvPr id="83" name="Google Shape;83;p18"/>
          <p:cNvPicPr preferRelativeResize="0"/>
          <p:nvPr/>
        </p:nvPicPr>
        <p:blipFill rotWithShape="1">
          <a:blip r:embed="rId2">
            <a:alphaModFix/>
          </a:blip>
          <a:srcRect b="0" l="0" r="0" t="0"/>
          <a:stretch/>
        </p:blipFill>
        <p:spPr>
          <a:xfrm>
            <a:off x="1850" y="521"/>
            <a:ext cx="9142149" cy="5142459"/>
          </a:xfrm>
          <a:prstGeom prst="rect">
            <a:avLst/>
          </a:prstGeom>
          <a:noFill/>
          <a:ln>
            <a:noFill/>
          </a:ln>
        </p:spPr>
      </p:pic>
      <p:pic>
        <p:nvPicPr>
          <p:cNvPr id="84" name="Google Shape;84;p18"/>
          <p:cNvPicPr preferRelativeResize="0"/>
          <p:nvPr/>
        </p:nvPicPr>
        <p:blipFill rotWithShape="1">
          <a:blip r:embed="rId3">
            <a:alphaModFix/>
          </a:blip>
          <a:srcRect b="0" l="0" r="0" t="0"/>
          <a:stretch/>
        </p:blipFill>
        <p:spPr>
          <a:xfrm>
            <a:off x="8323706" y="209264"/>
            <a:ext cx="396431" cy="571775"/>
          </a:xfrm>
          <a:prstGeom prst="rect">
            <a:avLst/>
          </a:prstGeom>
          <a:noFill/>
          <a:ln>
            <a:noFill/>
          </a:ln>
        </p:spPr>
      </p:pic>
      <p:sp>
        <p:nvSpPr>
          <p:cNvPr id="85" name="Google Shape;85;p18"/>
          <p:cNvSpPr/>
          <p:nvPr/>
        </p:nvSpPr>
        <p:spPr>
          <a:xfrm>
            <a:off x="1042988" y="1374458"/>
            <a:ext cx="71438" cy="2394585"/>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6" name="Google Shape;86;p18"/>
          <p:cNvSpPr txBox="1"/>
          <p:nvPr>
            <p:ph type="title"/>
          </p:nvPr>
        </p:nvSpPr>
        <p:spPr>
          <a:xfrm>
            <a:off x="1220657" y="1374458"/>
            <a:ext cx="710305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8"/>
          <p:cNvSpPr txBox="1"/>
          <p:nvPr>
            <p:ph idx="1" type="body"/>
          </p:nvPr>
        </p:nvSpPr>
        <p:spPr>
          <a:xfrm>
            <a:off x="1220657" y="2702469"/>
            <a:ext cx="7103050" cy="106657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sz="18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18"/>
          <p:cNvSpPr txBox="1"/>
          <p:nvPr>
            <p:ph idx="2"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2">
  <p:cSld name="Section Divider 2">
    <p:spTree>
      <p:nvGrpSpPr>
        <p:cNvPr id="90" name="Shape 90"/>
        <p:cNvGrpSpPr/>
        <p:nvPr/>
      </p:nvGrpSpPr>
      <p:grpSpPr>
        <a:xfrm>
          <a:off x="0" y="0"/>
          <a:ext cx="0" cy="0"/>
          <a:chOff x="0" y="0"/>
          <a:chExt cx="0" cy="0"/>
        </a:xfrm>
      </p:grpSpPr>
      <p:pic>
        <p:nvPicPr>
          <p:cNvPr id="91" name="Google Shape;91;p19"/>
          <p:cNvPicPr preferRelativeResize="0"/>
          <p:nvPr/>
        </p:nvPicPr>
        <p:blipFill rotWithShape="1">
          <a:blip r:embed="rId2">
            <a:alphaModFix/>
          </a:blip>
          <a:srcRect b="0" l="0" r="0" t="0"/>
          <a:stretch/>
        </p:blipFill>
        <p:spPr>
          <a:xfrm>
            <a:off x="1850" y="521"/>
            <a:ext cx="9142150" cy="5142459"/>
          </a:xfrm>
          <a:prstGeom prst="rect">
            <a:avLst/>
          </a:prstGeom>
          <a:noFill/>
          <a:ln>
            <a:noFill/>
          </a:ln>
        </p:spPr>
      </p:pic>
      <p:pic>
        <p:nvPicPr>
          <p:cNvPr id="92" name="Google Shape;92;p19"/>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93" name="Google Shape;93;p19"/>
          <p:cNvSpPr/>
          <p:nvPr/>
        </p:nvSpPr>
        <p:spPr>
          <a:xfrm>
            <a:off x="1042988" y="1374458"/>
            <a:ext cx="71438" cy="2394585"/>
          </a:xfrm>
          <a:prstGeom prst="rect">
            <a:avLst/>
          </a:prstGeom>
          <a:solidFill>
            <a:srgbClr val="FF5F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19"/>
          <p:cNvSpPr txBox="1"/>
          <p:nvPr>
            <p:ph type="title"/>
          </p:nvPr>
        </p:nvSpPr>
        <p:spPr>
          <a:xfrm>
            <a:off x="1220657" y="1374458"/>
            <a:ext cx="710305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19"/>
          <p:cNvSpPr txBox="1"/>
          <p:nvPr>
            <p:ph idx="1" type="body"/>
          </p:nvPr>
        </p:nvSpPr>
        <p:spPr>
          <a:xfrm>
            <a:off x="1220657" y="2702469"/>
            <a:ext cx="7103050" cy="106657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sz="18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6" name="Google Shape;96;p19"/>
          <p:cNvSpPr txBox="1"/>
          <p:nvPr>
            <p:ph idx="2"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3">
  <p:cSld name="Section Divider 3">
    <p:spTree>
      <p:nvGrpSpPr>
        <p:cNvPr id="98" name="Shape 98"/>
        <p:cNvGrpSpPr/>
        <p:nvPr/>
      </p:nvGrpSpPr>
      <p:grpSpPr>
        <a:xfrm>
          <a:off x="0" y="0"/>
          <a:ext cx="0" cy="0"/>
          <a:chOff x="0" y="0"/>
          <a:chExt cx="0" cy="0"/>
        </a:xfrm>
      </p:grpSpPr>
      <p:pic>
        <p:nvPicPr>
          <p:cNvPr id="99" name="Google Shape;99;p20"/>
          <p:cNvPicPr preferRelativeResize="0"/>
          <p:nvPr/>
        </p:nvPicPr>
        <p:blipFill rotWithShape="1">
          <a:blip r:embed="rId2">
            <a:alphaModFix/>
          </a:blip>
          <a:srcRect b="0" l="0" r="0" t="0"/>
          <a:stretch/>
        </p:blipFill>
        <p:spPr>
          <a:xfrm>
            <a:off x="1850" y="521"/>
            <a:ext cx="9142149" cy="5142459"/>
          </a:xfrm>
          <a:prstGeom prst="rect">
            <a:avLst/>
          </a:prstGeom>
          <a:noFill/>
          <a:ln>
            <a:noFill/>
          </a:ln>
        </p:spPr>
      </p:pic>
      <p:pic>
        <p:nvPicPr>
          <p:cNvPr id="100" name="Google Shape;100;p20"/>
          <p:cNvPicPr preferRelativeResize="0"/>
          <p:nvPr/>
        </p:nvPicPr>
        <p:blipFill rotWithShape="1">
          <a:blip r:embed="rId3">
            <a:alphaModFix/>
          </a:blip>
          <a:srcRect b="0" l="0" r="0" t="0"/>
          <a:stretch/>
        </p:blipFill>
        <p:spPr>
          <a:xfrm>
            <a:off x="8323706" y="209264"/>
            <a:ext cx="396431" cy="571775"/>
          </a:xfrm>
          <a:prstGeom prst="rect">
            <a:avLst/>
          </a:prstGeom>
          <a:noFill/>
          <a:ln>
            <a:noFill/>
          </a:ln>
        </p:spPr>
      </p:pic>
      <p:sp>
        <p:nvSpPr>
          <p:cNvPr id="101" name="Google Shape;101;p20"/>
          <p:cNvSpPr/>
          <p:nvPr/>
        </p:nvSpPr>
        <p:spPr>
          <a:xfrm>
            <a:off x="1042988" y="1374458"/>
            <a:ext cx="71438" cy="2394585"/>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2" name="Google Shape;102;p20"/>
          <p:cNvSpPr txBox="1"/>
          <p:nvPr>
            <p:ph type="title"/>
          </p:nvPr>
        </p:nvSpPr>
        <p:spPr>
          <a:xfrm>
            <a:off x="1220657" y="1374458"/>
            <a:ext cx="710305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20"/>
          <p:cNvSpPr txBox="1"/>
          <p:nvPr>
            <p:ph idx="1" type="body"/>
          </p:nvPr>
        </p:nvSpPr>
        <p:spPr>
          <a:xfrm>
            <a:off x="1220657" y="2702469"/>
            <a:ext cx="7103050" cy="106657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sz="18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4" name="Google Shape;104;p20"/>
          <p:cNvSpPr txBox="1"/>
          <p:nvPr>
            <p:ph idx="2"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5" name="Google Shape;105;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4">
  <p:cSld name="Section Divider 4">
    <p:spTree>
      <p:nvGrpSpPr>
        <p:cNvPr id="106" name="Shape 106"/>
        <p:cNvGrpSpPr/>
        <p:nvPr/>
      </p:nvGrpSpPr>
      <p:grpSpPr>
        <a:xfrm>
          <a:off x="0" y="0"/>
          <a:ext cx="0" cy="0"/>
          <a:chOff x="0" y="0"/>
          <a:chExt cx="0" cy="0"/>
        </a:xfrm>
      </p:grpSpPr>
      <p:pic>
        <p:nvPicPr>
          <p:cNvPr id="107" name="Google Shape;107;p21"/>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108" name="Google Shape;108;p21"/>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109" name="Google Shape;109;p21"/>
          <p:cNvSpPr/>
          <p:nvPr/>
        </p:nvSpPr>
        <p:spPr>
          <a:xfrm>
            <a:off x="1042988" y="1374458"/>
            <a:ext cx="71438" cy="2394585"/>
          </a:xfrm>
          <a:prstGeom prst="rect">
            <a:avLst/>
          </a:prstGeom>
          <a:solidFill>
            <a:srgbClr val="FF5F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0" name="Google Shape;110;p21"/>
          <p:cNvSpPr txBox="1"/>
          <p:nvPr>
            <p:ph type="title"/>
          </p:nvPr>
        </p:nvSpPr>
        <p:spPr>
          <a:xfrm>
            <a:off x="1220657" y="1374458"/>
            <a:ext cx="710305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1" name="Google Shape;111;p21"/>
          <p:cNvSpPr txBox="1"/>
          <p:nvPr>
            <p:ph idx="1" type="body"/>
          </p:nvPr>
        </p:nvSpPr>
        <p:spPr>
          <a:xfrm>
            <a:off x="1220657" y="2702469"/>
            <a:ext cx="7103050" cy="106657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sz="18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2" name="Google Shape;112;p21"/>
          <p:cNvSpPr txBox="1"/>
          <p:nvPr>
            <p:ph idx="2"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3" name="Google Shape;113;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1">
  <p:cSld name="Transition Slide 1">
    <p:spTree>
      <p:nvGrpSpPr>
        <p:cNvPr id="114" name="Shape 114"/>
        <p:cNvGrpSpPr/>
        <p:nvPr/>
      </p:nvGrpSpPr>
      <p:grpSpPr>
        <a:xfrm>
          <a:off x="0" y="0"/>
          <a:ext cx="0" cy="0"/>
          <a:chOff x="0" y="0"/>
          <a:chExt cx="0" cy="0"/>
        </a:xfrm>
      </p:grpSpPr>
      <p:pic>
        <p:nvPicPr>
          <p:cNvPr id="115" name="Google Shape;115;p22"/>
          <p:cNvPicPr preferRelativeResize="0"/>
          <p:nvPr/>
        </p:nvPicPr>
        <p:blipFill rotWithShape="1">
          <a:blip r:embed="rId2">
            <a:alphaModFix/>
          </a:blip>
          <a:srcRect b="0" l="0" r="0" t="0"/>
          <a:stretch/>
        </p:blipFill>
        <p:spPr>
          <a:xfrm>
            <a:off x="0" y="1339"/>
            <a:ext cx="9144000" cy="5140823"/>
          </a:xfrm>
          <a:prstGeom prst="rect">
            <a:avLst/>
          </a:prstGeom>
          <a:noFill/>
          <a:ln>
            <a:noFill/>
          </a:ln>
        </p:spPr>
      </p:pic>
      <p:pic>
        <p:nvPicPr>
          <p:cNvPr id="116" name="Google Shape;116;p22"/>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117" name="Google Shape;117;p22"/>
          <p:cNvSpPr/>
          <p:nvPr/>
        </p:nvSpPr>
        <p:spPr>
          <a:xfrm>
            <a:off x="4091748" y="3119461"/>
            <a:ext cx="956662" cy="106467"/>
          </a:xfrm>
          <a:prstGeom prst="rect">
            <a:avLst/>
          </a:prstGeom>
          <a:solidFill>
            <a:srgbClr val="FF5F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8" name="Google Shape;118;p22"/>
          <p:cNvSpPr txBox="1"/>
          <p:nvPr>
            <p:ph type="title"/>
          </p:nvPr>
        </p:nvSpPr>
        <p:spPr>
          <a:xfrm>
            <a:off x="628650" y="2015997"/>
            <a:ext cx="7886700"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2"/>
          <p:cNvSpPr txBox="1"/>
          <p:nvPr>
            <p:ph idx="1"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2">
  <p:cSld name="Transition Slide 2">
    <p:spTree>
      <p:nvGrpSpPr>
        <p:cNvPr id="121" name="Shape 121"/>
        <p:cNvGrpSpPr/>
        <p:nvPr/>
      </p:nvGrpSpPr>
      <p:grpSpPr>
        <a:xfrm>
          <a:off x="0" y="0"/>
          <a:ext cx="0" cy="0"/>
          <a:chOff x="0" y="0"/>
          <a:chExt cx="0" cy="0"/>
        </a:xfrm>
      </p:grpSpPr>
      <p:pic>
        <p:nvPicPr>
          <p:cNvPr id="122" name="Google Shape;122;p23"/>
          <p:cNvPicPr preferRelativeResize="0"/>
          <p:nvPr/>
        </p:nvPicPr>
        <p:blipFill rotWithShape="1">
          <a:blip r:embed="rId2">
            <a:alphaModFix/>
          </a:blip>
          <a:srcRect b="0" l="0" r="0" t="0"/>
          <a:stretch/>
        </p:blipFill>
        <p:spPr>
          <a:xfrm>
            <a:off x="1850" y="0"/>
            <a:ext cx="9140300" cy="5143500"/>
          </a:xfrm>
          <a:prstGeom prst="rect">
            <a:avLst/>
          </a:prstGeom>
          <a:noFill/>
          <a:ln>
            <a:noFill/>
          </a:ln>
        </p:spPr>
      </p:pic>
      <p:pic>
        <p:nvPicPr>
          <p:cNvPr id="123" name="Google Shape;123;p23"/>
          <p:cNvPicPr preferRelativeResize="0"/>
          <p:nvPr/>
        </p:nvPicPr>
        <p:blipFill rotWithShape="1">
          <a:blip r:embed="rId3">
            <a:alphaModFix/>
          </a:blip>
          <a:srcRect b="0" l="0" r="0" t="0"/>
          <a:stretch/>
        </p:blipFill>
        <p:spPr>
          <a:xfrm>
            <a:off x="8323706" y="208353"/>
            <a:ext cx="396431" cy="573598"/>
          </a:xfrm>
          <a:prstGeom prst="rect">
            <a:avLst/>
          </a:prstGeom>
          <a:noFill/>
          <a:ln>
            <a:noFill/>
          </a:ln>
        </p:spPr>
      </p:pic>
      <p:sp>
        <p:nvSpPr>
          <p:cNvPr id="124" name="Google Shape;124;p23"/>
          <p:cNvSpPr/>
          <p:nvPr/>
        </p:nvSpPr>
        <p:spPr>
          <a:xfrm>
            <a:off x="4091748" y="3119461"/>
            <a:ext cx="956662" cy="106467"/>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p23"/>
          <p:cNvSpPr txBox="1"/>
          <p:nvPr>
            <p:ph type="title"/>
          </p:nvPr>
        </p:nvSpPr>
        <p:spPr>
          <a:xfrm>
            <a:off x="628650" y="2015997"/>
            <a:ext cx="7886700"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6" name="Google Shape;126;p23"/>
          <p:cNvSpPr txBox="1"/>
          <p:nvPr>
            <p:ph idx="1"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7" name="Google Shape;127;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p:cSld name="Content Slide 1">
    <p:spTree>
      <p:nvGrpSpPr>
        <p:cNvPr id="128" name="Shape 128"/>
        <p:cNvGrpSpPr/>
        <p:nvPr/>
      </p:nvGrpSpPr>
      <p:grpSpPr>
        <a:xfrm>
          <a:off x="0" y="0"/>
          <a:ext cx="0" cy="0"/>
          <a:chOff x="0" y="0"/>
          <a:chExt cx="0" cy="0"/>
        </a:xfrm>
      </p:grpSpPr>
      <p:sp>
        <p:nvSpPr>
          <p:cNvPr id="129" name="Google Shape;129;p24"/>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30" name="Google Shape;130;p24"/>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31" name="Google Shape;131;p24"/>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p24"/>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3" name="Google Shape;133;p24"/>
          <p:cNvSpPr txBox="1"/>
          <p:nvPr>
            <p:ph idx="1" type="body"/>
          </p:nvPr>
        </p:nvSpPr>
        <p:spPr>
          <a:xfrm>
            <a:off x="489347" y="1346812"/>
            <a:ext cx="7777642" cy="309023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4" name="Google Shape;134;p24"/>
          <p:cNvSpPr txBox="1"/>
          <p:nvPr>
            <p:ph idx="2"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5" name="Google Shape;135;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2">
  <p:cSld name="Content Slide 2">
    <p:spTree>
      <p:nvGrpSpPr>
        <p:cNvPr id="136" name="Shape 136"/>
        <p:cNvGrpSpPr/>
        <p:nvPr/>
      </p:nvGrpSpPr>
      <p:grpSpPr>
        <a:xfrm>
          <a:off x="0" y="0"/>
          <a:ext cx="0" cy="0"/>
          <a:chOff x="0" y="0"/>
          <a:chExt cx="0" cy="0"/>
        </a:xfrm>
      </p:grpSpPr>
      <p:sp>
        <p:nvSpPr>
          <p:cNvPr id="137" name="Google Shape;137;p25"/>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38" name="Google Shape;138;p25"/>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39" name="Google Shape;139;p25"/>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0" name="Google Shape;140;p25"/>
          <p:cNvSpPr txBox="1"/>
          <p:nvPr>
            <p:ph idx="1" type="body"/>
          </p:nvPr>
        </p:nvSpPr>
        <p:spPr>
          <a:xfrm>
            <a:off x="490671" y="1435152"/>
            <a:ext cx="777764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1" name="Google Shape;141;p25"/>
          <p:cNvSpPr txBox="1"/>
          <p:nvPr>
            <p:ph idx="2" type="body"/>
          </p:nvPr>
        </p:nvSpPr>
        <p:spPr>
          <a:xfrm>
            <a:off x="489347" y="2016604"/>
            <a:ext cx="7777642" cy="72236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25"/>
          <p:cNvSpPr txBox="1"/>
          <p:nvPr>
            <p:ph idx="3" type="body"/>
          </p:nvPr>
        </p:nvSpPr>
        <p:spPr>
          <a:xfrm>
            <a:off x="490671" y="2968341"/>
            <a:ext cx="777764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3" name="Google Shape;143;p25"/>
          <p:cNvSpPr txBox="1"/>
          <p:nvPr>
            <p:ph idx="4" type="body"/>
          </p:nvPr>
        </p:nvSpPr>
        <p:spPr>
          <a:xfrm>
            <a:off x="489347" y="3549793"/>
            <a:ext cx="7777642" cy="72236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4" name="Google Shape;144;p25"/>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 name="Google Shape;145;p25"/>
          <p:cNvSpPr txBox="1"/>
          <p:nvPr>
            <p:ph idx="5"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6" name="Google Shape;146;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3">
  <p:cSld name="Content Slide 3">
    <p:spTree>
      <p:nvGrpSpPr>
        <p:cNvPr id="147" name="Shape 147"/>
        <p:cNvGrpSpPr/>
        <p:nvPr/>
      </p:nvGrpSpPr>
      <p:grpSpPr>
        <a:xfrm>
          <a:off x="0" y="0"/>
          <a:ext cx="0" cy="0"/>
          <a:chOff x="0" y="0"/>
          <a:chExt cx="0" cy="0"/>
        </a:xfrm>
      </p:grpSpPr>
      <p:pic>
        <p:nvPicPr>
          <p:cNvPr id="148" name="Google Shape;148;p26"/>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49" name="Google Shape;149;p26"/>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0" name="Google Shape;150;p26"/>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1" name="Google Shape;151;p26"/>
          <p:cNvSpPr txBox="1"/>
          <p:nvPr>
            <p:ph idx="1" type="body"/>
          </p:nvPr>
        </p:nvSpPr>
        <p:spPr>
          <a:xfrm>
            <a:off x="490671" y="1507499"/>
            <a:ext cx="365731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2" name="Google Shape;152;p26"/>
          <p:cNvSpPr txBox="1"/>
          <p:nvPr>
            <p:ph idx="2" type="body"/>
          </p:nvPr>
        </p:nvSpPr>
        <p:spPr>
          <a:xfrm>
            <a:off x="489347" y="2088950"/>
            <a:ext cx="3657313" cy="161658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26"/>
          <p:cNvSpPr txBox="1"/>
          <p:nvPr>
            <p:ph idx="3" type="body"/>
          </p:nvPr>
        </p:nvSpPr>
        <p:spPr>
          <a:xfrm>
            <a:off x="4611002" y="1507499"/>
            <a:ext cx="365731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26"/>
          <p:cNvSpPr txBox="1"/>
          <p:nvPr>
            <p:ph idx="4" type="body"/>
          </p:nvPr>
        </p:nvSpPr>
        <p:spPr>
          <a:xfrm>
            <a:off x="4609678" y="2088950"/>
            <a:ext cx="3657313" cy="161658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5" name="Google Shape;155;p26"/>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6" name="Google Shape;156;p26"/>
          <p:cNvSpPr txBox="1"/>
          <p:nvPr>
            <p:ph idx="5"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7" name="Google Shape;157;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4">
  <p:cSld name="Content Slide 4">
    <p:spTree>
      <p:nvGrpSpPr>
        <p:cNvPr id="158" name="Shape 158"/>
        <p:cNvGrpSpPr/>
        <p:nvPr/>
      </p:nvGrpSpPr>
      <p:grpSpPr>
        <a:xfrm>
          <a:off x="0" y="0"/>
          <a:ext cx="0" cy="0"/>
          <a:chOff x="0" y="0"/>
          <a:chExt cx="0" cy="0"/>
        </a:xfrm>
      </p:grpSpPr>
      <p:sp>
        <p:nvSpPr>
          <p:cNvPr id="159" name="Google Shape;159;p27"/>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60" name="Google Shape;160;p27"/>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61" name="Google Shape;161;p27"/>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2" name="Google Shape;162;p27"/>
          <p:cNvSpPr txBox="1"/>
          <p:nvPr>
            <p:ph idx="1" type="body"/>
          </p:nvPr>
        </p:nvSpPr>
        <p:spPr>
          <a:xfrm>
            <a:off x="490671" y="1507499"/>
            <a:ext cx="365731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3" name="Google Shape;163;p27"/>
          <p:cNvSpPr txBox="1"/>
          <p:nvPr>
            <p:ph idx="2" type="body"/>
          </p:nvPr>
        </p:nvSpPr>
        <p:spPr>
          <a:xfrm>
            <a:off x="488311" y="2081213"/>
            <a:ext cx="3657313" cy="2001441"/>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800"/>
              </a:spcBef>
              <a:spcAft>
                <a:spcPts val="0"/>
              </a:spcAft>
              <a:buClr>
                <a:schemeClr val="dk1"/>
              </a:buClr>
              <a:buSzPts val="1500"/>
              <a:buFont typeface="Courier New"/>
              <a:buChar char="o"/>
              <a:defRPr sz="1500"/>
            </a:lvl1pPr>
            <a:lvl2pPr indent="-317500" lvl="1" marL="914400" algn="l">
              <a:lnSpc>
                <a:spcPct val="90000"/>
              </a:lnSpc>
              <a:spcBef>
                <a:spcPts val="400"/>
              </a:spcBef>
              <a:spcAft>
                <a:spcPts val="0"/>
              </a:spcAft>
              <a:buClr>
                <a:schemeClr val="dk1"/>
              </a:buClr>
              <a:buSzPts val="1400"/>
              <a:buFont typeface="Courier New"/>
              <a:buChar char="o"/>
              <a:defRPr sz="1400"/>
            </a:lvl2pPr>
            <a:lvl3pPr indent="-317500" lvl="2" marL="1371600" algn="l">
              <a:lnSpc>
                <a:spcPct val="90000"/>
              </a:lnSpc>
              <a:spcBef>
                <a:spcPts val="400"/>
              </a:spcBef>
              <a:spcAft>
                <a:spcPts val="0"/>
              </a:spcAft>
              <a:buClr>
                <a:schemeClr val="dk1"/>
              </a:buClr>
              <a:buSzPts val="1400"/>
              <a:buFont typeface="Courier New"/>
              <a:buChar char="o"/>
              <a:defRPr sz="1400"/>
            </a:lvl3pPr>
            <a:lvl4pPr indent="-317500" lvl="3" marL="1828800" algn="l">
              <a:lnSpc>
                <a:spcPct val="90000"/>
              </a:lnSpc>
              <a:spcBef>
                <a:spcPts val="400"/>
              </a:spcBef>
              <a:spcAft>
                <a:spcPts val="0"/>
              </a:spcAft>
              <a:buClr>
                <a:schemeClr val="dk1"/>
              </a:buClr>
              <a:buSzPts val="1400"/>
              <a:buFont typeface="Courier New"/>
              <a:buChar char="o"/>
              <a:defRPr/>
            </a:lvl4pPr>
            <a:lvl5pPr indent="-317500" lvl="4" marL="2286000" algn="l">
              <a:lnSpc>
                <a:spcPct val="90000"/>
              </a:lnSpc>
              <a:spcBef>
                <a:spcPts val="400"/>
              </a:spcBef>
              <a:spcAft>
                <a:spcPts val="0"/>
              </a:spcAft>
              <a:buClr>
                <a:schemeClr val="dk1"/>
              </a:buClr>
              <a:buSzPts val="1400"/>
              <a:buFont typeface="Courier New"/>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4" name="Google Shape;164;p27"/>
          <p:cNvSpPr txBox="1"/>
          <p:nvPr>
            <p:ph idx="3" type="body"/>
          </p:nvPr>
        </p:nvSpPr>
        <p:spPr>
          <a:xfrm>
            <a:off x="4611002" y="1507499"/>
            <a:ext cx="365731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5" name="Google Shape;165;p27"/>
          <p:cNvSpPr txBox="1"/>
          <p:nvPr>
            <p:ph idx="4" type="body"/>
          </p:nvPr>
        </p:nvSpPr>
        <p:spPr>
          <a:xfrm>
            <a:off x="4608641" y="2081098"/>
            <a:ext cx="3657313" cy="2001441"/>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800"/>
              </a:spcBef>
              <a:spcAft>
                <a:spcPts val="0"/>
              </a:spcAft>
              <a:buClr>
                <a:schemeClr val="dk1"/>
              </a:buClr>
              <a:buSzPts val="1500"/>
              <a:buFont typeface="Courier New"/>
              <a:buChar char="o"/>
              <a:defRPr sz="1500"/>
            </a:lvl1pPr>
            <a:lvl2pPr indent="-317500" lvl="1" marL="914400" algn="l">
              <a:lnSpc>
                <a:spcPct val="90000"/>
              </a:lnSpc>
              <a:spcBef>
                <a:spcPts val="400"/>
              </a:spcBef>
              <a:spcAft>
                <a:spcPts val="0"/>
              </a:spcAft>
              <a:buClr>
                <a:schemeClr val="dk1"/>
              </a:buClr>
              <a:buSzPts val="1400"/>
              <a:buFont typeface="Courier New"/>
              <a:buChar char="o"/>
              <a:defRPr sz="1400"/>
            </a:lvl2pPr>
            <a:lvl3pPr indent="-317500" lvl="2" marL="1371600" algn="l">
              <a:lnSpc>
                <a:spcPct val="90000"/>
              </a:lnSpc>
              <a:spcBef>
                <a:spcPts val="400"/>
              </a:spcBef>
              <a:spcAft>
                <a:spcPts val="0"/>
              </a:spcAft>
              <a:buClr>
                <a:schemeClr val="dk1"/>
              </a:buClr>
              <a:buSzPts val="1400"/>
              <a:buFont typeface="Courier New"/>
              <a:buChar char="o"/>
              <a:defRPr sz="1400"/>
            </a:lvl3pPr>
            <a:lvl4pPr indent="-317500" lvl="3" marL="1828800" algn="l">
              <a:lnSpc>
                <a:spcPct val="90000"/>
              </a:lnSpc>
              <a:spcBef>
                <a:spcPts val="400"/>
              </a:spcBef>
              <a:spcAft>
                <a:spcPts val="0"/>
              </a:spcAft>
              <a:buClr>
                <a:schemeClr val="dk1"/>
              </a:buClr>
              <a:buSzPts val="1400"/>
              <a:buFont typeface="Courier New"/>
              <a:buChar char="o"/>
              <a:defRPr/>
            </a:lvl4pPr>
            <a:lvl5pPr indent="-317500" lvl="4" marL="2286000" algn="l">
              <a:lnSpc>
                <a:spcPct val="90000"/>
              </a:lnSpc>
              <a:spcBef>
                <a:spcPts val="400"/>
              </a:spcBef>
              <a:spcAft>
                <a:spcPts val="0"/>
              </a:spcAft>
              <a:buClr>
                <a:schemeClr val="dk1"/>
              </a:buClr>
              <a:buSzPts val="1400"/>
              <a:buFont typeface="Courier New"/>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6" name="Google Shape;166;p27"/>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7" name="Google Shape;167;p27"/>
          <p:cNvSpPr txBox="1"/>
          <p:nvPr>
            <p:ph idx="5"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8" name="Google Shape;168;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169" name="Shape 169"/>
        <p:cNvGrpSpPr/>
        <p:nvPr/>
      </p:nvGrpSpPr>
      <p:grpSpPr>
        <a:xfrm>
          <a:off x="0" y="0"/>
          <a:ext cx="0" cy="0"/>
          <a:chOff x="0" y="0"/>
          <a:chExt cx="0" cy="0"/>
        </a:xfrm>
      </p:grpSpPr>
      <p:pic>
        <p:nvPicPr>
          <p:cNvPr id="170" name="Google Shape;170;p28"/>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71" name="Google Shape;171;p28"/>
          <p:cNvSpPr txBox="1"/>
          <p:nvPr>
            <p:ph type="title"/>
          </p:nvPr>
        </p:nvSpPr>
        <p:spPr>
          <a:xfrm>
            <a:off x="2288385" y="968739"/>
            <a:ext cx="4642116" cy="605844"/>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2" name="Google Shape;172;p28"/>
          <p:cNvSpPr txBox="1"/>
          <p:nvPr/>
        </p:nvSpPr>
        <p:spPr>
          <a:xfrm>
            <a:off x="1705357" y="875976"/>
            <a:ext cx="888467" cy="1030141"/>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2"/>
              </a:buClr>
              <a:buSzPts val="7200"/>
              <a:buFont typeface="Arial"/>
              <a:buNone/>
            </a:pPr>
            <a:r>
              <a:rPr b="0" i="0" lang="en" sz="7200" u="none" cap="none" strike="noStrike">
                <a:solidFill>
                  <a:schemeClr val="lt2"/>
                </a:solidFill>
                <a:latin typeface="Arial"/>
                <a:ea typeface="Arial"/>
                <a:cs typeface="Arial"/>
                <a:sym typeface="Arial"/>
              </a:rPr>
              <a:t>“</a:t>
            </a:r>
            <a:endParaRPr sz="1100"/>
          </a:p>
        </p:txBody>
      </p:sp>
      <p:sp>
        <p:nvSpPr>
          <p:cNvPr id="173" name="Google Shape;173;p28"/>
          <p:cNvSpPr txBox="1"/>
          <p:nvPr/>
        </p:nvSpPr>
        <p:spPr>
          <a:xfrm>
            <a:off x="6855616" y="888942"/>
            <a:ext cx="888467" cy="1030141"/>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2"/>
              </a:buClr>
              <a:buSzPts val="7200"/>
              <a:buFont typeface="Arial"/>
              <a:buNone/>
            </a:pPr>
            <a:r>
              <a:rPr b="0" i="0" lang="en" sz="7200" u="none" cap="none" strike="noStrike">
                <a:solidFill>
                  <a:schemeClr val="lt2"/>
                </a:solidFill>
                <a:latin typeface="Arial"/>
                <a:ea typeface="Arial"/>
                <a:cs typeface="Arial"/>
                <a:sym typeface="Arial"/>
              </a:rPr>
              <a:t>”</a:t>
            </a:r>
            <a:endParaRPr sz="1100"/>
          </a:p>
        </p:txBody>
      </p:sp>
      <p:sp>
        <p:nvSpPr>
          <p:cNvPr id="174" name="Google Shape;174;p28"/>
          <p:cNvSpPr txBox="1"/>
          <p:nvPr>
            <p:ph idx="1" type="body"/>
          </p:nvPr>
        </p:nvSpPr>
        <p:spPr>
          <a:xfrm>
            <a:off x="5345395" y="1587549"/>
            <a:ext cx="1585106" cy="322411"/>
          </a:xfrm>
          <a:prstGeom prst="rect">
            <a:avLst/>
          </a:prstGeom>
          <a:noFill/>
          <a:ln>
            <a:noFill/>
          </a:ln>
        </p:spPr>
        <p:txBody>
          <a:bodyPr anchorCtr="0" anchor="ctr" bIns="34275" lIns="68575" spcFirstLastPara="1" rIns="68575" wrap="square" tIns="34275">
            <a:normAutofit/>
          </a:bodyPr>
          <a:lstStyle>
            <a:lvl1pPr indent="-228600" lvl="0" marL="457200" algn="r">
              <a:lnSpc>
                <a:spcPct val="70000"/>
              </a:lnSpc>
              <a:spcBef>
                <a:spcPts val="800"/>
              </a:spcBef>
              <a:spcAft>
                <a:spcPts val="0"/>
              </a:spcAft>
              <a:buClr>
                <a:schemeClr val="dk2"/>
              </a:buClr>
              <a:buSzPts val="1500"/>
              <a:buNone/>
              <a:defRPr sz="15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5" name="Google Shape;175;p28"/>
          <p:cNvSpPr txBox="1"/>
          <p:nvPr/>
        </p:nvSpPr>
        <p:spPr>
          <a:xfrm>
            <a:off x="1705357" y="2607768"/>
            <a:ext cx="888467" cy="1030141"/>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F5F05"/>
              </a:buClr>
              <a:buSzPts val="7200"/>
              <a:buFont typeface="Arial"/>
              <a:buNone/>
            </a:pPr>
            <a:r>
              <a:rPr b="0" i="0" lang="en" sz="7200" u="none" cap="none" strike="noStrike">
                <a:solidFill>
                  <a:srgbClr val="FF5F05"/>
                </a:solidFill>
                <a:latin typeface="Arial"/>
                <a:ea typeface="Arial"/>
                <a:cs typeface="Arial"/>
                <a:sym typeface="Arial"/>
              </a:rPr>
              <a:t>“</a:t>
            </a:r>
            <a:endParaRPr sz="1100"/>
          </a:p>
        </p:txBody>
      </p:sp>
      <p:sp>
        <p:nvSpPr>
          <p:cNvPr id="176" name="Google Shape;176;p28"/>
          <p:cNvSpPr txBox="1"/>
          <p:nvPr/>
        </p:nvSpPr>
        <p:spPr>
          <a:xfrm>
            <a:off x="6816200" y="2620734"/>
            <a:ext cx="888467" cy="1030141"/>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2"/>
              </a:buClr>
              <a:buSzPts val="7200"/>
              <a:buFont typeface="Arial"/>
              <a:buNone/>
            </a:pPr>
            <a:r>
              <a:rPr b="0" i="0" lang="en" sz="7200" u="none" cap="none" strike="noStrike">
                <a:solidFill>
                  <a:schemeClr val="lt2"/>
                </a:solidFill>
                <a:latin typeface="Arial"/>
                <a:ea typeface="Arial"/>
                <a:cs typeface="Arial"/>
                <a:sym typeface="Arial"/>
              </a:rPr>
              <a:t>”</a:t>
            </a:r>
            <a:endParaRPr sz="1100"/>
          </a:p>
        </p:txBody>
      </p:sp>
      <p:sp>
        <p:nvSpPr>
          <p:cNvPr id="177" name="Google Shape;177;p28"/>
          <p:cNvSpPr txBox="1"/>
          <p:nvPr>
            <p:ph idx="2" type="body"/>
          </p:nvPr>
        </p:nvSpPr>
        <p:spPr>
          <a:xfrm>
            <a:off x="2295556" y="2626298"/>
            <a:ext cx="4634945" cy="1130436"/>
          </a:xfrm>
          <a:prstGeom prst="rect">
            <a:avLst/>
          </a:prstGeom>
          <a:noFill/>
          <a:ln>
            <a:noFill/>
          </a:ln>
        </p:spPr>
        <p:txBody>
          <a:bodyPr anchorCtr="0" anchor="ctr" bIns="34275" lIns="68575" spcFirstLastPara="1" rIns="68575" wrap="square" tIns="34275">
            <a:normAutofit/>
          </a:bodyPr>
          <a:lstStyle>
            <a:lvl1pPr indent="-228600" lvl="0" marL="457200" algn="ctr">
              <a:lnSpc>
                <a:spcPct val="70000"/>
              </a:lnSpc>
              <a:spcBef>
                <a:spcPts val="800"/>
              </a:spcBef>
              <a:spcAft>
                <a:spcPts val="0"/>
              </a:spcAft>
              <a:buClr>
                <a:schemeClr val="dk2"/>
              </a:buClr>
              <a:buSzPts val="1800"/>
              <a:buNone/>
              <a:defRPr sz="18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8" name="Google Shape;178;p28"/>
          <p:cNvSpPr txBox="1"/>
          <p:nvPr>
            <p:ph idx="3" type="body"/>
          </p:nvPr>
        </p:nvSpPr>
        <p:spPr>
          <a:xfrm>
            <a:off x="5345395" y="3798843"/>
            <a:ext cx="1585106" cy="322411"/>
          </a:xfrm>
          <a:prstGeom prst="rect">
            <a:avLst/>
          </a:prstGeom>
          <a:noFill/>
          <a:ln>
            <a:noFill/>
          </a:ln>
        </p:spPr>
        <p:txBody>
          <a:bodyPr anchorCtr="0" anchor="ctr" bIns="34275" lIns="68575" spcFirstLastPara="1" rIns="68575" wrap="square" tIns="34275">
            <a:normAutofit/>
          </a:bodyPr>
          <a:lstStyle>
            <a:lvl1pPr indent="-228600" lvl="0" marL="457200" algn="r">
              <a:lnSpc>
                <a:spcPct val="70000"/>
              </a:lnSpc>
              <a:spcBef>
                <a:spcPts val="800"/>
              </a:spcBef>
              <a:spcAft>
                <a:spcPts val="0"/>
              </a:spcAft>
              <a:buClr>
                <a:schemeClr val="dk2"/>
              </a:buClr>
              <a:buSzPts val="1500"/>
              <a:buNone/>
              <a:defRPr sz="15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9" name="Google Shape;179;p28"/>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0" name="Google Shape;180;p28"/>
          <p:cNvSpPr txBox="1"/>
          <p:nvPr>
            <p:ph idx="4"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1" name="Google Shape;181;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1">
  <p:cSld name="Image Slide 1">
    <p:spTree>
      <p:nvGrpSpPr>
        <p:cNvPr id="182" name="Shape 182"/>
        <p:cNvGrpSpPr/>
        <p:nvPr/>
      </p:nvGrpSpPr>
      <p:grpSpPr>
        <a:xfrm>
          <a:off x="0" y="0"/>
          <a:ext cx="0" cy="0"/>
          <a:chOff x="0" y="0"/>
          <a:chExt cx="0" cy="0"/>
        </a:xfrm>
      </p:grpSpPr>
      <p:sp>
        <p:nvSpPr>
          <p:cNvPr id="183" name="Google Shape;183;p29"/>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84" name="Google Shape;184;p29"/>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85" name="Google Shape;185;p29"/>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6" name="Google Shape;186;p29"/>
          <p:cNvSpPr/>
          <p:nvPr>
            <p:ph idx="2" type="pic"/>
          </p:nvPr>
        </p:nvSpPr>
        <p:spPr>
          <a:xfrm>
            <a:off x="415529" y="1340015"/>
            <a:ext cx="3554015" cy="1532198"/>
          </a:xfrm>
          <a:prstGeom prst="rect">
            <a:avLst/>
          </a:prstGeom>
          <a:solidFill>
            <a:srgbClr val="BFBFBF"/>
          </a:solidFill>
          <a:ln>
            <a:noFill/>
          </a:ln>
        </p:spPr>
      </p:sp>
      <p:sp>
        <p:nvSpPr>
          <p:cNvPr id="187" name="Google Shape;187;p29"/>
          <p:cNvSpPr txBox="1"/>
          <p:nvPr>
            <p:ph idx="1" type="body"/>
          </p:nvPr>
        </p:nvSpPr>
        <p:spPr>
          <a:xfrm>
            <a:off x="4108011" y="1340015"/>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8" name="Google Shape;188;p29"/>
          <p:cNvSpPr txBox="1"/>
          <p:nvPr>
            <p:ph idx="3" type="body"/>
          </p:nvPr>
        </p:nvSpPr>
        <p:spPr>
          <a:xfrm>
            <a:off x="4106687" y="1921468"/>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9" name="Google Shape;189;p29"/>
          <p:cNvSpPr/>
          <p:nvPr>
            <p:ph idx="4" type="pic"/>
          </p:nvPr>
        </p:nvSpPr>
        <p:spPr>
          <a:xfrm>
            <a:off x="414205" y="2943086"/>
            <a:ext cx="3554015" cy="1532197"/>
          </a:xfrm>
          <a:prstGeom prst="rect">
            <a:avLst/>
          </a:prstGeom>
          <a:solidFill>
            <a:srgbClr val="BFBFBF"/>
          </a:solidFill>
          <a:ln>
            <a:noFill/>
          </a:ln>
        </p:spPr>
      </p:sp>
      <p:sp>
        <p:nvSpPr>
          <p:cNvPr id="190" name="Google Shape;190;p29"/>
          <p:cNvSpPr txBox="1"/>
          <p:nvPr>
            <p:ph idx="5" type="body"/>
          </p:nvPr>
        </p:nvSpPr>
        <p:spPr>
          <a:xfrm>
            <a:off x="4106687" y="2943086"/>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1" name="Google Shape;191;p29"/>
          <p:cNvSpPr txBox="1"/>
          <p:nvPr>
            <p:ph idx="6" type="body"/>
          </p:nvPr>
        </p:nvSpPr>
        <p:spPr>
          <a:xfrm>
            <a:off x="4105363" y="3524539"/>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2" name="Google Shape;192;p29"/>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3" name="Google Shape;193;p29"/>
          <p:cNvSpPr txBox="1"/>
          <p:nvPr>
            <p:ph idx="7"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4" name="Google Shape;194;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2">
  <p:cSld name="Image Slide 2">
    <p:spTree>
      <p:nvGrpSpPr>
        <p:cNvPr id="195" name="Shape 195"/>
        <p:cNvGrpSpPr/>
        <p:nvPr/>
      </p:nvGrpSpPr>
      <p:grpSpPr>
        <a:xfrm>
          <a:off x="0" y="0"/>
          <a:ext cx="0" cy="0"/>
          <a:chOff x="0" y="0"/>
          <a:chExt cx="0" cy="0"/>
        </a:xfrm>
      </p:grpSpPr>
      <p:sp>
        <p:nvSpPr>
          <p:cNvPr id="196" name="Google Shape;196;p30"/>
          <p:cNvSpPr/>
          <p:nvPr/>
        </p:nvSpPr>
        <p:spPr>
          <a:xfrm rot="5400000">
            <a:off x="6326" y="617699"/>
            <a:ext cx="892364" cy="73678"/>
          </a:xfrm>
          <a:prstGeom prst="rect">
            <a:avLst/>
          </a:prstGeom>
          <a:solidFill>
            <a:srgbClr val="FF5F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97" name="Google Shape;197;p30"/>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98" name="Google Shape;198;p30"/>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9" name="Google Shape;199;p30"/>
          <p:cNvSpPr txBox="1"/>
          <p:nvPr>
            <p:ph idx="1" type="body"/>
          </p:nvPr>
        </p:nvSpPr>
        <p:spPr>
          <a:xfrm>
            <a:off x="490671" y="1340015"/>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0" name="Google Shape;200;p30"/>
          <p:cNvSpPr txBox="1"/>
          <p:nvPr>
            <p:ph idx="2" type="body"/>
          </p:nvPr>
        </p:nvSpPr>
        <p:spPr>
          <a:xfrm>
            <a:off x="489347" y="1921468"/>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1" name="Google Shape;201;p30"/>
          <p:cNvSpPr/>
          <p:nvPr>
            <p:ph idx="3" type="pic"/>
          </p:nvPr>
        </p:nvSpPr>
        <p:spPr>
          <a:xfrm>
            <a:off x="4711652" y="1340015"/>
            <a:ext cx="3554015" cy="1532198"/>
          </a:xfrm>
          <a:prstGeom prst="rect">
            <a:avLst/>
          </a:prstGeom>
          <a:solidFill>
            <a:srgbClr val="BFBFBF"/>
          </a:solidFill>
          <a:ln>
            <a:noFill/>
          </a:ln>
        </p:spPr>
      </p:sp>
      <p:sp>
        <p:nvSpPr>
          <p:cNvPr id="202" name="Google Shape;202;p30"/>
          <p:cNvSpPr txBox="1"/>
          <p:nvPr>
            <p:ph idx="4" type="body"/>
          </p:nvPr>
        </p:nvSpPr>
        <p:spPr>
          <a:xfrm>
            <a:off x="489347" y="2943086"/>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3" name="Google Shape;203;p30"/>
          <p:cNvSpPr txBox="1"/>
          <p:nvPr>
            <p:ph idx="5" type="body"/>
          </p:nvPr>
        </p:nvSpPr>
        <p:spPr>
          <a:xfrm>
            <a:off x="488024" y="3524539"/>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4" name="Google Shape;204;p30"/>
          <p:cNvSpPr/>
          <p:nvPr>
            <p:ph idx="6" type="pic"/>
          </p:nvPr>
        </p:nvSpPr>
        <p:spPr>
          <a:xfrm>
            <a:off x="4710329" y="2943086"/>
            <a:ext cx="3554015" cy="1532197"/>
          </a:xfrm>
          <a:prstGeom prst="rect">
            <a:avLst/>
          </a:prstGeom>
          <a:solidFill>
            <a:srgbClr val="BFBFBF"/>
          </a:solidFill>
          <a:ln>
            <a:noFill/>
          </a:ln>
        </p:spPr>
      </p:sp>
      <p:sp>
        <p:nvSpPr>
          <p:cNvPr id="205" name="Google Shape;205;p30"/>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6" name="Google Shape;206;p30"/>
          <p:cNvSpPr txBox="1"/>
          <p:nvPr>
            <p:ph idx="7"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7" name="Google Shape;207;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3">
  <p:cSld name="Image Slide 3">
    <p:spTree>
      <p:nvGrpSpPr>
        <p:cNvPr id="208" name="Shape 208"/>
        <p:cNvGrpSpPr/>
        <p:nvPr/>
      </p:nvGrpSpPr>
      <p:grpSpPr>
        <a:xfrm>
          <a:off x="0" y="0"/>
          <a:ext cx="0" cy="0"/>
          <a:chOff x="0" y="0"/>
          <a:chExt cx="0" cy="0"/>
        </a:xfrm>
      </p:grpSpPr>
      <p:pic>
        <p:nvPicPr>
          <p:cNvPr id="209" name="Google Shape;209;p31"/>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210" name="Google Shape;210;p31"/>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1" name="Google Shape;211;p31"/>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2" name="Google Shape;212;p31"/>
          <p:cNvSpPr/>
          <p:nvPr>
            <p:ph idx="2" type="pic"/>
          </p:nvPr>
        </p:nvSpPr>
        <p:spPr>
          <a:xfrm>
            <a:off x="415529" y="1340015"/>
            <a:ext cx="3554015" cy="3241650"/>
          </a:xfrm>
          <a:prstGeom prst="rect">
            <a:avLst/>
          </a:prstGeom>
          <a:solidFill>
            <a:srgbClr val="BFBFBF"/>
          </a:solidFill>
          <a:ln>
            <a:noFill/>
          </a:ln>
        </p:spPr>
      </p:sp>
      <p:sp>
        <p:nvSpPr>
          <p:cNvPr id="213" name="Google Shape;213;p31"/>
          <p:cNvSpPr txBox="1"/>
          <p:nvPr>
            <p:ph idx="1" type="body"/>
          </p:nvPr>
        </p:nvSpPr>
        <p:spPr>
          <a:xfrm>
            <a:off x="4108011" y="2037828"/>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4" name="Google Shape;214;p31"/>
          <p:cNvSpPr txBox="1"/>
          <p:nvPr>
            <p:ph idx="3" type="body"/>
          </p:nvPr>
        </p:nvSpPr>
        <p:spPr>
          <a:xfrm>
            <a:off x="4106687" y="2619280"/>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5" name="Google Shape;215;p31"/>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6" name="Google Shape;216;p31"/>
          <p:cNvSpPr txBox="1"/>
          <p:nvPr>
            <p:ph idx="4"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7" name="Google Shape;217;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4">
  <p:cSld name="Image Slide 4">
    <p:spTree>
      <p:nvGrpSpPr>
        <p:cNvPr id="218" name="Shape 218"/>
        <p:cNvGrpSpPr/>
        <p:nvPr/>
      </p:nvGrpSpPr>
      <p:grpSpPr>
        <a:xfrm>
          <a:off x="0" y="0"/>
          <a:ext cx="0" cy="0"/>
          <a:chOff x="0" y="0"/>
          <a:chExt cx="0" cy="0"/>
        </a:xfrm>
      </p:grpSpPr>
      <p:sp>
        <p:nvSpPr>
          <p:cNvPr id="219" name="Google Shape;219;p32"/>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20" name="Google Shape;220;p32"/>
          <p:cNvPicPr preferRelativeResize="0"/>
          <p:nvPr/>
        </p:nvPicPr>
        <p:blipFill rotWithShape="1">
          <a:blip r:embed="rId2">
            <a:alphaModFix/>
          </a:blip>
          <a:srcRect b="0" l="0" r="0" t="0"/>
          <a:stretch/>
        </p:blipFill>
        <p:spPr>
          <a:xfrm>
            <a:off x="8336529" y="208352"/>
            <a:ext cx="387174" cy="559251"/>
          </a:xfrm>
          <a:prstGeom prst="rect">
            <a:avLst/>
          </a:prstGeom>
          <a:noFill/>
          <a:ln>
            <a:noFill/>
          </a:ln>
        </p:spPr>
      </p:pic>
      <p:sp>
        <p:nvSpPr>
          <p:cNvPr id="221" name="Google Shape;221;p32"/>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2" name="Google Shape;222;p32"/>
          <p:cNvSpPr txBox="1"/>
          <p:nvPr>
            <p:ph idx="1" type="body"/>
          </p:nvPr>
        </p:nvSpPr>
        <p:spPr>
          <a:xfrm>
            <a:off x="489347" y="2037828"/>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3" name="Google Shape;223;p32"/>
          <p:cNvSpPr txBox="1"/>
          <p:nvPr>
            <p:ph idx="2" type="body"/>
          </p:nvPr>
        </p:nvSpPr>
        <p:spPr>
          <a:xfrm>
            <a:off x="488024" y="2619280"/>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4" name="Google Shape;224;p32"/>
          <p:cNvSpPr/>
          <p:nvPr>
            <p:ph idx="3" type="pic"/>
          </p:nvPr>
        </p:nvSpPr>
        <p:spPr>
          <a:xfrm>
            <a:off x="4712976" y="1340015"/>
            <a:ext cx="3554015" cy="3241650"/>
          </a:xfrm>
          <a:prstGeom prst="rect">
            <a:avLst/>
          </a:prstGeom>
          <a:solidFill>
            <a:srgbClr val="BFBFBF"/>
          </a:solidFill>
          <a:ln>
            <a:noFill/>
          </a:ln>
        </p:spPr>
      </p:sp>
      <p:sp>
        <p:nvSpPr>
          <p:cNvPr id="225" name="Google Shape;225;p32"/>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6" name="Google Shape;226;p32"/>
          <p:cNvSpPr txBox="1"/>
          <p:nvPr>
            <p:ph idx="4"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7" name="Google Shape;227;p3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5">
  <p:cSld name="Image Slide 5">
    <p:spTree>
      <p:nvGrpSpPr>
        <p:cNvPr id="228" name="Shape 228"/>
        <p:cNvGrpSpPr/>
        <p:nvPr/>
      </p:nvGrpSpPr>
      <p:grpSpPr>
        <a:xfrm>
          <a:off x="0" y="0"/>
          <a:ext cx="0" cy="0"/>
          <a:chOff x="0" y="0"/>
          <a:chExt cx="0" cy="0"/>
        </a:xfrm>
      </p:grpSpPr>
      <p:sp>
        <p:nvSpPr>
          <p:cNvPr id="229" name="Google Shape;229;p33"/>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0" name="Google Shape;230;p33"/>
          <p:cNvSpPr txBox="1"/>
          <p:nvPr>
            <p:ph idx="1" type="body"/>
          </p:nvPr>
        </p:nvSpPr>
        <p:spPr>
          <a:xfrm>
            <a:off x="490671" y="208352"/>
            <a:ext cx="7777643" cy="892365"/>
          </a:xfrm>
          <a:prstGeom prst="rect">
            <a:avLst/>
          </a:prstGeom>
          <a:noFill/>
          <a:ln>
            <a:noFill/>
          </a:ln>
        </p:spPr>
        <p:txBody>
          <a:bodyPr anchorCtr="0" anchor="ctr" bIns="34275" lIns="68575" spcFirstLastPara="1" rIns="68575" wrap="square" tIns="34275">
            <a:normAutofit/>
          </a:bodyPr>
          <a:lstStyle>
            <a:lvl1pPr indent="-228600" lvl="0" marL="457200" marR="0" algn="l">
              <a:lnSpc>
                <a:spcPct val="70000"/>
              </a:lnSpc>
              <a:spcBef>
                <a:spcPts val="800"/>
              </a:spcBef>
              <a:spcAft>
                <a:spcPts val="0"/>
              </a:spcAft>
              <a:buClr>
                <a:schemeClr val="dk2"/>
              </a:buClr>
              <a:buSzPts val="2400"/>
              <a:buFont typeface="Arial"/>
              <a:buNone/>
              <a:defRPr sz="24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231" name="Google Shape;231;p33"/>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232" name="Google Shape;232;p33"/>
          <p:cNvSpPr/>
          <p:nvPr>
            <p:ph idx="2" type="pic"/>
          </p:nvPr>
        </p:nvSpPr>
        <p:spPr>
          <a:xfrm>
            <a:off x="488024" y="1183920"/>
            <a:ext cx="7778968" cy="2906440"/>
          </a:xfrm>
          <a:prstGeom prst="rect">
            <a:avLst/>
          </a:prstGeom>
          <a:solidFill>
            <a:srgbClr val="BFBFBF"/>
          </a:solidFill>
          <a:ln>
            <a:noFill/>
          </a:ln>
        </p:spPr>
      </p:sp>
      <p:sp>
        <p:nvSpPr>
          <p:cNvPr id="233" name="Google Shape;233;p33"/>
          <p:cNvSpPr txBox="1"/>
          <p:nvPr>
            <p:ph idx="3" type="body"/>
          </p:nvPr>
        </p:nvSpPr>
        <p:spPr>
          <a:xfrm>
            <a:off x="491017" y="4192755"/>
            <a:ext cx="7775974" cy="45944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4" name="Google Shape;234;p33"/>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5" name="Google Shape;235;p33"/>
          <p:cNvSpPr txBox="1"/>
          <p:nvPr>
            <p:ph idx="4"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6" name="Google Shape;236;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6">
  <p:cSld name="Image Slide 6">
    <p:spTree>
      <p:nvGrpSpPr>
        <p:cNvPr id="237" name="Shape 237"/>
        <p:cNvGrpSpPr/>
        <p:nvPr/>
      </p:nvGrpSpPr>
      <p:grpSpPr>
        <a:xfrm>
          <a:off x="0" y="0"/>
          <a:ext cx="0" cy="0"/>
          <a:chOff x="0" y="0"/>
          <a:chExt cx="0" cy="0"/>
        </a:xfrm>
      </p:grpSpPr>
      <p:sp>
        <p:nvSpPr>
          <p:cNvPr id="238" name="Google Shape;238;p34"/>
          <p:cNvSpPr txBox="1"/>
          <p:nvPr>
            <p:ph idx="1" type="body"/>
          </p:nvPr>
        </p:nvSpPr>
        <p:spPr>
          <a:xfrm>
            <a:off x="5759328" y="1793384"/>
            <a:ext cx="3140925"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1"/>
              </a:buClr>
              <a:buSzPts val="2300"/>
              <a:buNone/>
              <a:defRPr sz="23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9" name="Google Shape;239;p34"/>
          <p:cNvSpPr txBox="1"/>
          <p:nvPr>
            <p:ph idx="2" type="body"/>
          </p:nvPr>
        </p:nvSpPr>
        <p:spPr>
          <a:xfrm>
            <a:off x="5758004" y="2374837"/>
            <a:ext cx="3140925"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500"/>
              <a:buNone/>
              <a:defRPr sz="15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0" name="Google Shape;240;p34"/>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1" name="Google Shape;241;p34"/>
          <p:cNvSpPr txBox="1"/>
          <p:nvPr>
            <p:ph idx="3"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2" name="Google Shape;242;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7">
  <p:cSld name="Image Slide 7">
    <p:spTree>
      <p:nvGrpSpPr>
        <p:cNvPr id="243" name="Shape 243"/>
        <p:cNvGrpSpPr/>
        <p:nvPr/>
      </p:nvGrpSpPr>
      <p:grpSpPr>
        <a:xfrm>
          <a:off x="0" y="0"/>
          <a:ext cx="0" cy="0"/>
          <a:chOff x="0" y="0"/>
          <a:chExt cx="0" cy="0"/>
        </a:xfrm>
      </p:grpSpPr>
      <p:pic>
        <p:nvPicPr>
          <p:cNvPr id="244" name="Google Shape;244;p35"/>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245" name="Google Shape;245;p35"/>
          <p:cNvSpPr txBox="1"/>
          <p:nvPr>
            <p:ph idx="1" type="body"/>
          </p:nvPr>
        </p:nvSpPr>
        <p:spPr>
          <a:xfrm>
            <a:off x="1686185" y="3052868"/>
            <a:ext cx="5771629" cy="573599"/>
          </a:xfrm>
          <a:prstGeom prst="rect">
            <a:avLst/>
          </a:prstGeom>
          <a:noFill/>
          <a:ln>
            <a:noFill/>
          </a:ln>
        </p:spPr>
        <p:txBody>
          <a:bodyPr anchorCtr="0" anchor="ctr" bIns="34275" lIns="68575" spcFirstLastPara="1" rIns="68575" wrap="square" tIns="34275">
            <a:normAutofit/>
          </a:bodyPr>
          <a:lstStyle>
            <a:lvl1pPr indent="-228600" lvl="0" marL="457200" algn="ctr">
              <a:lnSpc>
                <a:spcPct val="70000"/>
              </a:lnSpc>
              <a:spcBef>
                <a:spcPts val="800"/>
              </a:spcBef>
              <a:spcAft>
                <a:spcPts val="0"/>
              </a:spcAft>
              <a:buClr>
                <a:schemeClr val="lt1"/>
              </a:buClr>
              <a:buSzPts val="2300"/>
              <a:buNone/>
              <a:defRPr sz="23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6" name="Google Shape;246;p35"/>
          <p:cNvSpPr txBox="1"/>
          <p:nvPr>
            <p:ph idx="2" type="body"/>
          </p:nvPr>
        </p:nvSpPr>
        <p:spPr>
          <a:xfrm>
            <a:off x="1686185" y="3735050"/>
            <a:ext cx="5771629" cy="459441"/>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1500"/>
              <a:buNone/>
              <a:defRPr sz="15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7" name="Google Shape;247;p35"/>
          <p:cNvSpPr txBox="1"/>
          <p:nvPr>
            <p:ph idx="3"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8" name="Google Shape;248;p3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Slide 1">
  <p:cSld name="Graph Slide 1">
    <p:spTree>
      <p:nvGrpSpPr>
        <p:cNvPr id="249" name="Shape 249"/>
        <p:cNvGrpSpPr/>
        <p:nvPr/>
      </p:nvGrpSpPr>
      <p:grpSpPr>
        <a:xfrm>
          <a:off x="0" y="0"/>
          <a:ext cx="0" cy="0"/>
          <a:chOff x="0" y="0"/>
          <a:chExt cx="0" cy="0"/>
        </a:xfrm>
      </p:grpSpPr>
      <p:sp>
        <p:nvSpPr>
          <p:cNvPr id="250" name="Google Shape;250;p36"/>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51" name="Google Shape;251;p36"/>
          <p:cNvPicPr preferRelativeResize="0"/>
          <p:nvPr/>
        </p:nvPicPr>
        <p:blipFill rotWithShape="1">
          <a:blip r:embed="rId2">
            <a:alphaModFix/>
          </a:blip>
          <a:srcRect b="0" l="0" r="0" t="0"/>
          <a:stretch/>
        </p:blipFill>
        <p:spPr>
          <a:xfrm>
            <a:off x="8336018" y="208353"/>
            <a:ext cx="387174" cy="559252"/>
          </a:xfrm>
          <a:prstGeom prst="rect">
            <a:avLst/>
          </a:prstGeom>
          <a:noFill/>
          <a:ln>
            <a:noFill/>
          </a:ln>
        </p:spPr>
      </p:pic>
      <p:sp>
        <p:nvSpPr>
          <p:cNvPr id="252" name="Google Shape;252;p36"/>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3" name="Google Shape;253;p36"/>
          <p:cNvSpPr/>
          <p:nvPr>
            <p:ph idx="2" type="chart"/>
          </p:nvPr>
        </p:nvSpPr>
        <p:spPr>
          <a:xfrm>
            <a:off x="1072754" y="1310879"/>
            <a:ext cx="6850856" cy="327064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54" name="Google Shape;254;p36"/>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5" name="Google Shape;255;p36"/>
          <p:cNvSpPr txBox="1"/>
          <p:nvPr>
            <p:ph idx="1"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6" name="Google Shape;256;p3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1">
  <p:cSld name="Thank You Slide 1">
    <p:spTree>
      <p:nvGrpSpPr>
        <p:cNvPr id="257" name="Shape 257"/>
        <p:cNvGrpSpPr/>
        <p:nvPr/>
      </p:nvGrpSpPr>
      <p:grpSpPr>
        <a:xfrm>
          <a:off x="0" y="0"/>
          <a:ext cx="0" cy="0"/>
          <a:chOff x="0" y="0"/>
          <a:chExt cx="0" cy="0"/>
        </a:xfrm>
      </p:grpSpPr>
      <p:pic>
        <p:nvPicPr>
          <p:cNvPr id="258" name="Google Shape;258;p37"/>
          <p:cNvPicPr preferRelativeResize="0"/>
          <p:nvPr/>
        </p:nvPicPr>
        <p:blipFill rotWithShape="1">
          <a:blip r:embed="rId2">
            <a:alphaModFix/>
          </a:blip>
          <a:srcRect b="0" l="0" r="0" t="0"/>
          <a:stretch/>
        </p:blipFill>
        <p:spPr>
          <a:xfrm>
            <a:off x="0" y="1339"/>
            <a:ext cx="9144000" cy="5140823"/>
          </a:xfrm>
          <a:prstGeom prst="rect">
            <a:avLst/>
          </a:prstGeom>
          <a:noFill/>
          <a:ln>
            <a:noFill/>
          </a:ln>
        </p:spPr>
      </p:pic>
      <p:sp>
        <p:nvSpPr>
          <p:cNvPr id="259" name="Google Shape;259;p37"/>
          <p:cNvSpPr txBox="1"/>
          <p:nvPr>
            <p:ph type="title"/>
          </p:nvPr>
        </p:nvSpPr>
        <p:spPr>
          <a:xfrm>
            <a:off x="1208024" y="617898"/>
            <a:ext cx="6735915" cy="830285"/>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0" name="Google Shape;260;p37"/>
          <p:cNvSpPr/>
          <p:nvPr/>
        </p:nvSpPr>
        <p:spPr>
          <a:xfrm>
            <a:off x="4091748" y="1448183"/>
            <a:ext cx="956662" cy="106467"/>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61" name="Google Shape;261;p37"/>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262" name="Google Shape;262;p37"/>
          <p:cNvSpPr txBox="1"/>
          <p:nvPr>
            <p:ph idx="1" type="body"/>
          </p:nvPr>
        </p:nvSpPr>
        <p:spPr>
          <a:xfrm>
            <a:off x="1208023" y="1746196"/>
            <a:ext cx="6735914" cy="1651108"/>
          </a:xfrm>
          <a:prstGeom prst="rect">
            <a:avLst/>
          </a:prstGeom>
          <a:noFill/>
          <a:ln>
            <a:noFill/>
          </a:ln>
        </p:spPr>
        <p:txBody>
          <a:bodyPr anchorCtr="0" anchor="ctr" bIns="34275" lIns="68575" spcFirstLastPara="1" rIns="68575" wrap="square" tIns="34275">
            <a:noAutofit/>
          </a:bodyPr>
          <a:lstStyle>
            <a:lvl1pPr indent="-228600" lvl="0" marL="457200" algn="ctr">
              <a:lnSpc>
                <a:spcPct val="150000"/>
              </a:lnSpc>
              <a:spcBef>
                <a:spcPts val="800"/>
              </a:spcBef>
              <a:spcAft>
                <a:spcPts val="0"/>
              </a:spcAft>
              <a:buClr>
                <a:schemeClr val="lt1"/>
              </a:buClr>
              <a:buSzPts val="2400"/>
              <a:buNone/>
              <a:defRPr sz="24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3" name="Google Shape;263;p37"/>
          <p:cNvSpPr txBox="1"/>
          <p:nvPr>
            <p:ph idx="2" type="body"/>
          </p:nvPr>
        </p:nvSpPr>
        <p:spPr>
          <a:xfrm>
            <a:off x="1208023" y="3714124"/>
            <a:ext cx="6735914" cy="597589"/>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1500"/>
              <a:buNone/>
              <a:defRPr sz="15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4" name="Google Shape;264;p37"/>
          <p:cNvSpPr txBox="1"/>
          <p:nvPr>
            <p:ph idx="3"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5" name="Google Shape;265;p3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2">
  <p:cSld name="Thank You Slide 2">
    <p:spTree>
      <p:nvGrpSpPr>
        <p:cNvPr id="266" name="Shape 266"/>
        <p:cNvGrpSpPr/>
        <p:nvPr/>
      </p:nvGrpSpPr>
      <p:grpSpPr>
        <a:xfrm>
          <a:off x="0" y="0"/>
          <a:ext cx="0" cy="0"/>
          <a:chOff x="0" y="0"/>
          <a:chExt cx="0" cy="0"/>
        </a:xfrm>
      </p:grpSpPr>
      <p:pic>
        <p:nvPicPr>
          <p:cNvPr id="267" name="Google Shape;267;p38"/>
          <p:cNvPicPr preferRelativeResize="0"/>
          <p:nvPr/>
        </p:nvPicPr>
        <p:blipFill rotWithShape="1">
          <a:blip r:embed="rId2">
            <a:alphaModFix/>
          </a:blip>
          <a:srcRect b="0" l="0" r="0" t="0"/>
          <a:stretch/>
        </p:blipFill>
        <p:spPr>
          <a:xfrm>
            <a:off x="1850" y="0"/>
            <a:ext cx="9140300" cy="5143500"/>
          </a:xfrm>
          <a:prstGeom prst="rect">
            <a:avLst/>
          </a:prstGeom>
          <a:noFill/>
          <a:ln>
            <a:noFill/>
          </a:ln>
        </p:spPr>
      </p:pic>
      <p:sp>
        <p:nvSpPr>
          <p:cNvPr id="268" name="Google Shape;268;p38"/>
          <p:cNvSpPr txBox="1"/>
          <p:nvPr>
            <p:ph type="title"/>
          </p:nvPr>
        </p:nvSpPr>
        <p:spPr>
          <a:xfrm>
            <a:off x="1208024" y="617898"/>
            <a:ext cx="6735915" cy="830285"/>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9" name="Google Shape;269;p38"/>
          <p:cNvSpPr/>
          <p:nvPr/>
        </p:nvSpPr>
        <p:spPr>
          <a:xfrm>
            <a:off x="4091748" y="1448183"/>
            <a:ext cx="956662" cy="106467"/>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70" name="Google Shape;270;p38"/>
          <p:cNvPicPr preferRelativeResize="0"/>
          <p:nvPr/>
        </p:nvPicPr>
        <p:blipFill rotWithShape="1">
          <a:blip r:embed="rId3">
            <a:alphaModFix/>
          </a:blip>
          <a:srcRect b="0" l="0" r="0" t="0"/>
          <a:stretch/>
        </p:blipFill>
        <p:spPr>
          <a:xfrm>
            <a:off x="8323706" y="208353"/>
            <a:ext cx="396431" cy="573598"/>
          </a:xfrm>
          <a:prstGeom prst="rect">
            <a:avLst/>
          </a:prstGeom>
          <a:noFill/>
          <a:ln>
            <a:noFill/>
          </a:ln>
        </p:spPr>
      </p:pic>
      <p:sp>
        <p:nvSpPr>
          <p:cNvPr id="271" name="Google Shape;271;p38"/>
          <p:cNvSpPr txBox="1"/>
          <p:nvPr>
            <p:ph idx="1" type="body"/>
          </p:nvPr>
        </p:nvSpPr>
        <p:spPr>
          <a:xfrm>
            <a:off x="1208023" y="1746196"/>
            <a:ext cx="6735914" cy="1651108"/>
          </a:xfrm>
          <a:prstGeom prst="rect">
            <a:avLst/>
          </a:prstGeom>
          <a:noFill/>
          <a:ln>
            <a:noFill/>
          </a:ln>
        </p:spPr>
        <p:txBody>
          <a:bodyPr anchorCtr="0" anchor="ctr" bIns="34275" lIns="68575" spcFirstLastPara="1" rIns="68575" wrap="square" tIns="34275">
            <a:noAutofit/>
          </a:bodyPr>
          <a:lstStyle>
            <a:lvl1pPr indent="-228600" lvl="0" marL="457200" algn="ctr">
              <a:lnSpc>
                <a:spcPct val="150000"/>
              </a:lnSpc>
              <a:spcBef>
                <a:spcPts val="800"/>
              </a:spcBef>
              <a:spcAft>
                <a:spcPts val="0"/>
              </a:spcAft>
              <a:buClr>
                <a:schemeClr val="lt1"/>
              </a:buClr>
              <a:buSzPts val="2400"/>
              <a:buNone/>
              <a:defRPr sz="24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2" name="Google Shape;272;p38"/>
          <p:cNvSpPr txBox="1"/>
          <p:nvPr>
            <p:ph idx="2" type="body"/>
          </p:nvPr>
        </p:nvSpPr>
        <p:spPr>
          <a:xfrm>
            <a:off x="1208023" y="3714124"/>
            <a:ext cx="6735914" cy="597589"/>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1500"/>
              <a:buNone/>
              <a:defRPr sz="15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3" name="Google Shape;273;p38"/>
          <p:cNvSpPr txBox="1"/>
          <p:nvPr>
            <p:ph idx="3"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4" name="Google Shape;274;p3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1">
  <p:cSld name="Closing Art 1">
    <p:spTree>
      <p:nvGrpSpPr>
        <p:cNvPr id="275"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b="0" l="0" r="0" t="0"/>
          <a:stretch/>
        </p:blipFill>
        <p:spPr>
          <a:xfrm>
            <a:off x="0" y="1339"/>
            <a:ext cx="9144000" cy="5140823"/>
          </a:xfrm>
          <a:prstGeom prst="rect">
            <a:avLst/>
          </a:prstGeom>
          <a:noFill/>
          <a:ln>
            <a:noFill/>
          </a:ln>
        </p:spPr>
      </p:pic>
      <p:sp>
        <p:nvSpPr>
          <p:cNvPr id="277" name="Google Shape;277;p39"/>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2">
  <p:cSld name="Closing Art 2">
    <p:spTree>
      <p:nvGrpSpPr>
        <p:cNvPr id="278" name="Shape 278"/>
        <p:cNvGrpSpPr/>
        <p:nvPr/>
      </p:nvGrpSpPr>
      <p:grpSpPr>
        <a:xfrm>
          <a:off x="0" y="0"/>
          <a:ext cx="0" cy="0"/>
          <a:chOff x="0" y="0"/>
          <a:chExt cx="0" cy="0"/>
        </a:xfrm>
      </p:grpSpPr>
      <p:pic>
        <p:nvPicPr>
          <p:cNvPr id="279" name="Google Shape;279;p40"/>
          <p:cNvPicPr preferRelativeResize="0"/>
          <p:nvPr/>
        </p:nvPicPr>
        <p:blipFill rotWithShape="1">
          <a:blip r:embed="rId2">
            <a:alphaModFix/>
          </a:blip>
          <a:srcRect b="0" l="0" r="0" t="0"/>
          <a:stretch/>
        </p:blipFill>
        <p:spPr>
          <a:xfrm>
            <a:off x="1850" y="0"/>
            <a:ext cx="9140300" cy="5143500"/>
          </a:xfrm>
          <a:prstGeom prst="rect">
            <a:avLst/>
          </a:prstGeom>
          <a:noFill/>
          <a:ln>
            <a:noFill/>
          </a:ln>
        </p:spPr>
      </p:pic>
      <p:sp>
        <p:nvSpPr>
          <p:cNvPr id="280" name="Google Shape;280;p40"/>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3">
  <p:cSld name="Closing Art 3">
    <p:spTree>
      <p:nvGrpSpPr>
        <p:cNvPr id="281" name="Shape 281"/>
        <p:cNvGrpSpPr/>
        <p:nvPr/>
      </p:nvGrpSpPr>
      <p:grpSpPr>
        <a:xfrm>
          <a:off x="0" y="0"/>
          <a:ext cx="0" cy="0"/>
          <a:chOff x="0" y="0"/>
          <a:chExt cx="0" cy="0"/>
        </a:xfrm>
      </p:grpSpPr>
      <p:pic>
        <p:nvPicPr>
          <p:cNvPr id="282" name="Google Shape;282;p41"/>
          <p:cNvPicPr preferRelativeResize="0"/>
          <p:nvPr/>
        </p:nvPicPr>
        <p:blipFill rotWithShape="1">
          <a:blip r:embed="rId2">
            <a:alphaModFix/>
          </a:blip>
          <a:srcRect b="0" l="0" r="0" t="0"/>
          <a:stretch/>
        </p:blipFill>
        <p:spPr>
          <a:xfrm>
            <a:off x="1850" y="521"/>
            <a:ext cx="9142150" cy="5142459"/>
          </a:xfrm>
          <a:prstGeom prst="rect">
            <a:avLst/>
          </a:prstGeom>
          <a:noFill/>
          <a:ln>
            <a:noFill/>
          </a:ln>
        </p:spPr>
      </p:pic>
      <p:sp>
        <p:nvSpPr>
          <p:cNvPr id="283" name="Google Shape;283;p41"/>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4">
  <p:cSld name="Closing Art 4">
    <p:spTree>
      <p:nvGrpSpPr>
        <p:cNvPr id="284" name="Shape 284"/>
        <p:cNvGrpSpPr/>
        <p:nvPr/>
      </p:nvGrpSpPr>
      <p:grpSpPr>
        <a:xfrm>
          <a:off x="0" y="0"/>
          <a:ext cx="0" cy="0"/>
          <a:chOff x="0" y="0"/>
          <a:chExt cx="0" cy="0"/>
        </a:xfrm>
      </p:grpSpPr>
      <p:pic>
        <p:nvPicPr>
          <p:cNvPr id="285" name="Google Shape;285;p42"/>
          <p:cNvPicPr preferRelativeResize="0"/>
          <p:nvPr/>
        </p:nvPicPr>
        <p:blipFill rotWithShape="1">
          <a:blip r:embed="rId2">
            <a:alphaModFix/>
          </a:blip>
          <a:srcRect b="0" l="0" r="0" t="0"/>
          <a:stretch/>
        </p:blipFill>
        <p:spPr>
          <a:xfrm>
            <a:off x="4229" y="2379"/>
            <a:ext cx="9135541" cy="5138742"/>
          </a:xfrm>
          <a:prstGeom prst="rect">
            <a:avLst/>
          </a:prstGeom>
          <a:noFill/>
          <a:ln>
            <a:noFill/>
          </a:ln>
        </p:spPr>
      </p:pic>
      <p:sp>
        <p:nvSpPr>
          <p:cNvPr id="286" name="Google Shape;286;p42"/>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www.linkedin.com/in/akshat-bhardwaj/" TargetMode="External"/><Relationship Id="rId4" Type="http://schemas.openxmlformats.org/officeDocument/2006/relationships/hyperlink" Target="https://www.linkedin.com/in/catherine-li-482797252/" TargetMode="External"/><Relationship Id="rId5" Type="http://schemas.openxmlformats.org/officeDocument/2006/relationships/hyperlink" Target="https://www.linkedin.com/in/h%C3%A9l%C3%A8ne-r-98401a1b7?lipi=urn%3Ali%3Apage%3Ad_flagship3_profile_view_base_contact_details%3BzsAqgF02Qd2grkWQ0eXwXg%3D%3D" TargetMode="External"/><Relationship Id="rId6" Type="http://schemas.openxmlformats.org/officeDocument/2006/relationships/hyperlink" Target="https://www.linkedin.com/in/yang-hsuan-huang-904148281?lipi=urn%3Ali%3Apage%3Ad_flagship3_profile_view_base_contact_details%3BCxCLmEzYQqKYAfU3aoIUug%3D%3D" TargetMode="External"/><Relationship Id="rId7" Type="http://schemas.openxmlformats.org/officeDocument/2006/relationships/hyperlink" Target="https://github.com/helene-78/UIUC-DL-OD-Count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slide" Target="/ppt/slid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slide" Target="/ppt/slid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slide" Target="/ppt/slid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slide" Target="/ppt/slides/slide19.xml"/><Relationship Id="rId4" Type="http://schemas.openxmlformats.org/officeDocument/2006/relationships/slide" Target="/ppt/slides/slide20.xml"/><Relationship Id="rId5" Type="http://schemas.openxmlformats.org/officeDocument/2006/relationships/slide" Target="/ppt/slides/slide21.xml"/><Relationship Id="rId6" Type="http://schemas.openxmlformats.org/officeDocument/2006/relationships/slide" Target="/ppt/slides/slide22.xml"/><Relationship Id="rId7" Type="http://schemas.openxmlformats.org/officeDocument/2006/relationships/slide" Target="/ppt/slides/slide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35.png"/><Relationship Id="rId4" Type="http://schemas.openxmlformats.org/officeDocument/2006/relationships/slide" Target="/ppt/slid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slide" Target="/ppt/slid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slide" Target="/ppt/slid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slide" Target="/ppt/slid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slide" Target="/ppt/slid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hyperlink" Target="https://github.com/shap/shap" TargetMode="External"/><Relationship Id="rId4" Type="http://schemas.openxmlformats.org/officeDocument/2006/relationships/hyperlink" Target="https://papers.nips.cc/paper_files/paper/2017/file/8a20a8621978632d76c43dfd28b67767-Paper.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hyperlink" Target="https://www.ncdc.noaa.gov/cdo-web/dataset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hyperlink" Target="https://docs.google.com/spreadsheets/d/1K2w1hB7ejUU0pTKmlVSmYatrUIm2wJqhd_TgvFIIrFg/edit?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slide" Target="/ppt/slides/slide7.xml"/><Relationship Id="rId4" Type="http://schemas.openxmlformats.org/officeDocument/2006/relationships/slide" Target="/ppt/slides/slide8.xml"/><Relationship Id="rId5" Type="http://schemas.openxmlformats.org/officeDocument/2006/relationships/slide" Target="/ppt/slides/slide10.xml"/><Relationship Id="rId6" Type="http://schemas.openxmlformats.org/officeDocument/2006/relationships/slide" Target="/ppt/slides/slide11.xml"/><Relationship Id="rId7" Type="http://schemas.openxmlformats.org/officeDocument/2006/relationships/slide" Target="/ppt/slides/slide12.xml"/><Relationship Id="rId8" Type="http://schemas.openxmlformats.org/officeDocument/2006/relationships/slide" Target="/ppt/slides/slide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slide" Target="/ppt/slid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slide" Target="/ppt/slid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2462348" y="1468723"/>
            <a:ext cx="6426927" cy="1210865"/>
          </a:xfrm>
          <a:prstGeom prst="rect">
            <a:avLst/>
          </a:prstGeom>
          <a:noFill/>
          <a:ln>
            <a:noFill/>
          </a:ln>
        </p:spPr>
        <p:txBody>
          <a:bodyPr anchorCtr="0" anchor="t" bIns="34275" lIns="68575" spcFirstLastPara="1" rIns="68575" wrap="square" tIns="34275">
            <a:normAutofit fontScale="90000"/>
          </a:bodyPr>
          <a:lstStyle/>
          <a:p>
            <a:pPr indent="0" lvl="0" marL="0" rtl="0" algn="ctr">
              <a:lnSpc>
                <a:spcPct val="100000"/>
              </a:lnSpc>
              <a:spcBef>
                <a:spcPts val="0"/>
              </a:spcBef>
              <a:spcAft>
                <a:spcPts val="0"/>
              </a:spcAft>
              <a:buClr>
                <a:schemeClr val="dk1"/>
              </a:buClr>
              <a:buSzPts val="990"/>
              <a:buFont typeface="Arial"/>
              <a:buNone/>
            </a:pPr>
            <a:r>
              <a:rPr lang="en" sz="5200"/>
              <a:t>Drug Overdose Deaths</a:t>
            </a:r>
            <a:endParaRPr/>
          </a:p>
        </p:txBody>
      </p:sp>
      <p:sp>
        <p:nvSpPr>
          <p:cNvPr id="293" name="Google Shape;293;p43"/>
          <p:cNvSpPr txBox="1"/>
          <p:nvPr>
            <p:ph idx="1" type="body"/>
          </p:nvPr>
        </p:nvSpPr>
        <p:spPr>
          <a:xfrm>
            <a:off x="2462375" y="3255575"/>
            <a:ext cx="6426900" cy="3234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Clr>
                <a:schemeClr val="dk1"/>
              </a:buClr>
              <a:buSzPts val="865"/>
              <a:buFont typeface="Arial"/>
              <a:buNone/>
            </a:pPr>
            <a:r>
              <a:rPr lang="en" sz="1430" u="sng">
                <a:solidFill>
                  <a:schemeClr val="hlink"/>
                </a:solidFill>
                <a:hlinkClick r:id="rId3"/>
              </a:rPr>
              <a:t>Akshat Bhardwaj</a:t>
            </a:r>
            <a:r>
              <a:rPr lang="en" sz="1430"/>
              <a:t>, </a:t>
            </a:r>
            <a:r>
              <a:rPr lang="en" sz="1430" u="sng">
                <a:solidFill>
                  <a:schemeClr val="hlink"/>
                </a:solidFill>
                <a:hlinkClick r:id="rId4"/>
              </a:rPr>
              <a:t>Catherine Li</a:t>
            </a:r>
            <a:r>
              <a:rPr lang="en" sz="1430"/>
              <a:t>, </a:t>
            </a:r>
            <a:r>
              <a:rPr lang="en" sz="1430" u="sng">
                <a:solidFill>
                  <a:schemeClr val="hlink"/>
                </a:solidFill>
                <a:hlinkClick r:id="rId5"/>
              </a:rPr>
              <a:t>Hélène Rondey</a:t>
            </a:r>
            <a:r>
              <a:rPr lang="en" sz="1430"/>
              <a:t>, </a:t>
            </a:r>
            <a:r>
              <a:rPr lang="en" sz="1430" u="sng">
                <a:solidFill>
                  <a:schemeClr val="hlink"/>
                </a:solidFill>
                <a:hlinkClick r:id="rId6"/>
              </a:rPr>
              <a:t>Yang-Hsuan Huang</a:t>
            </a:r>
            <a:endParaRPr sz="2137"/>
          </a:p>
        </p:txBody>
      </p:sp>
      <p:sp>
        <p:nvSpPr>
          <p:cNvPr id="294" name="Google Shape;294;p43"/>
          <p:cNvSpPr txBox="1"/>
          <p:nvPr>
            <p:ph idx="2" type="body"/>
          </p:nvPr>
        </p:nvSpPr>
        <p:spPr>
          <a:xfrm>
            <a:off x="2462363" y="2679566"/>
            <a:ext cx="6426900" cy="576000"/>
          </a:xfrm>
          <a:prstGeom prst="rect">
            <a:avLst/>
          </a:prstGeom>
          <a:noFill/>
          <a:ln>
            <a:noFill/>
          </a:ln>
        </p:spPr>
        <p:txBody>
          <a:bodyPr anchorCtr="0" anchor="t" bIns="34275" lIns="68575" spcFirstLastPara="1" rIns="68575" wrap="square" tIns="34275">
            <a:normAutofit/>
          </a:bodyPr>
          <a:lstStyle/>
          <a:p>
            <a:pPr indent="0" lvl="0" marL="0" rtl="0" algn="ctr">
              <a:lnSpc>
                <a:spcPct val="70000"/>
              </a:lnSpc>
              <a:spcBef>
                <a:spcPts val="0"/>
              </a:spcBef>
              <a:spcAft>
                <a:spcPts val="0"/>
              </a:spcAft>
              <a:buClr>
                <a:schemeClr val="lt1"/>
              </a:buClr>
              <a:buSzPts val="2295"/>
              <a:buNone/>
            </a:pPr>
            <a:r>
              <a:rPr lang="en" sz="1995"/>
              <a:t>ASRM 595 Deep Learning For Finance and Insurance</a:t>
            </a:r>
            <a:endParaRPr sz="1995"/>
          </a:p>
        </p:txBody>
      </p:sp>
      <p:sp>
        <p:nvSpPr>
          <p:cNvPr id="295" name="Google Shape;295;p43"/>
          <p:cNvSpPr txBox="1"/>
          <p:nvPr>
            <p:ph idx="2" type="body"/>
          </p:nvPr>
        </p:nvSpPr>
        <p:spPr>
          <a:xfrm>
            <a:off x="2637638" y="3662916"/>
            <a:ext cx="6426900" cy="576000"/>
          </a:xfrm>
          <a:prstGeom prst="rect">
            <a:avLst/>
          </a:prstGeom>
          <a:noFill/>
          <a:ln>
            <a:noFill/>
          </a:ln>
        </p:spPr>
        <p:txBody>
          <a:bodyPr anchorCtr="0" anchor="t" bIns="34275" lIns="68575" spcFirstLastPara="1" rIns="68575" wrap="square" tIns="34275">
            <a:normAutofit/>
          </a:bodyPr>
          <a:lstStyle/>
          <a:p>
            <a:pPr indent="0" lvl="0" marL="0" rtl="0" algn="ctr">
              <a:lnSpc>
                <a:spcPct val="70000"/>
              </a:lnSpc>
              <a:spcBef>
                <a:spcPts val="0"/>
              </a:spcBef>
              <a:spcAft>
                <a:spcPts val="0"/>
              </a:spcAft>
              <a:buClr>
                <a:schemeClr val="lt1"/>
              </a:buClr>
              <a:buSzPts val="2295"/>
              <a:buNone/>
            </a:pPr>
            <a:r>
              <a:rPr lang="en" sz="1400" u="sng">
                <a:solidFill>
                  <a:schemeClr val="hlink"/>
                </a:solidFill>
                <a:hlinkClick r:id="rId7"/>
              </a:rPr>
              <a:t>Github</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2"/>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800"/>
              <a:t>Data Exploration - Drug Types (Trends)</a:t>
            </a:r>
            <a:endParaRPr sz="2800"/>
          </a:p>
        </p:txBody>
      </p:sp>
      <p:pic>
        <p:nvPicPr>
          <p:cNvPr id="369" name="Google Shape;369;p52"/>
          <p:cNvPicPr preferRelativeResize="0"/>
          <p:nvPr/>
        </p:nvPicPr>
        <p:blipFill rotWithShape="1">
          <a:blip r:embed="rId3">
            <a:alphaModFix/>
          </a:blip>
          <a:srcRect b="0" l="1587" r="1587" t="0"/>
          <a:stretch/>
        </p:blipFill>
        <p:spPr>
          <a:xfrm>
            <a:off x="489350" y="1099925"/>
            <a:ext cx="7777500" cy="3569241"/>
          </a:xfrm>
          <a:prstGeom prst="rect">
            <a:avLst/>
          </a:prstGeom>
          <a:noFill/>
          <a:ln>
            <a:noFill/>
          </a:ln>
        </p:spPr>
      </p:pic>
      <p:sp>
        <p:nvSpPr>
          <p:cNvPr id="370" name="Google Shape;370;p52">
            <a:hlinkClick action="ppaction://hlinksldjump" r:id="rId4"/>
          </p:cNvPr>
          <p:cNvSpPr/>
          <p:nvPr/>
        </p:nvSpPr>
        <p:spPr>
          <a:xfrm>
            <a:off x="8710500" y="4363600"/>
            <a:ext cx="345000" cy="271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1" name="Google Shape;371;p52"/>
          <p:cNvSpPr txBox="1"/>
          <p:nvPr/>
        </p:nvSpPr>
        <p:spPr>
          <a:xfrm>
            <a:off x="70825" y="4767275"/>
            <a:ext cx="15888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Catherine Li</a:t>
            </a:r>
            <a:endParaRPr sz="1000">
              <a:solidFill>
                <a:schemeClr val="lt1"/>
              </a:solidFill>
            </a:endParaRPr>
          </a:p>
        </p:txBody>
      </p:sp>
      <p:sp>
        <p:nvSpPr>
          <p:cNvPr id="372" name="Google Shape;372;p52"/>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3"/>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800"/>
              <a:t>Data Exploration - Drug Types (Boxplot)</a:t>
            </a:r>
            <a:endParaRPr sz="2800"/>
          </a:p>
        </p:txBody>
      </p:sp>
      <p:pic>
        <p:nvPicPr>
          <p:cNvPr id="378" name="Google Shape;378;p53"/>
          <p:cNvPicPr preferRelativeResize="0"/>
          <p:nvPr/>
        </p:nvPicPr>
        <p:blipFill>
          <a:blip r:embed="rId3">
            <a:alphaModFix/>
          </a:blip>
          <a:stretch>
            <a:fillRect/>
          </a:stretch>
        </p:blipFill>
        <p:spPr>
          <a:xfrm>
            <a:off x="2152725" y="1099925"/>
            <a:ext cx="4450751" cy="3577325"/>
          </a:xfrm>
          <a:prstGeom prst="rect">
            <a:avLst/>
          </a:prstGeom>
          <a:noFill/>
          <a:ln>
            <a:noFill/>
          </a:ln>
        </p:spPr>
      </p:pic>
      <p:sp>
        <p:nvSpPr>
          <p:cNvPr id="379" name="Google Shape;379;p53">
            <a:hlinkClick action="ppaction://hlinksldjump" r:id="rId4"/>
          </p:cNvPr>
          <p:cNvSpPr/>
          <p:nvPr/>
        </p:nvSpPr>
        <p:spPr>
          <a:xfrm>
            <a:off x="8710500" y="4363600"/>
            <a:ext cx="345000" cy="271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0" name="Google Shape;380;p53"/>
          <p:cNvSpPr txBox="1"/>
          <p:nvPr/>
        </p:nvSpPr>
        <p:spPr>
          <a:xfrm>
            <a:off x="70825" y="4767275"/>
            <a:ext cx="21375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Catherine Li, Yang-Hsuan Huang</a:t>
            </a:r>
            <a:endParaRPr sz="1000">
              <a:solidFill>
                <a:schemeClr val="lt1"/>
              </a:solidFill>
            </a:endParaRPr>
          </a:p>
        </p:txBody>
      </p:sp>
      <p:sp>
        <p:nvSpPr>
          <p:cNvPr id="381" name="Google Shape;381;p53"/>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10</a:t>
            </a:r>
            <a:endParaRPr/>
          </a:p>
        </p:txBody>
      </p:sp>
      <p:sp>
        <p:nvSpPr>
          <p:cNvPr id="382" name="Google Shape;382;p53"/>
          <p:cNvSpPr/>
          <p:nvPr/>
        </p:nvSpPr>
        <p:spPr>
          <a:xfrm>
            <a:off x="6746575" y="1590525"/>
            <a:ext cx="2137500" cy="1317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74151"/>
                </a:solidFill>
                <a:latin typeface="Roboto"/>
                <a:ea typeface="Roboto"/>
                <a:cs typeface="Roboto"/>
                <a:sym typeface="Roboto"/>
              </a:rPr>
              <a:t>Among the seven types of drugs</a:t>
            </a:r>
            <a:r>
              <a:rPr lang="en" sz="1200">
                <a:solidFill>
                  <a:srgbClr val="212121"/>
                </a:solidFill>
                <a:highlight>
                  <a:schemeClr val="lt1"/>
                </a:highlight>
              </a:rPr>
              <a:t>, those related to opioids account for a significantly higher number of deaths.</a:t>
            </a:r>
            <a:endParaRPr sz="1200">
              <a:solidFill>
                <a:schemeClr val="dk1"/>
              </a:solidFill>
            </a:endParaRPr>
          </a:p>
          <a:p>
            <a:pPr indent="0" lvl="0" marL="0" rtl="0" algn="l">
              <a:lnSpc>
                <a:spcPct val="90000"/>
              </a:lnSpc>
              <a:spcBef>
                <a:spcPts val="0"/>
              </a:spcBef>
              <a:spcAft>
                <a:spcPts val="0"/>
              </a:spcAft>
              <a:buNone/>
            </a:pPr>
            <a:r>
              <a:t/>
            </a:r>
            <a:endParaRPr sz="9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4"/>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800"/>
              <a:t>Data Exploration - Difference Between Values</a:t>
            </a:r>
            <a:endParaRPr sz="2800"/>
          </a:p>
        </p:txBody>
      </p:sp>
      <p:pic>
        <p:nvPicPr>
          <p:cNvPr id="388" name="Google Shape;388;p54"/>
          <p:cNvPicPr preferRelativeResize="0"/>
          <p:nvPr/>
        </p:nvPicPr>
        <p:blipFill>
          <a:blip r:embed="rId3">
            <a:alphaModFix/>
          </a:blip>
          <a:stretch>
            <a:fillRect/>
          </a:stretch>
        </p:blipFill>
        <p:spPr>
          <a:xfrm>
            <a:off x="654825" y="1037225"/>
            <a:ext cx="7834352" cy="3615100"/>
          </a:xfrm>
          <a:prstGeom prst="rect">
            <a:avLst/>
          </a:prstGeom>
          <a:noFill/>
          <a:ln>
            <a:noFill/>
          </a:ln>
        </p:spPr>
      </p:pic>
      <p:sp>
        <p:nvSpPr>
          <p:cNvPr id="389" name="Google Shape;389;p54">
            <a:hlinkClick action="ppaction://hlinksldjump" r:id="rId4"/>
          </p:cNvPr>
          <p:cNvSpPr/>
          <p:nvPr/>
        </p:nvSpPr>
        <p:spPr>
          <a:xfrm>
            <a:off x="8710500" y="4363600"/>
            <a:ext cx="345000" cy="271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0" name="Google Shape;390;p54"/>
          <p:cNvSpPr txBox="1"/>
          <p:nvPr/>
        </p:nvSpPr>
        <p:spPr>
          <a:xfrm>
            <a:off x="70825" y="4767275"/>
            <a:ext cx="15888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Catherine Li</a:t>
            </a:r>
            <a:endParaRPr sz="1000">
              <a:solidFill>
                <a:schemeClr val="lt1"/>
              </a:solidFill>
            </a:endParaRPr>
          </a:p>
        </p:txBody>
      </p:sp>
      <p:sp>
        <p:nvSpPr>
          <p:cNvPr id="391" name="Google Shape;391;p54"/>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11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5"/>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sz="2800"/>
              <a:t>Base Learning - Preprocess</a:t>
            </a:r>
            <a:endParaRPr sz="2800"/>
          </a:p>
        </p:txBody>
      </p:sp>
      <p:sp>
        <p:nvSpPr>
          <p:cNvPr id="397" name="Google Shape;397;p55"/>
          <p:cNvSpPr txBox="1"/>
          <p:nvPr>
            <p:ph idx="1" type="body"/>
          </p:nvPr>
        </p:nvSpPr>
        <p:spPr>
          <a:xfrm>
            <a:off x="489347" y="1346812"/>
            <a:ext cx="7777500" cy="30903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1000"/>
              </a:spcBef>
              <a:spcAft>
                <a:spcPts val="0"/>
              </a:spcAft>
              <a:buClr>
                <a:schemeClr val="dk2"/>
              </a:buClr>
              <a:buSzPts val="1500"/>
              <a:buNone/>
            </a:pPr>
            <a:r>
              <a:rPr lang="en" sz="1800">
                <a:solidFill>
                  <a:srgbClr val="595959"/>
                </a:solidFill>
              </a:rPr>
              <a:t>Drop OD Count because it is an underestimation of the actual death counts, and Predicted OD Count is built on it (high correlation), leading to overfitting and neglecting the other variables’ predictive power.</a:t>
            </a:r>
            <a:endParaRPr sz="1800">
              <a:solidFill>
                <a:srgbClr val="595959"/>
              </a:solidFill>
            </a:endParaRPr>
          </a:p>
          <a:p>
            <a:pPr indent="0" lvl="0" marL="0" rtl="0" algn="l">
              <a:lnSpc>
                <a:spcPct val="150000"/>
              </a:lnSpc>
              <a:spcBef>
                <a:spcPts val="1000"/>
              </a:spcBef>
              <a:spcAft>
                <a:spcPts val="0"/>
              </a:spcAft>
              <a:buClr>
                <a:schemeClr val="dk2"/>
              </a:buClr>
              <a:buSzPts val="1500"/>
              <a:buNone/>
            </a:pPr>
            <a:r>
              <a:rPr lang="en" sz="1800">
                <a:solidFill>
                  <a:srgbClr val="595959"/>
                </a:solidFill>
              </a:rPr>
              <a:t>Convert categorical variables (i.e., State, Month) into binary variables (one-hot encoding) and dtypes(float32)</a:t>
            </a:r>
            <a:endParaRPr sz="1800">
              <a:solidFill>
                <a:srgbClr val="595959"/>
              </a:solidFill>
            </a:endParaRPr>
          </a:p>
          <a:p>
            <a:pPr indent="0" lvl="0" marL="0" rtl="0" algn="l">
              <a:lnSpc>
                <a:spcPct val="150000"/>
              </a:lnSpc>
              <a:spcBef>
                <a:spcPts val="1000"/>
              </a:spcBef>
              <a:spcAft>
                <a:spcPts val="0"/>
              </a:spcAft>
              <a:buClr>
                <a:schemeClr val="dk2"/>
              </a:buClr>
              <a:buSzPts val="1500"/>
              <a:buNone/>
            </a:pPr>
            <a:r>
              <a:rPr lang="en" sz="1800">
                <a:solidFill>
                  <a:srgbClr val="595959"/>
                </a:solidFill>
              </a:rPr>
              <a:t>State LA, ND, NE, PA do not have records in the datasets, so they are not considered in this case.</a:t>
            </a:r>
            <a:endParaRPr sz="1800">
              <a:solidFill>
                <a:srgbClr val="595959"/>
              </a:solidFill>
            </a:endParaRPr>
          </a:p>
        </p:txBody>
      </p:sp>
      <p:sp>
        <p:nvSpPr>
          <p:cNvPr id="398" name="Google Shape;398;p55"/>
          <p:cNvSpPr txBox="1"/>
          <p:nvPr/>
        </p:nvSpPr>
        <p:spPr>
          <a:xfrm>
            <a:off x="70825" y="4767275"/>
            <a:ext cx="23775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Akshat Bhardwaj, Yang-Hsuan Huang</a:t>
            </a:r>
            <a:endParaRPr sz="1000">
              <a:solidFill>
                <a:schemeClr val="lt1"/>
              </a:solidFill>
            </a:endParaRPr>
          </a:p>
        </p:txBody>
      </p:sp>
      <p:sp>
        <p:nvSpPr>
          <p:cNvPr id="399" name="Google Shape;399;p55"/>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12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800"/>
              <a:t>Base Learning - Ridge Regression</a:t>
            </a:r>
            <a:endParaRPr sz="2800"/>
          </a:p>
        </p:txBody>
      </p:sp>
      <p:sp>
        <p:nvSpPr>
          <p:cNvPr id="405" name="Google Shape;405;p56"/>
          <p:cNvSpPr txBox="1"/>
          <p:nvPr>
            <p:ph idx="1" type="body"/>
          </p:nvPr>
        </p:nvSpPr>
        <p:spPr>
          <a:xfrm>
            <a:off x="489347" y="1346812"/>
            <a:ext cx="7777500" cy="3090300"/>
          </a:xfrm>
          <a:prstGeom prst="rect">
            <a:avLst/>
          </a:prstGeom>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en" sz="1800">
                <a:solidFill>
                  <a:srgbClr val="595959"/>
                </a:solidFill>
              </a:rPr>
              <a:t>Firstly, we want to regularize the features as a simple linear regression model tends to overfit the data, and Lasso has a tendency to set the coefficients of many features to zero.</a:t>
            </a:r>
            <a:endParaRPr sz="1800">
              <a:solidFill>
                <a:srgbClr val="595959"/>
              </a:solidFill>
            </a:endParaRPr>
          </a:p>
          <a:p>
            <a:pPr indent="0" lvl="0" marL="0" rtl="0" algn="l">
              <a:lnSpc>
                <a:spcPct val="150000"/>
              </a:lnSpc>
              <a:spcBef>
                <a:spcPts val="1000"/>
              </a:spcBef>
              <a:spcAft>
                <a:spcPts val="0"/>
              </a:spcAft>
              <a:buNone/>
            </a:pPr>
            <a:r>
              <a:rPr lang="en" sz="1800">
                <a:solidFill>
                  <a:srgbClr val="595959"/>
                </a:solidFill>
              </a:rPr>
              <a:t>For categorical features we do not want to have features with exact zero coefficients, instead we want to know how much do each of them contribute relative to others.</a:t>
            </a:r>
            <a:endParaRPr sz="1800">
              <a:solidFill>
                <a:srgbClr val="595959"/>
              </a:solidFill>
            </a:endParaRPr>
          </a:p>
          <a:p>
            <a:pPr indent="0" lvl="0" marL="0" rtl="0" algn="l">
              <a:lnSpc>
                <a:spcPct val="150000"/>
              </a:lnSpc>
              <a:spcBef>
                <a:spcPts val="1000"/>
              </a:spcBef>
              <a:spcAft>
                <a:spcPts val="1000"/>
              </a:spcAft>
              <a:buNone/>
            </a:pPr>
            <a:r>
              <a:rPr lang="en" sz="1800">
                <a:solidFill>
                  <a:srgbClr val="595959"/>
                </a:solidFill>
              </a:rPr>
              <a:t>Thus, using Ridge regression here makes sense.</a:t>
            </a:r>
            <a:endParaRPr sz="1800">
              <a:solidFill>
                <a:srgbClr val="595959"/>
              </a:solidFill>
            </a:endParaRPr>
          </a:p>
        </p:txBody>
      </p:sp>
      <p:sp>
        <p:nvSpPr>
          <p:cNvPr id="406" name="Google Shape;406;p56"/>
          <p:cNvSpPr txBox="1"/>
          <p:nvPr/>
        </p:nvSpPr>
        <p:spPr>
          <a:xfrm>
            <a:off x="70825" y="4767275"/>
            <a:ext cx="23775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Akshat Bhardwaj, Yang-Hsuan Huang</a:t>
            </a:r>
            <a:endParaRPr sz="1000">
              <a:solidFill>
                <a:schemeClr val="lt1"/>
              </a:solidFill>
            </a:endParaRPr>
          </a:p>
        </p:txBody>
      </p:sp>
      <p:sp>
        <p:nvSpPr>
          <p:cNvPr id="407" name="Google Shape;407;p56"/>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13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7"/>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800"/>
              <a:t>Base Learning - Prediction Result</a:t>
            </a:r>
            <a:endParaRPr sz="2800"/>
          </a:p>
        </p:txBody>
      </p:sp>
      <p:sp>
        <p:nvSpPr>
          <p:cNvPr id="413" name="Google Shape;413;p57"/>
          <p:cNvSpPr txBox="1"/>
          <p:nvPr>
            <p:ph idx="1" type="body"/>
          </p:nvPr>
        </p:nvSpPr>
        <p:spPr>
          <a:xfrm>
            <a:off x="489350" y="1346800"/>
            <a:ext cx="7777500" cy="3199800"/>
          </a:xfrm>
          <a:prstGeom prst="rect">
            <a:avLst/>
          </a:prstGeom>
        </p:spPr>
        <p:txBody>
          <a:bodyPr anchorCtr="0" anchor="t" bIns="34275" lIns="68575" spcFirstLastPara="1" rIns="68575" wrap="square" tIns="34275">
            <a:normAutofit lnSpcReduction="20000"/>
          </a:bodyPr>
          <a:lstStyle/>
          <a:p>
            <a:pPr indent="0" lvl="0" marL="0" rtl="0" algn="l">
              <a:lnSpc>
                <a:spcPct val="150000"/>
              </a:lnSpc>
              <a:spcBef>
                <a:spcPts val="800"/>
              </a:spcBef>
              <a:spcAft>
                <a:spcPts val="0"/>
              </a:spcAft>
              <a:buNone/>
            </a:pPr>
            <a:r>
              <a:rPr lang="en" sz="1800">
                <a:solidFill>
                  <a:srgbClr val="595959"/>
                </a:solidFill>
              </a:rPr>
              <a:t>Based on Ridge regression, the prediction results compared with the predicted value are:</a:t>
            </a:r>
            <a:endParaRPr sz="1800">
              <a:solidFill>
                <a:srgbClr val="595959"/>
              </a:solidFill>
            </a:endParaRPr>
          </a:p>
          <a:p>
            <a:pPr indent="-342900" lvl="0" marL="457200" rtl="0" algn="l">
              <a:lnSpc>
                <a:spcPct val="150000"/>
              </a:lnSpc>
              <a:spcBef>
                <a:spcPts val="1000"/>
              </a:spcBef>
              <a:spcAft>
                <a:spcPts val="0"/>
              </a:spcAft>
              <a:buClr>
                <a:srgbClr val="595959"/>
              </a:buClr>
              <a:buSzPts val="1800"/>
              <a:buChar char="-"/>
            </a:pPr>
            <a:r>
              <a:rPr lang="en" sz="1800">
                <a:solidFill>
                  <a:srgbClr val="595959"/>
                </a:solidFill>
              </a:rPr>
              <a:t>Mean: 494 deaths</a:t>
            </a:r>
            <a:endParaRPr sz="1800">
              <a:solidFill>
                <a:srgbClr val="595959"/>
              </a:solidFill>
            </a:endParaRPr>
          </a:p>
          <a:p>
            <a:pPr indent="-342900" lvl="0" marL="457200" rtl="0" algn="l">
              <a:lnSpc>
                <a:spcPct val="150000"/>
              </a:lnSpc>
              <a:spcBef>
                <a:spcPts val="0"/>
              </a:spcBef>
              <a:spcAft>
                <a:spcPts val="0"/>
              </a:spcAft>
              <a:buClr>
                <a:srgbClr val="595959"/>
              </a:buClr>
              <a:buSzPts val="1800"/>
              <a:buChar char="-"/>
            </a:pPr>
            <a:r>
              <a:rPr lang="en" sz="1800">
                <a:solidFill>
                  <a:srgbClr val="595959"/>
                </a:solidFill>
              </a:rPr>
              <a:t>Mean Absolute Error: 333 deaths</a:t>
            </a:r>
            <a:endParaRPr sz="1800">
              <a:solidFill>
                <a:srgbClr val="595959"/>
              </a:solidFill>
            </a:endParaRPr>
          </a:p>
          <a:p>
            <a:pPr indent="-342900" lvl="0" marL="457200" rtl="0" algn="l">
              <a:lnSpc>
                <a:spcPct val="150000"/>
              </a:lnSpc>
              <a:spcBef>
                <a:spcPts val="0"/>
              </a:spcBef>
              <a:spcAft>
                <a:spcPts val="0"/>
              </a:spcAft>
              <a:buClr>
                <a:srgbClr val="595959"/>
              </a:buClr>
              <a:buSzPts val="1800"/>
              <a:buChar char="-"/>
            </a:pPr>
            <a:r>
              <a:rPr lang="en" sz="1800">
                <a:solidFill>
                  <a:srgbClr val="595959"/>
                </a:solidFill>
              </a:rPr>
              <a:t>Standard deviation: 505 deaths</a:t>
            </a:r>
            <a:endParaRPr sz="1800">
              <a:solidFill>
                <a:srgbClr val="595959"/>
              </a:solidFill>
            </a:endParaRPr>
          </a:p>
          <a:p>
            <a:pPr indent="0" lvl="0" marL="0" rtl="0" algn="l">
              <a:lnSpc>
                <a:spcPct val="150000"/>
              </a:lnSpc>
              <a:spcBef>
                <a:spcPts val="1000"/>
              </a:spcBef>
              <a:spcAft>
                <a:spcPts val="1000"/>
              </a:spcAft>
              <a:buNone/>
            </a:pPr>
            <a:r>
              <a:rPr lang="en" sz="1800">
                <a:solidFill>
                  <a:srgbClr val="595959"/>
                </a:solidFill>
              </a:rPr>
              <a:t>The results are not very optimal, and also there are negative prediction values appearing in the results, which we will try to solve during the deep learning process.</a:t>
            </a:r>
            <a:endParaRPr sz="1800">
              <a:solidFill>
                <a:srgbClr val="595959"/>
              </a:solidFill>
            </a:endParaRPr>
          </a:p>
        </p:txBody>
      </p:sp>
      <p:sp>
        <p:nvSpPr>
          <p:cNvPr id="414" name="Google Shape;414;p57"/>
          <p:cNvSpPr txBox="1"/>
          <p:nvPr/>
        </p:nvSpPr>
        <p:spPr>
          <a:xfrm>
            <a:off x="70825" y="4767275"/>
            <a:ext cx="23775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Akshat Bhardwaj, Yang-Hsuan Huang</a:t>
            </a:r>
            <a:endParaRPr sz="1000">
              <a:solidFill>
                <a:schemeClr val="lt1"/>
              </a:solidFill>
            </a:endParaRPr>
          </a:p>
        </p:txBody>
      </p:sp>
      <p:sp>
        <p:nvSpPr>
          <p:cNvPr id="415" name="Google Shape;415;p57"/>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14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8"/>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sz="2800"/>
              <a:t>Deep Learning - Architecture</a:t>
            </a:r>
            <a:endParaRPr sz="2800"/>
          </a:p>
        </p:txBody>
      </p:sp>
      <p:sp>
        <p:nvSpPr>
          <p:cNvPr id="421" name="Google Shape;421;p58"/>
          <p:cNvSpPr txBox="1"/>
          <p:nvPr>
            <p:ph idx="1" type="body"/>
          </p:nvPr>
        </p:nvSpPr>
        <p:spPr>
          <a:xfrm>
            <a:off x="489350" y="1340225"/>
            <a:ext cx="8061300" cy="2978100"/>
          </a:xfrm>
          <a:prstGeom prst="rect">
            <a:avLst/>
          </a:prstGeom>
          <a:noFill/>
          <a:ln>
            <a:noFill/>
          </a:ln>
        </p:spPr>
        <p:txBody>
          <a:bodyPr anchorCtr="0" anchor="t" bIns="34275" lIns="68575" spcFirstLastPara="1" rIns="68575" wrap="square" tIns="34275">
            <a:normAutofit fontScale="25000" lnSpcReduction="20000"/>
          </a:bodyPr>
          <a:lstStyle/>
          <a:p>
            <a:pPr indent="0" lvl="0" marL="0" rtl="0" algn="l">
              <a:lnSpc>
                <a:spcPct val="150000"/>
              </a:lnSpc>
              <a:spcBef>
                <a:spcPts val="800"/>
              </a:spcBef>
              <a:spcAft>
                <a:spcPts val="0"/>
              </a:spcAft>
              <a:buClr>
                <a:schemeClr val="dk1"/>
              </a:buClr>
              <a:buSzPts val="275"/>
              <a:buNone/>
            </a:pPr>
            <a:r>
              <a:rPr lang="en" sz="7200">
                <a:solidFill>
                  <a:srgbClr val="595959"/>
                </a:solidFill>
              </a:rPr>
              <a:t>Architecture Overview:</a:t>
            </a:r>
            <a:endParaRPr sz="7200">
              <a:solidFill>
                <a:srgbClr val="595959"/>
              </a:solidFill>
            </a:endParaRPr>
          </a:p>
          <a:p>
            <a:pPr indent="-342900" lvl="0" marL="457200" rtl="0" algn="l">
              <a:lnSpc>
                <a:spcPct val="150000"/>
              </a:lnSpc>
              <a:spcBef>
                <a:spcPts val="1000"/>
              </a:spcBef>
              <a:spcAft>
                <a:spcPts val="0"/>
              </a:spcAft>
              <a:buClr>
                <a:srgbClr val="595959"/>
              </a:buClr>
              <a:buSzPct val="100000"/>
              <a:buChar char="-"/>
            </a:pPr>
            <a:r>
              <a:rPr lang="en" sz="7200">
                <a:solidFill>
                  <a:srgbClr val="595959"/>
                </a:solidFill>
              </a:rPr>
              <a:t>Feed Forward Neural Network.</a:t>
            </a:r>
            <a:endParaRPr sz="7200">
              <a:solidFill>
                <a:srgbClr val="595959"/>
              </a:solidFill>
            </a:endParaRPr>
          </a:p>
          <a:p>
            <a:pPr indent="-342900" lvl="0" marL="457200" rtl="0" algn="l">
              <a:lnSpc>
                <a:spcPct val="150000"/>
              </a:lnSpc>
              <a:spcBef>
                <a:spcPts val="0"/>
              </a:spcBef>
              <a:spcAft>
                <a:spcPts val="0"/>
              </a:spcAft>
              <a:buClr>
                <a:srgbClr val="595959"/>
              </a:buClr>
              <a:buSzPct val="100000"/>
              <a:buChar char="-"/>
            </a:pPr>
            <a:r>
              <a:rPr lang="en" sz="7200">
                <a:solidFill>
                  <a:srgbClr val="595959"/>
                </a:solidFill>
              </a:rPr>
              <a:t>Input layer: 69 nodes (i.e. we have 69 features)</a:t>
            </a:r>
            <a:endParaRPr sz="7200">
              <a:solidFill>
                <a:srgbClr val="595959"/>
              </a:solidFill>
            </a:endParaRPr>
          </a:p>
          <a:p>
            <a:pPr indent="-342900" lvl="0" marL="457200" rtl="0" algn="l">
              <a:lnSpc>
                <a:spcPct val="150000"/>
              </a:lnSpc>
              <a:spcBef>
                <a:spcPts val="0"/>
              </a:spcBef>
              <a:spcAft>
                <a:spcPts val="0"/>
              </a:spcAft>
              <a:buClr>
                <a:srgbClr val="595959"/>
              </a:buClr>
              <a:buSzPct val="100000"/>
              <a:buChar char="-"/>
            </a:pPr>
            <a:r>
              <a:rPr lang="en" sz="7200">
                <a:solidFill>
                  <a:srgbClr val="595959"/>
                </a:solidFill>
              </a:rPr>
              <a:t>Hidden layers: 3 layers with 128 nodes each, using Tanh activation</a:t>
            </a:r>
            <a:endParaRPr sz="7200">
              <a:solidFill>
                <a:srgbClr val="595959"/>
              </a:solidFill>
            </a:endParaRPr>
          </a:p>
          <a:p>
            <a:pPr indent="-342900" lvl="0" marL="457200" rtl="0" algn="l">
              <a:lnSpc>
                <a:spcPct val="150000"/>
              </a:lnSpc>
              <a:spcBef>
                <a:spcPts val="0"/>
              </a:spcBef>
              <a:spcAft>
                <a:spcPts val="0"/>
              </a:spcAft>
              <a:buClr>
                <a:srgbClr val="595959"/>
              </a:buClr>
              <a:buSzPct val="100000"/>
              <a:buChar char="-"/>
            </a:pPr>
            <a:r>
              <a:rPr lang="en" sz="7200">
                <a:solidFill>
                  <a:srgbClr val="595959"/>
                </a:solidFill>
              </a:rPr>
              <a:t>Output layer: Single node with ReLU activation for number of death</a:t>
            </a:r>
            <a:endParaRPr sz="7200">
              <a:solidFill>
                <a:srgbClr val="595959"/>
              </a:solidFill>
            </a:endParaRPr>
          </a:p>
          <a:p>
            <a:pPr indent="0" lvl="0" marL="0" rtl="0" algn="l">
              <a:lnSpc>
                <a:spcPct val="150000"/>
              </a:lnSpc>
              <a:spcBef>
                <a:spcPts val="1000"/>
              </a:spcBef>
              <a:spcAft>
                <a:spcPts val="0"/>
              </a:spcAft>
              <a:buNone/>
            </a:pPr>
            <a:r>
              <a:t/>
            </a:r>
            <a:endParaRPr sz="7200">
              <a:solidFill>
                <a:srgbClr val="595959"/>
              </a:solidFill>
            </a:endParaRPr>
          </a:p>
          <a:p>
            <a:pPr indent="0" lvl="0" marL="0" rtl="0" algn="l">
              <a:lnSpc>
                <a:spcPct val="150000"/>
              </a:lnSpc>
              <a:spcBef>
                <a:spcPts val="1000"/>
              </a:spcBef>
              <a:spcAft>
                <a:spcPts val="0"/>
              </a:spcAft>
              <a:buNone/>
            </a:pPr>
            <a:r>
              <a:t/>
            </a:r>
            <a:endParaRPr sz="2500">
              <a:solidFill>
                <a:srgbClr val="595959"/>
              </a:solidFill>
            </a:endParaRPr>
          </a:p>
          <a:p>
            <a:pPr indent="0" lvl="0" marL="0" rtl="0" algn="l">
              <a:lnSpc>
                <a:spcPct val="150000"/>
              </a:lnSpc>
              <a:spcBef>
                <a:spcPts val="1000"/>
              </a:spcBef>
              <a:spcAft>
                <a:spcPts val="0"/>
              </a:spcAft>
              <a:buClr>
                <a:schemeClr val="dk2"/>
              </a:buClr>
              <a:buSzPct val="83333"/>
              <a:buNone/>
            </a:pPr>
            <a:r>
              <a:t/>
            </a:r>
            <a:endParaRPr sz="1800"/>
          </a:p>
        </p:txBody>
      </p:sp>
      <p:sp>
        <p:nvSpPr>
          <p:cNvPr id="422" name="Google Shape;422;p58"/>
          <p:cNvSpPr txBox="1"/>
          <p:nvPr/>
        </p:nvSpPr>
        <p:spPr>
          <a:xfrm>
            <a:off x="70825" y="4767275"/>
            <a:ext cx="23775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Akshat Bhardwaj, </a:t>
            </a:r>
            <a:r>
              <a:rPr lang="en" sz="1000">
                <a:solidFill>
                  <a:schemeClr val="lt1"/>
                </a:solidFill>
              </a:rPr>
              <a:t>Hélène Rondey</a:t>
            </a:r>
            <a:endParaRPr sz="1000">
              <a:solidFill>
                <a:schemeClr val="lt1"/>
              </a:solidFill>
            </a:endParaRPr>
          </a:p>
        </p:txBody>
      </p:sp>
      <p:sp>
        <p:nvSpPr>
          <p:cNvPr id="423" name="Google Shape;423;p58"/>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15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9"/>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2"/>
              </a:buClr>
              <a:buSzPts val="2400"/>
              <a:buFont typeface="Arial"/>
              <a:buNone/>
            </a:pPr>
            <a:r>
              <a:rPr lang="en" sz="2800"/>
              <a:t>Deep Learning - Training</a:t>
            </a:r>
            <a:endParaRPr/>
          </a:p>
        </p:txBody>
      </p:sp>
      <p:sp>
        <p:nvSpPr>
          <p:cNvPr id="429" name="Google Shape;429;p59"/>
          <p:cNvSpPr txBox="1"/>
          <p:nvPr>
            <p:ph idx="1" type="body"/>
          </p:nvPr>
        </p:nvSpPr>
        <p:spPr>
          <a:xfrm>
            <a:off x="489350" y="1346800"/>
            <a:ext cx="7777500" cy="2965800"/>
          </a:xfrm>
          <a:prstGeom prst="rect">
            <a:avLst/>
          </a:prstGeom>
        </p:spPr>
        <p:txBody>
          <a:bodyPr anchorCtr="0" anchor="t" bIns="34275" lIns="68575" spcFirstLastPara="1" rIns="68575" wrap="square" tIns="34275">
            <a:normAutofit fontScale="92500" lnSpcReduction="20000"/>
          </a:bodyPr>
          <a:lstStyle/>
          <a:p>
            <a:pPr indent="0" lvl="0" marL="0" rtl="0" algn="l">
              <a:lnSpc>
                <a:spcPct val="150000"/>
              </a:lnSpc>
              <a:spcBef>
                <a:spcPts val="800"/>
              </a:spcBef>
              <a:spcAft>
                <a:spcPts val="0"/>
              </a:spcAft>
              <a:buClr>
                <a:schemeClr val="dk1"/>
              </a:buClr>
              <a:buSzPct val="61111"/>
              <a:buFont typeface="Arial"/>
              <a:buNone/>
            </a:pPr>
            <a:r>
              <a:rPr b="1" lang="en" sz="1800">
                <a:solidFill>
                  <a:srgbClr val="595959"/>
                </a:solidFill>
              </a:rPr>
              <a:t>3 </a:t>
            </a:r>
            <a:r>
              <a:rPr b="1" lang="en" sz="1800">
                <a:solidFill>
                  <a:srgbClr val="595959"/>
                </a:solidFill>
              </a:rPr>
              <a:t>Optimizers</a:t>
            </a:r>
            <a:r>
              <a:rPr lang="en" sz="1800">
                <a:solidFill>
                  <a:srgbClr val="595959"/>
                </a:solidFill>
              </a:rPr>
              <a:t>: Adam, RMSprop, Stochastic Gradient Descent (SGD)</a:t>
            </a:r>
            <a:endParaRPr sz="1800">
              <a:solidFill>
                <a:srgbClr val="595959"/>
              </a:solidFill>
            </a:endParaRPr>
          </a:p>
          <a:p>
            <a:pPr indent="0" lvl="0" marL="0" rtl="0" algn="l">
              <a:lnSpc>
                <a:spcPct val="150000"/>
              </a:lnSpc>
              <a:spcBef>
                <a:spcPts val="1000"/>
              </a:spcBef>
              <a:spcAft>
                <a:spcPts val="0"/>
              </a:spcAft>
              <a:buClr>
                <a:schemeClr val="dk1"/>
              </a:buClr>
              <a:buSzPct val="61111"/>
              <a:buFont typeface="Arial"/>
              <a:buNone/>
            </a:pPr>
            <a:r>
              <a:rPr lang="en" sz="1800">
                <a:solidFill>
                  <a:srgbClr val="595959"/>
                </a:solidFill>
              </a:rPr>
              <a:t>Loss Function: Utilizes </a:t>
            </a:r>
            <a:r>
              <a:rPr b="1" lang="en" sz="1800">
                <a:solidFill>
                  <a:srgbClr val="595959"/>
                </a:solidFill>
              </a:rPr>
              <a:t>Mean Squared Error Loss</a:t>
            </a:r>
            <a:r>
              <a:rPr lang="en" sz="1800">
                <a:solidFill>
                  <a:srgbClr val="595959"/>
                </a:solidFill>
              </a:rPr>
              <a:t> (MSELoss) for training accuracy.</a:t>
            </a:r>
            <a:endParaRPr sz="1800">
              <a:solidFill>
                <a:srgbClr val="595959"/>
              </a:solidFill>
            </a:endParaRPr>
          </a:p>
          <a:p>
            <a:pPr indent="0" lvl="0" marL="0" rtl="0" algn="l">
              <a:lnSpc>
                <a:spcPct val="150000"/>
              </a:lnSpc>
              <a:spcBef>
                <a:spcPts val="1000"/>
              </a:spcBef>
              <a:spcAft>
                <a:spcPts val="0"/>
              </a:spcAft>
              <a:buClr>
                <a:schemeClr val="dk1"/>
              </a:buClr>
              <a:buSzPct val="61111"/>
              <a:buFont typeface="Arial"/>
              <a:buNone/>
            </a:pPr>
            <a:r>
              <a:rPr lang="en" sz="1800">
                <a:solidFill>
                  <a:srgbClr val="595959"/>
                </a:solidFill>
              </a:rPr>
              <a:t>Using a </a:t>
            </a:r>
            <a:r>
              <a:rPr b="1" lang="en" sz="1800">
                <a:solidFill>
                  <a:srgbClr val="595959"/>
                </a:solidFill>
              </a:rPr>
              <a:t>Grid Search </a:t>
            </a:r>
            <a:r>
              <a:rPr lang="en" sz="1800">
                <a:solidFill>
                  <a:srgbClr val="595959"/>
                </a:solidFill>
              </a:rPr>
              <a:t>to find the best combination of hyperparameters with each optimizer, performing </a:t>
            </a:r>
            <a:r>
              <a:rPr b="1" lang="en" sz="1800">
                <a:solidFill>
                  <a:srgbClr val="595959"/>
                </a:solidFill>
              </a:rPr>
              <a:t>4-fold Cross-validation</a:t>
            </a:r>
            <a:r>
              <a:rPr lang="en" sz="1800">
                <a:solidFill>
                  <a:srgbClr val="595959"/>
                </a:solidFill>
              </a:rPr>
              <a:t> </a:t>
            </a:r>
            <a:endParaRPr sz="1800">
              <a:solidFill>
                <a:srgbClr val="595959"/>
              </a:solidFill>
            </a:endParaRPr>
          </a:p>
          <a:p>
            <a:pPr indent="0" lvl="0" marL="0" rtl="0" algn="l">
              <a:lnSpc>
                <a:spcPct val="150000"/>
              </a:lnSpc>
              <a:spcBef>
                <a:spcPts val="1000"/>
              </a:spcBef>
              <a:spcAft>
                <a:spcPts val="0"/>
              </a:spcAft>
              <a:buClr>
                <a:schemeClr val="dk1"/>
              </a:buClr>
              <a:buSzPct val="61111"/>
              <a:buFont typeface="Arial"/>
              <a:buNone/>
            </a:pPr>
            <a:r>
              <a:rPr lang="en" sz="1800">
                <a:solidFill>
                  <a:srgbClr val="595959"/>
                </a:solidFill>
              </a:rPr>
              <a:t>Metric to assess the out-of-fold performance and select the best hyperparameters: </a:t>
            </a:r>
            <a:r>
              <a:rPr b="1" lang="en" sz="1800">
                <a:solidFill>
                  <a:srgbClr val="595959"/>
                </a:solidFill>
              </a:rPr>
              <a:t>Mean Absolute Error</a:t>
            </a:r>
            <a:endParaRPr b="1" sz="1800">
              <a:solidFill>
                <a:srgbClr val="595959"/>
              </a:solidFill>
            </a:endParaRPr>
          </a:p>
          <a:p>
            <a:pPr indent="0" lvl="0" marL="0" rtl="0" algn="l">
              <a:lnSpc>
                <a:spcPct val="150000"/>
              </a:lnSpc>
              <a:spcBef>
                <a:spcPts val="1000"/>
              </a:spcBef>
              <a:spcAft>
                <a:spcPts val="1000"/>
              </a:spcAft>
              <a:buClr>
                <a:schemeClr val="dk1"/>
              </a:buClr>
              <a:buSzPts val="1018"/>
              <a:buFont typeface="Arial"/>
              <a:buNone/>
            </a:pPr>
            <a:r>
              <a:t/>
            </a:r>
            <a:endParaRPr sz="100">
              <a:solidFill>
                <a:srgbClr val="595959"/>
              </a:solidFill>
            </a:endParaRPr>
          </a:p>
        </p:txBody>
      </p:sp>
      <p:sp>
        <p:nvSpPr>
          <p:cNvPr id="430" name="Google Shape;430;p59"/>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16</a:t>
            </a:r>
            <a:endParaRPr/>
          </a:p>
        </p:txBody>
      </p:sp>
      <p:sp>
        <p:nvSpPr>
          <p:cNvPr id="431" name="Google Shape;431;p59"/>
          <p:cNvSpPr txBox="1"/>
          <p:nvPr/>
        </p:nvSpPr>
        <p:spPr>
          <a:xfrm>
            <a:off x="70825" y="4767275"/>
            <a:ext cx="23775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Akshat Bhardwaj, Hélène Rondey</a:t>
            </a:r>
            <a:endParaRPr sz="10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0"/>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2"/>
              </a:buClr>
              <a:buSzPts val="2400"/>
              <a:buFont typeface="Arial"/>
              <a:buNone/>
            </a:pPr>
            <a:r>
              <a:rPr lang="en" sz="2800"/>
              <a:t>Deep Learning - Model Selection</a:t>
            </a:r>
            <a:endParaRPr/>
          </a:p>
        </p:txBody>
      </p:sp>
      <p:sp>
        <p:nvSpPr>
          <p:cNvPr id="437" name="Google Shape;437;p60"/>
          <p:cNvSpPr txBox="1"/>
          <p:nvPr>
            <p:ph idx="1" type="body"/>
          </p:nvPr>
        </p:nvSpPr>
        <p:spPr>
          <a:xfrm>
            <a:off x="489350" y="1346800"/>
            <a:ext cx="8314500" cy="30903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Clr>
                <a:schemeClr val="dk1"/>
              </a:buClr>
              <a:buSzPts val="935"/>
              <a:buFont typeface="Arial"/>
              <a:buNone/>
            </a:pPr>
            <a:r>
              <a:rPr lang="en" sz="1800">
                <a:solidFill>
                  <a:srgbClr val="595959"/>
                </a:solidFill>
              </a:rPr>
              <a:t>Hyperparameter Tuning</a:t>
            </a:r>
            <a:r>
              <a:rPr lang="en" sz="1800">
                <a:solidFill>
                  <a:srgbClr val="595959"/>
                </a:solidFill>
              </a:rPr>
              <a:t>:</a:t>
            </a:r>
            <a:endParaRPr sz="1800">
              <a:solidFill>
                <a:srgbClr val="595959"/>
              </a:solidFill>
            </a:endParaRPr>
          </a:p>
          <a:p>
            <a:pPr indent="-342900" lvl="0" marL="457200" rtl="0" algn="l">
              <a:lnSpc>
                <a:spcPct val="150000"/>
              </a:lnSpc>
              <a:spcBef>
                <a:spcPts val="1000"/>
              </a:spcBef>
              <a:spcAft>
                <a:spcPts val="0"/>
              </a:spcAft>
              <a:buClr>
                <a:srgbClr val="595959"/>
              </a:buClr>
              <a:buSzPts val="1800"/>
              <a:buChar char="-"/>
            </a:pPr>
            <a:r>
              <a:rPr lang="en" sz="1800" u="sng">
                <a:solidFill>
                  <a:schemeClr val="hlink"/>
                </a:solidFill>
                <a:hlinkClick action="ppaction://hlinksldjump" r:id="rId3"/>
              </a:rPr>
              <a:t>Learning rates</a:t>
            </a:r>
            <a:r>
              <a:rPr lang="en" sz="1800">
                <a:solidFill>
                  <a:srgbClr val="595959"/>
                </a:solidFill>
              </a:rPr>
              <a:t>, Momentum, and </a:t>
            </a:r>
            <a:r>
              <a:rPr lang="en" sz="1800" u="sng">
                <a:solidFill>
                  <a:schemeClr val="hlink"/>
                </a:solidFill>
                <a:hlinkClick action="ppaction://hlinksldjump" r:id="rId4"/>
              </a:rPr>
              <a:t>Epsilon</a:t>
            </a:r>
            <a:endParaRPr sz="1800">
              <a:solidFill>
                <a:srgbClr val="595959"/>
              </a:solidFill>
            </a:endParaRPr>
          </a:p>
          <a:p>
            <a:pPr indent="-342900" lvl="0" marL="457200" rtl="0" algn="l">
              <a:lnSpc>
                <a:spcPct val="150000"/>
              </a:lnSpc>
              <a:spcBef>
                <a:spcPts val="0"/>
              </a:spcBef>
              <a:spcAft>
                <a:spcPts val="0"/>
              </a:spcAft>
              <a:buClr>
                <a:srgbClr val="595959"/>
              </a:buClr>
              <a:buSzPts val="1800"/>
              <a:buChar char="-"/>
            </a:pPr>
            <a:r>
              <a:rPr lang="en" sz="1800">
                <a:solidFill>
                  <a:srgbClr val="595959"/>
                </a:solidFill>
              </a:rPr>
              <a:t>Each model variant trained for 10 epochs</a:t>
            </a:r>
            <a:endParaRPr sz="1800">
              <a:solidFill>
                <a:srgbClr val="595959"/>
              </a:solidFill>
            </a:endParaRPr>
          </a:p>
          <a:p>
            <a:pPr indent="-342900" lvl="0" marL="457200" rtl="0" algn="l">
              <a:lnSpc>
                <a:spcPct val="150000"/>
              </a:lnSpc>
              <a:spcBef>
                <a:spcPts val="0"/>
              </a:spcBef>
              <a:spcAft>
                <a:spcPts val="0"/>
              </a:spcAft>
              <a:buClr>
                <a:srgbClr val="595959"/>
              </a:buClr>
              <a:buSzPts val="1800"/>
              <a:buChar char="-"/>
            </a:pPr>
            <a:r>
              <a:rPr lang="en" sz="1800" u="sng">
                <a:solidFill>
                  <a:schemeClr val="hlink"/>
                </a:solidFill>
                <a:hlinkClick action="ppaction://hlinksldjump" r:id="rId5"/>
              </a:rPr>
              <a:t>Batch</a:t>
            </a:r>
            <a:r>
              <a:rPr lang="en" sz="1800">
                <a:solidFill>
                  <a:srgbClr val="595959"/>
                </a:solidFill>
              </a:rPr>
              <a:t> Size: 64, 128, 256, 512</a:t>
            </a:r>
            <a:endParaRPr sz="1800">
              <a:solidFill>
                <a:srgbClr val="595959"/>
              </a:solidFill>
            </a:endParaRPr>
          </a:p>
          <a:p>
            <a:pPr indent="0" lvl="0" marL="0" rtl="0" algn="l">
              <a:lnSpc>
                <a:spcPct val="150000"/>
              </a:lnSpc>
              <a:spcBef>
                <a:spcPts val="1000"/>
              </a:spcBef>
              <a:spcAft>
                <a:spcPts val="0"/>
              </a:spcAft>
              <a:buSzPts val="935"/>
              <a:buNone/>
            </a:pPr>
            <a:r>
              <a:rPr lang="en" sz="1800">
                <a:solidFill>
                  <a:srgbClr val="595959"/>
                </a:solidFill>
              </a:rPr>
              <a:t>Performance Insights: A smaller learning rate is better</a:t>
            </a:r>
            <a:endParaRPr sz="1800">
              <a:solidFill>
                <a:srgbClr val="595959"/>
              </a:solidFill>
            </a:endParaRPr>
          </a:p>
          <a:p>
            <a:pPr indent="0" lvl="0" marL="0" rtl="0" algn="l">
              <a:lnSpc>
                <a:spcPct val="150000"/>
              </a:lnSpc>
              <a:spcBef>
                <a:spcPts val="1000"/>
              </a:spcBef>
              <a:spcAft>
                <a:spcPts val="0"/>
              </a:spcAft>
              <a:buSzPts val="935"/>
              <a:buNone/>
            </a:pPr>
            <a:r>
              <a:rPr lang="en" sz="1800">
                <a:solidFill>
                  <a:srgbClr val="595959"/>
                </a:solidFill>
              </a:rPr>
              <a:t>Best Performance: Adam optimizer with Learning Rate 0.001, Epsilon 1e-08, get </a:t>
            </a:r>
            <a:r>
              <a:rPr lang="en" sz="1800" u="sng">
                <a:solidFill>
                  <a:schemeClr val="hlink"/>
                </a:solidFill>
                <a:hlinkClick action="ppaction://hlinksldjump" r:id="rId6"/>
              </a:rPr>
              <a:t>MAE</a:t>
            </a:r>
            <a:r>
              <a:rPr lang="en" sz="1800">
                <a:solidFill>
                  <a:srgbClr val="595959"/>
                </a:solidFill>
              </a:rPr>
              <a:t> = 0.00778</a:t>
            </a:r>
            <a:endParaRPr sz="1800">
              <a:solidFill>
                <a:srgbClr val="212121"/>
              </a:solidFill>
            </a:endParaRPr>
          </a:p>
          <a:p>
            <a:pPr indent="0" lvl="0" marL="0" rtl="0" algn="l">
              <a:lnSpc>
                <a:spcPct val="150000"/>
              </a:lnSpc>
              <a:spcBef>
                <a:spcPts val="1000"/>
              </a:spcBef>
              <a:spcAft>
                <a:spcPts val="1000"/>
              </a:spcAft>
              <a:buClr>
                <a:schemeClr val="dk1"/>
              </a:buClr>
              <a:buSzPts val="935"/>
              <a:buFont typeface="Arial"/>
              <a:buNone/>
            </a:pPr>
            <a:r>
              <a:t/>
            </a:r>
            <a:endParaRPr sz="1530">
              <a:solidFill>
                <a:srgbClr val="595959"/>
              </a:solidFill>
            </a:endParaRPr>
          </a:p>
        </p:txBody>
      </p:sp>
      <p:sp>
        <p:nvSpPr>
          <p:cNvPr id="438" name="Google Shape;438;p60"/>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17</a:t>
            </a:r>
            <a:endParaRPr/>
          </a:p>
        </p:txBody>
      </p:sp>
      <p:sp>
        <p:nvSpPr>
          <p:cNvPr id="439" name="Google Shape;439;p60"/>
          <p:cNvSpPr txBox="1"/>
          <p:nvPr/>
        </p:nvSpPr>
        <p:spPr>
          <a:xfrm>
            <a:off x="70825" y="4767275"/>
            <a:ext cx="23775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Akshat Bhardwaj, Hélène Rondey</a:t>
            </a:r>
            <a:endParaRPr sz="1000">
              <a:solidFill>
                <a:schemeClr val="lt1"/>
              </a:solidFill>
            </a:endParaRPr>
          </a:p>
        </p:txBody>
      </p:sp>
      <p:sp>
        <p:nvSpPr>
          <p:cNvPr id="440" name="Google Shape;440;p60">
            <a:hlinkClick action="ppaction://hlinksldjump" r:id="rId7"/>
          </p:cNvPr>
          <p:cNvSpPr/>
          <p:nvPr/>
        </p:nvSpPr>
        <p:spPr>
          <a:xfrm>
            <a:off x="8710500" y="4321775"/>
            <a:ext cx="345000" cy="29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1"/>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2"/>
              </a:buClr>
              <a:buSzPts val="2400"/>
              <a:buFont typeface="Arial"/>
              <a:buNone/>
            </a:pPr>
            <a:r>
              <a:rPr lang="en" sz="2800"/>
              <a:t>Deep Learning - Test Score for each LR</a:t>
            </a:r>
            <a:endParaRPr/>
          </a:p>
        </p:txBody>
      </p:sp>
      <p:pic>
        <p:nvPicPr>
          <p:cNvPr id="446" name="Google Shape;446;p61"/>
          <p:cNvPicPr preferRelativeResize="0"/>
          <p:nvPr/>
        </p:nvPicPr>
        <p:blipFill>
          <a:blip r:embed="rId3">
            <a:alphaModFix/>
          </a:blip>
          <a:stretch>
            <a:fillRect/>
          </a:stretch>
        </p:blipFill>
        <p:spPr>
          <a:xfrm>
            <a:off x="1983911" y="1099925"/>
            <a:ext cx="4788390" cy="3535474"/>
          </a:xfrm>
          <a:prstGeom prst="rect">
            <a:avLst/>
          </a:prstGeom>
          <a:noFill/>
          <a:ln>
            <a:noFill/>
          </a:ln>
        </p:spPr>
      </p:pic>
      <p:sp>
        <p:nvSpPr>
          <p:cNvPr id="447" name="Google Shape;447;p61"/>
          <p:cNvSpPr/>
          <p:nvPr/>
        </p:nvSpPr>
        <p:spPr>
          <a:xfrm>
            <a:off x="6966200" y="1422750"/>
            <a:ext cx="1744200" cy="2298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212121"/>
                </a:solidFill>
                <a:highlight>
                  <a:schemeClr val="lt1"/>
                </a:highlight>
              </a:rPr>
              <a:t>Optimal Learning Rate: The learning rate of 0.001 yields the most consistent performance.</a:t>
            </a:r>
            <a:endParaRPr sz="1200">
              <a:solidFill>
                <a:srgbClr val="212121"/>
              </a:solidFill>
              <a:highlight>
                <a:schemeClr val="lt1"/>
              </a:highlight>
            </a:endParaRPr>
          </a:p>
          <a:p>
            <a:pPr indent="0" lvl="0" marL="0" rtl="0" algn="l">
              <a:lnSpc>
                <a:spcPct val="100000"/>
              </a:lnSpc>
              <a:spcBef>
                <a:spcPts val="0"/>
              </a:spcBef>
              <a:spcAft>
                <a:spcPts val="0"/>
              </a:spcAft>
              <a:buNone/>
            </a:pPr>
            <a:r>
              <a:t/>
            </a:r>
            <a:endParaRPr sz="1200">
              <a:solidFill>
                <a:srgbClr val="212121"/>
              </a:solidFill>
              <a:highlight>
                <a:schemeClr val="lt1"/>
              </a:highlight>
            </a:endParaRPr>
          </a:p>
          <a:p>
            <a:pPr indent="0" lvl="0" marL="0" rtl="0" algn="l">
              <a:lnSpc>
                <a:spcPct val="100000"/>
              </a:lnSpc>
              <a:spcBef>
                <a:spcPts val="0"/>
              </a:spcBef>
              <a:spcAft>
                <a:spcPts val="0"/>
              </a:spcAft>
              <a:buNone/>
            </a:pPr>
            <a:r>
              <a:rPr lang="en" sz="1200">
                <a:solidFill>
                  <a:srgbClr val="212121"/>
                </a:solidFill>
                <a:highlight>
                  <a:schemeClr val="lt1"/>
                </a:highlight>
              </a:rPr>
              <a:t>Variability : at 0.01, the performance seem quite variant, </a:t>
            </a:r>
            <a:r>
              <a:rPr lang="en" sz="1200">
                <a:solidFill>
                  <a:srgbClr val="212121"/>
                </a:solidFill>
                <a:highlight>
                  <a:schemeClr val="lt1"/>
                </a:highlight>
              </a:rPr>
              <a:t>indicating the LR may be too high.</a:t>
            </a:r>
            <a:endParaRPr sz="1200">
              <a:solidFill>
                <a:srgbClr val="212121"/>
              </a:solidFill>
              <a:highlight>
                <a:schemeClr val="lt1"/>
              </a:highlight>
            </a:endParaRPr>
          </a:p>
          <a:p>
            <a:pPr indent="0" lvl="0" marL="0" rtl="0" algn="l">
              <a:lnSpc>
                <a:spcPct val="100000"/>
              </a:lnSpc>
              <a:spcBef>
                <a:spcPts val="0"/>
              </a:spcBef>
              <a:spcAft>
                <a:spcPts val="0"/>
              </a:spcAft>
              <a:buNone/>
            </a:pPr>
            <a:r>
              <a:t/>
            </a:r>
            <a:endParaRPr sz="1200">
              <a:solidFill>
                <a:srgbClr val="212121"/>
              </a:solidFill>
              <a:highlight>
                <a:schemeClr val="lt1"/>
              </a:highlight>
            </a:endParaRPr>
          </a:p>
          <a:p>
            <a:pPr indent="0" lvl="0" marL="0" rtl="0" algn="l">
              <a:lnSpc>
                <a:spcPct val="90000"/>
              </a:lnSpc>
              <a:spcBef>
                <a:spcPts val="0"/>
              </a:spcBef>
              <a:spcAft>
                <a:spcPts val="0"/>
              </a:spcAft>
              <a:buNone/>
            </a:pPr>
            <a:r>
              <a:t/>
            </a:r>
            <a:endParaRPr sz="900">
              <a:solidFill>
                <a:schemeClr val="lt1"/>
              </a:solidFill>
            </a:endParaRPr>
          </a:p>
        </p:txBody>
      </p:sp>
      <p:sp>
        <p:nvSpPr>
          <p:cNvPr id="448" name="Google Shape;448;p61">
            <a:hlinkClick action="ppaction://hlinksldjump" r:id="rId4"/>
          </p:cNvPr>
          <p:cNvSpPr/>
          <p:nvPr/>
        </p:nvSpPr>
        <p:spPr>
          <a:xfrm>
            <a:off x="8710500" y="4363600"/>
            <a:ext cx="345000" cy="271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9" name="Google Shape;449;p61"/>
          <p:cNvSpPr txBox="1"/>
          <p:nvPr/>
        </p:nvSpPr>
        <p:spPr>
          <a:xfrm>
            <a:off x="70825" y="4767275"/>
            <a:ext cx="30810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Hélène Rondey, Catherine Li, </a:t>
            </a:r>
            <a:r>
              <a:rPr lang="en" sz="1000">
                <a:solidFill>
                  <a:schemeClr val="lt1"/>
                </a:solidFill>
              </a:rPr>
              <a:t>Akshat Bhardwaj</a:t>
            </a:r>
            <a:endParaRPr sz="1000">
              <a:solidFill>
                <a:schemeClr val="lt1"/>
              </a:solidFill>
            </a:endParaRPr>
          </a:p>
        </p:txBody>
      </p:sp>
      <p:sp>
        <p:nvSpPr>
          <p:cNvPr id="450" name="Google Shape;450;p61"/>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18</a:t>
            </a:r>
            <a:endParaRPr/>
          </a:p>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800"/>
              <a:t>Why Predicting Overdose Deaths?</a:t>
            </a:r>
            <a:endParaRPr sz="2800"/>
          </a:p>
        </p:txBody>
      </p:sp>
      <p:sp>
        <p:nvSpPr>
          <p:cNvPr id="301" name="Google Shape;301;p44"/>
          <p:cNvSpPr txBox="1"/>
          <p:nvPr>
            <p:ph idx="1" type="body"/>
          </p:nvPr>
        </p:nvSpPr>
        <p:spPr>
          <a:xfrm>
            <a:off x="489347" y="1346812"/>
            <a:ext cx="7777500" cy="3090300"/>
          </a:xfrm>
          <a:prstGeom prst="rect">
            <a:avLst/>
          </a:prstGeom>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en" sz="1800">
                <a:solidFill>
                  <a:srgbClr val="595959"/>
                </a:solidFill>
              </a:rPr>
              <a:t>Plague-crisis: Over 107,000 drug related deaths were reported in the United States between 2020 and 2021.</a:t>
            </a:r>
            <a:endParaRPr sz="1800">
              <a:solidFill>
                <a:srgbClr val="595959"/>
              </a:solidFill>
            </a:endParaRPr>
          </a:p>
          <a:p>
            <a:pPr indent="0" lvl="0" marL="0" rtl="0" algn="l">
              <a:lnSpc>
                <a:spcPct val="150000"/>
              </a:lnSpc>
              <a:spcBef>
                <a:spcPts val="1000"/>
              </a:spcBef>
              <a:spcAft>
                <a:spcPts val="0"/>
              </a:spcAft>
              <a:buNone/>
            </a:pPr>
            <a:r>
              <a:rPr lang="en" sz="1800">
                <a:solidFill>
                  <a:srgbClr val="595959"/>
                </a:solidFill>
              </a:rPr>
              <a:t>A better method to predict future drug overdose deaths?</a:t>
            </a:r>
            <a:endParaRPr sz="1800">
              <a:solidFill>
                <a:srgbClr val="595959"/>
              </a:solidFill>
            </a:endParaRPr>
          </a:p>
          <a:p>
            <a:pPr indent="0" lvl="0" marL="0" rtl="0" algn="l">
              <a:lnSpc>
                <a:spcPct val="150000"/>
              </a:lnSpc>
              <a:spcBef>
                <a:spcPts val="1000"/>
              </a:spcBef>
              <a:spcAft>
                <a:spcPts val="0"/>
              </a:spcAft>
              <a:buNone/>
            </a:pPr>
            <a:r>
              <a:rPr lang="en" sz="1800">
                <a:solidFill>
                  <a:srgbClr val="595959"/>
                </a:solidFill>
              </a:rPr>
              <a:t>Help improve the development of related laws and policies</a:t>
            </a:r>
            <a:endParaRPr sz="1800">
              <a:solidFill>
                <a:srgbClr val="595959"/>
              </a:solidFill>
            </a:endParaRPr>
          </a:p>
          <a:p>
            <a:pPr indent="0" lvl="0" marL="0" rtl="0" algn="l">
              <a:lnSpc>
                <a:spcPct val="150000"/>
              </a:lnSpc>
              <a:spcBef>
                <a:spcPts val="1000"/>
              </a:spcBef>
              <a:spcAft>
                <a:spcPts val="1000"/>
              </a:spcAft>
              <a:buNone/>
            </a:pPr>
            <a:r>
              <a:rPr lang="en" sz="1800">
                <a:solidFill>
                  <a:srgbClr val="595959"/>
                </a:solidFill>
              </a:rPr>
              <a:t>Help non-profit </a:t>
            </a:r>
            <a:r>
              <a:rPr lang="en" sz="1800">
                <a:solidFill>
                  <a:srgbClr val="595959"/>
                </a:solidFill>
              </a:rPr>
              <a:t>organizations</a:t>
            </a:r>
            <a:r>
              <a:rPr lang="en" sz="1800">
                <a:solidFill>
                  <a:srgbClr val="595959"/>
                </a:solidFill>
              </a:rPr>
              <a:t> allocate their resources properly.</a:t>
            </a:r>
            <a:endParaRPr sz="1800">
              <a:solidFill>
                <a:srgbClr val="595959"/>
              </a:solidFill>
            </a:endParaRPr>
          </a:p>
        </p:txBody>
      </p:sp>
      <p:sp>
        <p:nvSpPr>
          <p:cNvPr id="302" name="Google Shape;302;p44"/>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1</a:t>
            </a:r>
            <a:endParaRPr/>
          </a:p>
        </p:txBody>
      </p:sp>
      <p:sp>
        <p:nvSpPr>
          <p:cNvPr id="303" name="Google Shape;303;p44"/>
          <p:cNvSpPr txBox="1"/>
          <p:nvPr/>
        </p:nvSpPr>
        <p:spPr>
          <a:xfrm>
            <a:off x="70825" y="4767275"/>
            <a:ext cx="15888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Yang-Hsuan Huang</a:t>
            </a:r>
            <a:endParaRPr sz="10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2"/>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2"/>
              </a:buClr>
              <a:buSzPts val="2400"/>
              <a:buFont typeface="Arial"/>
              <a:buNone/>
            </a:pPr>
            <a:r>
              <a:rPr lang="en" sz="2800"/>
              <a:t>Deep Learning - Test Score for each Epsilon</a:t>
            </a:r>
            <a:endParaRPr/>
          </a:p>
        </p:txBody>
      </p:sp>
      <p:sp>
        <p:nvSpPr>
          <p:cNvPr id="456" name="Google Shape;456;p62"/>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19</a:t>
            </a:r>
            <a:endParaRPr/>
          </a:p>
          <a:p>
            <a:pPr indent="0" lvl="0" marL="0" rtl="0" algn="r">
              <a:spcBef>
                <a:spcPts val="0"/>
              </a:spcBef>
              <a:spcAft>
                <a:spcPts val="0"/>
              </a:spcAft>
              <a:buNone/>
            </a:pPr>
            <a:r>
              <a:t/>
            </a:r>
            <a:endParaRPr/>
          </a:p>
        </p:txBody>
      </p:sp>
      <p:sp>
        <p:nvSpPr>
          <p:cNvPr id="457" name="Google Shape;457;p62"/>
          <p:cNvSpPr txBox="1"/>
          <p:nvPr/>
        </p:nvSpPr>
        <p:spPr>
          <a:xfrm>
            <a:off x="70825" y="4767275"/>
            <a:ext cx="23775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Akshat Bhardwaj, Hélène Rondey</a:t>
            </a:r>
            <a:endParaRPr sz="1000">
              <a:solidFill>
                <a:schemeClr val="lt1"/>
              </a:solidFill>
            </a:endParaRPr>
          </a:p>
        </p:txBody>
      </p:sp>
      <p:pic>
        <p:nvPicPr>
          <p:cNvPr id="458" name="Google Shape;458;p62"/>
          <p:cNvPicPr preferRelativeResize="0"/>
          <p:nvPr/>
        </p:nvPicPr>
        <p:blipFill>
          <a:blip r:embed="rId3">
            <a:alphaModFix/>
          </a:blip>
          <a:stretch>
            <a:fillRect/>
          </a:stretch>
        </p:blipFill>
        <p:spPr>
          <a:xfrm>
            <a:off x="1761206" y="1099925"/>
            <a:ext cx="5233794" cy="3535475"/>
          </a:xfrm>
          <a:prstGeom prst="rect">
            <a:avLst/>
          </a:prstGeom>
          <a:noFill/>
          <a:ln>
            <a:noFill/>
          </a:ln>
        </p:spPr>
      </p:pic>
      <p:sp>
        <p:nvSpPr>
          <p:cNvPr id="459" name="Google Shape;459;p62">
            <a:hlinkClick action="ppaction://hlinksldjump" r:id="rId4"/>
          </p:cNvPr>
          <p:cNvSpPr/>
          <p:nvPr/>
        </p:nvSpPr>
        <p:spPr>
          <a:xfrm>
            <a:off x="8710500" y="4363600"/>
            <a:ext cx="345000" cy="271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0" name="Google Shape;460;p62"/>
          <p:cNvSpPr txBox="1"/>
          <p:nvPr/>
        </p:nvSpPr>
        <p:spPr>
          <a:xfrm>
            <a:off x="6847725" y="1303850"/>
            <a:ext cx="1930200" cy="26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endParaRPr>
          </a:p>
        </p:txBody>
      </p:sp>
      <p:sp>
        <p:nvSpPr>
          <p:cNvPr id="461" name="Google Shape;461;p62"/>
          <p:cNvSpPr/>
          <p:nvPr/>
        </p:nvSpPr>
        <p:spPr>
          <a:xfrm>
            <a:off x="6617025" y="1513500"/>
            <a:ext cx="2160900" cy="2116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chemeClr val="lt1"/>
                </a:highlight>
              </a:rPr>
              <a:t>The epsilon value of 1e-08 yields marginally better model performance compared to the larger epsilon values.</a:t>
            </a:r>
            <a:endParaRPr sz="1200">
              <a:solidFill>
                <a:srgbClr val="212121"/>
              </a:solidFill>
              <a:highlight>
                <a:schemeClr val="lt1"/>
              </a:highlight>
            </a:endParaRPr>
          </a:p>
          <a:p>
            <a:pPr indent="0" lvl="0" marL="0" rtl="0" algn="l">
              <a:spcBef>
                <a:spcPts val="0"/>
              </a:spcBef>
              <a:spcAft>
                <a:spcPts val="0"/>
              </a:spcAft>
              <a:buNone/>
            </a:pPr>
            <a:r>
              <a:t/>
            </a:r>
            <a:endParaRPr sz="120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rPr lang="en" sz="1200">
                <a:solidFill>
                  <a:srgbClr val="212121"/>
                </a:solidFill>
                <a:highlight>
                  <a:schemeClr val="lt1"/>
                </a:highlight>
              </a:rPr>
              <a:t>There is an increased variability in test scores as the epsilon value increases.</a:t>
            </a:r>
            <a:endParaRPr sz="120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t/>
            </a:r>
            <a:endParaRPr sz="120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t/>
            </a:r>
            <a:endParaRPr sz="1200">
              <a:solidFill>
                <a:srgbClr val="212121"/>
              </a:solidFill>
              <a:highlight>
                <a:schemeClr val="lt1"/>
              </a:highlight>
            </a:endParaRPr>
          </a:p>
          <a:p>
            <a:pPr indent="0" lvl="0" marL="0" rtl="0" algn="l">
              <a:lnSpc>
                <a:spcPct val="100000"/>
              </a:lnSpc>
              <a:spcBef>
                <a:spcPts val="0"/>
              </a:spcBef>
              <a:spcAft>
                <a:spcPts val="0"/>
              </a:spcAft>
              <a:buNone/>
            </a:pPr>
            <a:r>
              <a:t/>
            </a:r>
            <a:endParaRPr sz="1200">
              <a:solidFill>
                <a:srgbClr val="212121"/>
              </a:solidFill>
              <a:highlight>
                <a:schemeClr val="lt1"/>
              </a:highlight>
            </a:endParaRPr>
          </a:p>
          <a:p>
            <a:pPr indent="0" lvl="0" marL="0" rtl="0" algn="l">
              <a:lnSpc>
                <a:spcPct val="100000"/>
              </a:lnSpc>
              <a:spcBef>
                <a:spcPts val="0"/>
              </a:spcBef>
              <a:spcAft>
                <a:spcPts val="0"/>
              </a:spcAft>
              <a:buNone/>
            </a:pPr>
            <a:r>
              <a:t/>
            </a:r>
            <a:endParaRPr sz="1200">
              <a:solidFill>
                <a:srgbClr val="212121"/>
              </a:solidFill>
              <a:highlight>
                <a:schemeClr val="lt1"/>
              </a:highlight>
            </a:endParaRPr>
          </a:p>
          <a:p>
            <a:pPr indent="0" lvl="0" marL="0" rtl="0" algn="l">
              <a:lnSpc>
                <a:spcPct val="90000"/>
              </a:lnSpc>
              <a:spcBef>
                <a:spcPts val="0"/>
              </a:spcBef>
              <a:spcAft>
                <a:spcPts val="0"/>
              </a:spcAft>
              <a:buNone/>
            </a:pPr>
            <a:r>
              <a:t/>
            </a:r>
            <a:endParaRPr sz="9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3"/>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2"/>
              </a:buClr>
              <a:buSzPts val="2400"/>
              <a:buFont typeface="Arial"/>
              <a:buNone/>
            </a:pPr>
            <a:r>
              <a:rPr lang="en" sz="2800"/>
              <a:t>Deep Learning - </a:t>
            </a:r>
            <a:r>
              <a:rPr lang="en" sz="2800"/>
              <a:t>Test Score for each Batch size</a:t>
            </a:r>
            <a:endParaRPr/>
          </a:p>
        </p:txBody>
      </p:sp>
      <p:sp>
        <p:nvSpPr>
          <p:cNvPr id="467" name="Google Shape;467;p63"/>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20</a:t>
            </a:r>
            <a:endParaRPr/>
          </a:p>
          <a:p>
            <a:pPr indent="0" lvl="0" marL="0" rtl="0" algn="r">
              <a:spcBef>
                <a:spcPts val="0"/>
              </a:spcBef>
              <a:spcAft>
                <a:spcPts val="0"/>
              </a:spcAft>
              <a:buNone/>
            </a:pPr>
            <a:r>
              <a:t/>
            </a:r>
            <a:endParaRPr/>
          </a:p>
        </p:txBody>
      </p:sp>
      <p:sp>
        <p:nvSpPr>
          <p:cNvPr id="468" name="Google Shape;468;p63"/>
          <p:cNvSpPr txBox="1"/>
          <p:nvPr/>
        </p:nvSpPr>
        <p:spPr>
          <a:xfrm>
            <a:off x="70825" y="4767275"/>
            <a:ext cx="23775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Akshat Bhardwaj, Hélène Rondey</a:t>
            </a:r>
            <a:endParaRPr sz="1000">
              <a:solidFill>
                <a:schemeClr val="lt1"/>
              </a:solidFill>
            </a:endParaRPr>
          </a:p>
        </p:txBody>
      </p:sp>
      <p:pic>
        <p:nvPicPr>
          <p:cNvPr id="469" name="Google Shape;469;p63"/>
          <p:cNvPicPr preferRelativeResize="0"/>
          <p:nvPr/>
        </p:nvPicPr>
        <p:blipFill>
          <a:blip r:embed="rId3">
            <a:alphaModFix/>
          </a:blip>
          <a:stretch>
            <a:fillRect/>
          </a:stretch>
        </p:blipFill>
        <p:spPr>
          <a:xfrm>
            <a:off x="1778484" y="1099925"/>
            <a:ext cx="5199216" cy="3535475"/>
          </a:xfrm>
          <a:prstGeom prst="rect">
            <a:avLst/>
          </a:prstGeom>
          <a:noFill/>
          <a:ln>
            <a:noFill/>
          </a:ln>
        </p:spPr>
      </p:pic>
      <p:sp>
        <p:nvSpPr>
          <p:cNvPr id="470" name="Google Shape;470;p63">
            <a:hlinkClick action="ppaction://hlinksldjump" r:id="rId4"/>
          </p:cNvPr>
          <p:cNvSpPr/>
          <p:nvPr/>
        </p:nvSpPr>
        <p:spPr>
          <a:xfrm>
            <a:off x="8710500" y="4363600"/>
            <a:ext cx="345000" cy="271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1" name="Google Shape;471;p63"/>
          <p:cNvSpPr/>
          <p:nvPr/>
        </p:nvSpPr>
        <p:spPr>
          <a:xfrm>
            <a:off x="6681900" y="1599600"/>
            <a:ext cx="2028600" cy="1944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200">
                <a:solidFill>
                  <a:srgbClr val="212121"/>
                </a:solidFill>
                <a:highlight>
                  <a:schemeClr val="lt1"/>
                </a:highlight>
              </a:rPr>
              <a:t>Using batch sizes of 256 and 512 leads to more consistent and better performance compared to smaller batch sizes, although one iteration of size 128 has led to the best performance out of all.</a:t>
            </a:r>
            <a:endParaRPr sz="1200">
              <a:solidFill>
                <a:srgbClr val="212121"/>
              </a:solidFill>
              <a:highlight>
                <a:schemeClr val="lt1"/>
              </a:highlight>
            </a:endParaRPr>
          </a:p>
          <a:p>
            <a:pPr indent="0" lvl="0" marL="0" rtl="0" algn="l">
              <a:lnSpc>
                <a:spcPct val="90000"/>
              </a:lnSpc>
              <a:spcBef>
                <a:spcPts val="0"/>
              </a:spcBef>
              <a:spcAft>
                <a:spcPts val="0"/>
              </a:spcAft>
              <a:buNone/>
            </a:pPr>
            <a:r>
              <a:t/>
            </a:r>
            <a:endParaRPr sz="1200">
              <a:solidFill>
                <a:srgbClr val="212121"/>
              </a:solidFill>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4"/>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2"/>
              </a:buClr>
              <a:buSzPts val="2400"/>
              <a:buFont typeface="Arial"/>
              <a:buNone/>
            </a:pPr>
            <a:r>
              <a:rPr lang="en" sz="2800"/>
              <a:t>Deep Learning - Train Performance</a:t>
            </a:r>
            <a:endParaRPr/>
          </a:p>
        </p:txBody>
      </p:sp>
      <p:pic>
        <p:nvPicPr>
          <p:cNvPr id="477" name="Google Shape;477;p64"/>
          <p:cNvPicPr preferRelativeResize="0"/>
          <p:nvPr/>
        </p:nvPicPr>
        <p:blipFill>
          <a:blip r:embed="rId3">
            <a:alphaModFix/>
          </a:blip>
          <a:stretch>
            <a:fillRect/>
          </a:stretch>
        </p:blipFill>
        <p:spPr>
          <a:xfrm>
            <a:off x="1704326" y="1099925"/>
            <a:ext cx="5347551" cy="3556651"/>
          </a:xfrm>
          <a:prstGeom prst="rect">
            <a:avLst/>
          </a:prstGeom>
          <a:noFill/>
          <a:ln>
            <a:noFill/>
          </a:ln>
        </p:spPr>
      </p:pic>
      <p:sp>
        <p:nvSpPr>
          <p:cNvPr id="478" name="Google Shape;478;p64"/>
          <p:cNvSpPr/>
          <p:nvPr/>
        </p:nvSpPr>
        <p:spPr>
          <a:xfrm>
            <a:off x="199475" y="1648575"/>
            <a:ext cx="1731600" cy="747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rgbClr val="212121"/>
                </a:solidFill>
                <a:highlight>
                  <a:schemeClr val="lt1"/>
                </a:highlight>
              </a:rPr>
              <a:t>Mean Absolute Error  (rescaled data) : 51.84</a:t>
            </a:r>
            <a:endParaRPr sz="1200">
              <a:solidFill>
                <a:srgbClr val="212121"/>
              </a:solidFill>
              <a:highlight>
                <a:schemeClr val="lt1"/>
              </a:highlight>
            </a:endParaRPr>
          </a:p>
          <a:p>
            <a:pPr indent="0" lvl="0" marL="0" rtl="0" algn="ctr">
              <a:lnSpc>
                <a:spcPct val="100000"/>
              </a:lnSpc>
              <a:spcBef>
                <a:spcPts val="0"/>
              </a:spcBef>
              <a:spcAft>
                <a:spcPts val="0"/>
              </a:spcAft>
              <a:buNone/>
            </a:pPr>
            <a:r>
              <a:t/>
            </a:r>
            <a:endParaRPr sz="1200">
              <a:solidFill>
                <a:srgbClr val="212121"/>
              </a:solidFill>
              <a:highlight>
                <a:schemeClr val="lt1"/>
              </a:highlight>
            </a:endParaRPr>
          </a:p>
          <a:p>
            <a:pPr indent="0" lvl="0" marL="0" rtl="0" algn="ctr">
              <a:lnSpc>
                <a:spcPct val="100000"/>
              </a:lnSpc>
              <a:spcBef>
                <a:spcPts val="0"/>
              </a:spcBef>
              <a:spcAft>
                <a:spcPts val="0"/>
              </a:spcAft>
              <a:buNone/>
            </a:pPr>
            <a:r>
              <a:t/>
            </a:r>
            <a:endParaRPr sz="1200">
              <a:solidFill>
                <a:srgbClr val="212121"/>
              </a:solidFill>
              <a:highlight>
                <a:schemeClr val="lt1"/>
              </a:highlight>
            </a:endParaRPr>
          </a:p>
          <a:p>
            <a:pPr indent="0" lvl="0" marL="0" rtl="0" algn="l">
              <a:lnSpc>
                <a:spcPct val="90000"/>
              </a:lnSpc>
              <a:spcBef>
                <a:spcPts val="0"/>
              </a:spcBef>
              <a:spcAft>
                <a:spcPts val="0"/>
              </a:spcAft>
              <a:buNone/>
            </a:pPr>
            <a:r>
              <a:t/>
            </a:r>
            <a:endParaRPr sz="900">
              <a:solidFill>
                <a:schemeClr val="lt1"/>
              </a:solidFill>
            </a:endParaRPr>
          </a:p>
        </p:txBody>
      </p:sp>
      <p:sp>
        <p:nvSpPr>
          <p:cNvPr id="479" name="Google Shape;479;p64"/>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21</a:t>
            </a:r>
            <a:endParaRPr/>
          </a:p>
          <a:p>
            <a:pPr indent="0" lvl="0" marL="0" rtl="0" algn="r">
              <a:spcBef>
                <a:spcPts val="0"/>
              </a:spcBef>
              <a:spcAft>
                <a:spcPts val="0"/>
              </a:spcAft>
              <a:buNone/>
            </a:pPr>
            <a:r>
              <a:t/>
            </a:r>
            <a:endParaRPr/>
          </a:p>
        </p:txBody>
      </p:sp>
      <p:sp>
        <p:nvSpPr>
          <p:cNvPr id="480" name="Google Shape;480;p64"/>
          <p:cNvSpPr txBox="1"/>
          <p:nvPr/>
        </p:nvSpPr>
        <p:spPr>
          <a:xfrm>
            <a:off x="70825" y="4767275"/>
            <a:ext cx="23775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lt1"/>
                </a:solidFill>
              </a:rPr>
              <a:t>Hélène Rondey, Catherine Li</a:t>
            </a:r>
            <a:endParaRPr sz="1000">
              <a:solidFill>
                <a:schemeClr val="lt1"/>
              </a:solidFill>
            </a:endParaRPr>
          </a:p>
        </p:txBody>
      </p:sp>
      <p:sp>
        <p:nvSpPr>
          <p:cNvPr id="481" name="Google Shape;481;p64"/>
          <p:cNvSpPr/>
          <p:nvPr/>
        </p:nvSpPr>
        <p:spPr>
          <a:xfrm>
            <a:off x="6913975" y="1388850"/>
            <a:ext cx="2159700" cy="2228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200">
                <a:solidFill>
                  <a:srgbClr val="212121"/>
                </a:solidFill>
                <a:highlight>
                  <a:schemeClr val="lt1"/>
                </a:highlight>
              </a:rPr>
              <a:t>The model seems to be biased and has a tendency to underestimate the number of deaths at higher values points. </a:t>
            </a:r>
            <a:endParaRPr sz="1200">
              <a:solidFill>
                <a:srgbClr val="212121"/>
              </a:solidFill>
              <a:highlight>
                <a:schemeClr val="lt1"/>
              </a:highlight>
            </a:endParaRPr>
          </a:p>
          <a:p>
            <a:pPr indent="0" lvl="0" marL="0" rtl="0" algn="l">
              <a:lnSpc>
                <a:spcPct val="90000"/>
              </a:lnSpc>
              <a:spcBef>
                <a:spcPts val="0"/>
              </a:spcBef>
              <a:spcAft>
                <a:spcPts val="0"/>
              </a:spcAft>
              <a:buNone/>
            </a:pPr>
            <a:r>
              <a:t/>
            </a:r>
            <a:endParaRPr sz="1200">
              <a:solidFill>
                <a:srgbClr val="212121"/>
              </a:solidFill>
              <a:highlight>
                <a:schemeClr val="lt1"/>
              </a:highlight>
            </a:endParaRPr>
          </a:p>
          <a:p>
            <a:pPr indent="0" lvl="0" marL="0" rtl="0" algn="l">
              <a:lnSpc>
                <a:spcPct val="90000"/>
              </a:lnSpc>
              <a:spcBef>
                <a:spcPts val="0"/>
              </a:spcBef>
              <a:spcAft>
                <a:spcPts val="0"/>
              </a:spcAft>
              <a:buNone/>
            </a:pPr>
            <a:r>
              <a:rPr lang="en" sz="1200">
                <a:solidFill>
                  <a:srgbClr val="212121"/>
                </a:solidFill>
                <a:highlight>
                  <a:schemeClr val="lt1"/>
                </a:highlight>
              </a:rPr>
              <a:t>This suggests that the model has room for improvement to capture trends in this range of death counts values.</a:t>
            </a:r>
            <a:endParaRPr sz="900">
              <a:solidFill>
                <a:schemeClr val="lt1"/>
              </a:solidFill>
            </a:endParaRPr>
          </a:p>
        </p:txBody>
      </p:sp>
      <p:sp>
        <p:nvSpPr>
          <p:cNvPr id="482" name="Google Shape;482;p64"/>
          <p:cNvSpPr/>
          <p:nvPr/>
        </p:nvSpPr>
        <p:spPr>
          <a:xfrm rot="2242994">
            <a:off x="6162758" y="2119227"/>
            <a:ext cx="689788" cy="147246"/>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3" name="Google Shape;483;p64"/>
          <p:cNvSpPr/>
          <p:nvPr/>
        </p:nvSpPr>
        <p:spPr>
          <a:xfrm>
            <a:off x="199475" y="2648050"/>
            <a:ext cx="1731600" cy="747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rgbClr val="212121"/>
                </a:solidFill>
                <a:highlight>
                  <a:schemeClr val="lt1"/>
                </a:highlight>
              </a:rPr>
              <a:t>Fairly good metric considering the range of values</a:t>
            </a:r>
            <a:endParaRPr sz="1200">
              <a:solidFill>
                <a:srgbClr val="212121"/>
              </a:solidFill>
              <a:highlight>
                <a:schemeClr val="lt1"/>
              </a:highlight>
            </a:endParaRPr>
          </a:p>
          <a:p>
            <a:pPr indent="0" lvl="0" marL="0" rtl="0" algn="ctr">
              <a:lnSpc>
                <a:spcPct val="100000"/>
              </a:lnSpc>
              <a:spcBef>
                <a:spcPts val="0"/>
              </a:spcBef>
              <a:spcAft>
                <a:spcPts val="0"/>
              </a:spcAft>
              <a:buNone/>
            </a:pPr>
            <a:r>
              <a:t/>
            </a:r>
            <a:endParaRPr sz="1200">
              <a:solidFill>
                <a:srgbClr val="212121"/>
              </a:solidFill>
              <a:highlight>
                <a:schemeClr val="lt1"/>
              </a:highlight>
            </a:endParaRPr>
          </a:p>
          <a:p>
            <a:pPr indent="0" lvl="0" marL="0" rtl="0" algn="ctr">
              <a:lnSpc>
                <a:spcPct val="100000"/>
              </a:lnSpc>
              <a:spcBef>
                <a:spcPts val="0"/>
              </a:spcBef>
              <a:spcAft>
                <a:spcPts val="0"/>
              </a:spcAft>
              <a:buNone/>
            </a:pPr>
            <a:r>
              <a:t/>
            </a:r>
            <a:endParaRPr sz="1200">
              <a:solidFill>
                <a:srgbClr val="212121"/>
              </a:solidFill>
              <a:highlight>
                <a:schemeClr val="lt1"/>
              </a:highlight>
            </a:endParaRPr>
          </a:p>
          <a:p>
            <a:pPr indent="0" lvl="0" marL="0" rtl="0" algn="l">
              <a:lnSpc>
                <a:spcPct val="90000"/>
              </a:lnSpc>
              <a:spcBef>
                <a:spcPts val="0"/>
              </a:spcBef>
              <a:spcAft>
                <a:spcPts val="0"/>
              </a:spcAft>
              <a:buNone/>
            </a:pPr>
            <a:r>
              <a:t/>
            </a:r>
            <a:endParaRPr sz="900">
              <a:solidFill>
                <a:schemeClr val="lt1"/>
              </a:solidFill>
            </a:endParaRPr>
          </a:p>
        </p:txBody>
      </p:sp>
      <p:sp>
        <p:nvSpPr>
          <p:cNvPr id="484" name="Google Shape;484;p64"/>
          <p:cNvSpPr/>
          <p:nvPr/>
        </p:nvSpPr>
        <p:spPr>
          <a:xfrm rot="-5400000">
            <a:off x="969875" y="2440850"/>
            <a:ext cx="190800" cy="147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5"/>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sz="2800"/>
              <a:t>Deep Learning - Test Performance</a:t>
            </a:r>
            <a:endParaRPr/>
          </a:p>
        </p:txBody>
      </p:sp>
      <p:pic>
        <p:nvPicPr>
          <p:cNvPr id="490" name="Google Shape;490;p65"/>
          <p:cNvPicPr preferRelativeResize="0"/>
          <p:nvPr/>
        </p:nvPicPr>
        <p:blipFill>
          <a:blip r:embed="rId3">
            <a:alphaModFix/>
          </a:blip>
          <a:stretch>
            <a:fillRect/>
          </a:stretch>
        </p:blipFill>
        <p:spPr>
          <a:xfrm>
            <a:off x="1798059" y="1099913"/>
            <a:ext cx="5160090" cy="3535476"/>
          </a:xfrm>
          <a:prstGeom prst="rect">
            <a:avLst/>
          </a:prstGeom>
          <a:noFill/>
          <a:ln>
            <a:noFill/>
          </a:ln>
        </p:spPr>
      </p:pic>
      <p:sp>
        <p:nvSpPr>
          <p:cNvPr id="491" name="Google Shape;491;p65"/>
          <p:cNvSpPr/>
          <p:nvPr/>
        </p:nvSpPr>
        <p:spPr>
          <a:xfrm>
            <a:off x="219450" y="1651725"/>
            <a:ext cx="1749300" cy="698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rgbClr val="212121"/>
                </a:solidFill>
                <a:highlight>
                  <a:schemeClr val="lt1"/>
                </a:highlight>
              </a:rPr>
              <a:t>Mean Absolute Error (rescaled data)</a:t>
            </a:r>
            <a:r>
              <a:rPr lang="en" sz="1200">
                <a:solidFill>
                  <a:srgbClr val="212121"/>
                </a:solidFill>
                <a:highlight>
                  <a:schemeClr val="lt1"/>
                </a:highlight>
              </a:rPr>
              <a:t> : 53.41</a:t>
            </a:r>
            <a:endParaRPr sz="1200">
              <a:solidFill>
                <a:schemeClr val="dk1"/>
              </a:solidFill>
            </a:endParaRPr>
          </a:p>
          <a:p>
            <a:pPr indent="0" lvl="0" marL="0" rtl="0" algn="l">
              <a:lnSpc>
                <a:spcPct val="90000"/>
              </a:lnSpc>
              <a:spcBef>
                <a:spcPts val="0"/>
              </a:spcBef>
              <a:spcAft>
                <a:spcPts val="0"/>
              </a:spcAft>
              <a:buNone/>
            </a:pPr>
            <a:r>
              <a:t/>
            </a:r>
            <a:endParaRPr sz="900">
              <a:solidFill>
                <a:schemeClr val="lt1"/>
              </a:solidFill>
            </a:endParaRPr>
          </a:p>
        </p:txBody>
      </p:sp>
      <p:sp>
        <p:nvSpPr>
          <p:cNvPr id="492" name="Google Shape;492;p65">
            <a:hlinkClick action="ppaction://hlinksldjump" r:id="rId4"/>
          </p:cNvPr>
          <p:cNvSpPr/>
          <p:nvPr/>
        </p:nvSpPr>
        <p:spPr>
          <a:xfrm>
            <a:off x="8710500" y="4363600"/>
            <a:ext cx="345000" cy="271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3" name="Google Shape;493;p65"/>
          <p:cNvSpPr/>
          <p:nvPr/>
        </p:nvSpPr>
        <p:spPr>
          <a:xfrm>
            <a:off x="6985900" y="1388850"/>
            <a:ext cx="2022300" cy="2103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200">
                <a:solidFill>
                  <a:srgbClr val="212121"/>
                </a:solidFill>
                <a:highlight>
                  <a:schemeClr val="lt1"/>
                </a:highlight>
              </a:rPr>
              <a:t>The quality of predictions is fairly good and is similar to performance on the training set : no under or over-fitting</a:t>
            </a:r>
            <a:endParaRPr sz="1200">
              <a:solidFill>
                <a:srgbClr val="212121"/>
              </a:solidFill>
              <a:highlight>
                <a:schemeClr val="lt1"/>
              </a:highlight>
            </a:endParaRPr>
          </a:p>
          <a:p>
            <a:pPr indent="0" lvl="0" marL="0" rtl="0" algn="l">
              <a:lnSpc>
                <a:spcPct val="90000"/>
              </a:lnSpc>
              <a:spcBef>
                <a:spcPts val="0"/>
              </a:spcBef>
              <a:spcAft>
                <a:spcPts val="0"/>
              </a:spcAft>
              <a:buNone/>
            </a:pPr>
            <a:r>
              <a:t/>
            </a:r>
            <a:endParaRPr sz="1200">
              <a:solidFill>
                <a:srgbClr val="212121"/>
              </a:solidFill>
              <a:highlight>
                <a:schemeClr val="lt1"/>
              </a:highlight>
            </a:endParaRPr>
          </a:p>
          <a:p>
            <a:pPr indent="0" lvl="0" marL="0" rtl="0" algn="l">
              <a:lnSpc>
                <a:spcPct val="90000"/>
              </a:lnSpc>
              <a:spcBef>
                <a:spcPts val="0"/>
              </a:spcBef>
              <a:spcAft>
                <a:spcPts val="0"/>
              </a:spcAft>
              <a:buNone/>
            </a:pPr>
            <a:r>
              <a:t/>
            </a:r>
            <a:endParaRPr sz="1200">
              <a:solidFill>
                <a:srgbClr val="212121"/>
              </a:solidFill>
              <a:highlight>
                <a:schemeClr val="lt1"/>
              </a:highlight>
            </a:endParaRPr>
          </a:p>
          <a:p>
            <a:pPr indent="0" lvl="0" marL="0" rtl="0" algn="l">
              <a:lnSpc>
                <a:spcPct val="90000"/>
              </a:lnSpc>
              <a:spcBef>
                <a:spcPts val="0"/>
              </a:spcBef>
              <a:spcAft>
                <a:spcPts val="0"/>
              </a:spcAft>
              <a:buNone/>
            </a:pPr>
            <a:r>
              <a:rPr lang="en" sz="1200">
                <a:solidFill>
                  <a:srgbClr val="212121"/>
                </a:solidFill>
                <a:highlight>
                  <a:schemeClr val="lt1"/>
                </a:highlight>
              </a:rPr>
              <a:t>There is the same bias for the very high values.</a:t>
            </a:r>
            <a:endParaRPr sz="1200">
              <a:solidFill>
                <a:srgbClr val="212121"/>
              </a:solidFill>
              <a:highlight>
                <a:schemeClr val="lt1"/>
              </a:highlight>
            </a:endParaRPr>
          </a:p>
        </p:txBody>
      </p:sp>
      <p:sp>
        <p:nvSpPr>
          <p:cNvPr id="494" name="Google Shape;494;p65"/>
          <p:cNvSpPr/>
          <p:nvPr/>
        </p:nvSpPr>
        <p:spPr>
          <a:xfrm rot="2242994">
            <a:off x="6162758" y="2119227"/>
            <a:ext cx="689788" cy="147246"/>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5" name="Google Shape;495;p65"/>
          <p:cNvSpPr txBox="1"/>
          <p:nvPr/>
        </p:nvSpPr>
        <p:spPr>
          <a:xfrm>
            <a:off x="70825" y="4767275"/>
            <a:ext cx="23775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Hélène Rondey, Catherine Li</a:t>
            </a:r>
            <a:endParaRPr sz="1000">
              <a:solidFill>
                <a:schemeClr val="lt1"/>
              </a:solidFill>
            </a:endParaRPr>
          </a:p>
        </p:txBody>
      </p:sp>
      <p:sp>
        <p:nvSpPr>
          <p:cNvPr id="496" name="Google Shape;496;p65"/>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22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6"/>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sz="2800"/>
              <a:t>Deep Learning - Test Performance (smaller values)</a:t>
            </a:r>
            <a:endParaRPr/>
          </a:p>
        </p:txBody>
      </p:sp>
      <p:pic>
        <p:nvPicPr>
          <p:cNvPr id="502" name="Google Shape;502;p66"/>
          <p:cNvPicPr preferRelativeResize="0"/>
          <p:nvPr/>
        </p:nvPicPr>
        <p:blipFill rotWithShape="1">
          <a:blip r:embed="rId3">
            <a:alphaModFix/>
          </a:blip>
          <a:srcRect b="0" l="0" r="0" t="1594"/>
          <a:stretch/>
        </p:blipFill>
        <p:spPr>
          <a:xfrm>
            <a:off x="1862588" y="892875"/>
            <a:ext cx="5095562" cy="3782225"/>
          </a:xfrm>
          <a:prstGeom prst="rect">
            <a:avLst/>
          </a:prstGeom>
          <a:noFill/>
          <a:ln>
            <a:noFill/>
          </a:ln>
        </p:spPr>
      </p:pic>
      <p:sp>
        <p:nvSpPr>
          <p:cNvPr id="503" name="Google Shape;503;p66"/>
          <p:cNvSpPr/>
          <p:nvPr/>
        </p:nvSpPr>
        <p:spPr>
          <a:xfrm>
            <a:off x="113300" y="1643000"/>
            <a:ext cx="1749300" cy="2836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rgbClr val="212121"/>
                </a:solidFill>
                <a:highlight>
                  <a:schemeClr val="lt1"/>
                </a:highlight>
              </a:rPr>
              <a:t>Mean Relative Error on the test set :</a:t>
            </a:r>
            <a:endParaRPr sz="1200">
              <a:solidFill>
                <a:srgbClr val="212121"/>
              </a:solidFill>
              <a:highlight>
                <a:schemeClr val="lt1"/>
              </a:highlight>
            </a:endParaRPr>
          </a:p>
          <a:p>
            <a:pPr indent="0" lvl="0" marL="0" rtl="0" algn="ctr">
              <a:lnSpc>
                <a:spcPct val="100000"/>
              </a:lnSpc>
              <a:spcBef>
                <a:spcPts val="0"/>
              </a:spcBef>
              <a:spcAft>
                <a:spcPts val="0"/>
              </a:spcAft>
              <a:buNone/>
            </a:pPr>
            <a:r>
              <a:rPr b="1" lang="en" sz="1200">
                <a:solidFill>
                  <a:srgbClr val="212121"/>
                </a:solidFill>
                <a:highlight>
                  <a:schemeClr val="lt1"/>
                </a:highlight>
              </a:rPr>
              <a:t>48%</a:t>
            </a:r>
            <a:endParaRPr b="1" sz="1200">
              <a:solidFill>
                <a:srgbClr val="212121"/>
              </a:solidFill>
              <a:highlight>
                <a:schemeClr val="lt1"/>
              </a:highlight>
            </a:endParaRPr>
          </a:p>
          <a:p>
            <a:pPr indent="0" lvl="0" marL="0" rtl="0" algn="ctr">
              <a:lnSpc>
                <a:spcPct val="100000"/>
              </a:lnSpc>
              <a:spcBef>
                <a:spcPts val="0"/>
              </a:spcBef>
              <a:spcAft>
                <a:spcPts val="0"/>
              </a:spcAft>
              <a:buNone/>
            </a:pPr>
            <a:r>
              <a:t/>
            </a:r>
            <a:endParaRPr sz="1200">
              <a:solidFill>
                <a:srgbClr val="212121"/>
              </a:solidFill>
              <a:highlight>
                <a:schemeClr val="lt1"/>
              </a:highlight>
            </a:endParaRPr>
          </a:p>
          <a:p>
            <a:pPr indent="0" lvl="0" marL="0" rtl="0" algn="ctr">
              <a:lnSpc>
                <a:spcPct val="100000"/>
              </a:lnSpc>
              <a:spcBef>
                <a:spcPts val="0"/>
              </a:spcBef>
              <a:spcAft>
                <a:spcPts val="0"/>
              </a:spcAft>
              <a:buNone/>
            </a:pPr>
            <a:r>
              <a:rPr lang="en" sz="1200">
                <a:solidFill>
                  <a:srgbClr val="212121"/>
                </a:solidFill>
                <a:highlight>
                  <a:schemeClr val="lt1"/>
                </a:highlight>
              </a:rPr>
              <a:t>MRE for values under 1000 deaths : </a:t>
            </a:r>
            <a:r>
              <a:rPr b="1" lang="en" sz="1200">
                <a:solidFill>
                  <a:srgbClr val="212121"/>
                </a:solidFill>
                <a:highlight>
                  <a:schemeClr val="lt1"/>
                </a:highlight>
              </a:rPr>
              <a:t>55%</a:t>
            </a:r>
            <a:endParaRPr b="1" sz="1200">
              <a:solidFill>
                <a:srgbClr val="212121"/>
              </a:solidFill>
              <a:highlight>
                <a:schemeClr val="lt1"/>
              </a:highlight>
            </a:endParaRPr>
          </a:p>
          <a:p>
            <a:pPr indent="0" lvl="0" marL="0" rtl="0" algn="ctr">
              <a:lnSpc>
                <a:spcPct val="100000"/>
              </a:lnSpc>
              <a:spcBef>
                <a:spcPts val="0"/>
              </a:spcBef>
              <a:spcAft>
                <a:spcPts val="0"/>
              </a:spcAft>
              <a:buNone/>
            </a:pPr>
            <a:r>
              <a:t/>
            </a:r>
            <a:endParaRPr sz="1200">
              <a:solidFill>
                <a:srgbClr val="212121"/>
              </a:solidFill>
              <a:highlight>
                <a:schemeClr val="lt1"/>
              </a:highlight>
            </a:endParaRPr>
          </a:p>
          <a:p>
            <a:pPr indent="0" lvl="0" marL="0" rtl="0" algn="ctr">
              <a:lnSpc>
                <a:spcPct val="100000"/>
              </a:lnSpc>
              <a:spcBef>
                <a:spcPts val="0"/>
              </a:spcBef>
              <a:spcAft>
                <a:spcPts val="0"/>
              </a:spcAft>
              <a:buNone/>
            </a:pPr>
            <a:r>
              <a:rPr lang="en" sz="1200">
                <a:solidFill>
                  <a:srgbClr val="212121"/>
                </a:solidFill>
                <a:highlight>
                  <a:schemeClr val="lt1"/>
                </a:highlight>
              </a:rPr>
              <a:t>MRE for values above 1000 deaths : </a:t>
            </a:r>
            <a:r>
              <a:rPr b="1" lang="en" sz="1200">
                <a:solidFill>
                  <a:srgbClr val="212121"/>
                </a:solidFill>
                <a:highlight>
                  <a:schemeClr val="lt1"/>
                </a:highlight>
              </a:rPr>
              <a:t>6%</a:t>
            </a:r>
            <a:endParaRPr b="1" sz="1200">
              <a:solidFill>
                <a:srgbClr val="212121"/>
              </a:solidFill>
              <a:highlight>
                <a:schemeClr val="lt1"/>
              </a:highlight>
            </a:endParaRPr>
          </a:p>
          <a:p>
            <a:pPr indent="0" lvl="0" marL="0" rtl="0" algn="ctr">
              <a:lnSpc>
                <a:spcPct val="100000"/>
              </a:lnSpc>
              <a:spcBef>
                <a:spcPts val="0"/>
              </a:spcBef>
              <a:spcAft>
                <a:spcPts val="0"/>
              </a:spcAft>
              <a:buNone/>
            </a:pPr>
            <a:r>
              <a:t/>
            </a:r>
            <a:endParaRPr b="1" sz="1200">
              <a:solidFill>
                <a:srgbClr val="212121"/>
              </a:solidFill>
              <a:highlight>
                <a:schemeClr val="lt1"/>
              </a:highlight>
            </a:endParaRPr>
          </a:p>
          <a:p>
            <a:pPr indent="0" lvl="0" marL="0" rtl="0" algn="ctr">
              <a:lnSpc>
                <a:spcPct val="100000"/>
              </a:lnSpc>
              <a:spcBef>
                <a:spcPts val="0"/>
              </a:spcBef>
              <a:spcAft>
                <a:spcPts val="0"/>
              </a:spcAft>
              <a:buNone/>
            </a:pPr>
            <a:r>
              <a:rPr lang="en" sz="1200">
                <a:solidFill>
                  <a:srgbClr val="212121"/>
                </a:solidFill>
                <a:highlight>
                  <a:schemeClr val="lt1"/>
                </a:highlight>
              </a:rPr>
              <a:t>Training set: </a:t>
            </a:r>
            <a:r>
              <a:rPr b="1" lang="en" sz="1200">
                <a:solidFill>
                  <a:srgbClr val="212121"/>
                </a:solidFill>
                <a:highlight>
                  <a:schemeClr val="lt1"/>
                </a:highlight>
              </a:rPr>
              <a:t>45%, 52%, 6%</a:t>
            </a:r>
            <a:r>
              <a:rPr lang="en" sz="1200">
                <a:solidFill>
                  <a:srgbClr val="212121"/>
                </a:solidFill>
                <a:highlight>
                  <a:schemeClr val="lt1"/>
                </a:highlight>
              </a:rPr>
              <a:t> resp.</a:t>
            </a:r>
            <a:endParaRPr sz="1200">
              <a:solidFill>
                <a:srgbClr val="212121"/>
              </a:solidFill>
              <a:highlight>
                <a:schemeClr val="lt1"/>
              </a:highlight>
            </a:endParaRPr>
          </a:p>
          <a:p>
            <a:pPr indent="0" lvl="0" marL="0" rtl="0" algn="l">
              <a:lnSpc>
                <a:spcPct val="90000"/>
              </a:lnSpc>
              <a:spcBef>
                <a:spcPts val="0"/>
              </a:spcBef>
              <a:spcAft>
                <a:spcPts val="0"/>
              </a:spcAft>
              <a:buNone/>
            </a:pPr>
            <a:r>
              <a:t/>
            </a:r>
            <a:endParaRPr sz="900">
              <a:solidFill>
                <a:schemeClr val="lt1"/>
              </a:solidFill>
            </a:endParaRPr>
          </a:p>
        </p:txBody>
      </p:sp>
      <p:sp>
        <p:nvSpPr>
          <p:cNvPr id="504" name="Google Shape;504;p66">
            <a:hlinkClick action="ppaction://hlinksldjump" r:id="rId4"/>
          </p:cNvPr>
          <p:cNvSpPr/>
          <p:nvPr/>
        </p:nvSpPr>
        <p:spPr>
          <a:xfrm>
            <a:off x="8710500" y="4363600"/>
            <a:ext cx="345000" cy="271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5" name="Google Shape;505;p66"/>
          <p:cNvSpPr/>
          <p:nvPr/>
        </p:nvSpPr>
        <p:spPr>
          <a:xfrm>
            <a:off x="6985900" y="1388850"/>
            <a:ext cx="2022300" cy="2281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200">
                <a:solidFill>
                  <a:srgbClr val="212121"/>
                </a:solidFill>
                <a:highlight>
                  <a:schemeClr val="lt1"/>
                </a:highlight>
              </a:rPr>
              <a:t>The overall Relative Error is quite high, but after separating small and high values of death counts, we discover the relative error is high for the smaller death counts. </a:t>
            </a:r>
            <a:endParaRPr sz="1200">
              <a:solidFill>
                <a:srgbClr val="212121"/>
              </a:solidFill>
              <a:highlight>
                <a:schemeClr val="lt1"/>
              </a:highlight>
            </a:endParaRPr>
          </a:p>
          <a:p>
            <a:pPr indent="0" lvl="0" marL="0" rtl="0" algn="l">
              <a:lnSpc>
                <a:spcPct val="90000"/>
              </a:lnSpc>
              <a:spcBef>
                <a:spcPts val="0"/>
              </a:spcBef>
              <a:spcAft>
                <a:spcPts val="0"/>
              </a:spcAft>
              <a:buNone/>
            </a:pPr>
            <a:r>
              <a:t/>
            </a:r>
            <a:endParaRPr sz="1200">
              <a:solidFill>
                <a:srgbClr val="212121"/>
              </a:solidFill>
              <a:highlight>
                <a:schemeClr val="lt1"/>
              </a:highlight>
            </a:endParaRPr>
          </a:p>
          <a:p>
            <a:pPr indent="0" lvl="0" marL="0" rtl="0" algn="l">
              <a:lnSpc>
                <a:spcPct val="90000"/>
              </a:lnSpc>
              <a:spcBef>
                <a:spcPts val="0"/>
              </a:spcBef>
              <a:spcAft>
                <a:spcPts val="0"/>
              </a:spcAft>
              <a:buNone/>
            </a:pPr>
            <a:r>
              <a:rPr lang="en" sz="1200">
                <a:solidFill>
                  <a:srgbClr val="212121"/>
                </a:solidFill>
                <a:highlight>
                  <a:schemeClr val="lt1"/>
                </a:highlight>
              </a:rPr>
              <a:t>There is room for improvement too for smaller values.</a:t>
            </a:r>
            <a:endParaRPr sz="900">
              <a:solidFill>
                <a:schemeClr val="lt1"/>
              </a:solidFill>
            </a:endParaRPr>
          </a:p>
        </p:txBody>
      </p:sp>
      <p:sp>
        <p:nvSpPr>
          <p:cNvPr id="506" name="Google Shape;506;p66"/>
          <p:cNvSpPr/>
          <p:nvPr/>
        </p:nvSpPr>
        <p:spPr>
          <a:xfrm rot="-1150171">
            <a:off x="4906092" y="3118888"/>
            <a:ext cx="1339366" cy="304268"/>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7" name="Google Shape;507;p66"/>
          <p:cNvSpPr txBox="1"/>
          <p:nvPr/>
        </p:nvSpPr>
        <p:spPr>
          <a:xfrm>
            <a:off x="70825" y="4767275"/>
            <a:ext cx="23775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Hélène Rondey</a:t>
            </a:r>
            <a:endParaRPr sz="1000">
              <a:solidFill>
                <a:schemeClr val="lt1"/>
              </a:solidFill>
            </a:endParaRPr>
          </a:p>
        </p:txBody>
      </p:sp>
      <p:sp>
        <p:nvSpPr>
          <p:cNvPr id="508" name="Google Shape;508;p66"/>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23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7"/>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sz="2800"/>
              <a:t>Feature Importance</a:t>
            </a:r>
            <a:endParaRPr sz="2800"/>
          </a:p>
        </p:txBody>
      </p:sp>
      <p:sp>
        <p:nvSpPr>
          <p:cNvPr id="514" name="Google Shape;514;p67"/>
          <p:cNvSpPr txBox="1"/>
          <p:nvPr>
            <p:ph idx="1" type="body"/>
          </p:nvPr>
        </p:nvSpPr>
        <p:spPr>
          <a:xfrm>
            <a:off x="489350" y="1340375"/>
            <a:ext cx="8131200" cy="3350400"/>
          </a:xfrm>
          <a:prstGeom prst="rect">
            <a:avLst/>
          </a:prstGeom>
          <a:noFill/>
          <a:ln>
            <a:noFill/>
          </a:ln>
        </p:spPr>
        <p:txBody>
          <a:bodyPr anchorCtr="0" anchor="t" bIns="34275" lIns="68575" spcFirstLastPara="1" rIns="68575" wrap="square" tIns="34275">
            <a:normAutofit fontScale="70000" lnSpcReduction="10000"/>
          </a:bodyPr>
          <a:lstStyle/>
          <a:p>
            <a:pPr indent="0" lvl="0" marL="0" rtl="0" algn="l">
              <a:lnSpc>
                <a:spcPct val="150000"/>
              </a:lnSpc>
              <a:spcBef>
                <a:spcPts val="1000"/>
              </a:spcBef>
              <a:spcAft>
                <a:spcPts val="0"/>
              </a:spcAft>
              <a:buClr>
                <a:schemeClr val="dk2"/>
              </a:buClr>
              <a:buSzPct val="58245"/>
              <a:buNone/>
            </a:pPr>
            <a:r>
              <a:rPr lang="en" sz="2575" u="sng">
                <a:solidFill>
                  <a:schemeClr val="hlink"/>
                </a:solidFill>
                <a:highlight>
                  <a:srgbClr val="FFFFFF"/>
                </a:highlight>
                <a:hlinkClick r:id="rId3"/>
              </a:rPr>
              <a:t>SHAP values</a:t>
            </a:r>
            <a:r>
              <a:rPr lang="en" sz="2575">
                <a:solidFill>
                  <a:srgbClr val="595959"/>
                </a:solidFill>
                <a:highlight>
                  <a:srgbClr val="FFFFFF"/>
                </a:highlight>
              </a:rPr>
              <a:t> (</a:t>
            </a:r>
            <a:r>
              <a:rPr b="1" lang="en" sz="2575">
                <a:solidFill>
                  <a:srgbClr val="595959"/>
                </a:solidFill>
                <a:highlight>
                  <a:srgbClr val="FFFFFF"/>
                </a:highlight>
              </a:rPr>
              <a:t>SH</a:t>
            </a:r>
            <a:r>
              <a:rPr lang="en" sz="2575">
                <a:solidFill>
                  <a:srgbClr val="595959"/>
                </a:solidFill>
                <a:highlight>
                  <a:srgbClr val="FFFFFF"/>
                </a:highlight>
              </a:rPr>
              <a:t>apley </a:t>
            </a:r>
            <a:r>
              <a:rPr b="1" lang="en" sz="2575">
                <a:solidFill>
                  <a:srgbClr val="595959"/>
                </a:solidFill>
                <a:highlight>
                  <a:srgbClr val="FFFFFF"/>
                </a:highlight>
              </a:rPr>
              <a:t>A</a:t>
            </a:r>
            <a:r>
              <a:rPr lang="en" sz="2575">
                <a:solidFill>
                  <a:srgbClr val="595959"/>
                </a:solidFill>
                <a:highlight>
                  <a:srgbClr val="FFFFFF"/>
                </a:highlight>
              </a:rPr>
              <a:t>dditive ex</a:t>
            </a:r>
            <a:r>
              <a:rPr b="1" lang="en" sz="2575">
                <a:solidFill>
                  <a:srgbClr val="595959"/>
                </a:solidFill>
                <a:highlight>
                  <a:srgbClr val="FFFFFF"/>
                </a:highlight>
              </a:rPr>
              <a:t>P</a:t>
            </a:r>
            <a:r>
              <a:rPr lang="en" sz="2575">
                <a:solidFill>
                  <a:srgbClr val="595959"/>
                </a:solidFill>
                <a:highlight>
                  <a:srgbClr val="FFFFFF"/>
                </a:highlight>
              </a:rPr>
              <a:t>lanations) is a method used to facilitate the interpretability of models:</a:t>
            </a:r>
            <a:endParaRPr sz="2575">
              <a:solidFill>
                <a:srgbClr val="595959"/>
              </a:solidFill>
              <a:highlight>
                <a:srgbClr val="FFFFFF"/>
              </a:highlight>
            </a:endParaRPr>
          </a:p>
          <a:p>
            <a:pPr indent="-343071" lvl="0" marL="457200" rtl="0" algn="l">
              <a:lnSpc>
                <a:spcPct val="150000"/>
              </a:lnSpc>
              <a:spcBef>
                <a:spcPts val="1000"/>
              </a:spcBef>
              <a:spcAft>
                <a:spcPts val="0"/>
              </a:spcAft>
              <a:buClr>
                <a:srgbClr val="595959"/>
              </a:buClr>
              <a:buSzPct val="100000"/>
              <a:buChar char="-"/>
            </a:pPr>
            <a:r>
              <a:rPr lang="en" sz="2575">
                <a:solidFill>
                  <a:srgbClr val="595959"/>
                </a:solidFill>
                <a:highlight>
                  <a:srgbClr val="FFFFFF"/>
                </a:highlight>
              </a:rPr>
              <a:t>It provides the individual contribution of each feature on the output of the model, for each observation.</a:t>
            </a:r>
            <a:endParaRPr sz="2575">
              <a:solidFill>
                <a:srgbClr val="595959"/>
              </a:solidFill>
              <a:highlight>
                <a:srgbClr val="FFFFFF"/>
              </a:highlight>
            </a:endParaRPr>
          </a:p>
          <a:p>
            <a:pPr indent="-343071" lvl="0" marL="457200" rtl="0" algn="l">
              <a:lnSpc>
                <a:spcPct val="150000"/>
              </a:lnSpc>
              <a:spcBef>
                <a:spcPts val="0"/>
              </a:spcBef>
              <a:spcAft>
                <a:spcPts val="0"/>
              </a:spcAft>
              <a:buClr>
                <a:srgbClr val="595959"/>
              </a:buClr>
              <a:buSzPct val="100000"/>
              <a:buChar char="-"/>
            </a:pPr>
            <a:r>
              <a:rPr lang="en" sz="2575">
                <a:solidFill>
                  <a:srgbClr val="595959"/>
                </a:solidFill>
                <a:highlight>
                  <a:srgbClr val="FFFFFF"/>
                </a:highlight>
              </a:rPr>
              <a:t>Summing the effects allows to assess the total impact of each feature</a:t>
            </a:r>
            <a:endParaRPr sz="2575">
              <a:solidFill>
                <a:srgbClr val="595959"/>
              </a:solidFill>
              <a:highlight>
                <a:srgbClr val="FFFFFF"/>
              </a:highlight>
            </a:endParaRPr>
          </a:p>
          <a:p>
            <a:pPr indent="0" lvl="0" marL="0" rtl="0" algn="l">
              <a:lnSpc>
                <a:spcPct val="150000"/>
              </a:lnSpc>
              <a:spcBef>
                <a:spcPts val="1000"/>
              </a:spcBef>
              <a:spcAft>
                <a:spcPts val="0"/>
              </a:spcAft>
              <a:buClr>
                <a:schemeClr val="dk2"/>
              </a:buClr>
              <a:buSzPct val="58245"/>
              <a:buNone/>
            </a:pPr>
            <a:r>
              <a:rPr lang="en" sz="2575">
                <a:solidFill>
                  <a:srgbClr val="595959"/>
                </a:solidFill>
                <a:highlight>
                  <a:srgbClr val="FFFFFF"/>
                </a:highlight>
              </a:rPr>
              <a:t>The original article can be found here:</a:t>
            </a:r>
            <a:r>
              <a:rPr lang="en" sz="2575" u="sng">
                <a:solidFill>
                  <a:schemeClr val="hlink"/>
                </a:solidFill>
                <a:highlight>
                  <a:srgbClr val="FFFFFF"/>
                </a:highlight>
                <a:hlinkClick r:id="rId4"/>
              </a:rPr>
              <a:t> A Unified Approach to Interpreting Model Predictions ; Lee &amp; Lundberg, NIPS (2017)</a:t>
            </a:r>
            <a:endParaRPr sz="2575">
              <a:solidFill>
                <a:srgbClr val="595959"/>
              </a:solidFill>
              <a:highlight>
                <a:srgbClr val="FFFFFF"/>
              </a:highlight>
            </a:endParaRPr>
          </a:p>
          <a:p>
            <a:pPr indent="0" lvl="0" marL="0" rtl="0" algn="l">
              <a:lnSpc>
                <a:spcPct val="150000"/>
              </a:lnSpc>
              <a:spcBef>
                <a:spcPts val="1000"/>
              </a:spcBef>
              <a:spcAft>
                <a:spcPts val="0"/>
              </a:spcAft>
              <a:buClr>
                <a:schemeClr val="dk2"/>
              </a:buClr>
              <a:buSzPct val="83333"/>
              <a:buNone/>
            </a:pPr>
            <a:r>
              <a:t/>
            </a:r>
            <a:endParaRPr sz="1800">
              <a:solidFill>
                <a:srgbClr val="595959"/>
              </a:solidFill>
              <a:highlight>
                <a:schemeClr val="lt1"/>
              </a:highlight>
            </a:endParaRPr>
          </a:p>
        </p:txBody>
      </p:sp>
      <p:sp>
        <p:nvSpPr>
          <p:cNvPr id="515" name="Google Shape;515;p67"/>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24</a:t>
            </a:r>
            <a:endParaRPr/>
          </a:p>
        </p:txBody>
      </p:sp>
      <p:sp>
        <p:nvSpPr>
          <p:cNvPr id="516" name="Google Shape;516;p67"/>
          <p:cNvSpPr txBox="1"/>
          <p:nvPr/>
        </p:nvSpPr>
        <p:spPr>
          <a:xfrm>
            <a:off x="70825" y="4767275"/>
            <a:ext cx="23775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Hélène Rondey</a:t>
            </a:r>
            <a:endParaRPr sz="10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8"/>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sz="2800"/>
              <a:t>Feature Importance - </a:t>
            </a:r>
            <a:r>
              <a:rPr lang="en" sz="2800">
                <a:highlight>
                  <a:srgbClr val="FFFFFF"/>
                </a:highlight>
              </a:rPr>
              <a:t>Contribution of Features</a:t>
            </a:r>
            <a:r>
              <a:rPr lang="en" sz="2800">
                <a:solidFill>
                  <a:srgbClr val="595959"/>
                </a:solidFill>
                <a:highlight>
                  <a:srgbClr val="FFFFFF"/>
                </a:highlight>
              </a:rPr>
              <a:t> </a:t>
            </a:r>
            <a:endParaRPr sz="4100">
              <a:solidFill>
                <a:srgbClr val="595959"/>
              </a:solidFill>
            </a:endParaRPr>
          </a:p>
        </p:txBody>
      </p:sp>
      <p:pic>
        <p:nvPicPr>
          <p:cNvPr id="522" name="Google Shape;522;p68"/>
          <p:cNvPicPr preferRelativeResize="0"/>
          <p:nvPr/>
        </p:nvPicPr>
        <p:blipFill rotWithShape="1">
          <a:blip r:embed="rId3">
            <a:alphaModFix/>
          </a:blip>
          <a:srcRect b="1437" l="0" r="0" t="1437"/>
          <a:stretch/>
        </p:blipFill>
        <p:spPr>
          <a:xfrm>
            <a:off x="1591987" y="881700"/>
            <a:ext cx="5572223" cy="3776474"/>
          </a:xfrm>
          <a:prstGeom prst="rect">
            <a:avLst/>
          </a:prstGeom>
          <a:noFill/>
          <a:ln>
            <a:noFill/>
          </a:ln>
        </p:spPr>
      </p:pic>
      <p:sp>
        <p:nvSpPr>
          <p:cNvPr id="523" name="Google Shape;523;p68"/>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25</a:t>
            </a:r>
            <a:endParaRPr/>
          </a:p>
        </p:txBody>
      </p:sp>
      <p:sp>
        <p:nvSpPr>
          <p:cNvPr id="524" name="Google Shape;524;p68"/>
          <p:cNvSpPr/>
          <p:nvPr/>
        </p:nvSpPr>
        <p:spPr>
          <a:xfrm>
            <a:off x="150900" y="2797900"/>
            <a:ext cx="3230100" cy="1755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rPr>
              <a:t>The indicators for Opioids and Synthetic Opioids mostly have a positive effect on the prediction, as well as the indicators for the states of California, Ohio, Florida and Illinois. The other drug types seem to have a negative impact on the predictions.</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This matches to our observations from the Data Exploration.</a:t>
            </a:r>
            <a:endParaRPr sz="1200">
              <a:solidFill>
                <a:schemeClr val="dk1"/>
              </a:solidFill>
            </a:endParaRPr>
          </a:p>
          <a:p>
            <a:pPr indent="0" lvl="0" marL="0" rtl="0" algn="l">
              <a:lnSpc>
                <a:spcPct val="90000"/>
              </a:lnSpc>
              <a:spcBef>
                <a:spcPts val="0"/>
              </a:spcBef>
              <a:spcAft>
                <a:spcPts val="0"/>
              </a:spcAft>
              <a:buNone/>
            </a:pPr>
            <a:r>
              <a:t/>
            </a:r>
            <a:endParaRPr sz="900">
              <a:solidFill>
                <a:schemeClr val="lt1"/>
              </a:solidFill>
            </a:endParaRPr>
          </a:p>
        </p:txBody>
      </p:sp>
      <p:sp>
        <p:nvSpPr>
          <p:cNvPr id="525" name="Google Shape;525;p68"/>
          <p:cNvSpPr txBox="1"/>
          <p:nvPr/>
        </p:nvSpPr>
        <p:spPr>
          <a:xfrm>
            <a:off x="70825" y="4767275"/>
            <a:ext cx="23775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H</a:t>
            </a:r>
            <a:r>
              <a:rPr lang="en" sz="1000">
                <a:solidFill>
                  <a:schemeClr val="lt1"/>
                </a:solidFill>
              </a:rPr>
              <a:t>élène Rondey</a:t>
            </a:r>
            <a:endParaRPr sz="10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490575" y="217925"/>
            <a:ext cx="80787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sz="2800"/>
              <a:t>Feature Importance - </a:t>
            </a:r>
            <a:r>
              <a:rPr lang="en" sz="2800">
                <a:solidFill>
                  <a:srgbClr val="212121"/>
                </a:solidFill>
                <a:highlight>
                  <a:srgbClr val="FFFFFF"/>
                </a:highlight>
              </a:rPr>
              <a:t>Absolute Effect of Variables</a:t>
            </a:r>
            <a:r>
              <a:rPr lang="en" sz="2800">
                <a:solidFill>
                  <a:srgbClr val="595959"/>
                </a:solidFill>
                <a:highlight>
                  <a:srgbClr val="FFFFFF"/>
                </a:highlight>
              </a:rPr>
              <a:t> </a:t>
            </a:r>
            <a:endParaRPr sz="4100">
              <a:solidFill>
                <a:srgbClr val="595959"/>
              </a:solidFill>
            </a:endParaRPr>
          </a:p>
        </p:txBody>
      </p:sp>
      <p:sp>
        <p:nvSpPr>
          <p:cNvPr id="531" name="Google Shape;531;p69"/>
          <p:cNvSpPr txBox="1"/>
          <p:nvPr>
            <p:ph idx="1" type="body"/>
          </p:nvPr>
        </p:nvSpPr>
        <p:spPr>
          <a:xfrm>
            <a:off x="152400" y="3852150"/>
            <a:ext cx="8839200" cy="690900"/>
          </a:xfrm>
          <a:prstGeom prst="rect">
            <a:avLst/>
          </a:prstGeom>
        </p:spPr>
        <p:txBody>
          <a:bodyPr anchorCtr="0" anchor="t" bIns="34275" lIns="68575" spcFirstLastPara="1" rIns="68575" wrap="square" tIns="34275">
            <a:noAutofit/>
          </a:bodyPr>
          <a:lstStyle/>
          <a:p>
            <a:pPr indent="0" lvl="0" marL="0" rtl="0" algn="ctr">
              <a:lnSpc>
                <a:spcPct val="140000"/>
              </a:lnSpc>
              <a:spcBef>
                <a:spcPts val="800"/>
              </a:spcBef>
              <a:spcAft>
                <a:spcPts val="1000"/>
              </a:spcAft>
              <a:buSzPts val="358"/>
              <a:buNone/>
            </a:pPr>
            <a:r>
              <a:rPr lang="en" sz="1400">
                <a:solidFill>
                  <a:srgbClr val="595959"/>
                </a:solidFill>
              </a:rPr>
              <a:t>State has the biggest impact in the prediction, followed by the drug type, and then the date. Small impact of the percent of pending investigation indicated that delayed reports barely influences prediction.</a:t>
            </a:r>
            <a:endParaRPr sz="1400">
              <a:solidFill>
                <a:srgbClr val="595959"/>
              </a:solidFill>
            </a:endParaRPr>
          </a:p>
        </p:txBody>
      </p:sp>
      <p:sp>
        <p:nvSpPr>
          <p:cNvPr id="532" name="Google Shape;532;p69"/>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26</a:t>
            </a:r>
            <a:endParaRPr/>
          </a:p>
        </p:txBody>
      </p:sp>
      <p:sp>
        <p:nvSpPr>
          <p:cNvPr id="533" name="Google Shape;533;p69"/>
          <p:cNvSpPr txBox="1"/>
          <p:nvPr/>
        </p:nvSpPr>
        <p:spPr>
          <a:xfrm>
            <a:off x="70825" y="4767275"/>
            <a:ext cx="23775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Hélène Rondey, </a:t>
            </a:r>
            <a:r>
              <a:rPr lang="en" sz="1000">
                <a:solidFill>
                  <a:schemeClr val="lt1"/>
                </a:solidFill>
              </a:rPr>
              <a:t>Yang-Hsuan Huang</a:t>
            </a:r>
            <a:endParaRPr sz="1000">
              <a:solidFill>
                <a:schemeClr val="lt1"/>
              </a:solidFill>
            </a:endParaRPr>
          </a:p>
          <a:p>
            <a:pPr indent="0" lvl="0" marL="0" rtl="0" algn="l">
              <a:lnSpc>
                <a:spcPct val="115000"/>
              </a:lnSpc>
              <a:spcBef>
                <a:spcPts val="0"/>
              </a:spcBef>
              <a:spcAft>
                <a:spcPts val="0"/>
              </a:spcAft>
              <a:buNone/>
            </a:pPr>
            <a:r>
              <a:t/>
            </a:r>
            <a:endParaRPr sz="1000">
              <a:solidFill>
                <a:schemeClr val="lt1"/>
              </a:solidFill>
            </a:endParaRPr>
          </a:p>
        </p:txBody>
      </p:sp>
      <p:pic>
        <p:nvPicPr>
          <p:cNvPr id="534" name="Google Shape;534;p69"/>
          <p:cNvPicPr preferRelativeResize="0"/>
          <p:nvPr/>
        </p:nvPicPr>
        <p:blipFill>
          <a:blip r:embed="rId3">
            <a:alphaModFix/>
          </a:blip>
          <a:stretch>
            <a:fillRect/>
          </a:stretch>
        </p:blipFill>
        <p:spPr>
          <a:xfrm>
            <a:off x="152400" y="1262825"/>
            <a:ext cx="8839199" cy="23863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0"/>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sz="2800"/>
              <a:t>Conclusion</a:t>
            </a:r>
            <a:endParaRPr sz="2800"/>
          </a:p>
        </p:txBody>
      </p:sp>
      <p:sp>
        <p:nvSpPr>
          <p:cNvPr id="540" name="Google Shape;540;p70"/>
          <p:cNvSpPr txBox="1"/>
          <p:nvPr>
            <p:ph idx="1" type="body"/>
          </p:nvPr>
        </p:nvSpPr>
        <p:spPr>
          <a:xfrm>
            <a:off x="489350" y="1346800"/>
            <a:ext cx="8337000" cy="3344100"/>
          </a:xfrm>
          <a:prstGeom prst="rect">
            <a:avLst/>
          </a:prstGeom>
          <a:noFill/>
          <a:ln>
            <a:noFill/>
          </a:ln>
        </p:spPr>
        <p:txBody>
          <a:bodyPr anchorCtr="0" anchor="ctr" bIns="34275" lIns="68575" spcFirstLastPara="1" rIns="68575" wrap="square" tIns="34275">
            <a:noAutofit/>
          </a:bodyPr>
          <a:lstStyle/>
          <a:p>
            <a:pPr indent="-330014" lvl="0" marL="457200" marR="0" rtl="0" algn="l">
              <a:lnSpc>
                <a:spcPct val="140000"/>
              </a:lnSpc>
              <a:spcBef>
                <a:spcPts val="800"/>
              </a:spcBef>
              <a:spcAft>
                <a:spcPts val="0"/>
              </a:spcAft>
              <a:buClr>
                <a:srgbClr val="595959"/>
              </a:buClr>
              <a:buSzPts val="1597"/>
              <a:buChar char="●"/>
            </a:pPr>
            <a:r>
              <a:rPr lang="en" sz="1597">
                <a:solidFill>
                  <a:srgbClr val="595959"/>
                </a:solidFill>
              </a:rPr>
              <a:t>Linear model was too poor because the large MAE (333 deaths,⅔ of the mean prediction) and </a:t>
            </a:r>
            <a:r>
              <a:rPr b="1" lang="en" sz="1597">
                <a:solidFill>
                  <a:srgbClr val="595959"/>
                </a:solidFill>
              </a:rPr>
              <a:t>negative prediction values</a:t>
            </a:r>
            <a:r>
              <a:rPr lang="en" sz="1597">
                <a:solidFill>
                  <a:srgbClr val="595959"/>
                </a:solidFill>
              </a:rPr>
              <a:t>.</a:t>
            </a:r>
            <a:endParaRPr sz="1597">
              <a:solidFill>
                <a:srgbClr val="595959"/>
              </a:solidFill>
            </a:endParaRPr>
          </a:p>
          <a:p>
            <a:pPr indent="-330014" lvl="0" marL="457200" marR="0" rtl="0" algn="l">
              <a:lnSpc>
                <a:spcPct val="140000"/>
              </a:lnSpc>
              <a:spcBef>
                <a:spcPts val="0"/>
              </a:spcBef>
              <a:spcAft>
                <a:spcPts val="0"/>
              </a:spcAft>
              <a:buClr>
                <a:srgbClr val="595959"/>
              </a:buClr>
              <a:buSzPts val="1597"/>
              <a:buChar char="●"/>
            </a:pPr>
            <a:r>
              <a:rPr lang="en" sz="1597">
                <a:solidFill>
                  <a:srgbClr val="595959"/>
                </a:solidFill>
              </a:rPr>
              <a:t>We successfully predict with an MAE of 53 deaths.</a:t>
            </a:r>
            <a:endParaRPr sz="1597">
              <a:solidFill>
                <a:srgbClr val="595959"/>
              </a:solidFill>
            </a:endParaRPr>
          </a:p>
          <a:p>
            <a:pPr indent="-330014" lvl="0" marL="457200" marR="0" rtl="0" algn="l">
              <a:lnSpc>
                <a:spcPct val="140000"/>
              </a:lnSpc>
              <a:spcBef>
                <a:spcPts val="0"/>
              </a:spcBef>
              <a:spcAft>
                <a:spcPts val="0"/>
              </a:spcAft>
              <a:buClr>
                <a:srgbClr val="595959"/>
              </a:buClr>
              <a:buSzPts val="1597"/>
              <a:buChar char="●"/>
            </a:pPr>
            <a:r>
              <a:rPr lang="en" sz="1597">
                <a:solidFill>
                  <a:srgbClr val="595959"/>
                </a:solidFill>
              </a:rPr>
              <a:t>The model exhibits a </a:t>
            </a:r>
            <a:r>
              <a:rPr b="1" lang="en" sz="1597">
                <a:solidFill>
                  <a:srgbClr val="595959"/>
                </a:solidFill>
              </a:rPr>
              <a:t>bias towards higher values</a:t>
            </a:r>
            <a:r>
              <a:rPr lang="en" sz="1597">
                <a:solidFill>
                  <a:srgbClr val="595959"/>
                </a:solidFill>
              </a:rPr>
              <a:t>, suggesting that it may underestimate in certain scenarios, while </a:t>
            </a:r>
            <a:r>
              <a:rPr b="1" lang="en" sz="1597">
                <a:solidFill>
                  <a:srgbClr val="595959"/>
                </a:solidFill>
              </a:rPr>
              <a:t>smaller values have a</a:t>
            </a:r>
            <a:r>
              <a:rPr lang="en" sz="1597">
                <a:solidFill>
                  <a:srgbClr val="595959"/>
                </a:solidFill>
              </a:rPr>
              <a:t> </a:t>
            </a:r>
            <a:r>
              <a:rPr b="1" lang="en" sz="1597">
                <a:solidFill>
                  <a:srgbClr val="595959"/>
                </a:solidFill>
              </a:rPr>
              <a:t>higher relative error</a:t>
            </a:r>
            <a:r>
              <a:rPr lang="en" sz="1597">
                <a:solidFill>
                  <a:srgbClr val="595959"/>
                </a:solidFill>
              </a:rPr>
              <a:t>.</a:t>
            </a:r>
            <a:endParaRPr sz="1597">
              <a:solidFill>
                <a:srgbClr val="595959"/>
              </a:solidFill>
            </a:endParaRPr>
          </a:p>
          <a:p>
            <a:pPr indent="-330014" lvl="0" marL="457200" marR="0" rtl="0" algn="l">
              <a:lnSpc>
                <a:spcPct val="140000"/>
              </a:lnSpc>
              <a:spcBef>
                <a:spcPts val="0"/>
              </a:spcBef>
              <a:spcAft>
                <a:spcPts val="0"/>
              </a:spcAft>
              <a:buClr>
                <a:srgbClr val="595959"/>
              </a:buClr>
              <a:buSzPts val="1597"/>
              <a:buChar char="●"/>
            </a:pPr>
            <a:r>
              <a:rPr lang="en" sz="1597">
                <a:solidFill>
                  <a:srgbClr val="595959"/>
                </a:solidFill>
              </a:rPr>
              <a:t>But Feature Importance matches trends observed in Exploration, and the train and test errors are similar, so overall </a:t>
            </a:r>
            <a:r>
              <a:rPr b="1" lang="en" sz="1597">
                <a:solidFill>
                  <a:srgbClr val="595959"/>
                </a:solidFill>
              </a:rPr>
              <a:t>a </a:t>
            </a:r>
            <a:r>
              <a:rPr b="1" lang="en" sz="1597">
                <a:solidFill>
                  <a:srgbClr val="595959"/>
                </a:solidFill>
              </a:rPr>
              <a:t>fair part of the signal has been captured</a:t>
            </a:r>
            <a:r>
              <a:rPr lang="en" sz="1597">
                <a:solidFill>
                  <a:srgbClr val="595959"/>
                </a:solidFill>
              </a:rPr>
              <a:t>.</a:t>
            </a:r>
            <a:endParaRPr sz="1597">
              <a:solidFill>
                <a:srgbClr val="595959"/>
              </a:solidFill>
            </a:endParaRPr>
          </a:p>
          <a:p>
            <a:pPr indent="-330014" lvl="0" marL="457200" marR="0" rtl="0" algn="l">
              <a:lnSpc>
                <a:spcPct val="140000"/>
              </a:lnSpc>
              <a:spcBef>
                <a:spcPts val="0"/>
              </a:spcBef>
              <a:spcAft>
                <a:spcPts val="0"/>
              </a:spcAft>
              <a:buClr>
                <a:srgbClr val="595959"/>
              </a:buClr>
              <a:buSzPts val="1597"/>
              <a:buChar char="●"/>
            </a:pPr>
            <a:r>
              <a:rPr b="1" lang="en" sz="1597">
                <a:solidFill>
                  <a:srgbClr val="595959"/>
                </a:solidFill>
              </a:rPr>
              <a:t>4 states (LA, ND, NE, PA) were not included</a:t>
            </a:r>
            <a:r>
              <a:rPr lang="en" sz="1597">
                <a:solidFill>
                  <a:srgbClr val="595959"/>
                </a:solidFill>
              </a:rPr>
              <a:t> in the training due the absence of data</a:t>
            </a:r>
            <a:endParaRPr sz="1597">
              <a:solidFill>
                <a:srgbClr val="595959"/>
              </a:solidFill>
            </a:endParaRPr>
          </a:p>
          <a:p>
            <a:pPr indent="0" lvl="0" marL="0" rtl="0" algn="l">
              <a:lnSpc>
                <a:spcPct val="150000"/>
              </a:lnSpc>
              <a:spcBef>
                <a:spcPts val="1000"/>
              </a:spcBef>
              <a:spcAft>
                <a:spcPts val="0"/>
              </a:spcAft>
              <a:buClr>
                <a:schemeClr val="dk2"/>
              </a:buClr>
              <a:buSzPts val="375"/>
              <a:buNone/>
            </a:pPr>
            <a:r>
              <a:t/>
            </a:r>
            <a:endParaRPr sz="450"/>
          </a:p>
        </p:txBody>
      </p:sp>
      <p:sp>
        <p:nvSpPr>
          <p:cNvPr id="541" name="Google Shape;541;p70"/>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27</a:t>
            </a:r>
            <a:endParaRPr/>
          </a:p>
        </p:txBody>
      </p:sp>
      <p:sp>
        <p:nvSpPr>
          <p:cNvPr id="542" name="Google Shape;542;p70"/>
          <p:cNvSpPr txBox="1"/>
          <p:nvPr/>
        </p:nvSpPr>
        <p:spPr>
          <a:xfrm>
            <a:off x="70825" y="4767275"/>
            <a:ext cx="36075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Hélène Rondey, Yang-Hsuan Huang, </a:t>
            </a:r>
            <a:r>
              <a:rPr lang="en" sz="1000">
                <a:solidFill>
                  <a:schemeClr val="lt1"/>
                </a:solidFill>
              </a:rPr>
              <a:t>Akshat Bhardwaj</a:t>
            </a:r>
            <a:endParaRPr sz="1000">
              <a:solidFill>
                <a:schemeClr val="lt1"/>
              </a:solidFill>
            </a:endParaRPr>
          </a:p>
          <a:p>
            <a:pPr indent="0" lvl="0" marL="0" rtl="0" algn="l">
              <a:lnSpc>
                <a:spcPct val="115000"/>
              </a:lnSpc>
              <a:spcBef>
                <a:spcPts val="0"/>
              </a:spcBef>
              <a:spcAft>
                <a:spcPts val="0"/>
              </a:spcAft>
              <a:buNone/>
            </a:pPr>
            <a:r>
              <a:t/>
            </a:r>
            <a:endParaRPr sz="10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1"/>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sz="2800"/>
              <a:t>Challenges &amp; Lessons</a:t>
            </a:r>
            <a:endParaRPr sz="2800"/>
          </a:p>
        </p:txBody>
      </p:sp>
      <p:sp>
        <p:nvSpPr>
          <p:cNvPr id="548" name="Google Shape;548;p71"/>
          <p:cNvSpPr txBox="1"/>
          <p:nvPr>
            <p:ph idx="1" type="body"/>
          </p:nvPr>
        </p:nvSpPr>
        <p:spPr>
          <a:xfrm>
            <a:off x="489350" y="1346800"/>
            <a:ext cx="8332500" cy="3090300"/>
          </a:xfrm>
          <a:prstGeom prst="rect">
            <a:avLst/>
          </a:prstGeom>
          <a:noFill/>
          <a:ln>
            <a:noFill/>
          </a:ln>
        </p:spPr>
        <p:txBody>
          <a:bodyPr anchorCtr="0" anchor="t" bIns="34275" lIns="68575" spcFirstLastPara="1" rIns="68575" wrap="square" tIns="34275">
            <a:noAutofit/>
          </a:bodyPr>
          <a:lstStyle/>
          <a:p>
            <a:pPr indent="0" lvl="0" marL="0" marR="0" rtl="0" algn="l">
              <a:lnSpc>
                <a:spcPct val="140000"/>
              </a:lnSpc>
              <a:spcBef>
                <a:spcPts val="800"/>
              </a:spcBef>
              <a:spcAft>
                <a:spcPts val="0"/>
              </a:spcAft>
              <a:buSzPts val="935"/>
              <a:buNone/>
            </a:pPr>
            <a:r>
              <a:rPr b="1" lang="en" sz="1550">
                <a:solidFill>
                  <a:srgbClr val="595959"/>
                </a:solidFill>
              </a:rPr>
              <a:t>Lessons: </a:t>
            </a:r>
            <a:endParaRPr b="1" sz="1550">
              <a:solidFill>
                <a:srgbClr val="595959"/>
              </a:solidFill>
            </a:endParaRPr>
          </a:p>
          <a:p>
            <a:pPr indent="-327025" lvl="0" marL="457200" marR="0" rtl="0" algn="l">
              <a:lnSpc>
                <a:spcPct val="140000"/>
              </a:lnSpc>
              <a:spcBef>
                <a:spcPts val="1000"/>
              </a:spcBef>
              <a:spcAft>
                <a:spcPts val="0"/>
              </a:spcAft>
              <a:buClr>
                <a:srgbClr val="595959"/>
              </a:buClr>
              <a:buSzPts val="1550"/>
              <a:buChar char="-"/>
            </a:pPr>
            <a:r>
              <a:rPr lang="en" sz="1550">
                <a:solidFill>
                  <a:srgbClr val="595959"/>
                </a:solidFill>
              </a:rPr>
              <a:t>Taking the time to understand how the features were built and how the data was collected to make sound decisions</a:t>
            </a:r>
            <a:endParaRPr sz="1550">
              <a:solidFill>
                <a:srgbClr val="595959"/>
              </a:solidFill>
            </a:endParaRPr>
          </a:p>
          <a:p>
            <a:pPr indent="-327025" lvl="0" marL="457200" marR="0" rtl="0" algn="l">
              <a:lnSpc>
                <a:spcPct val="140000"/>
              </a:lnSpc>
              <a:spcBef>
                <a:spcPts val="0"/>
              </a:spcBef>
              <a:spcAft>
                <a:spcPts val="0"/>
              </a:spcAft>
              <a:buClr>
                <a:srgbClr val="595959"/>
              </a:buClr>
              <a:buSzPts val="1550"/>
              <a:buChar char="-"/>
            </a:pPr>
            <a:r>
              <a:rPr lang="en" sz="1550">
                <a:solidFill>
                  <a:srgbClr val="595959"/>
                </a:solidFill>
              </a:rPr>
              <a:t>Mastering notions of batch size, epochs, k-folds &amp; estimator variance and bias </a:t>
            </a:r>
            <a:endParaRPr sz="1550">
              <a:solidFill>
                <a:srgbClr val="595959"/>
              </a:solidFill>
            </a:endParaRPr>
          </a:p>
          <a:p>
            <a:pPr indent="0" lvl="0" marL="0" marR="0" rtl="0" algn="l">
              <a:lnSpc>
                <a:spcPct val="140000"/>
              </a:lnSpc>
              <a:spcBef>
                <a:spcPts val="1000"/>
              </a:spcBef>
              <a:spcAft>
                <a:spcPts val="0"/>
              </a:spcAft>
              <a:buSzPts val="935"/>
              <a:buNone/>
            </a:pPr>
            <a:r>
              <a:rPr b="1" lang="en" sz="1550">
                <a:solidFill>
                  <a:srgbClr val="595959"/>
                </a:solidFill>
              </a:rPr>
              <a:t>Coding challenges:</a:t>
            </a:r>
            <a:endParaRPr b="1" sz="1550">
              <a:solidFill>
                <a:srgbClr val="595959"/>
              </a:solidFill>
            </a:endParaRPr>
          </a:p>
          <a:p>
            <a:pPr indent="-327025" lvl="0" marL="457200" marR="0" rtl="0" algn="l">
              <a:lnSpc>
                <a:spcPct val="140000"/>
              </a:lnSpc>
              <a:spcBef>
                <a:spcPts val="1000"/>
              </a:spcBef>
              <a:spcAft>
                <a:spcPts val="0"/>
              </a:spcAft>
              <a:buClr>
                <a:srgbClr val="595959"/>
              </a:buClr>
              <a:buSzPts val="1550"/>
              <a:buChar char="-"/>
            </a:pPr>
            <a:r>
              <a:rPr lang="en" sz="1550">
                <a:solidFill>
                  <a:srgbClr val="595959"/>
                </a:solidFill>
              </a:rPr>
              <a:t>Learning how to mix the Sklearn (Grid Search) and Pytorch (Neural Net architectures) in the Skorch environment</a:t>
            </a:r>
            <a:endParaRPr sz="1550">
              <a:solidFill>
                <a:srgbClr val="595959"/>
              </a:solidFill>
            </a:endParaRPr>
          </a:p>
          <a:p>
            <a:pPr indent="-327025" lvl="0" marL="457200" marR="0" rtl="0" algn="l">
              <a:lnSpc>
                <a:spcPct val="140000"/>
              </a:lnSpc>
              <a:spcBef>
                <a:spcPts val="0"/>
              </a:spcBef>
              <a:spcAft>
                <a:spcPts val="0"/>
              </a:spcAft>
              <a:buClr>
                <a:srgbClr val="595959"/>
              </a:buClr>
              <a:buSzPts val="1550"/>
              <a:buChar char="-"/>
            </a:pPr>
            <a:r>
              <a:rPr lang="en" sz="1550">
                <a:solidFill>
                  <a:srgbClr val="595959"/>
                </a:solidFill>
              </a:rPr>
              <a:t>Properly saving the optimal parameters and models</a:t>
            </a:r>
            <a:endParaRPr sz="1550">
              <a:solidFill>
                <a:srgbClr val="595959"/>
              </a:solidFill>
            </a:endParaRPr>
          </a:p>
        </p:txBody>
      </p:sp>
      <p:sp>
        <p:nvSpPr>
          <p:cNvPr id="549" name="Google Shape;549;p71"/>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28</a:t>
            </a:r>
            <a:endParaRPr/>
          </a:p>
        </p:txBody>
      </p:sp>
      <p:sp>
        <p:nvSpPr>
          <p:cNvPr id="550" name="Google Shape;550;p71"/>
          <p:cNvSpPr txBox="1"/>
          <p:nvPr/>
        </p:nvSpPr>
        <p:spPr>
          <a:xfrm>
            <a:off x="70825" y="4767275"/>
            <a:ext cx="23775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Hélène Rondey</a:t>
            </a:r>
            <a:endParaRPr sz="1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1"/>
              </a:buClr>
              <a:buSzPts val="1100"/>
              <a:buFont typeface="Arial"/>
              <a:buNone/>
            </a:pPr>
            <a:r>
              <a:rPr lang="en" sz="2800">
                <a:solidFill>
                  <a:schemeClr val="dk1"/>
                </a:solidFill>
              </a:rPr>
              <a:t>Introduction</a:t>
            </a:r>
            <a:endParaRPr/>
          </a:p>
        </p:txBody>
      </p:sp>
      <p:sp>
        <p:nvSpPr>
          <p:cNvPr id="309" name="Google Shape;309;p45"/>
          <p:cNvSpPr txBox="1"/>
          <p:nvPr>
            <p:ph idx="1" type="body"/>
          </p:nvPr>
        </p:nvSpPr>
        <p:spPr>
          <a:xfrm>
            <a:off x="489350" y="1346800"/>
            <a:ext cx="8062200" cy="30903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595959"/>
                </a:solidFill>
              </a:rPr>
              <a:t>Data: </a:t>
            </a:r>
            <a:r>
              <a:rPr lang="en" sz="1800" u="sng">
                <a:solidFill>
                  <a:schemeClr val="hlink"/>
                </a:solidFill>
                <a:hlinkClick r:id="rId3"/>
              </a:rPr>
              <a:t>US Provisional Drug Overdose Death(OD) Counts</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Range: Jan 2015 ~ Sep 2023</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Sample: 60,000</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Label: Predicted OD Count per state (OD Count are often incomplete and causes of death may be pending investigation)</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Features: Month, Indicator(drug types), State, Percent Pending Investigation</a:t>
            </a:r>
            <a:endParaRPr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sz="1300">
                <a:solidFill>
                  <a:srgbClr val="595959"/>
                </a:solidFill>
              </a:rPr>
              <a:t>*Not considering Weather/Season due to the insensitivity to variations by seasonality in this dataset</a:t>
            </a:r>
            <a:endParaRPr sz="1400">
              <a:solidFill>
                <a:srgbClr val="595959"/>
              </a:solidFill>
            </a:endParaRPr>
          </a:p>
        </p:txBody>
      </p:sp>
      <p:sp>
        <p:nvSpPr>
          <p:cNvPr id="310" name="Google Shape;310;p45"/>
          <p:cNvSpPr txBox="1"/>
          <p:nvPr/>
        </p:nvSpPr>
        <p:spPr>
          <a:xfrm>
            <a:off x="70825" y="4767275"/>
            <a:ext cx="15888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Yang-Hsuan Huang</a:t>
            </a:r>
            <a:endParaRPr sz="1000">
              <a:solidFill>
                <a:schemeClr val="lt1"/>
              </a:solidFill>
            </a:endParaRPr>
          </a:p>
        </p:txBody>
      </p:sp>
      <p:sp>
        <p:nvSpPr>
          <p:cNvPr id="311" name="Google Shape;311;p45"/>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2"/>
          <p:cNvSpPr txBox="1"/>
          <p:nvPr>
            <p:ph idx="1" type="body"/>
          </p:nvPr>
        </p:nvSpPr>
        <p:spPr>
          <a:xfrm>
            <a:off x="1208023" y="1746196"/>
            <a:ext cx="6735914" cy="1651108"/>
          </a:xfrm>
          <a:prstGeom prst="rect">
            <a:avLst/>
          </a:prstGeom>
          <a:no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Clr>
                <a:schemeClr val="lt1"/>
              </a:buClr>
              <a:buSzPts val="2400"/>
              <a:buNone/>
            </a:pPr>
            <a:r>
              <a:rPr lang="en" sz="4500"/>
              <a:t>FIN</a:t>
            </a:r>
            <a:endParaRPr sz="4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1"/>
              </a:buClr>
              <a:buSzPts val="1100"/>
              <a:buFont typeface="Arial"/>
              <a:buNone/>
            </a:pPr>
            <a:r>
              <a:rPr lang="en" sz="2800">
                <a:solidFill>
                  <a:schemeClr val="dk1"/>
                </a:solidFill>
              </a:rPr>
              <a:t>Sample Data</a:t>
            </a:r>
            <a:endParaRPr/>
          </a:p>
        </p:txBody>
      </p:sp>
      <p:pic>
        <p:nvPicPr>
          <p:cNvPr id="317" name="Google Shape;317;p46"/>
          <p:cNvPicPr preferRelativeResize="0"/>
          <p:nvPr/>
        </p:nvPicPr>
        <p:blipFill rotWithShape="1">
          <a:blip r:embed="rId3">
            <a:alphaModFix/>
          </a:blip>
          <a:srcRect b="44456" l="0" r="0" t="0"/>
          <a:stretch/>
        </p:blipFill>
        <p:spPr>
          <a:xfrm>
            <a:off x="235325" y="1086276"/>
            <a:ext cx="8673352" cy="2970951"/>
          </a:xfrm>
          <a:prstGeom prst="rect">
            <a:avLst/>
          </a:prstGeom>
          <a:noFill/>
          <a:ln>
            <a:noFill/>
          </a:ln>
        </p:spPr>
      </p:pic>
      <p:sp>
        <p:nvSpPr>
          <p:cNvPr id="318" name="Google Shape;318;p46"/>
          <p:cNvSpPr txBox="1"/>
          <p:nvPr/>
        </p:nvSpPr>
        <p:spPr>
          <a:xfrm>
            <a:off x="70825" y="4767275"/>
            <a:ext cx="15888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Catherine Li</a:t>
            </a:r>
            <a:endParaRPr sz="1000">
              <a:solidFill>
                <a:schemeClr val="lt1"/>
              </a:solidFill>
            </a:endParaRPr>
          </a:p>
        </p:txBody>
      </p:sp>
      <p:sp>
        <p:nvSpPr>
          <p:cNvPr id="319" name="Google Shape;319;p46"/>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3</a:t>
            </a:r>
            <a:endParaRPr/>
          </a:p>
        </p:txBody>
      </p:sp>
      <p:sp>
        <p:nvSpPr>
          <p:cNvPr id="320" name="Google Shape;320;p46"/>
          <p:cNvSpPr txBox="1"/>
          <p:nvPr/>
        </p:nvSpPr>
        <p:spPr>
          <a:xfrm>
            <a:off x="2623550" y="4057225"/>
            <a:ext cx="35091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u="sng">
                <a:solidFill>
                  <a:schemeClr val="hlink"/>
                </a:solidFill>
                <a:hlinkClick r:id="rId4"/>
              </a:rPr>
              <a:t>Provisional Drug Overdose Death Data</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1"/>
              </a:buClr>
              <a:buSzPts val="1100"/>
              <a:buFont typeface="Arial"/>
              <a:buNone/>
            </a:pPr>
            <a:r>
              <a:rPr lang="en" sz="2800">
                <a:solidFill>
                  <a:schemeClr val="dk1"/>
                </a:solidFill>
              </a:rPr>
              <a:t>Data Extraction</a:t>
            </a:r>
            <a:endParaRPr/>
          </a:p>
        </p:txBody>
      </p:sp>
      <p:sp>
        <p:nvSpPr>
          <p:cNvPr id="326" name="Google Shape;326;p47"/>
          <p:cNvSpPr txBox="1"/>
          <p:nvPr>
            <p:ph idx="1" type="body"/>
          </p:nvPr>
        </p:nvSpPr>
        <p:spPr>
          <a:xfrm>
            <a:off x="489347" y="1346812"/>
            <a:ext cx="7777500" cy="30903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595959"/>
                </a:solidFill>
              </a:rPr>
              <a:t>Dataset: 60,000 rows, 12 columns</a:t>
            </a:r>
            <a:endParaRPr sz="1800">
              <a:solidFill>
                <a:srgbClr val="595959"/>
              </a:solidFill>
            </a:endParaRPr>
          </a:p>
          <a:p>
            <a:pPr indent="0" lvl="0" marL="0" rtl="0" algn="l">
              <a:lnSpc>
                <a:spcPct val="115000"/>
              </a:lnSpc>
              <a:spcBef>
                <a:spcPts val="1200"/>
              </a:spcBef>
              <a:spcAft>
                <a:spcPts val="0"/>
              </a:spcAft>
              <a:buClr>
                <a:schemeClr val="dk1"/>
              </a:buClr>
              <a:buSzPts val="1100"/>
              <a:buNone/>
            </a:pPr>
            <a:r>
              <a:rPr lang="en" sz="1800">
                <a:solidFill>
                  <a:srgbClr val="595959"/>
                </a:solidFill>
              </a:rPr>
              <a:t>Preprocessing steps: </a:t>
            </a:r>
            <a:endParaRPr sz="1800">
              <a:solidFill>
                <a:srgbClr val="595959"/>
              </a:solidFill>
            </a:endParaRPr>
          </a:p>
          <a:p>
            <a:pPr indent="-342900" lvl="0" marL="457200" rtl="0" algn="l">
              <a:lnSpc>
                <a:spcPct val="115000"/>
              </a:lnSpc>
              <a:spcBef>
                <a:spcPts val="1200"/>
              </a:spcBef>
              <a:spcAft>
                <a:spcPts val="0"/>
              </a:spcAft>
              <a:buClr>
                <a:srgbClr val="595959"/>
              </a:buClr>
              <a:buSzPts val="1800"/>
              <a:buChar char="-"/>
            </a:pPr>
            <a:r>
              <a:rPr lang="en" sz="1800">
                <a:solidFill>
                  <a:srgbClr val="595959"/>
                </a:solidFill>
              </a:rPr>
              <a:t>Renaming columns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Convert dtypes</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Defining debug and working datasets</a:t>
            </a:r>
            <a:endParaRPr sz="1800">
              <a:solidFill>
                <a:srgbClr val="595959"/>
              </a:solidFill>
            </a:endParaRPr>
          </a:p>
          <a:p>
            <a:pPr indent="-342900" lvl="0" marL="457200" rtl="0" algn="l">
              <a:lnSpc>
                <a:spcPct val="115000"/>
              </a:lnSpc>
              <a:spcBef>
                <a:spcPts val="1200"/>
              </a:spcBef>
              <a:spcAft>
                <a:spcPts val="0"/>
              </a:spcAft>
              <a:buClr>
                <a:srgbClr val="595959"/>
              </a:buClr>
              <a:buSzPts val="1800"/>
              <a:buChar char="-"/>
            </a:pPr>
            <a:r>
              <a:rPr lang="en" sz="1800">
                <a:solidFill>
                  <a:srgbClr val="595959"/>
                </a:solidFill>
              </a:rPr>
              <a:t>10,000 for debug</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60,000 for working</a:t>
            </a:r>
            <a:endParaRPr sz="1800">
              <a:solidFill>
                <a:srgbClr val="595959"/>
              </a:solidFill>
            </a:endParaRPr>
          </a:p>
        </p:txBody>
      </p:sp>
      <p:sp>
        <p:nvSpPr>
          <p:cNvPr id="327" name="Google Shape;327;p47"/>
          <p:cNvSpPr txBox="1"/>
          <p:nvPr/>
        </p:nvSpPr>
        <p:spPr>
          <a:xfrm>
            <a:off x="70825" y="4767275"/>
            <a:ext cx="15888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Catherine Li</a:t>
            </a:r>
            <a:endParaRPr sz="1000">
              <a:solidFill>
                <a:schemeClr val="lt1"/>
              </a:solidFill>
            </a:endParaRPr>
          </a:p>
        </p:txBody>
      </p:sp>
      <p:sp>
        <p:nvSpPr>
          <p:cNvPr id="328" name="Google Shape;328;p47"/>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sz="2800"/>
              <a:t>Data Exploration</a:t>
            </a:r>
            <a:endParaRPr sz="2800"/>
          </a:p>
        </p:txBody>
      </p:sp>
      <p:sp>
        <p:nvSpPr>
          <p:cNvPr id="334" name="Google Shape;334;p48"/>
          <p:cNvSpPr txBox="1"/>
          <p:nvPr>
            <p:ph idx="1" type="body"/>
          </p:nvPr>
        </p:nvSpPr>
        <p:spPr>
          <a:xfrm>
            <a:off x="489350" y="1346800"/>
            <a:ext cx="8415000" cy="32679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150000"/>
              </a:lnSpc>
              <a:spcBef>
                <a:spcPts val="1000"/>
              </a:spcBef>
              <a:spcAft>
                <a:spcPts val="0"/>
              </a:spcAft>
              <a:buClr>
                <a:schemeClr val="dk2"/>
              </a:buClr>
              <a:buSzPts val="1500"/>
              <a:buNone/>
            </a:pPr>
            <a:r>
              <a:rPr lang="en" sz="1800">
                <a:solidFill>
                  <a:srgbClr val="595959"/>
                </a:solidFill>
              </a:rPr>
              <a:t>Remove unnecessary features (i.e., </a:t>
            </a:r>
            <a:r>
              <a:rPr lang="en" sz="1800">
                <a:solidFill>
                  <a:srgbClr val="595959"/>
                </a:solidFill>
              </a:rPr>
              <a:t>Footnote</a:t>
            </a:r>
            <a:r>
              <a:rPr lang="en" sz="1800">
                <a:solidFill>
                  <a:srgbClr val="595959"/>
                </a:solidFill>
              </a:rPr>
              <a:t>, </a:t>
            </a:r>
            <a:r>
              <a:rPr lang="en" sz="1800">
                <a:solidFill>
                  <a:srgbClr val="595959"/>
                </a:solidFill>
              </a:rPr>
              <a:t>Footnote_symbol).</a:t>
            </a:r>
            <a:endParaRPr sz="1800">
              <a:solidFill>
                <a:srgbClr val="595959"/>
              </a:solidFill>
            </a:endParaRPr>
          </a:p>
          <a:p>
            <a:pPr indent="0" lvl="0" marL="0" rtl="0" algn="l">
              <a:lnSpc>
                <a:spcPct val="150000"/>
              </a:lnSpc>
              <a:spcBef>
                <a:spcPts val="1000"/>
              </a:spcBef>
              <a:spcAft>
                <a:spcPts val="0"/>
              </a:spcAft>
              <a:buClr>
                <a:schemeClr val="dk2"/>
              </a:buClr>
              <a:buSzPts val="1500"/>
              <a:buNone/>
            </a:pPr>
            <a:r>
              <a:rPr lang="en" sz="1800">
                <a:solidFill>
                  <a:srgbClr val="595959"/>
                </a:solidFill>
              </a:rPr>
              <a:t>Remove all overlapping classes under variables ‘State’ and ‘Indicator’ (eg. ‘US’).</a:t>
            </a:r>
            <a:endParaRPr sz="1800">
              <a:solidFill>
                <a:srgbClr val="595959"/>
              </a:solidFill>
            </a:endParaRPr>
          </a:p>
          <a:p>
            <a:pPr indent="0" lvl="0" marL="0" rtl="0" algn="l">
              <a:lnSpc>
                <a:spcPct val="150000"/>
              </a:lnSpc>
              <a:spcBef>
                <a:spcPts val="1000"/>
              </a:spcBef>
              <a:spcAft>
                <a:spcPts val="0"/>
              </a:spcAft>
              <a:buClr>
                <a:schemeClr val="dk2"/>
              </a:buClr>
              <a:buSzPts val="1500"/>
              <a:buNone/>
            </a:pPr>
            <a:r>
              <a:rPr lang="en" sz="1800">
                <a:solidFill>
                  <a:srgbClr val="595959"/>
                </a:solidFill>
              </a:rPr>
              <a:t>Construct </a:t>
            </a:r>
            <a:r>
              <a:rPr lang="en" sz="1800" u="sng">
                <a:solidFill>
                  <a:schemeClr val="hlink"/>
                </a:solidFill>
                <a:hlinkClick action="ppaction://hlinksldjump" r:id="rId3"/>
              </a:rPr>
              <a:t>df1</a:t>
            </a:r>
            <a:r>
              <a:rPr lang="en" sz="1800">
                <a:solidFill>
                  <a:srgbClr val="595959"/>
                </a:solidFill>
              </a:rPr>
              <a:t>: table of drug overdose deaths to observe the trends.</a:t>
            </a:r>
            <a:endParaRPr sz="1800">
              <a:solidFill>
                <a:srgbClr val="595959"/>
              </a:solidFill>
            </a:endParaRPr>
          </a:p>
          <a:p>
            <a:pPr indent="0" lvl="0" marL="0" rtl="0" algn="l">
              <a:lnSpc>
                <a:spcPct val="150000"/>
              </a:lnSpc>
              <a:spcBef>
                <a:spcPts val="1000"/>
              </a:spcBef>
              <a:spcAft>
                <a:spcPts val="0"/>
              </a:spcAft>
              <a:buClr>
                <a:schemeClr val="dk2"/>
              </a:buClr>
              <a:buSzPts val="1500"/>
              <a:buNone/>
            </a:pPr>
            <a:r>
              <a:rPr lang="en" sz="1800">
                <a:solidFill>
                  <a:srgbClr val="595959"/>
                </a:solidFill>
              </a:rPr>
              <a:t>Construct </a:t>
            </a:r>
            <a:r>
              <a:rPr lang="en" sz="1800" u="sng">
                <a:solidFill>
                  <a:schemeClr val="hlink"/>
                </a:solidFill>
                <a:hlinkClick action="ppaction://hlinksldjump" r:id="rId4"/>
              </a:rPr>
              <a:t>df2</a:t>
            </a:r>
            <a:r>
              <a:rPr lang="en" sz="1800">
                <a:solidFill>
                  <a:srgbClr val="595959"/>
                </a:solidFill>
              </a:rPr>
              <a:t>: table of drug overdose deaths and death rate per state.</a:t>
            </a:r>
            <a:endParaRPr sz="1800">
              <a:solidFill>
                <a:srgbClr val="595959"/>
              </a:solidFill>
            </a:endParaRPr>
          </a:p>
          <a:p>
            <a:pPr indent="0" lvl="0" marL="0" rtl="0" algn="l">
              <a:lnSpc>
                <a:spcPct val="150000"/>
              </a:lnSpc>
              <a:spcBef>
                <a:spcPts val="1000"/>
              </a:spcBef>
              <a:spcAft>
                <a:spcPts val="0"/>
              </a:spcAft>
              <a:buClr>
                <a:schemeClr val="dk2"/>
              </a:buClr>
              <a:buSzPts val="1500"/>
              <a:buNone/>
            </a:pPr>
            <a:r>
              <a:rPr lang="en" sz="1800">
                <a:solidFill>
                  <a:srgbClr val="595959"/>
                </a:solidFill>
              </a:rPr>
              <a:t>Observe overdose deaths through drug types (Cocaine, Heroine, Methadone, etc.) by looking at </a:t>
            </a:r>
            <a:r>
              <a:rPr lang="en" sz="1800" u="sng">
                <a:solidFill>
                  <a:schemeClr val="hlink"/>
                </a:solidFill>
                <a:hlinkClick action="ppaction://hlinksldjump" r:id="rId5"/>
              </a:rPr>
              <a:t>trends</a:t>
            </a:r>
            <a:r>
              <a:rPr lang="en" sz="1800">
                <a:solidFill>
                  <a:srgbClr val="595959"/>
                </a:solidFill>
              </a:rPr>
              <a:t> and </a:t>
            </a:r>
            <a:r>
              <a:rPr lang="en" sz="1800" u="sng">
                <a:solidFill>
                  <a:schemeClr val="hlink"/>
                </a:solidFill>
                <a:hlinkClick action="ppaction://hlinksldjump" r:id="rId6"/>
              </a:rPr>
              <a:t>distributions</a:t>
            </a:r>
            <a:r>
              <a:rPr lang="en" sz="1800">
                <a:solidFill>
                  <a:srgbClr val="595959"/>
                </a:solidFill>
              </a:rPr>
              <a:t>.</a:t>
            </a:r>
            <a:endParaRPr sz="1800">
              <a:solidFill>
                <a:srgbClr val="595959"/>
              </a:solidFill>
            </a:endParaRPr>
          </a:p>
          <a:p>
            <a:pPr indent="0" lvl="0" marL="0" rtl="0" algn="l">
              <a:lnSpc>
                <a:spcPct val="150000"/>
              </a:lnSpc>
              <a:spcBef>
                <a:spcPts val="1000"/>
              </a:spcBef>
              <a:spcAft>
                <a:spcPts val="0"/>
              </a:spcAft>
              <a:buClr>
                <a:schemeClr val="dk2"/>
              </a:buClr>
              <a:buSzPts val="1500"/>
              <a:buNone/>
            </a:pPr>
            <a:r>
              <a:rPr lang="en" sz="1800">
                <a:solidFill>
                  <a:srgbClr val="595959"/>
                </a:solidFill>
              </a:rPr>
              <a:t>The </a:t>
            </a:r>
            <a:r>
              <a:rPr lang="en" sz="1800" u="sng">
                <a:solidFill>
                  <a:schemeClr val="hlink"/>
                </a:solidFill>
                <a:hlinkClick action="ppaction://hlinksldjump" r:id="rId7"/>
              </a:rPr>
              <a:t>difference</a:t>
            </a:r>
            <a:r>
              <a:rPr lang="en" sz="1800">
                <a:solidFill>
                  <a:srgbClr val="595959"/>
                </a:solidFill>
              </a:rPr>
              <a:t> between reported data and predicted data is slight but growing.</a:t>
            </a:r>
            <a:endParaRPr sz="1800">
              <a:solidFill>
                <a:srgbClr val="595959"/>
              </a:solidFill>
            </a:endParaRPr>
          </a:p>
        </p:txBody>
      </p:sp>
      <p:sp>
        <p:nvSpPr>
          <p:cNvPr id="335" name="Google Shape;335;p48">
            <a:hlinkClick action="ppaction://hlinksldjump" r:id="rId8"/>
          </p:cNvPr>
          <p:cNvSpPr/>
          <p:nvPr/>
        </p:nvSpPr>
        <p:spPr>
          <a:xfrm>
            <a:off x="8710500" y="4321775"/>
            <a:ext cx="345000" cy="29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48"/>
          <p:cNvSpPr txBox="1"/>
          <p:nvPr/>
        </p:nvSpPr>
        <p:spPr>
          <a:xfrm>
            <a:off x="70825" y="4767275"/>
            <a:ext cx="15888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Catherine Li</a:t>
            </a:r>
            <a:endParaRPr sz="1000">
              <a:solidFill>
                <a:schemeClr val="lt1"/>
              </a:solidFill>
            </a:endParaRPr>
          </a:p>
        </p:txBody>
      </p:sp>
      <p:sp>
        <p:nvSpPr>
          <p:cNvPr id="337" name="Google Shape;337;p48"/>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800"/>
              <a:t>Data Exploration - Trends of Overdose Deaths</a:t>
            </a:r>
            <a:endParaRPr sz="2800"/>
          </a:p>
        </p:txBody>
      </p:sp>
      <p:pic>
        <p:nvPicPr>
          <p:cNvPr id="343" name="Google Shape;343;p49"/>
          <p:cNvPicPr preferRelativeResize="0"/>
          <p:nvPr/>
        </p:nvPicPr>
        <p:blipFill>
          <a:blip r:embed="rId3">
            <a:alphaModFix/>
          </a:blip>
          <a:stretch>
            <a:fillRect/>
          </a:stretch>
        </p:blipFill>
        <p:spPr>
          <a:xfrm>
            <a:off x="337500" y="1099925"/>
            <a:ext cx="8081201" cy="3581900"/>
          </a:xfrm>
          <a:prstGeom prst="rect">
            <a:avLst/>
          </a:prstGeom>
          <a:noFill/>
          <a:ln>
            <a:noFill/>
          </a:ln>
        </p:spPr>
      </p:pic>
      <p:sp>
        <p:nvSpPr>
          <p:cNvPr id="344" name="Google Shape;344;p49">
            <a:hlinkClick action="ppaction://hlinksldjump" r:id="rId4"/>
          </p:cNvPr>
          <p:cNvSpPr/>
          <p:nvPr/>
        </p:nvSpPr>
        <p:spPr>
          <a:xfrm>
            <a:off x="8710500" y="4363600"/>
            <a:ext cx="345000" cy="271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49"/>
          <p:cNvSpPr txBox="1"/>
          <p:nvPr/>
        </p:nvSpPr>
        <p:spPr>
          <a:xfrm>
            <a:off x="70825" y="4767275"/>
            <a:ext cx="15888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Catherine Li</a:t>
            </a:r>
            <a:endParaRPr sz="1000">
              <a:solidFill>
                <a:schemeClr val="lt1"/>
              </a:solidFill>
            </a:endParaRPr>
          </a:p>
        </p:txBody>
      </p:sp>
      <p:sp>
        <p:nvSpPr>
          <p:cNvPr id="346" name="Google Shape;346;p49"/>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800"/>
              <a:t>Data Exploration - Overdose Deaths Per State</a:t>
            </a:r>
            <a:endParaRPr sz="2800"/>
          </a:p>
        </p:txBody>
      </p:sp>
      <p:pic>
        <p:nvPicPr>
          <p:cNvPr id="352" name="Google Shape;352;p50"/>
          <p:cNvPicPr preferRelativeResize="0"/>
          <p:nvPr/>
        </p:nvPicPr>
        <p:blipFill>
          <a:blip r:embed="rId3">
            <a:alphaModFix/>
          </a:blip>
          <a:stretch>
            <a:fillRect/>
          </a:stretch>
        </p:blipFill>
        <p:spPr>
          <a:xfrm>
            <a:off x="95825" y="1099925"/>
            <a:ext cx="8564550" cy="3573750"/>
          </a:xfrm>
          <a:prstGeom prst="rect">
            <a:avLst/>
          </a:prstGeom>
          <a:noFill/>
          <a:ln>
            <a:noFill/>
          </a:ln>
        </p:spPr>
      </p:pic>
      <p:sp>
        <p:nvSpPr>
          <p:cNvPr id="353" name="Google Shape;353;p50"/>
          <p:cNvSpPr txBox="1"/>
          <p:nvPr/>
        </p:nvSpPr>
        <p:spPr>
          <a:xfrm>
            <a:off x="70825" y="4767275"/>
            <a:ext cx="15888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Catherine Li</a:t>
            </a:r>
            <a:endParaRPr sz="1000">
              <a:solidFill>
                <a:schemeClr val="lt1"/>
              </a:solidFill>
            </a:endParaRPr>
          </a:p>
        </p:txBody>
      </p:sp>
      <p:sp>
        <p:nvSpPr>
          <p:cNvPr id="354" name="Google Shape;354;p50"/>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1"/>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800"/>
              <a:t>Data Exploration - Death Rate Per State</a:t>
            </a:r>
            <a:endParaRPr sz="2800"/>
          </a:p>
        </p:txBody>
      </p:sp>
      <p:pic>
        <p:nvPicPr>
          <p:cNvPr id="360" name="Google Shape;360;p51"/>
          <p:cNvPicPr preferRelativeResize="0"/>
          <p:nvPr/>
        </p:nvPicPr>
        <p:blipFill>
          <a:blip r:embed="rId3">
            <a:alphaModFix/>
          </a:blip>
          <a:stretch>
            <a:fillRect/>
          </a:stretch>
        </p:blipFill>
        <p:spPr>
          <a:xfrm>
            <a:off x="314850" y="1099925"/>
            <a:ext cx="8514299" cy="3579526"/>
          </a:xfrm>
          <a:prstGeom prst="rect">
            <a:avLst/>
          </a:prstGeom>
          <a:noFill/>
          <a:ln>
            <a:noFill/>
          </a:ln>
        </p:spPr>
      </p:pic>
      <p:sp>
        <p:nvSpPr>
          <p:cNvPr id="361" name="Google Shape;361;p51">
            <a:hlinkClick action="ppaction://hlinksldjump" r:id="rId4"/>
          </p:cNvPr>
          <p:cNvSpPr/>
          <p:nvPr/>
        </p:nvSpPr>
        <p:spPr>
          <a:xfrm>
            <a:off x="8703550" y="4360050"/>
            <a:ext cx="345000" cy="271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51"/>
          <p:cNvSpPr txBox="1"/>
          <p:nvPr/>
        </p:nvSpPr>
        <p:spPr>
          <a:xfrm>
            <a:off x="70825" y="4767275"/>
            <a:ext cx="1588800" cy="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rPr>
              <a:t>Catherine Li</a:t>
            </a:r>
            <a:endParaRPr sz="1000">
              <a:solidFill>
                <a:schemeClr val="lt1"/>
              </a:solidFill>
            </a:endParaRPr>
          </a:p>
        </p:txBody>
      </p:sp>
      <p:sp>
        <p:nvSpPr>
          <p:cNvPr id="363" name="Google Shape;363;p51"/>
          <p:cNvSpPr txBox="1"/>
          <p:nvPr>
            <p:ph idx="12" type="sldNum"/>
          </p:nvPr>
        </p:nvSpPr>
        <p:spPr>
          <a:xfrm>
            <a:off x="8352700" y="4816975"/>
            <a:ext cx="655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8</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SMB PPT ORANGE">
      <a:dk1>
        <a:srgbClr val="000000"/>
      </a:dk1>
      <a:lt1>
        <a:srgbClr val="FFFFFF"/>
      </a:lt1>
      <a:dk2>
        <a:srgbClr val="13294B"/>
      </a:dk2>
      <a:lt2>
        <a:srgbClr val="FF5F05"/>
      </a:lt2>
      <a:accent1>
        <a:srgbClr val="0071CE"/>
      </a:accent1>
      <a:accent2>
        <a:srgbClr val="FCB316"/>
      </a:accent2>
      <a:accent3>
        <a:srgbClr val="007E8E"/>
      </a:accent3>
      <a:accent4>
        <a:srgbClr val="006230"/>
      </a:accent4>
      <a:accent5>
        <a:srgbClr val="5C0E41"/>
      </a:accent5>
      <a:accent6>
        <a:srgbClr val="7D3E13"/>
      </a:accent6>
      <a:hlink>
        <a:srgbClr val="C84113"/>
      </a:hlink>
      <a:folHlink>
        <a:srgbClr val="2159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