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58" r:id="rId9"/>
    <p:sldId id="267" r:id="rId10"/>
    <p:sldId id="268" r:id="rId11"/>
    <p:sldId id="273" r:id="rId12"/>
    <p:sldId id="274" r:id="rId13"/>
    <p:sldId id="278" r:id="rId14"/>
    <p:sldId id="275" r:id="rId15"/>
    <p:sldId id="276" r:id="rId16"/>
    <p:sldId id="277" r:id="rId17"/>
    <p:sldId id="280" r:id="rId18"/>
    <p:sldId id="27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jamin" initials="B" lastIdx="1" clrIdx="0">
    <p:extLst>
      <p:ext uri="{19B8F6BF-5375-455C-9EA6-DF929625EA0E}">
        <p15:presenceInfo xmlns:p15="http://schemas.microsoft.com/office/powerpoint/2012/main" userId="Benja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C5B7B-B7D3-44D9-931C-99F2BE1FA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E4A34C-E669-4359-979F-0CA2CD510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1D7C0-00CA-4433-94ED-0311C089C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5DC2-CF84-49DA-B48F-46CB42DECAA6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81D16-BDCD-40DE-A9D9-975BFD5E9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78149-4713-411D-9367-C3FC124C0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B1B4-47D3-4332-B0F4-A6C2C36C6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07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3C146-B07B-4407-9FA6-5B6F08868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3F3BCE-C67C-4956-A7E9-1D51B850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D061C-9FD1-40B1-8870-866248E72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5DC2-CF84-49DA-B48F-46CB42DECAA6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C2C30-C5E7-45A6-9562-9FD8566DB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860BC-E71D-4B3E-A364-05B66D75D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B1B4-47D3-4332-B0F4-A6C2C36C6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3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CDDCC1-7CDA-4224-8E5E-D5E214D6B5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E283F6-AE8B-4F9B-BD6E-9F36B9083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CE864-AC83-4F95-A137-702D2B567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5DC2-CF84-49DA-B48F-46CB42DECAA6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9E56F-7FC8-4744-8745-6EFD117A3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B648E-1AA2-43FF-B55F-A984B983E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B1B4-47D3-4332-B0F4-A6C2C36C6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48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EE39B-936C-45FD-9821-8F2F69D7E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9EC49-6470-410C-86D6-B043F070C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27ADA-D677-48B3-A96A-EB532BFA5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5DC2-CF84-49DA-B48F-46CB42DECAA6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228BB-042C-4854-B1E5-EA40D3A33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669A3-87FB-4380-B187-04BC3FE99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B1B4-47D3-4332-B0F4-A6C2C36C6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82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8F3B0-45F2-4331-891F-5678756B6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2D794-4C6E-41FE-B9BC-55E19C197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B0B72-CBBE-4A0C-BE21-01C71DBF6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5DC2-CF84-49DA-B48F-46CB42DECAA6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A0092-6CA5-4EC2-AD63-6795E7295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A65E1-7FB0-47FF-9E42-BFC5F6874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B1B4-47D3-4332-B0F4-A6C2C36C6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22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92636-5114-4AF1-922E-289202F17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F8DF9-30D9-4A21-BA25-3DB1325D0C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E4E17C-E281-435F-8DB4-ED17DD02B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19F971-04C7-4ABE-8928-780054C9C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5DC2-CF84-49DA-B48F-46CB42DECAA6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D60E2-6C77-4D9A-8823-1B3A90591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49B130-062A-4DAD-A51D-79D501D5B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B1B4-47D3-4332-B0F4-A6C2C36C6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612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444A3-98AA-4961-83DA-8D71B9DE2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61FA4-65ED-449A-A9CD-92DD0B465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CF2AD4-7C56-450E-A990-81081F5AF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FF398F-17DC-430C-9794-702AAD7E0E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A6E45B-AF9F-4D04-BB10-CC533AE41D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FF722F-F608-4621-B1A8-86C9A7A7A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5DC2-CF84-49DA-B48F-46CB42DECAA6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F3EFA8-6722-47DC-BD24-E65320A5A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812FD6-CE3A-4C72-A2B0-57FB1C2B6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B1B4-47D3-4332-B0F4-A6C2C36C6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27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0FA7D-AAA2-4C6A-A0E5-EE43CFE62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090EAA-9B91-4737-AF04-F5620AD68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5DC2-CF84-49DA-B48F-46CB42DECAA6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7978FD-AE66-40F1-B342-79FFEA706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7C60FC-1936-4FB6-9448-9984A347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B1B4-47D3-4332-B0F4-A6C2C36C6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70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C0A0A6-98DF-48A6-B8C7-E4B09F5C5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5DC2-CF84-49DA-B48F-46CB42DECAA6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EEBE80-E90C-41AE-A693-BF7F3A555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71FF69-DAE4-43A1-B10D-6F4674C0D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B1B4-47D3-4332-B0F4-A6C2C36C6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31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C88D5-BDCC-4CB6-9AD9-12486B0AD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01460-48CD-426D-A201-79568D081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70FDBB-DF46-40DD-A706-D998484FC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863D9-3ECE-4ED9-88A6-01D8C9335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5DC2-CF84-49DA-B48F-46CB42DECAA6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AD397-0925-4249-894C-934DFC23D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4E0B8D-1854-435E-8026-FA15880B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B1B4-47D3-4332-B0F4-A6C2C36C6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40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A7D35-2B0E-470A-AAB7-DFBAD05B4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522106-12BC-43A0-9F33-6D4E909172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CFE1F4-9DEB-42B0-B7AB-23BA93D27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610B53-FAA1-4F36-AFE3-DB9866D34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45DC2-CF84-49DA-B48F-46CB42DECAA6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CEF3A-A42E-47FD-BA41-175F78825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B2821-1B32-42DE-AD4A-E1E2755E9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B1B4-47D3-4332-B0F4-A6C2C36C6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3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E9A556-1278-4297-8966-3B9924E15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28FB07-47FB-42C5-9801-E79ECE3F1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3841B-08ED-4D4C-B361-725CBF91A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45DC2-CF84-49DA-B48F-46CB42DECAA6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01310-B601-4C66-804C-FBAC0B65C5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C33AF-B855-499C-9975-4109DA94A5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5B1B4-47D3-4332-B0F4-A6C2C36C6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5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77C20-C7F2-459A-AD2C-559ABBFEEF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>
                <a:latin typeface="+mn-lt"/>
              </a:rPr>
              <a:t>מצגת עיבוד אותות</a:t>
            </a:r>
            <a:endParaRPr lang="en-US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1AB14A-0242-4F00-8F70-370F5BA612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Benjamin Menashe</a:t>
            </a:r>
          </a:p>
        </p:txBody>
      </p:sp>
    </p:spTree>
    <p:extLst>
      <p:ext uri="{BB962C8B-B14F-4D97-AF65-F5344CB8AC3E}">
        <p14:creationId xmlns:p14="http://schemas.microsoft.com/office/powerpoint/2010/main" val="2797246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2B993-4AFF-4ACB-8BBA-75E4E61D0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4800" dirty="0">
                <a:latin typeface="+mn-lt"/>
                <a:cs typeface="+mn-cs"/>
              </a:rPr>
              <a:t>חלק ג' – </a:t>
            </a:r>
            <a:r>
              <a:rPr lang="en-US" sz="4800" dirty="0">
                <a:latin typeface="+mn-lt"/>
                <a:cs typeface="+mn-cs"/>
              </a:rPr>
              <a:t>Linear Mixed-Effects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2E165-3A40-48E1-BCA9-7882072A29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>
                <a:solidFill>
                  <a:schemeClr val="tx1"/>
                </a:solidFill>
              </a:rPr>
              <a:t>מה קורה כאשר יש לנו תלות בדאטה...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295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F070E-9FC8-4D0C-BBFD-509B332B2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32A3CF-1885-4675-9B49-B22AD999AE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298EEA-836C-4251-AFF7-C9B815C74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" y="338137"/>
            <a:ext cx="11915775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980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F47C1D-1E22-439A-A5F1-1007053F8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latin typeface="+mn-lt"/>
                <a:cs typeface="+mn-cs"/>
              </a:rPr>
              <a:t>דוגמאות להפרת אי-תלות:</a:t>
            </a:r>
            <a:endParaRPr lang="en-US" dirty="0">
              <a:latin typeface="+mn-lt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81EE6B-1261-489D-BA7D-ADC304EFC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320" y="1392382"/>
            <a:ext cx="9179936" cy="521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532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F47C1D-1E22-439A-A5F1-1007053F8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7457"/>
            <a:ext cx="10515600" cy="1325563"/>
          </a:xfrm>
        </p:spPr>
        <p:txBody>
          <a:bodyPr/>
          <a:lstStyle/>
          <a:p>
            <a:pPr algn="r" rtl="1"/>
            <a:r>
              <a:rPr lang="he-IL" dirty="0">
                <a:latin typeface="+mn-lt"/>
                <a:cs typeface="+mn-cs"/>
              </a:rPr>
              <a:t>דוגמא להסקה שגויה בגלל תלות:</a:t>
            </a:r>
            <a:endParaRPr lang="en-US" dirty="0">
              <a:latin typeface="+mn-lt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6252F0-2F5C-46D9-B84B-AFE5C02D8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87" y="1238106"/>
            <a:ext cx="1002982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812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A6BEB-2ABA-44BC-93D2-AA872FD0C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3311"/>
          </a:xfrm>
        </p:spPr>
        <p:txBody>
          <a:bodyPr/>
          <a:lstStyle/>
          <a:p>
            <a:r>
              <a:rPr lang="en-US" dirty="0"/>
              <a:t>ICC, </a:t>
            </a:r>
            <a:r>
              <a:rPr lang="en-US" dirty="0" err="1"/>
              <a:t>D</a:t>
            </a:r>
            <a:r>
              <a:rPr lang="en-US" baseline="-25000" dirty="0" err="1"/>
              <a:t>eff</a:t>
            </a:r>
            <a:r>
              <a:rPr lang="en-US" dirty="0"/>
              <a:t>, and N</a:t>
            </a:r>
            <a:r>
              <a:rPr lang="en-US" baseline="-25000" dirty="0"/>
              <a:t>eff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29A8E-0640-4C07-96B6-D9082AFE6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8436"/>
            <a:ext cx="10515600" cy="1603375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/>
              <a:t>Example: study if ketamine affects neuronal activity</a:t>
            </a:r>
          </a:p>
          <a:p>
            <a:pPr marL="0" indent="0">
              <a:buNone/>
            </a:pPr>
            <a:r>
              <a:rPr lang="en-US" dirty="0"/>
              <a:t>Control group = 357 neurons from 7 mice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What’s the n?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5F4B22C-FB6C-4CDD-A2E7-E99CC802D967}"/>
              </a:ext>
            </a:extLst>
          </p:cNvPr>
          <p:cNvGrpSpPr/>
          <p:nvPr/>
        </p:nvGrpSpPr>
        <p:grpSpPr>
          <a:xfrm>
            <a:off x="951345" y="3094184"/>
            <a:ext cx="3269673" cy="2450308"/>
            <a:chOff x="951345" y="3094184"/>
            <a:chExt cx="3269673" cy="245030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CEC5707-CF91-4D89-9335-C3FCB94FA3F2}"/>
                </a:ext>
              </a:extLst>
            </p:cNvPr>
            <p:cNvSpPr txBox="1"/>
            <p:nvPr/>
          </p:nvSpPr>
          <p:spPr>
            <a:xfrm>
              <a:off x="951345" y="3094184"/>
              <a:ext cx="326967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ICC – degree to which measurements from the same group are correlated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D459B6C-9B3A-4198-B8D7-943FFC3E574D}"/>
                </a:ext>
              </a:extLst>
            </p:cNvPr>
            <p:cNvSpPr txBox="1"/>
            <p:nvPr/>
          </p:nvSpPr>
          <p:spPr>
            <a:xfrm>
              <a:off x="1043707" y="4206207"/>
              <a:ext cx="30849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ICC = variance between groups / total variance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F9B0C62-A0F3-4BB3-B37C-60985A86226C}"/>
                </a:ext>
              </a:extLst>
            </p:cNvPr>
            <p:cNvSpPr txBox="1"/>
            <p:nvPr/>
          </p:nvSpPr>
          <p:spPr>
            <a:xfrm>
              <a:off x="1043706" y="5175160"/>
              <a:ext cx="30849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In our example, ICC = 0.61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412760-5460-487D-A6FF-23D5A7E535CF}"/>
              </a:ext>
            </a:extLst>
          </p:cNvPr>
          <p:cNvGrpSpPr/>
          <p:nvPr/>
        </p:nvGrpSpPr>
        <p:grpSpPr>
          <a:xfrm>
            <a:off x="4368801" y="3244334"/>
            <a:ext cx="3426690" cy="3131155"/>
            <a:chOff x="4368801" y="3244334"/>
            <a:chExt cx="3426690" cy="313115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5A9F2F5-5D21-4DFC-A2D0-E98FD73EFB20}"/>
                </a:ext>
              </a:extLst>
            </p:cNvPr>
            <p:cNvSpPr txBox="1"/>
            <p:nvPr/>
          </p:nvSpPr>
          <p:spPr>
            <a:xfrm>
              <a:off x="4368801" y="3244334"/>
              <a:ext cx="3269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/>
                <a:t>D</a:t>
              </a:r>
              <a:r>
                <a:rPr lang="en-US" b="1" baseline="-25000" dirty="0" err="1"/>
                <a:t>eff</a:t>
              </a:r>
              <a:r>
                <a:rPr lang="en-US" b="1" baseline="-25000" dirty="0"/>
                <a:t> </a:t>
              </a:r>
              <a:r>
                <a:rPr lang="en-US" b="1" dirty="0"/>
                <a:t>– magnitude of clustering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6E3A36C-3050-4BF7-89DB-B721E533E281}"/>
                </a:ext>
              </a:extLst>
            </p:cNvPr>
            <p:cNvSpPr txBox="1"/>
            <p:nvPr/>
          </p:nvSpPr>
          <p:spPr>
            <a:xfrm>
              <a:off x="4553527" y="4206207"/>
              <a:ext cx="308494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D</a:t>
              </a:r>
              <a:r>
                <a:rPr lang="en-US" baseline="-25000" dirty="0" err="1"/>
                <a:t>eff</a:t>
              </a:r>
              <a:r>
                <a:rPr lang="en-US" dirty="0"/>
                <a:t> = 1 + (M-1)ICC</a:t>
              </a:r>
              <a:br>
                <a:rPr lang="en-US" dirty="0"/>
              </a:br>
              <a:br>
                <a:rPr lang="en-US" dirty="0"/>
              </a:br>
              <a:r>
                <a:rPr lang="en-US" dirty="0"/>
                <a:t>M average cluster size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9592C47-25FA-45F4-B220-F5BA3ACF5BB0}"/>
                </a:ext>
              </a:extLst>
            </p:cNvPr>
            <p:cNvSpPr txBox="1"/>
            <p:nvPr/>
          </p:nvSpPr>
          <p:spPr>
            <a:xfrm>
              <a:off x="4525818" y="5175160"/>
              <a:ext cx="326967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In our example, M = 51, </a:t>
              </a:r>
              <a:r>
                <a:rPr lang="en-US" dirty="0" err="1">
                  <a:solidFill>
                    <a:schemeClr val="accent1"/>
                  </a:solidFill>
                </a:rPr>
                <a:t>D</a:t>
              </a:r>
              <a:r>
                <a:rPr lang="en-US" baseline="-25000" dirty="0" err="1">
                  <a:solidFill>
                    <a:schemeClr val="accent1"/>
                  </a:solidFill>
                </a:rPr>
                <a:t>eff</a:t>
              </a:r>
              <a:r>
                <a:rPr lang="en-US" baseline="-25000" dirty="0">
                  <a:solidFill>
                    <a:schemeClr val="accent1"/>
                  </a:solidFill>
                </a:rPr>
                <a:t> </a:t>
              </a:r>
              <a:r>
                <a:rPr lang="en-US" dirty="0">
                  <a:solidFill>
                    <a:schemeClr val="accent1"/>
                  </a:solidFill>
                </a:rPr>
                <a:t>= 32</a:t>
              </a:r>
            </a:p>
            <a:p>
              <a:pPr algn="ctr"/>
              <a:endParaRPr lang="en-US" dirty="0">
                <a:solidFill>
                  <a:schemeClr val="accent1"/>
                </a:solidFill>
              </a:endParaRPr>
            </a:p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(32 neurons equivalent to 1 uncorrelated neuron)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FD6977D-898B-4A91-9AF6-BB50286E38F5}"/>
              </a:ext>
            </a:extLst>
          </p:cNvPr>
          <p:cNvGrpSpPr/>
          <p:nvPr/>
        </p:nvGrpSpPr>
        <p:grpSpPr>
          <a:xfrm>
            <a:off x="7970982" y="3236167"/>
            <a:ext cx="3382818" cy="2359125"/>
            <a:chOff x="7970982" y="3236167"/>
            <a:chExt cx="3382818" cy="235912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AB339F8-35B4-41D0-9C24-84E69582F206}"/>
                </a:ext>
              </a:extLst>
            </p:cNvPr>
            <p:cNvSpPr txBox="1"/>
            <p:nvPr/>
          </p:nvSpPr>
          <p:spPr>
            <a:xfrm>
              <a:off x="7970982" y="3236167"/>
              <a:ext cx="3269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N</a:t>
              </a:r>
              <a:r>
                <a:rPr lang="en-US" b="1" baseline="-25000" dirty="0"/>
                <a:t>eff</a:t>
              </a:r>
              <a:r>
                <a:rPr lang="en-US" b="1" dirty="0"/>
                <a:t> – effective sample size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886C9A7-0DBF-4697-8CC7-8CDA2BFB142A}"/>
                </a:ext>
              </a:extLst>
            </p:cNvPr>
            <p:cNvSpPr txBox="1"/>
            <p:nvPr/>
          </p:nvSpPr>
          <p:spPr>
            <a:xfrm>
              <a:off x="8084127" y="4211384"/>
              <a:ext cx="308494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</a:t>
              </a:r>
              <a:r>
                <a:rPr lang="en-US" baseline="-25000" dirty="0"/>
                <a:t>eff</a:t>
              </a:r>
              <a:r>
                <a:rPr lang="en-US" dirty="0"/>
                <a:t> = n / </a:t>
              </a:r>
              <a:r>
                <a:rPr lang="en-US" dirty="0" err="1"/>
                <a:t>D</a:t>
              </a:r>
              <a:r>
                <a:rPr lang="en-US" baseline="-25000" dirty="0" err="1"/>
                <a:t>eff</a:t>
              </a:r>
              <a:br>
                <a:rPr lang="en-US" dirty="0"/>
              </a:br>
              <a:br>
                <a:rPr lang="en-US" dirty="0"/>
              </a:br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314B10F-95A5-49CB-826C-B3DDA618093F}"/>
                </a:ext>
              </a:extLst>
            </p:cNvPr>
            <p:cNvSpPr txBox="1"/>
            <p:nvPr/>
          </p:nvSpPr>
          <p:spPr>
            <a:xfrm>
              <a:off x="8084127" y="5225960"/>
              <a:ext cx="3269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In our example, N</a:t>
              </a:r>
              <a:r>
                <a:rPr lang="en-US" baseline="-25000" dirty="0">
                  <a:solidFill>
                    <a:schemeClr val="accent1"/>
                  </a:solidFill>
                </a:rPr>
                <a:t>eff </a:t>
              </a:r>
              <a:r>
                <a:rPr lang="en-US" dirty="0">
                  <a:solidFill>
                    <a:schemeClr val="accent1"/>
                  </a:solidFill>
                </a:rPr>
                <a:t>= 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2967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1C75A-6B20-4DB1-9427-5379D5372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Effects Vs. Random Effects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29213E-B9D3-415E-98B2-B2391B95A9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Fixed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A56271-5791-4E0F-8A03-BAE685B08D5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captures a parameter at the population level</a:t>
            </a:r>
          </a:p>
          <a:p>
            <a:r>
              <a:rPr lang="en-US" dirty="0"/>
              <a:t>should be a constant across subjects/clusters</a:t>
            </a:r>
          </a:p>
          <a:p>
            <a:r>
              <a:rPr lang="en-US" dirty="0"/>
              <a:t>direct scientific interest</a:t>
            </a:r>
          </a:p>
          <a:p>
            <a:r>
              <a:rPr lang="en-US" dirty="0"/>
              <a:t>not expected to change across subjects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160D557-20C8-4A9D-9B9D-17124DC2B7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Random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86F6A87-9422-435C-93C7-92D65211E5D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cluster-specific effects</a:t>
            </a:r>
          </a:p>
          <a:p>
            <a:r>
              <a:rPr lang="en-US" dirty="0"/>
              <a:t>only relevant for capturing the dependence among observations</a:t>
            </a:r>
          </a:p>
          <a:p>
            <a:r>
              <a:rPr lang="en-US" dirty="0"/>
              <a:t>typically of no direct relevance for assessing scientific hypotheses</a:t>
            </a:r>
          </a:p>
        </p:txBody>
      </p:sp>
    </p:spTree>
    <p:extLst>
      <p:ext uri="{BB962C8B-B14F-4D97-AF65-F5344CB8AC3E}">
        <p14:creationId xmlns:p14="http://schemas.microsoft.com/office/powerpoint/2010/main" val="326107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build="p"/>
      <p:bldP spid="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445AE-13A5-4AC8-ACC3-8A3064EEC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236"/>
            <a:ext cx="10515600" cy="789420"/>
          </a:xfrm>
        </p:spPr>
        <p:txBody>
          <a:bodyPr/>
          <a:lstStyle/>
          <a:p>
            <a:r>
              <a:rPr lang="en-US" dirty="0"/>
              <a:t>Putting it all together…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F4B757-5A97-4A33-92FA-B84CE196A8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6982"/>
                <a:ext cx="10515600" cy="5227782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i="1" dirty="0"/>
                  <a:t>Formula: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b="0" dirty="0"/>
              </a:p>
              <a:p>
                <a:pPr marL="457200" lvl="1" indent="0">
                  <a:buNone/>
                </a:pPr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𝑚𝑜𝑢𝑠𝑒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r>
                  <a:rPr lang="en-US" i="1" dirty="0"/>
                  <a:t>Or in matrix form: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where Y is an n x 1 vector of individual observations;</a:t>
                </a:r>
                <a:br>
                  <a:rPr lang="en-US" dirty="0"/>
                </a:br>
                <a:r>
                  <a:rPr lang="en-US" dirty="0"/>
                  <a:t>1 is the n x 1 vector of ones;</a:t>
                </a:r>
                <a:br>
                  <a:rPr lang="en-US" dirty="0"/>
                </a:br>
                <a:r>
                  <a:rPr lang="en-US" dirty="0"/>
                  <a:t>the columns of X are predictors whose coefficients b, a p x 1 vector, are assumed to be fixed but unknown;</a:t>
                </a:r>
                <a:br>
                  <a:rPr lang="en-US" dirty="0"/>
                </a:br>
                <a:r>
                  <a:rPr lang="en-US" dirty="0"/>
                  <a:t>the columns of Z are the variables whose coefficients u, a q x 1 vector, are random variables drawn from a distribution, with mean 0 and a partially or completely unknown covariance matrix;</a:t>
                </a:r>
                <a:br>
                  <a:rPr lang="en-US" dirty="0"/>
                </a:br>
                <a:r>
                  <a:rPr lang="en-US" dirty="0"/>
                  <a:t>and ε is the residual random error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F4B757-5A97-4A33-92FA-B84CE196A8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6982"/>
                <a:ext cx="10515600" cy="5227782"/>
              </a:xfrm>
              <a:blipFill>
                <a:blip r:embed="rId2"/>
                <a:stretch>
                  <a:fillRect l="-1043" t="-2914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92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C4C586-6FB0-4F44-93DE-1DC02C122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771" y="25717"/>
            <a:ext cx="8583902" cy="683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455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574ED-23D5-47D5-954A-383CFDED4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cs typeface="+mn-cs"/>
              </a:rPr>
              <a:t>עוד נקודות שאפשר לקרוא במאמר</a:t>
            </a:r>
            <a:endParaRPr lang="en-US" dirty="0"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70883-F929-4C31-972A-8668763BE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יש דוגמאות!</a:t>
            </a:r>
          </a:p>
          <a:p>
            <a:pPr algn="r" rtl="1"/>
            <a:r>
              <a:rPr lang="he-IL" dirty="0"/>
              <a:t>חשיבות של להסתכל על הדאטה</a:t>
            </a:r>
          </a:p>
          <a:p>
            <a:pPr algn="r" rtl="1"/>
            <a:r>
              <a:rPr lang="en-US" dirty="0"/>
              <a:t>Generalized mixed-models</a:t>
            </a:r>
            <a:endParaRPr lang="he-IL" dirty="0"/>
          </a:p>
          <a:p>
            <a:pPr algn="r" rtl="1"/>
            <a:r>
              <a:rPr lang="he-IL" dirty="0"/>
              <a:t>סטטיסטיקה בייסיאנית</a:t>
            </a:r>
          </a:p>
          <a:p>
            <a:pPr algn="r" rtl="1"/>
            <a:r>
              <a:rPr lang="he-IL" dirty="0"/>
              <a:t>פונקציות בתוכנת </a:t>
            </a:r>
            <a:r>
              <a:rPr lang="en-US" dirty="0"/>
              <a:t>R-Studio</a:t>
            </a:r>
          </a:p>
        </p:txBody>
      </p:sp>
    </p:spTree>
    <p:extLst>
      <p:ext uri="{BB962C8B-B14F-4D97-AF65-F5344CB8AC3E}">
        <p14:creationId xmlns:p14="http://schemas.microsoft.com/office/powerpoint/2010/main" val="2950859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2B993-4AFF-4ACB-8BBA-75E4E61D0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4800" dirty="0">
                <a:latin typeface="+mn-lt"/>
                <a:cs typeface="+mn-cs"/>
              </a:rPr>
              <a:t>חלק א' – תזכורת ומבוא</a:t>
            </a:r>
            <a:endParaRPr lang="en-US" sz="4800" dirty="0">
              <a:latin typeface="+mn-lt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2E165-3A40-48E1-BCA9-7882072A29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>
                <a:solidFill>
                  <a:schemeClr val="tx1"/>
                </a:solidFill>
              </a:rPr>
              <a:t>בונים מודלי רגרסיה ליניארית מההתחלה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998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E78DA29-D7DE-45EB-AEAF-68378B2B3E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53" t="14272" b="16254"/>
          <a:stretch/>
        </p:blipFill>
        <p:spPr>
          <a:xfrm>
            <a:off x="1282407" y="1099126"/>
            <a:ext cx="5702522" cy="46181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BA6EC1-DD90-4916-9733-417F44C79940}"/>
              </a:ext>
            </a:extLst>
          </p:cNvPr>
          <p:cNvSpPr txBox="1"/>
          <p:nvPr/>
        </p:nvSpPr>
        <p:spPr>
          <a:xfrm>
            <a:off x="166623" y="3146607"/>
            <a:ext cx="1301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Fluency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7863E-2862-4E5F-A95C-37AA82A027E8}"/>
              </a:ext>
            </a:extLst>
          </p:cNvPr>
          <p:cNvCxnSpPr/>
          <p:nvPr/>
        </p:nvCxnSpPr>
        <p:spPr>
          <a:xfrm>
            <a:off x="7084291" y="-120074"/>
            <a:ext cx="0" cy="7056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35968A0-6C9F-41B1-A05F-2B67B2C8F77B}"/>
                  </a:ext>
                </a:extLst>
              </p:cNvPr>
              <p:cNvSpPr txBox="1"/>
              <p:nvPr/>
            </p:nvSpPr>
            <p:spPr>
              <a:xfrm>
                <a:off x="8506042" y="1692626"/>
                <a:ext cx="2281382" cy="376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35968A0-6C9F-41B1-A05F-2B67B2C8F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042" y="1692626"/>
                <a:ext cx="2281382" cy="376770"/>
              </a:xfrm>
              <a:prstGeom prst="rect">
                <a:avLst/>
              </a:prstGeom>
              <a:blipFill>
                <a:blip r:embed="rId4"/>
                <a:stretch>
                  <a:fillRect t="-1639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CA305473-589B-4042-8E91-01D56A95EAAC}"/>
              </a:ext>
            </a:extLst>
          </p:cNvPr>
          <p:cNvGrpSpPr/>
          <p:nvPr/>
        </p:nvGrpSpPr>
        <p:grpSpPr>
          <a:xfrm>
            <a:off x="7171104" y="3408217"/>
            <a:ext cx="4919295" cy="2606147"/>
            <a:chOff x="7171104" y="3408217"/>
            <a:chExt cx="4919295" cy="2606147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410092E-CB03-444A-958F-0882D293ED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71104" y="3408217"/>
              <a:ext cx="4919295" cy="2606147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F2A077D-A5BA-447B-9231-C8F8D6C639B6}"/>
                </a:ext>
              </a:extLst>
            </p:cNvPr>
            <p:cNvSpPr/>
            <p:nvPr/>
          </p:nvSpPr>
          <p:spPr>
            <a:xfrm>
              <a:off x="7183654" y="4738255"/>
              <a:ext cx="4166663" cy="33250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6CDA01E-FB06-4BE0-8833-56D9F853F333}"/>
              </a:ext>
            </a:extLst>
          </p:cNvPr>
          <p:cNvSpPr txBox="1"/>
          <p:nvPr/>
        </p:nvSpPr>
        <p:spPr>
          <a:xfrm>
            <a:off x="1468582" y="5645728"/>
            <a:ext cx="13049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Healthy</a:t>
            </a:r>
            <a:br>
              <a:rPr lang="en-US" sz="2800" dirty="0"/>
            </a:br>
            <a:r>
              <a:rPr lang="en-US" sz="2800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34063D-9A77-4678-B299-A2C9E5F01A95}"/>
              </a:ext>
            </a:extLst>
          </p:cNvPr>
          <p:cNvSpPr txBox="1"/>
          <p:nvPr/>
        </p:nvSpPr>
        <p:spPr>
          <a:xfrm>
            <a:off x="5977821" y="5645727"/>
            <a:ext cx="5902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SLI</a:t>
            </a:r>
            <a:br>
              <a:rPr lang="en-US" sz="2800" dirty="0"/>
            </a:br>
            <a:r>
              <a:rPr lang="en-US" sz="28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921A0E-5A97-4327-B160-0F4E9721F09B}"/>
              </a:ext>
            </a:extLst>
          </p:cNvPr>
          <p:cNvSpPr txBox="1"/>
          <p:nvPr/>
        </p:nvSpPr>
        <p:spPr>
          <a:xfrm>
            <a:off x="9938327" y="2247294"/>
            <a:ext cx="1411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X = 0 if healthy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      1 if SLI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299CF4-F0F4-4B43-9499-2FFEF5766F41}"/>
              </a:ext>
            </a:extLst>
          </p:cNvPr>
          <p:cNvSpPr txBox="1"/>
          <p:nvPr/>
        </p:nvSpPr>
        <p:spPr>
          <a:xfrm>
            <a:off x="2557276" y="217510"/>
            <a:ext cx="6074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Instead of independent 2-sample t-test</a:t>
            </a:r>
          </a:p>
        </p:txBody>
      </p:sp>
    </p:spTree>
    <p:extLst>
      <p:ext uri="{BB962C8B-B14F-4D97-AF65-F5344CB8AC3E}">
        <p14:creationId xmlns:p14="http://schemas.microsoft.com/office/powerpoint/2010/main" val="363547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7E64FF-638C-48EA-843D-18A70EB244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72" t="13693" b="9281"/>
          <a:stretch/>
        </p:blipFill>
        <p:spPr>
          <a:xfrm>
            <a:off x="1228938" y="1062182"/>
            <a:ext cx="5656628" cy="5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BA6EC1-DD90-4916-9733-417F44C79940}"/>
              </a:ext>
            </a:extLst>
          </p:cNvPr>
          <p:cNvSpPr txBox="1"/>
          <p:nvPr/>
        </p:nvSpPr>
        <p:spPr>
          <a:xfrm>
            <a:off x="166623" y="3146607"/>
            <a:ext cx="1301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Fluency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7863E-2862-4E5F-A95C-37AA82A027E8}"/>
              </a:ext>
            </a:extLst>
          </p:cNvPr>
          <p:cNvCxnSpPr/>
          <p:nvPr/>
        </p:nvCxnSpPr>
        <p:spPr>
          <a:xfrm>
            <a:off x="7084291" y="-120074"/>
            <a:ext cx="0" cy="7056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488AFD1-4354-4AE7-A198-D0337377BCED}"/>
              </a:ext>
            </a:extLst>
          </p:cNvPr>
          <p:cNvSpPr txBox="1"/>
          <p:nvPr/>
        </p:nvSpPr>
        <p:spPr>
          <a:xfrm>
            <a:off x="674260" y="232210"/>
            <a:ext cx="11203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Instead of Pearson correlation test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1F0D54-DEC6-4BFF-A045-265148D303BE}"/>
              </a:ext>
            </a:extLst>
          </p:cNvPr>
          <p:cNvSpPr txBox="1"/>
          <p:nvPr/>
        </p:nvSpPr>
        <p:spPr>
          <a:xfrm>
            <a:off x="3689074" y="5925714"/>
            <a:ext cx="736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Age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FFE616B-AEA0-44AA-A93B-1526E0AD2C88}"/>
              </a:ext>
            </a:extLst>
          </p:cNvPr>
          <p:cNvGrpSpPr/>
          <p:nvPr/>
        </p:nvGrpSpPr>
        <p:grpSpPr>
          <a:xfrm>
            <a:off x="8506042" y="1692626"/>
            <a:ext cx="2281382" cy="893222"/>
            <a:chOff x="8506042" y="1692626"/>
            <a:chExt cx="2281382" cy="893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35968A0-6C9F-41B1-A05F-2B67B2C8F77B}"/>
                    </a:ext>
                  </a:extLst>
                </p:cNvPr>
                <p:cNvSpPr txBox="1"/>
                <p:nvPr/>
              </p:nvSpPr>
              <p:spPr>
                <a:xfrm>
                  <a:off x="8506042" y="1692626"/>
                  <a:ext cx="2281382" cy="3767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35968A0-6C9F-41B1-A05F-2B67B2C8F7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6042" y="1692626"/>
                  <a:ext cx="2281382" cy="376770"/>
                </a:xfrm>
                <a:prstGeom prst="rect">
                  <a:avLst/>
                </a:prstGeom>
                <a:blipFill>
                  <a:blip r:embed="rId3"/>
                  <a:stretch>
                    <a:fillRect t="-1639" b="-16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158E7AC-C421-44AD-9028-8517CFEF4A06}"/>
                </a:ext>
              </a:extLst>
            </p:cNvPr>
            <p:cNvSpPr txBox="1"/>
            <p:nvPr/>
          </p:nvSpPr>
          <p:spPr>
            <a:xfrm>
              <a:off x="9938327" y="2247294"/>
              <a:ext cx="7808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X = age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076C461-2A99-47A7-BE1D-A47B0543537A}"/>
              </a:ext>
            </a:extLst>
          </p:cNvPr>
          <p:cNvGrpSpPr/>
          <p:nvPr/>
        </p:nvGrpSpPr>
        <p:grpSpPr>
          <a:xfrm>
            <a:off x="7093527" y="3492909"/>
            <a:ext cx="5052009" cy="2651520"/>
            <a:chOff x="7093527" y="3492909"/>
            <a:chExt cx="5052009" cy="265152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75D617B-742B-46F8-9F6C-55E201A88F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93527" y="3492909"/>
              <a:ext cx="5052009" cy="265152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F2A077D-A5BA-447B-9231-C8F8D6C639B6}"/>
                </a:ext>
              </a:extLst>
            </p:cNvPr>
            <p:cNvSpPr/>
            <p:nvPr/>
          </p:nvSpPr>
          <p:spPr>
            <a:xfrm>
              <a:off x="7130470" y="4888282"/>
              <a:ext cx="4160838" cy="2793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3434320-2320-4915-A1B5-DD7E6CE53EE1}"/>
                </a:ext>
              </a:extLst>
            </p:cNvPr>
            <p:cNvSpPr/>
            <p:nvPr/>
          </p:nvSpPr>
          <p:spPr>
            <a:xfrm>
              <a:off x="7130470" y="5795343"/>
              <a:ext cx="4747494" cy="2793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51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BA6EC1-DD90-4916-9733-417F44C79940}"/>
              </a:ext>
            </a:extLst>
          </p:cNvPr>
          <p:cNvSpPr txBox="1"/>
          <p:nvPr/>
        </p:nvSpPr>
        <p:spPr>
          <a:xfrm>
            <a:off x="166623" y="3146607"/>
            <a:ext cx="1301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Fluency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7863E-2862-4E5F-A95C-37AA82A027E8}"/>
              </a:ext>
            </a:extLst>
          </p:cNvPr>
          <p:cNvCxnSpPr/>
          <p:nvPr/>
        </p:nvCxnSpPr>
        <p:spPr>
          <a:xfrm>
            <a:off x="7084291" y="-120074"/>
            <a:ext cx="0" cy="7056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488AFD1-4354-4AE7-A198-D0337377BCED}"/>
              </a:ext>
            </a:extLst>
          </p:cNvPr>
          <p:cNvSpPr txBox="1"/>
          <p:nvPr/>
        </p:nvSpPr>
        <p:spPr>
          <a:xfrm>
            <a:off x="674260" y="232210"/>
            <a:ext cx="11203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Instead of ANCOVA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1F0D54-DEC6-4BFF-A045-265148D303BE}"/>
              </a:ext>
            </a:extLst>
          </p:cNvPr>
          <p:cNvSpPr txBox="1"/>
          <p:nvPr/>
        </p:nvSpPr>
        <p:spPr>
          <a:xfrm>
            <a:off x="3689074" y="5925714"/>
            <a:ext cx="736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Age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A7A1D5E-F5BE-4E2B-8AD5-9AF4CFDD8B95}"/>
              </a:ext>
            </a:extLst>
          </p:cNvPr>
          <p:cNvGrpSpPr/>
          <p:nvPr/>
        </p:nvGrpSpPr>
        <p:grpSpPr>
          <a:xfrm>
            <a:off x="7989455" y="1692626"/>
            <a:ext cx="3796145" cy="1631886"/>
            <a:chOff x="7989455" y="1692626"/>
            <a:chExt cx="3796145" cy="16318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35968A0-6C9F-41B1-A05F-2B67B2C8F77B}"/>
                    </a:ext>
                  </a:extLst>
                </p:cNvPr>
                <p:cNvSpPr txBox="1"/>
                <p:nvPr/>
              </p:nvSpPr>
              <p:spPr>
                <a:xfrm>
                  <a:off x="7989455" y="1692626"/>
                  <a:ext cx="3796145" cy="3767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35968A0-6C9F-41B1-A05F-2B67B2C8F7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9455" y="1692626"/>
                  <a:ext cx="3796145" cy="376770"/>
                </a:xfrm>
                <a:prstGeom prst="rect">
                  <a:avLst/>
                </a:prstGeom>
                <a:blipFill>
                  <a:blip r:embed="rId2"/>
                  <a:stretch>
                    <a:fillRect t="-1639" b="-16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158E7AC-C421-44AD-9028-8517CFEF4A06}"/>
                </a:ext>
              </a:extLst>
            </p:cNvPr>
            <p:cNvSpPr txBox="1"/>
            <p:nvPr/>
          </p:nvSpPr>
          <p:spPr>
            <a:xfrm>
              <a:off x="9938327" y="2247294"/>
              <a:ext cx="1540806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X1 = 0 if Healthy</a:t>
              </a:r>
              <a:br>
                <a:rPr lang="en-US" sz="1600" dirty="0">
                  <a:solidFill>
                    <a:srgbClr val="FF0000"/>
                  </a:solidFill>
                </a:rPr>
              </a:br>
              <a:r>
                <a:rPr lang="en-US" sz="1600" dirty="0">
                  <a:solidFill>
                    <a:srgbClr val="FF0000"/>
                  </a:solidFill>
                </a:rPr>
                <a:t>         1 if SLI</a:t>
              </a:r>
            </a:p>
            <a:p>
              <a:endParaRPr lang="en-US" sz="1600" dirty="0">
                <a:solidFill>
                  <a:srgbClr val="FF0000"/>
                </a:solidFill>
              </a:endParaRPr>
            </a:p>
            <a:p>
              <a:r>
                <a:rPr lang="en-US" sz="1600" dirty="0">
                  <a:solidFill>
                    <a:srgbClr val="FF0000"/>
                  </a:solidFill>
                </a:rPr>
                <a:t>X2 = age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00B1F85-5B85-4BDD-9E25-EC497C92BF25}"/>
              </a:ext>
            </a:extLst>
          </p:cNvPr>
          <p:cNvGrpSpPr/>
          <p:nvPr/>
        </p:nvGrpSpPr>
        <p:grpSpPr>
          <a:xfrm>
            <a:off x="7130470" y="3733124"/>
            <a:ext cx="4920498" cy="2715810"/>
            <a:chOff x="7130470" y="3733124"/>
            <a:chExt cx="4920498" cy="271581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BF4938D-DF39-40DB-A8AD-7AA58E9CE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30470" y="3733124"/>
              <a:ext cx="4920498" cy="271581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F2A077D-A5BA-447B-9231-C8F8D6C639B6}"/>
                </a:ext>
              </a:extLst>
            </p:cNvPr>
            <p:cNvSpPr/>
            <p:nvPr/>
          </p:nvSpPr>
          <p:spPr>
            <a:xfrm>
              <a:off x="7130470" y="5049336"/>
              <a:ext cx="4160838" cy="47400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3434320-2320-4915-A1B5-DD7E6CE53EE1}"/>
                </a:ext>
              </a:extLst>
            </p:cNvPr>
            <p:cNvSpPr/>
            <p:nvPr/>
          </p:nvSpPr>
          <p:spPr>
            <a:xfrm>
              <a:off x="7130470" y="6060085"/>
              <a:ext cx="4747494" cy="30989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5C145FB-449A-476D-A6F0-1FE7FD2E46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20" t="10091" b="10156"/>
          <a:stretch/>
        </p:blipFill>
        <p:spPr>
          <a:xfrm>
            <a:off x="1505525" y="1107714"/>
            <a:ext cx="5282090" cy="488792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EEC1374-AAD8-41C0-BA61-00231D470209}"/>
              </a:ext>
            </a:extLst>
          </p:cNvPr>
          <p:cNvSpPr txBox="1"/>
          <p:nvPr/>
        </p:nvSpPr>
        <p:spPr>
          <a:xfrm>
            <a:off x="2221345" y="1523349"/>
            <a:ext cx="8258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SLI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/>
              <a:t>Healthy</a:t>
            </a:r>
          </a:p>
        </p:txBody>
      </p:sp>
    </p:spTree>
    <p:extLst>
      <p:ext uri="{BB962C8B-B14F-4D97-AF65-F5344CB8AC3E}">
        <p14:creationId xmlns:p14="http://schemas.microsoft.com/office/powerpoint/2010/main" val="3513451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7863E-2862-4E5F-A95C-37AA82A027E8}"/>
              </a:ext>
            </a:extLst>
          </p:cNvPr>
          <p:cNvCxnSpPr/>
          <p:nvPr/>
        </p:nvCxnSpPr>
        <p:spPr>
          <a:xfrm>
            <a:off x="6890328" y="-182757"/>
            <a:ext cx="0" cy="7056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35968A0-6C9F-41B1-A05F-2B67B2C8F77B}"/>
                  </a:ext>
                </a:extLst>
              </p:cNvPr>
              <p:cNvSpPr txBox="1"/>
              <p:nvPr/>
            </p:nvSpPr>
            <p:spPr>
              <a:xfrm>
                <a:off x="7989455" y="1692626"/>
                <a:ext cx="3796145" cy="376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35968A0-6C9F-41B1-A05F-2B67B2C8F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455" y="1692626"/>
                <a:ext cx="3796145" cy="376770"/>
              </a:xfrm>
              <a:prstGeom prst="rect">
                <a:avLst/>
              </a:prstGeom>
              <a:blipFill>
                <a:blip r:embed="rId3"/>
                <a:stretch>
                  <a:fillRect t="-1639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488AFD1-4354-4AE7-A198-D0337377BCED}"/>
              </a:ext>
            </a:extLst>
          </p:cNvPr>
          <p:cNvSpPr txBox="1"/>
          <p:nvPr/>
        </p:nvSpPr>
        <p:spPr>
          <a:xfrm>
            <a:off x="674260" y="232210"/>
            <a:ext cx="11203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Instead of one-way ANOVA (Dummy Variables)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58E7AC-C421-44AD-9028-8517CFEF4A06}"/>
              </a:ext>
            </a:extLst>
          </p:cNvPr>
          <p:cNvSpPr txBox="1"/>
          <p:nvPr/>
        </p:nvSpPr>
        <p:spPr>
          <a:xfrm>
            <a:off x="9966036" y="2216748"/>
            <a:ext cx="10855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X1 = 1 if A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         0 else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X2 = 1 if B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         0 else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   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379A5AD-B7C1-4D34-8D56-D44F8A6F2CC9}"/>
              </a:ext>
            </a:extLst>
          </p:cNvPr>
          <p:cNvGrpSpPr/>
          <p:nvPr/>
        </p:nvGrpSpPr>
        <p:grpSpPr>
          <a:xfrm>
            <a:off x="7084291" y="3706445"/>
            <a:ext cx="5025066" cy="2736728"/>
            <a:chOff x="7084291" y="3706445"/>
            <a:chExt cx="5025066" cy="2736728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507C0E0-A8AA-468E-8EBD-57A2027BF5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84291" y="3706445"/>
              <a:ext cx="5025066" cy="2736728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3434320-2320-4915-A1B5-DD7E6CE53EE1}"/>
                </a:ext>
              </a:extLst>
            </p:cNvPr>
            <p:cNvSpPr/>
            <p:nvPr/>
          </p:nvSpPr>
          <p:spPr>
            <a:xfrm>
              <a:off x="7130470" y="6078557"/>
              <a:ext cx="4747494" cy="30989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6D61C43-950F-4DD3-AB39-4946FC5E4205}"/>
              </a:ext>
            </a:extLst>
          </p:cNvPr>
          <p:cNvGrpSpPr/>
          <p:nvPr/>
        </p:nvGrpSpPr>
        <p:grpSpPr>
          <a:xfrm>
            <a:off x="274378" y="1437955"/>
            <a:ext cx="6461514" cy="4614585"/>
            <a:chOff x="274378" y="1437955"/>
            <a:chExt cx="6461514" cy="461458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C67AECD-7867-4D82-937B-566FEFEA2F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6273" y="1437955"/>
              <a:ext cx="5504819" cy="4590338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FBA6EC1-DD90-4916-9733-417F44C79940}"/>
                </a:ext>
              </a:extLst>
            </p:cNvPr>
            <p:cNvSpPr txBox="1"/>
            <p:nvPr/>
          </p:nvSpPr>
          <p:spPr>
            <a:xfrm>
              <a:off x="5433933" y="3584359"/>
              <a:ext cx="1301959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Fluency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BC6CB75-C4E4-41D8-B41F-AFCC4894A44B}"/>
                </a:ext>
              </a:extLst>
            </p:cNvPr>
            <p:cNvSpPr txBox="1"/>
            <p:nvPr/>
          </p:nvSpPr>
          <p:spPr>
            <a:xfrm>
              <a:off x="297394" y="4173433"/>
              <a:ext cx="753732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</a:rPr>
                <a:t>Con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77304F6-7C13-4530-88AA-2FEF2CEE0D03}"/>
                </a:ext>
              </a:extLst>
            </p:cNvPr>
            <p:cNvSpPr txBox="1"/>
            <p:nvPr/>
          </p:nvSpPr>
          <p:spPr>
            <a:xfrm>
              <a:off x="3680823" y="3146147"/>
              <a:ext cx="393056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</a:rPr>
                <a:t>A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9FEE613-FB07-4044-9EEF-0924BE167A7B}"/>
                </a:ext>
              </a:extLst>
            </p:cNvPr>
            <p:cNvSpPr txBox="1"/>
            <p:nvPr/>
          </p:nvSpPr>
          <p:spPr>
            <a:xfrm>
              <a:off x="2521659" y="4696653"/>
              <a:ext cx="393056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/>
                  </a:solidFill>
                </a:rPr>
                <a:t>B</a:t>
              </a: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C4DA49E-1784-41F7-9317-D8E1DE0BD07D}"/>
                </a:ext>
              </a:extLst>
            </p:cNvPr>
            <p:cNvSpPr/>
            <p:nvPr/>
          </p:nvSpPr>
          <p:spPr>
            <a:xfrm rot="20441640">
              <a:off x="274378" y="3677421"/>
              <a:ext cx="5687746" cy="612060"/>
            </a:xfrm>
            <a:custGeom>
              <a:avLst/>
              <a:gdLst>
                <a:gd name="connsiteX0" fmla="*/ 5687746 w 5687746"/>
                <a:gd name="connsiteY0" fmla="*/ 0 h 612060"/>
                <a:gd name="connsiteX1" fmla="*/ 5271747 w 5687746"/>
                <a:gd name="connsiteY1" fmla="*/ 612060 h 612060"/>
                <a:gd name="connsiteX2" fmla="*/ 0 w 5687746"/>
                <a:gd name="connsiteY2" fmla="*/ 612060 h 612060"/>
                <a:gd name="connsiteX3" fmla="*/ 415999 w 5687746"/>
                <a:gd name="connsiteY3" fmla="*/ 0 h 612060"/>
                <a:gd name="connsiteX4" fmla="*/ 2081449 w 5687746"/>
                <a:gd name="connsiteY4" fmla="*/ 0 h 612060"/>
                <a:gd name="connsiteX5" fmla="*/ 1939178 w 5687746"/>
                <a:gd name="connsiteY5" fmla="*/ 406126 h 612060"/>
                <a:gd name="connsiteX6" fmla="*/ 2142455 w 5687746"/>
                <a:gd name="connsiteY6" fmla="*/ 477336 h 612060"/>
                <a:gd name="connsiteX7" fmla="*/ 2309671 w 5687746"/>
                <a:gd name="connsiteY7" fmla="*/ 0 h 612060"/>
                <a:gd name="connsiteX8" fmla="*/ 3170328 w 5687746"/>
                <a:gd name="connsiteY8" fmla="*/ 0 h 612060"/>
                <a:gd name="connsiteX9" fmla="*/ 3076653 w 5687746"/>
                <a:gd name="connsiteY9" fmla="*/ 267404 h 612060"/>
                <a:gd name="connsiteX10" fmla="*/ 3250917 w 5687746"/>
                <a:gd name="connsiteY10" fmla="*/ 328451 h 612060"/>
                <a:gd name="connsiteX11" fmla="*/ 3365977 w 5687746"/>
                <a:gd name="connsiteY11" fmla="*/ 0 h 61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87746" h="612060">
                  <a:moveTo>
                    <a:pt x="5687746" y="0"/>
                  </a:moveTo>
                  <a:lnTo>
                    <a:pt x="5271747" y="612060"/>
                  </a:lnTo>
                  <a:lnTo>
                    <a:pt x="0" y="612060"/>
                  </a:lnTo>
                  <a:lnTo>
                    <a:pt x="415999" y="0"/>
                  </a:lnTo>
                  <a:lnTo>
                    <a:pt x="2081449" y="0"/>
                  </a:lnTo>
                  <a:lnTo>
                    <a:pt x="1939178" y="406126"/>
                  </a:lnTo>
                  <a:lnTo>
                    <a:pt x="2142455" y="477336"/>
                  </a:lnTo>
                  <a:lnTo>
                    <a:pt x="2309671" y="0"/>
                  </a:lnTo>
                  <a:lnTo>
                    <a:pt x="3170328" y="0"/>
                  </a:lnTo>
                  <a:lnTo>
                    <a:pt x="3076653" y="267404"/>
                  </a:lnTo>
                  <a:lnTo>
                    <a:pt x="3250917" y="328451"/>
                  </a:lnTo>
                  <a:lnTo>
                    <a:pt x="3365977" y="0"/>
                  </a:lnTo>
                  <a:close/>
                </a:path>
              </a:pathLst>
            </a:cu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C91E4C1-0003-46E8-8545-7CEBAD647638}"/>
                </a:ext>
              </a:extLst>
            </p:cNvPr>
            <p:cNvSpPr/>
            <p:nvPr/>
          </p:nvSpPr>
          <p:spPr>
            <a:xfrm>
              <a:off x="3680823" y="5578764"/>
              <a:ext cx="1103613" cy="3162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ECDB742-AE38-4362-AF8E-83224246BA7F}"/>
                </a:ext>
              </a:extLst>
            </p:cNvPr>
            <p:cNvSpPr/>
            <p:nvPr/>
          </p:nvSpPr>
          <p:spPr>
            <a:xfrm>
              <a:off x="3680823" y="1603020"/>
              <a:ext cx="1103613" cy="3162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B38C96C-207E-453A-8D33-C406247E59F0}"/>
                </a:ext>
              </a:extLst>
            </p:cNvPr>
            <p:cNvSpPr txBox="1"/>
            <p:nvPr/>
          </p:nvSpPr>
          <p:spPr>
            <a:xfrm>
              <a:off x="1210607" y="5358783"/>
              <a:ext cx="522900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x2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4225057-F9D4-4114-9BD6-2691CC8FBF80}"/>
                </a:ext>
              </a:extLst>
            </p:cNvPr>
            <p:cNvSpPr txBox="1"/>
            <p:nvPr/>
          </p:nvSpPr>
          <p:spPr>
            <a:xfrm>
              <a:off x="3812429" y="5529320"/>
              <a:ext cx="522900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x1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272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7863E-2862-4E5F-A95C-37AA82A027E8}"/>
              </a:ext>
            </a:extLst>
          </p:cNvPr>
          <p:cNvCxnSpPr/>
          <p:nvPr/>
        </p:nvCxnSpPr>
        <p:spPr>
          <a:xfrm>
            <a:off x="2152073" y="0"/>
            <a:ext cx="0" cy="7056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35968A0-6C9F-41B1-A05F-2B67B2C8F77B}"/>
                  </a:ext>
                </a:extLst>
              </p:cNvPr>
              <p:cNvSpPr txBox="1"/>
              <p:nvPr/>
            </p:nvSpPr>
            <p:spPr>
              <a:xfrm>
                <a:off x="3823856" y="1129280"/>
                <a:ext cx="6557814" cy="376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35968A0-6C9F-41B1-A05F-2B67B2C8F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3856" y="1129280"/>
                <a:ext cx="6557814" cy="376770"/>
              </a:xfrm>
              <a:prstGeom prst="rect">
                <a:avLst/>
              </a:prstGeom>
              <a:blipFill>
                <a:blip r:embed="rId2"/>
                <a:stretch>
                  <a:fillRect t="-1613"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488AFD1-4354-4AE7-A198-D0337377BCED}"/>
              </a:ext>
            </a:extLst>
          </p:cNvPr>
          <p:cNvSpPr txBox="1"/>
          <p:nvPr/>
        </p:nvSpPr>
        <p:spPr>
          <a:xfrm>
            <a:off x="674261" y="131926"/>
            <a:ext cx="112037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Let’s go wild!</a:t>
            </a:r>
          </a:p>
          <a:p>
            <a:pPr algn="ctr"/>
            <a:r>
              <a:rPr lang="en-US" sz="2800" b="1" dirty="0"/>
              <a:t>All together and adding an interaction effect of age*health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58E7AC-C421-44AD-9028-8517CFEF4A06}"/>
              </a:ext>
            </a:extLst>
          </p:cNvPr>
          <p:cNvSpPr txBox="1"/>
          <p:nvPr/>
        </p:nvSpPr>
        <p:spPr>
          <a:xfrm>
            <a:off x="10039927" y="1688983"/>
            <a:ext cx="153702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X1 = 0 if Healthy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         1 if SLI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X2 = 1 if A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         0 else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X3 = 1 if B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         0 else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X4 = age</a:t>
            </a:r>
            <a:br>
              <a:rPr lang="en-US" sz="1600" dirty="0">
                <a:solidFill>
                  <a:srgbClr val="FF0000"/>
                </a:solidFill>
              </a:rPr>
            </a:br>
            <a:br>
              <a:rPr lang="en-US" sz="1600" dirty="0">
                <a:solidFill>
                  <a:srgbClr val="FF0000"/>
                </a:solidFill>
              </a:rPr>
            </a:b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295DE24-6031-41AD-BD3C-196A837C411B}"/>
              </a:ext>
            </a:extLst>
          </p:cNvPr>
          <p:cNvSpPr/>
          <p:nvPr/>
        </p:nvSpPr>
        <p:spPr>
          <a:xfrm>
            <a:off x="8571345" y="1126186"/>
            <a:ext cx="895921" cy="37677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FD3FAE-B338-417B-9924-A2571CB5A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425" y="1947602"/>
            <a:ext cx="6153150" cy="410527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424BA52-8A55-48B4-9D0A-017B160305A4}"/>
              </a:ext>
            </a:extLst>
          </p:cNvPr>
          <p:cNvSpPr/>
          <p:nvPr/>
        </p:nvSpPr>
        <p:spPr>
          <a:xfrm>
            <a:off x="3019425" y="5560467"/>
            <a:ext cx="5745884" cy="4924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ED4F36-ACDA-4416-B186-4E53EA36C396}"/>
              </a:ext>
            </a:extLst>
          </p:cNvPr>
          <p:cNvSpPr/>
          <p:nvPr/>
        </p:nvSpPr>
        <p:spPr>
          <a:xfrm>
            <a:off x="3019425" y="4696526"/>
            <a:ext cx="5487263" cy="18027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6F13D54-230C-4BD7-9CE3-71847169AE7D}"/>
              </a:ext>
            </a:extLst>
          </p:cNvPr>
          <p:cNvGrpSpPr/>
          <p:nvPr/>
        </p:nvGrpSpPr>
        <p:grpSpPr>
          <a:xfrm>
            <a:off x="3019425" y="1975311"/>
            <a:ext cx="6153150" cy="4105275"/>
            <a:chOff x="3019425" y="1975311"/>
            <a:chExt cx="6153150" cy="410527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3FB3EA4-652F-42FC-A39B-3514478F40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19425" y="1975311"/>
              <a:ext cx="6153150" cy="4105275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1CA564-E780-4CB6-934B-190E119310B8}"/>
                </a:ext>
              </a:extLst>
            </p:cNvPr>
            <p:cNvSpPr/>
            <p:nvPr/>
          </p:nvSpPr>
          <p:spPr>
            <a:xfrm>
              <a:off x="3019425" y="5588176"/>
              <a:ext cx="5745884" cy="49241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B2358F3-0261-4732-91FC-9C2393FF66D4}"/>
                </a:ext>
              </a:extLst>
            </p:cNvPr>
            <p:cNvSpPr/>
            <p:nvPr/>
          </p:nvSpPr>
          <p:spPr>
            <a:xfrm>
              <a:off x="3019425" y="4724235"/>
              <a:ext cx="5487263" cy="180274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7735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2B993-4AFF-4ACB-8BBA-75E4E61D0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4800" dirty="0">
                <a:latin typeface="+mn-lt"/>
                <a:cs typeface="+mn-cs"/>
              </a:rPr>
              <a:t>חלק ב' – הנחות המודל</a:t>
            </a:r>
            <a:endParaRPr lang="en-US" sz="4800" dirty="0">
              <a:latin typeface="+mn-lt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2E165-3A40-48E1-BCA9-7882072A29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>
                <a:solidFill>
                  <a:schemeClr val="tx1"/>
                </a:solidFill>
              </a:rPr>
              <a:t>מתי מותר בכלל לעשות מודלי רגרסיה?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081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A3CAC68-0D8C-4A31-B95E-AA1FD2EFCA1F}"/>
              </a:ext>
            </a:extLst>
          </p:cNvPr>
          <p:cNvGrpSpPr/>
          <p:nvPr/>
        </p:nvGrpSpPr>
        <p:grpSpPr>
          <a:xfrm>
            <a:off x="292135" y="2558025"/>
            <a:ext cx="11743967" cy="3964944"/>
            <a:chOff x="292135" y="2558025"/>
            <a:chExt cx="11743967" cy="3964944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4FB3078-EF56-436C-8C79-9022654E0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29178" y="2638127"/>
              <a:ext cx="3306924" cy="380474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2997EF1-594D-45F2-A346-6D360E8F7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2135" y="2605642"/>
              <a:ext cx="4973507" cy="391732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F7A8735-23F1-4C6B-A1BC-DA4541EAFA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80610" y="2558025"/>
              <a:ext cx="3785842" cy="3964944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3F7C0-2E92-4A86-B820-A2E1D7E5B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836" y="498630"/>
            <a:ext cx="10836565" cy="2392352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Model assumptions: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Independence between y’s			(know the experiment design)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Equal variance of y for each x			(equal variances in each group)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Linearity relations between x and y 		(if possible, plot the data)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Normality of y for each x 			(errors are ~ normal)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97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627</Words>
  <Application>Microsoft Office PowerPoint</Application>
  <PresentationFormat>Widescreen</PresentationFormat>
  <Paragraphs>97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מצגת עיבוד אותות</vt:lpstr>
      <vt:lpstr>חלק א' – תזכורת ומבוא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חלק ב' – הנחות המודל</vt:lpstr>
      <vt:lpstr>PowerPoint Presentation</vt:lpstr>
      <vt:lpstr>חלק ג' – Linear Mixed-Effects Models</vt:lpstr>
      <vt:lpstr>PowerPoint Presentation</vt:lpstr>
      <vt:lpstr>דוגמאות להפרת אי-תלות:</vt:lpstr>
      <vt:lpstr>דוגמא להסקה שגויה בגלל תלות:</vt:lpstr>
      <vt:lpstr>ICC, Deff, and Neff</vt:lpstr>
      <vt:lpstr>Fixed Effects Vs. Random Effects</vt:lpstr>
      <vt:lpstr>Putting it all together…</vt:lpstr>
      <vt:lpstr>PowerPoint Presentation</vt:lpstr>
      <vt:lpstr>עוד נקודות שאפשר לקרוא במאמר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ג'ורנל קלאב 13.1.22</dc:title>
  <dc:creator>Benjamin</dc:creator>
  <cp:lastModifiedBy>Benjamin Menashe</cp:lastModifiedBy>
  <cp:revision>72</cp:revision>
  <dcterms:created xsi:type="dcterms:W3CDTF">2022-01-13T00:26:10Z</dcterms:created>
  <dcterms:modified xsi:type="dcterms:W3CDTF">2022-05-19T05:53:14Z</dcterms:modified>
</cp:coreProperties>
</file>