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qXbBwF0A7fXs0sh9vr7zGluCg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Sheet1!$C$3:$D$3</c:f>
              <c:strCache>
                <c:ptCount val="2"/>
                <c:pt idx="0">
                  <c:v>H</c:v>
                </c:pt>
                <c:pt idx="1">
                  <c:v>A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6-49E4-9AD4-D0C6A3708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axId val="604194096"/>
        <c:axId val="604194424"/>
      </c:barChart>
      <c:catAx>
        <c:axId val="60419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04194424"/>
        <c:crosses val="autoZero"/>
        <c:auto val="1"/>
        <c:lblAlgn val="ctr"/>
        <c:lblOffset val="100"/>
        <c:noMultiLvlLbl val="0"/>
      </c:catAx>
      <c:valAx>
        <c:axId val="604194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Uncertainty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crossAx val="60419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Sheet1!$C$3:$D$3</c:f>
              <c:strCache>
                <c:ptCount val="2"/>
                <c:pt idx="0">
                  <c:v>H</c:v>
                </c:pt>
                <c:pt idx="1">
                  <c:v>A</c:v>
                </c:pt>
              </c:strCache>
            </c:strRef>
          </c:cat>
          <c:val>
            <c:numRef>
              <c:f>Sheet1!$C$5:$D$5</c:f>
              <c:numCache>
                <c:formatCode>General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1-48CF-B774-6482038F0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274056"/>
        <c:axId val="609268152"/>
      </c:barChart>
      <c:catAx>
        <c:axId val="60927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09268152"/>
        <c:crosses val="autoZero"/>
        <c:auto val="1"/>
        <c:lblAlgn val="ctr"/>
        <c:lblOffset val="100"/>
        <c:noMultiLvlLbl val="0"/>
      </c:catAx>
      <c:valAx>
        <c:axId val="609268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crossAx val="609274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Sheet1!$C$3:$D$3</c:f>
              <c:strCache>
                <c:ptCount val="2"/>
                <c:pt idx="0">
                  <c:v>H</c:v>
                </c:pt>
                <c:pt idx="1">
                  <c:v>A</c:v>
                </c:pt>
              </c:strCache>
            </c:strRef>
          </c:cat>
          <c:val>
            <c:numRef>
              <c:f>Sheet1!$C$6:$D$6</c:f>
              <c:numCache>
                <c:formatCode>General</c:formatCode>
                <c:ptCount val="2"/>
                <c:pt idx="0">
                  <c:v>0.19047619047619049</c:v>
                </c:pt>
                <c:pt idx="1">
                  <c:v>0.80952380952380965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8-4034-9D74-A5D69B689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280112"/>
        <c:axId val="612282736"/>
      </c:barChart>
      <c:catAx>
        <c:axId val="61228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12282736"/>
        <c:crosses val="autoZero"/>
        <c:auto val="1"/>
        <c:lblAlgn val="ctr"/>
        <c:lblOffset val="100"/>
        <c:noMultiLvlLbl val="0"/>
      </c:catAx>
      <c:valAx>
        <c:axId val="6122827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Posterior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crossAx val="6122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1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7C1C7"/>
          </a:solidFill>
          <a:ln>
            <a:noFill/>
          </a:ln>
        </p:spPr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1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/>
              <a:t>Bayesian Integration in Sensorimotor Learning</a:t>
            </a:r>
            <a:endParaRPr b="1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487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KONRAD P. KÖRDING &amp; DANIEL M. WOLPERT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LETTERS TO NATURE, 2004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039177" y="542886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/>
              <a:t>Thanks for listening!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1097280" y="6379463"/>
            <a:ext cx="10113264" cy="35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Benjamin Menashe – Signal Processing 2022</a:t>
            </a:r>
            <a:endParaRPr/>
          </a:p>
        </p:txBody>
      </p:sp>
      <p:pic>
        <p:nvPicPr>
          <p:cNvPr descr="No photo description available."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200" y="272857"/>
            <a:ext cx="4673600" cy="537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Human senses provide imperfect information, forcing humans to estimate.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According to Bayesian theory an optimal estimate results from combining information about  the prior distribution with evidence from sensory feedback.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 uncertainty increases the system should increasingly rely on prior knowledge.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Nervous system architecture may be suitable for Bayesian inference.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Bayes’ Theorem in Perception - Demo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17383" l="37919" r="32508" t="50200"/>
          <a:stretch/>
        </p:blipFill>
        <p:spPr>
          <a:xfrm>
            <a:off x="4132154" y="2694996"/>
            <a:ext cx="607798" cy="677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3"/>
          <p:cNvGrpSpPr/>
          <p:nvPr/>
        </p:nvGrpSpPr>
        <p:grpSpPr>
          <a:xfrm>
            <a:off x="7160138" y="2223241"/>
            <a:ext cx="1804394" cy="3936108"/>
            <a:chOff x="7531613" y="2204191"/>
            <a:chExt cx="1804394" cy="3936108"/>
          </a:xfrm>
        </p:grpSpPr>
        <p:graphicFrame>
          <p:nvGraphicFramePr>
            <p:cNvPr id="116" name="Google Shape;116;p3"/>
            <p:cNvGraphicFramePr/>
            <p:nvPr/>
          </p:nvGraphicFramePr>
          <p:xfrm>
            <a:off x="7531613" y="3548165"/>
            <a:ext cx="1804394" cy="1233289"/>
          </p:xfrm>
          <a:graphic>
            <a:graphicData uri="http://schemas.openxmlformats.org/drawingml/2006/chart">
              <c:chart r:id="rId4"/>
            </a:graphicData>
          </a:graphic>
        </p:graphicFrame>
        <p:graphicFrame>
          <p:nvGraphicFramePr>
            <p:cNvPr id="117" name="Google Shape;117;p3"/>
            <p:cNvGraphicFramePr/>
            <p:nvPr/>
          </p:nvGraphicFramePr>
          <p:xfrm>
            <a:off x="7531613" y="2204191"/>
            <a:ext cx="1804394" cy="1224809"/>
          </p:xfrm>
          <a:graphic>
            <a:graphicData uri="http://schemas.openxmlformats.org/drawingml/2006/chart">
              <c:chart r:id="rId5"/>
            </a:graphicData>
          </a:graphic>
        </p:graphicFrame>
        <p:graphicFrame>
          <p:nvGraphicFramePr>
            <p:cNvPr id="118" name="Google Shape;118;p3"/>
            <p:cNvGraphicFramePr/>
            <p:nvPr/>
          </p:nvGraphicFramePr>
          <p:xfrm>
            <a:off x="7531613" y="4900619"/>
            <a:ext cx="1804394" cy="1239680"/>
          </p:xfrm>
          <a:graphic>
            <a:graphicData uri="http://schemas.openxmlformats.org/drawingml/2006/chart">
              <c:chart r:id="rId6"/>
            </a:graphicData>
          </a:graphic>
        </p:graphicFrame>
      </p:grpSp>
      <p:pic>
        <p:nvPicPr>
          <p:cNvPr id="119" name="Google Shape;11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14297" y="3868438"/>
            <a:ext cx="1843512" cy="187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Do humans behave in a Bayes-optimal manner?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THIS RESEARCH COMPARES 3 DIFFERENT POSSIBLE MODELS TO SEE WHICH IS CONSISTENT WITH HUMAN BEHAVIOR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238125" y="1845733"/>
            <a:ext cx="4486276" cy="4164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Subjects reached to a visual target in a set-up that shifted the visual feedback of their finger.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lateral shift was randomly drawn from a prior distribution ~ N(1, 0.5</a:t>
            </a:r>
            <a:r>
              <a:rPr baseline="30000" lang="en-US"/>
              <a:t>2</a:t>
            </a:r>
            <a:r>
              <a:rPr lang="en-US"/>
              <a:t>).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This feedback was either provided clearly, blurred (medium or large amount), or withheld.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10 subjects were trained for 1,000 trials.</a:t>
            </a:r>
            <a:endParaRPr baseline="30000"/>
          </a:p>
        </p:txBody>
      </p:sp>
      <p:pic>
        <p:nvPicPr>
          <p:cNvPr id="132" name="Google Shape;132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1" y="1957283"/>
            <a:ext cx="3370072" cy="3163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9478" y="628866"/>
            <a:ext cx="3370072" cy="56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Possible models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49580" y="1835628"/>
            <a:ext cx="3674746" cy="7362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MODEL 1 – FULL COMPENSATION</a:t>
            </a:r>
            <a:endParaRPr/>
          </a:p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449580" y="2572809"/>
            <a:ext cx="3674745" cy="337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 using priors.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Subjects compensate for the visual estimate of the lateral shift.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Increasing uncertainty affects variability of pointing but not the average location.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317682" y="1835628"/>
            <a:ext cx="3617595" cy="7362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2 - BAYESIAN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317682" y="2571910"/>
            <a:ext cx="3617595" cy="337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priors.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using visual estimate optimally.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Increasing uncertainty affects variability and average location – such that the more uncertainty there is the more subjects rely on prior.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8126730" y="1835628"/>
            <a:ext cx="3615690" cy="7362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3 – MAPPING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124824" y="2571910"/>
            <a:ext cx="3617595" cy="337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using priors.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 a mapping from the visual feedback to an estimate of the lateral shift, using the error at the end of each trial.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Increasing uncertainty will affect the variability but not the average location.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338" y="208828"/>
            <a:ext cx="4700588" cy="13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5" y="1810327"/>
            <a:ext cx="8249079" cy="4504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8247460" y="2643197"/>
            <a:ext cx="3868652" cy="2242839"/>
            <a:chOff x="7659052" y="2131090"/>
            <a:chExt cx="4423886" cy="2564735"/>
          </a:xfrm>
        </p:grpSpPr>
        <p:pic>
          <p:nvPicPr>
            <p:cNvPr id="153" name="Google Shape;153;p7"/>
            <p:cNvPicPr preferRelativeResize="0"/>
            <p:nvPr/>
          </p:nvPicPr>
          <p:blipFill rotWithShape="1">
            <a:blip r:embed="rId4">
              <a:alphaModFix/>
            </a:blip>
            <a:srcRect b="0" l="0" r="50861" t="0"/>
            <a:stretch/>
          </p:blipFill>
          <p:spPr>
            <a:xfrm>
              <a:off x="7659052" y="2131090"/>
              <a:ext cx="4376261" cy="1297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7"/>
            <p:cNvPicPr preferRelativeResize="0"/>
            <p:nvPr/>
          </p:nvPicPr>
          <p:blipFill rotWithShape="1">
            <a:blip r:embed="rId4">
              <a:alphaModFix/>
            </a:blip>
            <a:srcRect b="0" l="50861" r="0" t="0"/>
            <a:stretch/>
          </p:blipFill>
          <p:spPr>
            <a:xfrm>
              <a:off x="7706677" y="3397915"/>
              <a:ext cx="4376261" cy="12979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7"/>
          <p:cNvSpPr/>
          <p:nvPr/>
        </p:nvSpPr>
        <p:spPr>
          <a:xfrm>
            <a:off x="16625" y="1810327"/>
            <a:ext cx="2394066" cy="1967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410691" y="1810327"/>
            <a:ext cx="5551054" cy="1967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38944" y="3778276"/>
            <a:ext cx="8226760" cy="241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– bimodal distribution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147" y="2170332"/>
            <a:ext cx="10283363" cy="312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663" y="5476214"/>
            <a:ext cx="9358672" cy="78840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926147" y="2244436"/>
            <a:ext cx="3350289" cy="304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276436" y="2244436"/>
            <a:ext cx="6879244" cy="304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1097280" y="2171700"/>
            <a:ext cx="10058400" cy="3697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en-US" sz="2800"/>
              <a:t>Human inference seems to take into account prior information and current sensory feedback with uncertainty.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en-US" sz="2800"/>
              <a:t>There results qualitatively match a Bayesian integration process.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b="1" lang="en-US" sz="2800"/>
              <a:t>Such a Bayesian process might be fundamental to all aspects of sensorimotor control and learning.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2022-05-01T13:38:35Z</dcterms:created>
  <dc:creator>Benjamin Menashe</dc:creator>
</cp:coreProperties>
</file>