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564" r:id="rId3"/>
    <p:sldId id="565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80" r:id="rId16"/>
    <p:sldId id="602" r:id="rId17"/>
    <p:sldId id="585" r:id="rId18"/>
    <p:sldId id="603" r:id="rId19"/>
    <p:sldId id="587" r:id="rId20"/>
    <p:sldId id="605" r:id="rId21"/>
    <p:sldId id="604" r:id="rId22"/>
    <p:sldId id="606" r:id="rId23"/>
    <p:sldId id="589" r:id="rId24"/>
    <p:sldId id="590" r:id="rId25"/>
    <p:sldId id="607" r:id="rId26"/>
    <p:sldId id="592" r:id="rId27"/>
    <p:sldId id="593" r:id="rId28"/>
    <p:sldId id="608" r:id="rId29"/>
    <p:sldId id="609" r:id="rId30"/>
    <p:sldId id="611" r:id="rId31"/>
    <p:sldId id="610" r:id="rId32"/>
    <p:sldId id="612" r:id="rId33"/>
    <p:sldId id="613" r:id="rId34"/>
    <p:sldId id="614" r:id="rId35"/>
    <p:sldId id="591" r:id="rId36"/>
    <p:sldId id="616" r:id="rId37"/>
    <p:sldId id="681" r:id="rId38"/>
    <p:sldId id="617" r:id="rId39"/>
    <p:sldId id="682" r:id="rId40"/>
    <p:sldId id="618" r:id="rId41"/>
    <p:sldId id="619" r:id="rId42"/>
    <p:sldId id="620" r:id="rId43"/>
    <p:sldId id="683" r:id="rId44"/>
    <p:sldId id="621" r:id="rId45"/>
    <p:sldId id="622" r:id="rId46"/>
    <p:sldId id="623" r:id="rId47"/>
    <p:sldId id="624" r:id="rId48"/>
    <p:sldId id="625" r:id="rId49"/>
    <p:sldId id="627" r:id="rId50"/>
    <p:sldId id="626" r:id="rId51"/>
    <p:sldId id="684" r:id="rId52"/>
    <p:sldId id="628" r:id="rId53"/>
    <p:sldId id="629" r:id="rId54"/>
    <p:sldId id="630" r:id="rId55"/>
    <p:sldId id="631" r:id="rId56"/>
    <p:sldId id="640" r:id="rId57"/>
    <p:sldId id="632" r:id="rId58"/>
    <p:sldId id="642" r:id="rId59"/>
    <p:sldId id="633" r:id="rId60"/>
    <p:sldId id="641" r:id="rId61"/>
    <p:sldId id="656" r:id="rId62"/>
    <p:sldId id="657" r:id="rId63"/>
    <p:sldId id="643" r:id="rId64"/>
    <p:sldId id="689" r:id="rId65"/>
    <p:sldId id="685" r:id="rId66"/>
    <p:sldId id="651" r:id="rId67"/>
    <p:sldId id="652" r:id="rId68"/>
    <p:sldId id="645" r:id="rId69"/>
    <p:sldId id="646" r:id="rId70"/>
    <p:sldId id="648" r:id="rId71"/>
    <p:sldId id="653" r:id="rId72"/>
    <p:sldId id="686" r:id="rId73"/>
    <p:sldId id="654" r:id="rId74"/>
    <p:sldId id="658" r:id="rId75"/>
    <p:sldId id="659" r:id="rId76"/>
    <p:sldId id="660" r:id="rId77"/>
    <p:sldId id="670" r:id="rId78"/>
    <p:sldId id="663" r:id="rId79"/>
    <p:sldId id="664" r:id="rId80"/>
    <p:sldId id="665" r:id="rId81"/>
    <p:sldId id="666" r:id="rId82"/>
    <p:sldId id="672" r:id="rId83"/>
    <p:sldId id="676" r:id="rId84"/>
    <p:sldId id="678" r:id="rId85"/>
    <p:sldId id="687" r:id="rId86"/>
    <p:sldId id="679" r:id="rId87"/>
    <p:sldId id="674" r:id="rId88"/>
    <p:sldId id="675" r:id="rId89"/>
    <p:sldId id="397" r:id="rId90"/>
    <p:sldId id="688" r:id="rId91"/>
    <p:sldId id="690" r:id="rId92"/>
    <p:sldId id="691" r:id="rId93"/>
    <p:sldId id="692" r:id="rId94"/>
    <p:sldId id="398" r:id="rId95"/>
    <p:sldId id="680" r:id="rId9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2548FA-1565-4589-A20C-968A4A4117DB}">
          <p14:sldIdLst>
            <p14:sldId id="256"/>
            <p14:sldId id="564"/>
            <p14:sldId id="565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80"/>
            <p14:sldId id="602"/>
            <p14:sldId id="585"/>
            <p14:sldId id="603"/>
            <p14:sldId id="587"/>
            <p14:sldId id="605"/>
            <p14:sldId id="604"/>
            <p14:sldId id="606"/>
            <p14:sldId id="589"/>
            <p14:sldId id="590"/>
            <p14:sldId id="607"/>
            <p14:sldId id="592"/>
            <p14:sldId id="593"/>
            <p14:sldId id="608"/>
            <p14:sldId id="609"/>
            <p14:sldId id="611"/>
            <p14:sldId id="610"/>
            <p14:sldId id="612"/>
            <p14:sldId id="613"/>
            <p14:sldId id="614"/>
            <p14:sldId id="591"/>
            <p14:sldId id="616"/>
            <p14:sldId id="681"/>
            <p14:sldId id="617"/>
            <p14:sldId id="682"/>
            <p14:sldId id="618"/>
            <p14:sldId id="619"/>
            <p14:sldId id="620"/>
            <p14:sldId id="683"/>
            <p14:sldId id="621"/>
            <p14:sldId id="622"/>
            <p14:sldId id="623"/>
            <p14:sldId id="624"/>
            <p14:sldId id="625"/>
            <p14:sldId id="627"/>
            <p14:sldId id="626"/>
            <p14:sldId id="684"/>
            <p14:sldId id="628"/>
            <p14:sldId id="629"/>
            <p14:sldId id="630"/>
            <p14:sldId id="631"/>
            <p14:sldId id="640"/>
            <p14:sldId id="632"/>
            <p14:sldId id="642"/>
            <p14:sldId id="633"/>
            <p14:sldId id="641"/>
            <p14:sldId id="656"/>
            <p14:sldId id="657"/>
            <p14:sldId id="643"/>
            <p14:sldId id="689"/>
            <p14:sldId id="685"/>
            <p14:sldId id="651"/>
            <p14:sldId id="652"/>
            <p14:sldId id="645"/>
            <p14:sldId id="646"/>
            <p14:sldId id="648"/>
            <p14:sldId id="653"/>
            <p14:sldId id="686"/>
            <p14:sldId id="654"/>
            <p14:sldId id="658"/>
            <p14:sldId id="659"/>
            <p14:sldId id="660"/>
            <p14:sldId id="670"/>
            <p14:sldId id="663"/>
            <p14:sldId id="664"/>
            <p14:sldId id="665"/>
            <p14:sldId id="666"/>
            <p14:sldId id="672"/>
            <p14:sldId id="676"/>
            <p14:sldId id="678"/>
            <p14:sldId id="687"/>
            <p14:sldId id="679"/>
            <p14:sldId id="674"/>
            <p14:sldId id="675"/>
            <p14:sldId id="397"/>
            <p14:sldId id="688"/>
            <p14:sldId id="690"/>
            <p14:sldId id="691"/>
            <p14:sldId id="692"/>
            <p14:sldId id="398"/>
            <p14:sldId id="6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98" autoAdjust="0"/>
  </p:normalViewPr>
  <p:slideViewPr>
    <p:cSldViewPr>
      <p:cViewPr varScale="1">
        <p:scale>
          <a:sx n="118" d="100"/>
          <a:sy n="118" d="100"/>
        </p:scale>
        <p:origin x="140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96621" tIns="48312" rIns="96621" bIns="4831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96621" tIns="48312" rIns="96621" bIns="48312" rtlCol="0"/>
          <a:lstStyle>
            <a:lvl1pPr algn="r">
              <a:defRPr sz="1300"/>
            </a:lvl1pPr>
          </a:lstStyle>
          <a:p>
            <a:fld id="{D2949B78-ECBF-4D79-8EE0-7EEBA90FC5BE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1" tIns="48312" rIns="96621" bIns="483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1" tIns="48312" rIns="96621" bIns="483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7"/>
            <a:ext cx="3169920" cy="480060"/>
          </a:xfrm>
          <a:prstGeom prst="rect">
            <a:avLst/>
          </a:prstGeom>
        </p:spPr>
        <p:txBody>
          <a:bodyPr vert="horz" lIns="96621" tIns="48312" rIns="96621" bIns="4831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7"/>
            <a:ext cx="3169920" cy="480060"/>
          </a:xfrm>
          <a:prstGeom prst="rect">
            <a:avLst/>
          </a:prstGeom>
        </p:spPr>
        <p:txBody>
          <a:bodyPr vert="horz" lIns="96621" tIns="48312" rIns="96621" bIns="48312" rtlCol="0" anchor="b"/>
          <a:lstStyle>
            <a:lvl1pPr algn="r">
              <a:defRPr sz="1300"/>
            </a:lvl1pPr>
          </a:lstStyle>
          <a:p>
            <a:fld id="{A34CEF61-6081-4889-BDED-2ADA6FECE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gplot2.org/current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-bloggers.com/how-to-format-your-chart-and-axis-titles-in-ggplot2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tzheng/files/Rcolor.pdf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4663" y="727075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7CB8-D238-4A72-A8D0-3D7547DAD3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7D6F9-EC87-4072-803B-6D83F5A6C3F2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73813" cy="3584575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print("I am awesome!")</a:t>
            </a:r>
          </a:p>
          <a:p>
            <a:endParaRPr lang="en-CA" dirty="0" smtClean="0"/>
          </a:p>
          <a:p>
            <a:pPr defTabSz="914153">
              <a:defRPr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print("I can program in R!")</a:t>
            </a:r>
          </a:p>
          <a:p>
            <a:pPr defTabSz="914153">
              <a:defRPr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print("I can program in Python!")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print("I can program in at least 2 languages! Can you?")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8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BC582-F6DC-487F-B129-97466E4DC67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10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01650" y="739775"/>
            <a:ext cx="6491288" cy="3651250"/>
          </a:xfrm>
          <a:ln/>
        </p:spPr>
      </p:sp>
      <p:sp>
        <p:nvSpPr>
          <p:cNvPr id="6103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Answer: D</a:t>
            </a:r>
          </a:p>
          <a:p>
            <a:r>
              <a:rPr lang="en-CA" dirty="0" smtClean="0"/>
              <a:t>True: #1, #2, #4</a:t>
            </a:r>
          </a:p>
          <a:p>
            <a:endParaRPr lang="en-CA" dirty="0" smtClean="0"/>
          </a:p>
          <a:p>
            <a:r>
              <a:rPr lang="en-CA" dirty="0" smtClean="0"/>
              <a:t>Note:</a:t>
            </a:r>
            <a:r>
              <a:rPr lang="en-CA" baseline="0" dirty="0" smtClean="0"/>
              <a:t> = does work for assignment in some cases.  Messy rules that we will ignore.</a:t>
            </a:r>
            <a:endParaRPr lang="en-US" dirty="0"/>
          </a:p>
        </p:txBody>
      </p:sp>
      <p:sp>
        <p:nvSpPr>
          <p:cNvPr id="610308" name="Slide Number Placeholder 3"/>
          <p:cNvSpPr txBox="1">
            <a:spLocks noGrp="1"/>
          </p:cNvSpPr>
          <p:nvPr/>
        </p:nvSpPr>
        <p:spPr bwMode="auto">
          <a:xfrm>
            <a:off x="4244750" y="9283242"/>
            <a:ext cx="3246557" cy="4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425" tIns="0" rIns="20425" bIns="0" anchor="b"/>
          <a:lstStyle>
            <a:lvl1pPr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</a:pPr>
            <a:fld id="{2698D401-D6F0-47E1-BD69-AEF38881ED97}" type="slidenum">
              <a:rPr lang="en-US" sz="1000" i="1"/>
              <a:pPr algn="r">
                <a:lnSpc>
                  <a:spcPct val="100000"/>
                </a:lnSpc>
              </a:pPr>
              <a:t>25</a:t>
            </a:fld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8998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4*5-12^3</a:t>
            </a:r>
          </a:p>
          <a:p>
            <a:r>
              <a:rPr lang="en-US" dirty="0" smtClean="0"/>
              <a:t>exp(4*3)</a:t>
            </a:r>
          </a:p>
          <a:p>
            <a:r>
              <a:rPr lang="en-US" dirty="0" smtClean="0"/>
              <a:t>sin(4*pi-6)</a:t>
            </a:r>
          </a:p>
          <a:p>
            <a:endParaRPr lang="en-US" dirty="0" smtClean="0"/>
          </a:p>
          <a:p>
            <a:r>
              <a:rPr lang="en-US" dirty="0" smtClean="0"/>
              <a:t>typeof(var1)</a:t>
            </a:r>
            <a:r>
              <a:rPr lang="en-US" baseline="0" dirty="0" smtClean="0"/>
              <a:t> is </a:t>
            </a:r>
            <a:r>
              <a:rPr lang="en-US" dirty="0" smtClean="0"/>
              <a:t>logical</a:t>
            </a:r>
          </a:p>
          <a:p>
            <a:endParaRPr lang="en-US" dirty="0" smtClean="0"/>
          </a:p>
          <a:p>
            <a:pPr defTabSz="914153">
              <a:defRPr/>
            </a:pPr>
            <a:r>
              <a:rPr lang="en-US" dirty="0" smtClean="0"/>
              <a:t>typeof(var2)</a:t>
            </a:r>
            <a:r>
              <a:rPr lang="en-US" baseline="0" dirty="0" smtClean="0"/>
              <a:t> is </a:t>
            </a:r>
            <a:r>
              <a:rPr lang="en-US" dirty="0" smtClean="0"/>
              <a:t>logical</a:t>
            </a:r>
          </a:p>
          <a:p>
            <a:pPr defTabSz="914153">
              <a:defRPr/>
            </a:pPr>
            <a:endParaRPr lang="en-US" dirty="0" smtClean="0"/>
          </a:p>
          <a:p>
            <a:pPr defTabSz="914153">
              <a:defRPr/>
            </a:pPr>
            <a:r>
              <a:rPr lang="en-US" dirty="0" smtClean="0"/>
              <a:t>typeof(var3) is double</a:t>
            </a:r>
          </a:p>
          <a:p>
            <a:pPr defTabSz="914153">
              <a:defRPr/>
            </a:pPr>
            <a:endParaRPr lang="en-US" dirty="0" smtClean="0"/>
          </a:p>
          <a:p>
            <a:pPr defTabSz="914153">
              <a:defRPr/>
            </a:pPr>
            <a:r>
              <a:rPr lang="en-US" dirty="0" smtClean="0"/>
              <a:t>typeof(var4) is character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3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6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8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7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1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8B96D-2263-4DF5-9172-80C8259FDB57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3238" y="739775"/>
            <a:ext cx="6488112" cy="3649663"/>
          </a:xfrm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r>
              <a:rPr lang="en-US" dirty="0"/>
              <a:t>paste("</a:t>
            </a:r>
            <a:r>
              <a:rPr lang="en-US" dirty="0" err="1"/>
              <a:t>abc",5,sep</a:t>
            </a:r>
            <a:r>
              <a:rPr lang="en-US" dirty="0"/>
              <a:t>="")</a:t>
            </a:r>
          </a:p>
        </p:txBody>
      </p:sp>
    </p:spTree>
    <p:extLst>
      <p:ext uri="{BB962C8B-B14F-4D97-AF65-F5344CB8AC3E}">
        <p14:creationId xmlns:p14="http://schemas.microsoft.com/office/powerpoint/2010/main" val="337492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7D6F9-EC87-4072-803B-6D83F5A6C3F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73813" cy="3584575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printEven &lt;- function(num)</a:t>
            </a:r>
          </a:p>
          <a:p>
            <a:r>
              <a:rPr lang="pt-BR" dirty="0" smtClean="0"/>
              <a:t>{  </a:t>
            </a:r>
          </a:p>
          <a:p>
            <a:r>
              <a:rPr lang="pt-BR" dirty="0" smtClean="0"/>
              <a:t>  if (num %% 2 == 1)</a:t>
            </a:r>
          </a:p>
          <a:p>
            <a:r>
              <a:rPr lang="pt-BR" dirty="0" smtClean="0"/>
              <a:t>    num = num + 1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for (i in seq(num,num+19,2))         </a:t>
            </a:r>
          </a:p>
          <a:p>
            <a:r>
              <a:rPr lang="pt-BR" dirty="0" smtClean="0"/>
              <a:t>    print(i)  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printEven(5)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8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7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BC582-F6DC-487F-B129-97466E4DC673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10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01650" y="739775"/>
            <a:ext cx="6491288" cy="3651250"/>
          </a:xfrm>
          <a:ln/>
        </p:spPr>
      </p:sp>
      <p:sp>
        <p:nvSpPr>
          <p:cNvPr id="6103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Answer: D</a:t>
            </a:r>
          </a:p>
          <a:p>
            <a:r>
              <a:rPr lang="en-CA" dirty="0" smtClean="0"/>
              <a:t>True: #1, #2, #5</a:t>
            </a:r>
          </a:p>
          <a:p>
            <a:endParaRPr lang="en-CA" dirty="0" smtClean="0"/>
          </a:p>
        </p:txBody>
      </p:sp>
      <p:sp>
        <p:nvSpPr>
          <p:cNvPr id="610308" name="Slide Number Placeholder 3"/>
          <p:cNvSpPr txBox="1">
            <a:spLocks noGrp="1"/>
          </p:cNvSpPr>
          <p:nvPr/>
        </p:nvSpPr>
        <p:spPr bwMode="auto">
          <a:xfrm>
            <a:off x="4244750" y="9283242"/>
            <a:ext cx="3246557" cy="4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425" tIns="0" rIns="20425" bIns="0" anchor="b"/>
          <a:lstStyle>
            <a:lvl1pPr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</a:pPr>
            <a:fld id="{2698D401-D6F0-47E1-BD69-AEF38881ED97}" type="slidenum">
              <a:rPr lang="en-US" sz="1000" i="1"/>
              <a:pPr algn="r">
                <a:lnSpc>
                  <a:spcPct val="100000"/>
                </a:lnSpc>
              </a:pPr>
              <a:t>37</a:t>
            </a:fld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5965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BC582-F6DC-487F-B129-97466E4DC67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610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01650" y="739775"/>
            <a:ext cx="6491288" cy="3651250"/>
          </a:xfrm>
          <a:ln/>
        </p:spPr>
      </p:sp>
      <p:sp>
        <p:nvSpPr>
          <p:cNvPr id="6103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Answer: C</a:t>
            </a:r>
          </a:p>
          <a:p>
            <a:r>
              <a:rPr lang="en-CA" dirty="0" smtClean="0"/>
              <a:t>True:  #2, #3</a:t>
            </a:r>
          </a:p>
          <a:p>
            <a:endParaRPr lang="en-CA" dirty="0" smtClean="0"/>
          </a:p>
          <a:p>
            <a:r>
              <a:rPr lang="en-CA" dirty="0" smtClean="0"/>
              <a:t>#4 is 5.</a:t>
            </a:r>
          </a:p>
          <a:p>
            <a:endParaRPr lang="en-CA" dirty="0" smtClean="0"/>
          </a:p>
        </p:txBody>
      </p:sp>
      <p:sp>
        <p:nvSpPr>
          <p:cNvPr id="610308" name="Slide Number Placeholder 3"/>
          <p:cNvSpPr txBox="1">
            <a:spLocks noGrp="1"/>
          </p:cNvSpPr>
          <p:nvPr/>
        </p:nvSpPr>
        <p:spPr bwMode="auto">
          <a:xfrm>
            <a:off x="4244750" y="9283242"/>
            <a:ext cx="3246557" cy="4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425" tIns="0" rIns="20425" bIns="0" anchor="b"/>
          <a:lstStyle>
            <a:lvl1pPr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</a:pPr>
            <a:fld id="{2698D401-D6F0-47E1-BD69-AEF38881ED97}" type="slidenum">
              <a:rPr lang="en-US" sz="1000" i="1"/>
              <a:pPr algn="r">
                <a:lnSpc>
                  <a:spcPct val="100000"/>
                </a:lnSpc>
              </a:pPr>
              <a:t>39</a:t>
            </a:fld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95767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With single bracket, like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myList</a:t>
            </a:r>
            <a:r>
              <a:rPr lang="en-CA" baseline="0" dirty="0" smtClean="0"/>
              <a:t>[1] would get a List that contains x=1:4. If use </a:t>
            </a:r>
            <a:r>
              <a:rPr lang="en-CA" baseline="0" dirty="0" err="1" smtClean="0"/>
              <a:t>myList</a:t>
            </a:r>
            <a:r>
              <a:rPr lang="en-CA" baseline="0" dirty="0" smtClean="0"/>
              <a:t>[[1]], get sequence 1:4.</a:t>
            </a:r>
          </a:p>
          <a:p>
            <a:r>
              <a:rPr lang="en-CA" baseline="0" dirty="0" smtClean="0"/>
              <a:t>Can also use </a:t>
            </a:r>
            <a:r>
              <a:rPr lang="en-CA" baseline="0" dirty="0" err="1" smtClean="0"/>
              <a:t>myList$x</a:t>
            </a:r>
            <a:r>
              <a:rPr lang="en-CA" baseline="0" dirty="0" smtClean="0"/>
              <a:t> to extract element by name.</a:t>
            </a:r>
          </a:p>
          <a:p>
            <a:r>
              <a:rPr lang="en-CA" baseline="0" dirty="0" smtClean="0"/>
              <a:t>Double brackets and $ only return one value. Single brackets return a </a:t>
            </a:r>
            <a:r>
              <a:rPr lang="en-CA" baseline="0" dirty="0" err="1" smtClean="0"/>
              <a:t>sublist</a:t>
            </a:r>
            <a:r>
              <a:rPr lang="en-CA" baseline="0" dirty="0" smtClean="0"/>
              <a:t>.</a:t>
            </a:r>
          </a:p>
          <a:p>
            <a:r>
              <a:rPr lang="en-CA" baseline="0" dirty="0" smtClean="0"/>
              <a:t>Can use variable to index with double bracket but not with $. Example: </a:t>
            </a:r>
            <a:r>
              <a:rPr lang="en-CA" baseline="0" dirty="0" err="1" smtClean="0"/>
              <a:t>val</a:t>
            </a:r>
            <a:r>
              <a:rPr lang="en-CA" baseline="0" dirty="0" smtClean="0"/>
              <a:t> &lt;- “x”; </a:t>
            </a:r>
            <a:r>
              <a:rPr lang="en-CA" baseline="0" dirty="0" err="1" smtClean="0"/>
              <a:t>myList</a:t>
            </a:r>
            <a:r>
              <a:rPr lang="en-CA" baseline="0" dirty="0" smtClean="0"/>
              <a:t>[[</a:t>
            </a:r>
            <a:r>
              <a:rPr lang="en-CA" baseline="0" dirty="0" err="1" smtClean="0"/>
              <a:t>val</a:t>
            </a:r>
            <a:r>
              <a:rPr lang="en-CA" baseline="0" dirty="0" smtClean="0"/>
              <a:t>]] works but not </a:t>
            </a:r>
            <a:r>
              <a:rPr lang="en-CA" baseline="0" dirty="0" err="1" smtClean="0"/>
              <a:t>myList$val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BC582-F6DC-487F-B129-97466E4DC673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10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01650" y="739775"/>
            <a:ext cx="6491288" cy="3651250"/>
          </a:xfrm>
          <a:ln/>
        </p:spPr>
      </p:sp>
      <p:sp>
        <p:nvSpPr>
          <p:cNvPr id="6103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Answer: B</a:t>
            </a:r>
          </a:p>
          <a:p>
            <a:endParaRPr lang="en-CA" dirty="0" smtClean="0"/>
          </a:p>
          <a:p>
            <a:r>
              <a:rPr lang="en-CA" dirty="0" smtClean="0"/>
              <a:t>m[2] is same as m[2,1]</a:t>
            </a:r>
            <a:r>
              <a:rPr lang="en-CA" baseline="0" dirty="0" smtClean="0"/>
              <a:t> (2</a:t>
            </a:r>
            <a:r>
              <a:rPr lang="en-CA" baseline="30000" dirty="0" smtClean="0"/>
              <a:t>nd</a:t>
            </a:r>
            <a:r>
              <a:rPr lang="en-CA" baseline="0" dirty="0" smtClean="0"/>
              <a:t> row, 1</a:t>
            </a:r>
            <a:r>
              <a:rPr lang="en-CA" baseline="30000" dirty="0" smtClean="0"/>
              <a:t>st</a:t>
            </a:r>
            <a:r>
              <a:rPr lang="en-CA" baseline="0" dirty="0" smtClean="0"/>
              <a:t> column)</a:t>
            </a:r>
          </a:p>
          <a:p>
            <a:r>
              <a:rPr lang="en-CA" baseline="0" dirty="0" smtClean="0"/>
              <a:t>m[2,] would return all of row 2</a:t>
            </a:r>
          </a:p>
          <a:p>
            <a:r>
              <a:rPr lang="en-CA" baseline="0" dirty="0" smtClean="0"/>
              <a:t>m[,2] returns all data in column 2 (not 3)</a:t>
            </a:r>
            <a:endParaRPr lang="en-CA" dirty="0" smtClean="0"/>
          </a:p>
        </p:txBody>
      </p:sp>
      <p:sp>
        <p:nvSpPr>
          <p:cNvPr id="610308" name="Slide Number Placeholder 3"/>
          <p:cNvSpPr txBox="1">
            <a:spLocks noGrp="1"/>
          </p:cNvSpPr>
          <p:nvPr/>
        </p:nvSpPr>
        <p:spPr bwMode="auto">
          <a:xfrm>
            <a:off x="4244750" y="9283242"/>
            <a:ext cx="3246557" cy="4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425" tIns="0" rIns="20425" bIns="0" anchor="b"/>
          <a:lstStyle>
            <a:lvl1pPr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60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</a:pPr>
            <a:fld id="{2698D401-D6F0-47E1-BD69-AEF38881ED97}" type="slidenum">
              <a:rPr lang="en-US" sz="1000" i="1"/>
              <a:pPr algn="r">
                <a:lnSpc>
                  <a:spcPct val="100000"/>
                </a:lnSpc>
              </a:pPr>
              <a:t>43</a:t>
            </a:fld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955713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myList = list(name=c("Ramon","Lawrence"), number=9999999, grades=c(99,100,55), midterm=100)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1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subset a number</a:t>
            </a:r>
            <a:r>
              <a:rPr lang="en-CA" baseline="0" dirty="0" smtClean="0"/>
              <a:t> from a matrix, get a vector not a matrix. If want a matrix, use drop parameter like this: </a:t>
            </a:r>
            <a:r>
              <a:rPr lang="en-CA" baseline="0" dirty="0" err="1" smtClean="0"/>
              <a:t>myDF</a:t>
            </a:r>
            <a:r>
              <a:rPr lang="en-CA" baseline="0" dirty="0" smtClean="0"/>
              <a:t>[1, 2, drop = FALSE]</a:t>
            </a:r>
          </a:p>
          <a:p>
            <a:endParaRPr lang="en-CA" baseline="0" dirty="0" smtClean="0"/>
          </a:p>
          <a:p>
            <a:r>
              <a:rPr lang="en-CA" baseline="0" dirty="0" smtClean="0"/>
              <a:t>Removing </a:t>
            </a:r>
            <a:r>
              <a:rPr lang="en-CA" baseline="0" dirty="0" err="1" smtClean="0"/>
              <a:t>na</a:t>
            </a:r>
            <a:r>
              <a:rPr lang="en-CA" baseline="0" dirty="0" smtClean="0"/>
              <a:t> from a vector:</a:t>
            </a:r>
          </a:p>
          <a:p>
            <a:endParaRPr lang="en-CA" baseline="0" dirty="0" smtClean="0"/>
          </a:p>
          <a:p>
            <a:r>
              <a:rPr lang="en-CA" baseline="0" dirty="0" smtClean="0"/>
              <a:t>x &lt;- c(5, NA, 4, NA)</a:t>
            </a:r>
          </a:p>
          <a:p>
            <a:r>
              <a:rPr lang="en-CA" baseline="0" dirty="0" err="1" smtClean="0"/>
              <a:t>na</a:t>
            </a:r>
            <a:r>
              <a:rPr lang="en-CA" baseline="0" dirty="0" smtClean="0"/>
              <a:t> &lt;- is.na(x)</a:t>
            </a:r>
          </a:p>
          <a:p>
            <a:r>
              <a:rPr lang="en-CA" baseline="0" dirty="0" smtClean="0"/>
              <a:t>x[!bad]</a:t>
            </a:r>
          </a:p>
          <a:p>
            <a:endParaRPr lang="en-CA" baseline="0" dirty="0" smtClean="0"/>
          </a:p>
          <a:p>
            <a:r>
              <a:rPr lang="en-CA" baseline="0" dirty="0" smtClean="0"/>
              <a:t>Removing </a:t>
            </a:r>
            <a:r>
              <a:rPr lang="en-CA" baseline="0" dirty="0" err="1" smtClean="0"/>
              <a:t>na</a:t>
            </a:r>
            <a:r>
              <a:rPr lang="en-CA" baseline="0" dirty="0" smtClean="0"/>
              <a:t> from two vectors x and y:</a:t>
            </a:r>
          </a:p>
          <a:p>
            <a:r>
              <a:rPr lang="en-CA" baseline="0" dirty="0" smtClean="0"/>
              <a:t>good &lt;- </a:t>
            </a:r>
            <a:r>
              <a:rPr lang="en-CA" baseline="0" dirty="0" err="1" smtClean="0"/>
              <a:t>complete.cases</a:t>
            </a:r>
            <a:r>
              <a:rPr lang="en-CA" baseline="0" dirty="0" smtClean="0"/>
              <a:t>(</a:t>
            </a:r>
            <a:r>
              <a:rPr lang="en-CA" baseline="0" dirty="0" err="1" smtClean="0"/>
              <a:t>x,y</a:t>
            </a:r>
            <a:r>
              <a:rPr lang="en-CA" baseline="0" dirty="0" smtClean="0"/>
              <a:t>)</a:t>
            </a:r>
          </a:p>
          <a:p>
            <a:r>
              <a:rPr lang="en-CA" baseline="0" dirty="0" smtClean="0"/>
              <a:t>x[good]</a:t>
            </a:r>
          </a:p>
          <a:p>
            <a:r>
              <a:rPr lang="en-CA" baseline="0" dirty="0" smtClean="0"/>
              <a:t>y[good]</a:t>
            </a:r>
          </a:p>
          <a:p>
            <a:endParaRPr lang="en-CA" baseline="0" dirty="0" smtClean="0"/>
          </a:p>
          <a:p>
            <a:r>
              <a:rPr lang="en-CA" baseline="0" dirty="0" smtClean="0"/>
              <a:t>Removing </a:t>
            </a:r>
            <a:r>
              <a:rPr lang="en-CA" baseline="0" dirty="0" err="1" smtClean="0"/>
              <a:t>na</a:t>
            </a:r>
            <a:r>
              <a:rPr lang="en-CA" baseline="0" dirty="0" smtClean="0"/>
              <a:t> from a </a:t>
            </a:r>
            <a:r>
              <a:rPr lang="en-CA" baseline="0" dirty="0" err="1" smtClean="0"/>
              <a:t>dataframe</a:t>
            </a:r>
            <a:r>
              <a:rPr lang="en-CA" baseline="0" dirty="0" smtClean="0"/>
              <a:t> frame:</a:t>
            </a:r>
          </a:p>
          <a:p>
            <a:r>
              <a:rPr lang="en-CA" baseline="0" dirty="0" smtClean="0"/>
              <a:t>good &lt;- </a:t>
            </a:r>
            <a:r>
              <a:rPr lang="en-CA" baseline="0" dirty="0" err="1" smtClean="0"/>
              <a:t>complete.cases</a:t>
            </a:r>
            <a:r>
              <a:rPr lang="en-CA" baseline="0" dirty="0" smtClean="0"/>
              <a:t>(frame)</a:t>
            </a:r>
          </a:p>
          <a:p>
            <a:r>
              <a:rPr lang="en-CA" baseline="0" dirty="0" smtClean="0"/>
              <a:t>frame[good,]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18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- none are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3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mydata &lt;- data.frame(id=1:5, location=c("BC","BC","AB","MB","BC"), value=c(10,20,30,40,50))</a:t>
            </a:r>
          </a:p>
          <a:p>
            <a:r>
              <a:rPr lang="en-US" dirty="0"/>
              <a:t>mydata$location &lt;- as.factor(mydata$location)</a:t>
            </a:r>
          </a:p>
          <a:p>
            <a:r>
              <a:rPr lang="pt-BR" dirty="0"/>
              <a:t>successData &lt;- c("Y","N","N","N","Y")</a:t>
            </a:r>
            <a:endParaRPr lang="en-US" dirty="0"/>
          </a:p>
          <a:p>
            <a:r>
              <a:rPr lang="en-US" dirty="0"/>
              <a:t>mydata$success &lt;- successData</a:t>
            </a:r>
          </a:p>
          <a:p>
            <a:r>
              <a:rPr lang="en-US" dirty="0"/>
              <a:t>subset(mydata, location=='BC' &amp; value &gt;= 20)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6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77">
              <a:defRPr/>
            </a:pPr>
            <a:r>
              <a:rPr lang="en-CA" dirty="0" smtClean="0"/>
              <a:t>There are no numerical summaries for qualitative data, only graphical summaries.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277">
              <a:defRPr/>
            </a:pPr>
            <a:r>
              <a:rPr lang="en-CA" dirty="0" smtClean="0"/>
              <a:t>Visualization options:</a:t>
            </a:r>
            <a:endParaRPr lang="en-US" dirty="0" smtClean="0"/>
          </a:p>
          <a:p>
            <a:pPr marL="0" lvl="1" defTabSz="914277">
              <a:defRPr/>
            </a:pPr>
            <a:r>
              <a:rPr lang="en-CA" dirty="0" smtClean="0">
                <a:hlinkClick r:id="rId3"/>
              </a:rPr>
              <a:t>http://docs.ggplot2.org/current/</a:t>
            </a:r>
            <a:endParaRPr lang="en-CA" dirty="0" smtClean="0"/>
          </a:p>
          <a:p>
            <a:pPr marL="0" lvl="1" defTabSz="914277">
              <a:defRPr/>
            </a:pPr>
            <a:endParaRPr lang="en-CA" dirty="0" smtClean="0"/>
          </a:p>
          <a:p>
            <a:pPr marL="0" lvl="1" defTabSz="914277">
              <a:defRPr/>
            </a:pPr>
            <a:r>
              <a:rPr lang="en-CA" dirty="0" smtClean="0"/>
              <a:t>Adding</a:t>
            </a:r>
            <a:r>
              <a:rPr lang="en-CA" baseline="0" dirty="0" smtClean="0"/>
              <a:t> axis:</a:t>
            </a:r>
            <a:endParaRPr lang="en-CA" dirty="0" smtClean="0">
              <a:hlinkClick r:id="rId4"/>
            </a:endParaRPr>
          </a:p>
          <a:p>
            <a:pPr marL="0" lvl="1" defTabSz="914277">
              <a:defRPr/>
            </a:pPr>
            <a:r>
              <a:rPr lang="en-CA" dirty="0" smtClean="0">
                <a:hlinkClick r:id="rId4"/>
              </a:rPr>
              <a:t>http://www.r-bloggers.com/how-to-format-your-chart-and-axis-titles-in-ggplot2/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68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Start with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ggplot()</a:t>
            </a:r>
            <a:r>
              <a:rPr lang="en-CA" dirty="0" smtClean="0"/>
              <a:t> command and put origin as x.</a:t>
            </a:r>
          </a:p>
          <a:p>
            <a:pPr lvl="1"/>
            <a:r>
              <a:rPr lang="en-CA" dirty="0" smtClean="0"/>
              <a:t>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geom_bar()</a:t>
            </a:r>
            <a:r>
              <a:rPr lang="en-CA" dirty="0" smtClean="0"/>
              <a:t> to create the bar chart</a:t>
            </a:r>
          </a:p>
          <a:p>
            <a:pPr lvl="1"/>
            <a:r>
              <a:rPr lang="en-CA" dirty="0" smtClean="0"/>
              <a:t>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 = factor(origin)</a:t>
            </a:r>
            <a:r>
              <a:rPr lang="en-CA" dirty="0" smtClean="0"/>
              <a:t> to colour the bars for different groups.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2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Start with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ggplot() </a:t>
            </a:r>
            <a:r>
              <a:rPr lang="en-CA" dirty="0" smtClean="0"/>
              <a:t>command, and put horsepower as x.</a:t>
            </a:r>
          </a:p>
          <a:p>
            <a:pPr lvl="1"/>
            <a:r>
              <a:rPr lang="en-CA" dirty="0" smtClean="0"/>
              <a:t>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geom_histogram() </a:t>
            </a:r>
            <a:r>
              <a:rPr lang="en-CA" dirty="0" smtClean="0"/>
              <a:t>to create the histogram</a:t>
            </a:r>
          </a:p>
          <a:p>
            <a:pPr lvl="1"/>
            <a:r>
              <a:rPr lang="en-CA" dirty="0" smtClean="0"/>
              <a:t>You can specify the number of bins in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geom_histogram(}</a:t>
            </a:r>
            <a:r>
              <a:rPr lang="en-CA" dirty="0" smtClean="0"/>
              <a:t>.  Default is used if blank.</a:t>
            </a:r>
          </a:p>
          <a:p>
            <a:pPr lvl="1"/>
            <a:r>
              <a:rPr lang="en-CA" dirty="0" smtClean="0"/>
              <a:t>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CA" dirty="0" smtClean="0"/>
              <a:t> for the outline of the boxes, and 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CA" dirty="0" smtClean="0">
                <a:cs typeface="Courier New" panose="02070309020205020404" pitchFamily="49" charset="0"/>
              </a:rPr>
              <a:t> for the inside of the boxes. </a:t>
            </a:r>
          </a:p>
          <a:p>
            <a:pPr lvl="2"/>
            <a:r>
              <a:rPr lang="en-CA" dirty="0" smtClean="0">
                <a:cs typeface="Courier New" panose="02070309020205020404" pitchFamily="49" charset="0"/>
              </a:rPr>
              <a:t>NOTE: colouring the outlines a separate colour can help to make the graph more readable. </a:t>
            </a:r>
          </a:p>
          <a:p>
            <a:pPr lvl="2"/>
            <a:r>
              <a:rPr lang="en-CA" dirty="0" smtClean="0">
                <a:cs typeface="Courier New" panose="02070309020205020404" pitchFamily="49" charset="0"/>
              </a:rPr>
              <a:t>A full list of colours can be found here: </a:t>
            </a:r>
            <a:r>
              <a:rPr lang="en-CA" dirty="0" smtClean="0">
                <a:cs typeface="Courier New" panose="02070309020205020404" pitchFamily="49" charset="0"/>
                <a:hlinkClick r:id="rId3"/>
              </a:rPr>
              <a:t>http://www.stat.columbia.edu/~tzheng/files/Rcolor.pdf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05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will use the dataset Auto provided in the ISLR package.</a:t>
            </a:r>
          </a:p>
          <a:p>
            <a:pPr lvl="1"/>
            <a:r>
              <a:rPr lang="en-CA" dirty="0" smtClean="0"/>
              <a:t>Start with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ggplot() </a:t>
            </a:r>
            <a:r>
              <a:rPr lang="en-CA" dirty="0" smtClean="0"/>
              <a:t>command, and put origin as x and horsepower as y.</a:t>
            </a:r>
          </a:p>
          <a:p>
            <a:pPr lvl="1"/>
            <a:r>
              <a:rPr lang="en-CA" dirty="0" smtClean="0"/>
              <a:t>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geom_boxplot() </a:t>
            </a:r>
            <a:r>
              <a:rPr lang="en-CA" dirty="0" smtClean="0"/>
              <a:t>to create the boxplot</a:t>
            </a:r>
          </a:p>
          <a:p>
            <a:pPr lvl="1"/>
            <a:r>
              <a:rPr lang="en-CA" dirty="0" smtClean="0"/>
              <a:t>You can specify the color and fill in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CA" dirty="0" smtClean="0"/>
              <a:t> if you wish. Default is black and white.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51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C: #2 and #4</a:t>
            </a:r>
            <a:r>
              <a:rPr lang="en-CA" baseline="0" dirty="0" smtClean="0"/>
              <a:t> are true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4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CI can be of any strength although the standard is 95%.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3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https://en.wikipedia.org/wiki/Statistical_hypothesis_testing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96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Set.seed</a:t>
            </a:r>
            <a:r>
              <a:rPr lang="en-CA" dirty="0" smtClean="0"/>
              <a:t>(1) – sets random generator seed before using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rnorm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smtClean="0"/>
              <a:t>Other: </a:t>
            </a:r>
            <a:r>
              <a:rPr lang="en-CA" baseline="0" dirty="0" err="1" smtClean="0"/>
              <a:t>rpois</a:t>
            </a:r>
            <a:r>
              <a:rPr lang="en-CA" baseline="0" dirty="0" smtClean="0"/>
              <a:t> – Poisson distribution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9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Def:</a:t>
            </a:r>
            <a:r>
              <a:rPr lang="en-CA" baseline="0" dirty="0" smtClean="0"/>
              <a:t> statistic - a value calculated from a sample often to summarize sample for comparison purposes (Wiki)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 that some people may have been taught different definitions of range in other statistics courses.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Load</a:t>
            </a:r>
            <a:r>
              <a:rPr lang="en-CA" baseline="0" dirty="0" smtClean="0"/>
              <a:t> car data:</a:t>
            </a:r>
          </a:p>
          <a:p>
            <a:r>
              <a:rPr lang="en-US" dirty="0"/>
              <a:t>car_data &lt;- read.csv("car_data.csv")</a:t>
            </a:r>
          </a:p>
          <a:p>
            <a:endParaRPr lang="en-CA" dirty="0"/>
          </a:p>
          <a:p>
            <a:r>
              <a:rPr lang="en-CA" dirty="0"/>
              <a:t>t-test statistic assumptions: (normal population or n &gt;30) and st. dev. (sigma)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29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8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C: #2 and #3 are true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</a:t>
            </a:r>
          </a:p>
          <a:p>
            <a:endParaRPr lang="en-CA" dirty="0" smtClean="0"/>
          </a:p>
          <a:p>
            <a:r>
              <a:rPr lang="en-CA" dirty="0" smtClean="0"/>
              <a:t>1 – 3 are</a:t>
            </a:r>
            <a:r>
              <a:rPr lang="en-CA" baseline="0" dirty="0" smtClean="0"/>
              <a:t> true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60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 - 3</a:t>
            </a:r>
          </a:p>
          <a:p>
            <a:endParaRPr lang="en-CA" dirty="0" smtClean="0"/>
          </a:p>
          <a:p>
            <a:r>
              <a:rPr lang="en-CA" dirty="0" smtClean="0"/>
              <a:t>1</a:t>
            </a:r>
            <a:r>
              <a:rPr lang="en-CA" baseline="0" dirty="0" smtClean="0"/>
              <a:t> - one sample</a:t>
            </a:r>
          </a:p>
          <a:p>
            <a:r>
              <a:rPr lang="en-CA" baseline="0" dirty="0" smtClean="0"/>
              <a:t>2 - two sample paired (same student)</a:t>
            </a:r>
          </a:p>
          <a:p>
            <a:r>
              <a:rPr lang="en-CA" baseline="0" dirty="0" smtClean="0"/>
              <a:t>3 - two sample unpaired (two district student populations)</a:t>
            </a:r>
          </a:p>
          <a:p>
            <a:r>
              <a:rPr lang="en-CA" baseline="0" dirty="0" smtClean="0"/>
              <a:t>4 - two sample paired (same patient), although could argue against control/experiment groups in which case two sample unpaired</a:t>
            </a:r>
          </a:p>
          <a:p>
            <a:r>
              <a:rPr lang="en-CA" baseline="0" dirty="0" smtClean="0"/>
              <a:t>5 - two sample unpaired </a:t>
            </a:r>
          </a:p>
          <a:p>
            <a:r>
              <a:rPr lang="en-CA" baseline="0" dirty="0" smtClean="0"/>
              <a:t>6 - two sample unpaired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6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1.</a:t>
            </a:r>
          </a:p>
          <a:p>
            <a:r>
              <a:rPr lang="en-CA" dirty="0"/>
              <a:t>t.test(x = car_data$Distance, alternative = c("less"), mu = 450)</a:t>
            </a:r>
          </a:p>
          <a:p>
            <a:endParaRPr lang="en-CA" dirty="0"/>
          </a:p>
          <a:p>
            <a:r>
              <a:rPr lang="en-CA" dirty="0"/>
              <a:t>2. </a:t>
            </a:r>
          </a:p>
          <a:p>
            <a:r>
              <a:rPr lang="en-CA" dirty="0"/>
              <a:t>t.test(Distance~prov, data = car_data, alternative = c("two.sided"),mu = 0, paired = FALSE)</a:t>
            </a:r>
          </a:p>
          <a:p>
            <a:endParaRPr lang="en-CA" dirty="0" smtClean="0"/>
          </a:p>
          <a:p>
            <a:r>
              <a:rPr lang="en-CA" dirty="0" smtClean="0"/>
              <a:t>Note: Will need to add Province</a:t>
            </a:r>
            <a:r>
              <a:rPr lang="en-CA" baseline="0" dirty="0" smtClean="0"/>
              <a:t> data to this data set.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1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Assumptions:</a:t>
            </a:r>
          </a:p>
          <a:p>
            <a:pPr lvl="1"/>
            <a:r>
              <a:rPr lang="en-CA" dirty="0" smtClean="0"/>
              <a:t>Residuals are independent</a:t>
            </a:r>
          </a:p>
          <a:p>
            <a:pPr lvl="1"/>
            <a:r>
              <a:rPr lang="en-CA" dirty="0" smtClean="0"/>
              <a:t>Residuals are normally distributed</a:t>
            </a:r>
          </a:p>
          <a:p>
            <a:pPr lvl="1"/>
            <a:r>
              <a:rPr lang="en-CA" dirty="0" smtClean="0"/>
              <a:t>Residuals have a mean of 0 for all X</a:t>
            </a:r>
          </a:p>
          <a:p>
            <a:pPr lvl="1"/>
            <a:r>
              <a:rPr lang="en-CA" dirty="0" smtClean="0"/>
              <a:t>Residuals have constant variance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35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93F6D-A40F-43C6-B372-C2F43C739503}" type="slidenum">
              <a:rPr lang="en-US"/>
              <a:pPr/>
              <a:t>89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2383120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Packages to read XML and JSON.</a:t>
            </a:r>
          </a:p>
          <a:p>
            <a:endParaRPr lang="en-CA" dirty="0" smtClean="0"/>
          </a:p>
          <a:p>
            <a:r>
              <a:rPr lang="en-CA" dirty="0" smtClean="0"/>
              <a:t>Library(</a:t>
            </a:r>
            <a:r>
              <a:rPr lang="en-CA" dirty="0" err="1" smtClean="0"/>
              <a:t>jsonlite</a:t>
            </a:r>
            <a:r>
              <a:rPr lang="en-CA" dirty="0" smtClean="0"/>
              <a:t>)</a:t>
            </a:r>
          </a:p>
          <a:p>
            <a:r>
              <a:rPr lang="en-CA" dirty="0" smtClean="0"/>
              <a:t>Result &lt;- </a:t>
            </a:r>
            <a:r>
              <a:rPr lang="en-CA" dirty="0" err="1" smtClean="0"/>
              <a:t>fromJSON</a:t>
            </a:r>
            <a:r>
              <a:rPr lang="en-CA" dirty="0" smtClean="0"/>
              <a:t>(“URL JSON document”)</a:t>
            </a:r>
          </a:p>
          <a:p>
            <a:r>
              <a:rPr lang="en-CA" dirty="0" err="1" smtClean="0"/>
              <a:t>jsonDoc</a:t>
            </a:r>
            <a:r>
              <a:rPr lang="en-CA" dirty="0" smtClean="0"/>
              <a:t> &lt;- </a:t>
            </a:r>
            <a:r>
              <a:rPr lang="en-CA" dirty="0" err="1" smtClean="0"/>
              <a:t>toJSON</a:t>
            </a:r>
            <a:r>
              <a:rPr lang="en-CA" dirty="0" smtClean="0"/>
              <a:t>(</a:t>
            </a:r>
            <a:r>
              <a:rPr lang="en-CA" dirty="0" err="1" smtClean="0"/>
              <a:t>dataFrame</a:t>
            </a:r>
            <a:r>
              <a:rPr lang="en-CA" dirty="0" smtClean="0"/>
              <a:t>,</a:t>
            </a:r>
            <a:r>
              <a:rPr lang="en-CA" baseline="0" dirty="0" smtClean="0"/>
              <a:t> pretty=TRUE)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02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3E24-992B-47DF-969A-983E89634DEF}" type="slidenum">
              <a:rPr lang="en-US"/>
              <a:pPr/>
              <a:t>94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29042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0" dirty="0" smtClean="0"/>
              <a:t> - 2</a:t>
            </a:r>
          </a:p>
          <a:p>
            <a:r>
              <a:rPr lang="en-US" dirty="0" smtClean="0"/>
              <a:t>True:</a:t>
            </a:r>
            <a:r>
              <a:rPr lang="en-US" baseline="0" dirty="0" smtClean="0"/>
              <a:t> #1, #3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 : 3.5</a:t>
            </a:r>
          </a:p>
          <a:p>
            <a:r>
              <a:rPr lang="en-US" baseline="0" dirty="0" smtClean="0"/>
              <a:t>Median: 3.5</a:t>
            </a:r>
          </a:p>
          <a:p>
            <a:r>
              <a:rPr lang="en-US" baseline="0" dirty="0" smtClean="0"/>
              <a:t>Variance: 3.5</a:t>
            </a:r>
          </a:p>
          <a:p>
            <a:r>
              <a:rPr lang="en-US" baseline="0" dirty="0" smtClean="0"/>
              <a:t>Range: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6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3E24-992B-47DF-969A-983E89634DEF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371808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R uses a more sophisticated way to calculate quantiles.</a:t>
            </a:r>
          </a:p>
          <a:p>
            <a:endParaRPr lang="en-CA" dirty="0" smtClean="0"/>
          </a:p>
          <a:p>
            <a:r>
              <a:rPr lang="en-CA" dirty="0" smtClean="0"/>
              <a:t>Basic version does not return the same as calculated here. Use: quantile(data,type=1)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</a:t>
            </a:r>
            <a:endParaRPr lang="en-US" dirty="0" smtClean="0"/>
          </a:p>
          <a:p>
            <a:r>
              <a:rPr lang="en-US" dirty="0" smtClean="0"/>
              <a:t>#1, #2, #4</a:t>
            </a:r>
          </a:p>
          <a:p>
            <a:endParaRPr lang="en-CA" dirty="0" smtClean="0"/>
          </a:p>
          <a:p>
            <a:r>
              <a:rPr lang="en-CA" dirty="0" smtClean="0"/>
              <a:t>If data</a:t>
            </a:r>
            <a:r>
              <a:rPr lang="en-CA" baseline="0" dirty="0" smtClean="0"/>
              <a:t> is uniform with all the same values, Q2 and Q3 would be the same.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- 3</a:t>
            </a:r>
          </a:p>
          <a:p>
            <a:r>
              <a:rPr lang="en-US" dirty="0" smtClean="0"/>
              <a:t>True: 1, 2, 3</a:t>
            </a:r>
          </a:p>
          <a:p>
            <a:endParaRPr lang="en-CA" dirty="0" smtClean="0"/>
          </a:p>
          <a:p>
            <a:r>
              <a:rPr lang="en-CA" dirty="0" smtClean="0"/>
              <a:t>For #3, it is not always strictly greater than</a:t>
            </a:r>
            <a:r>
              <a:rPr lang="en-CA" baseline="0" dirty="0" smtClean="0"/>
              <a:t> as they could be equal (example if all data values are the same).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6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599" cy="81915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8" y="819150"/>
            <a:ext cx="9031287" cy="4267200"/>
          </a:xfrm>
        </p:spPr>
        <p:txBody>
          <a:bodyPr/>
          <a:lstStyle>
            <a:lvl1pPr marL="91440" indent="-91440">
              <a:lnSpc>
                <a:spcPct val="89000"/>
              </a:lnSpc>
              <a:spcBef>
                <a:spcPts val="1000"/>
              </a:spcBef>
              <a:buFont typeface="Symbol" pitchFamily="18" charset="2"/>
              <a:buChar char=" "/>
              <a:defRPr/>
            </a:lvl1pPr>
            <a:lvl2pPr marL="457200" indent="-219456">
              <a:lnSpc>
                <a:spcPct val="89000"/>
              </a:lnSpc>
              <a:defRPr/>
            </a:lvl2pPr>
            <a:lvl3pPr marL="731520">
              <a:lnSpc>
                <a:spcPct val="89000"/>
              </a:lnSpc>
              <a:defRPr/>
            </a:lvl3pPr>
            <a:lvl4pPr>
              <a:lnSpc>
                <a:spcPct val="89000"/>
              </a:lnSpc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" y="895350"/>
            <a:ext cx="9031287" cy="427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5099050" y="1"/>
            <a:ext cx="4038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0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301: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Data Analytics (</a:t>
            </a:r>
            <a:fld id="{C730B863-690F-47F2-A358-65BFACF01BB1}" type="slidenum">
              <a:rPr lang="en-US" sz="14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pPr algn="r">
                <a:lnSpc>
                  <a:spcPct val="100000"/>
                </a:lnSpc>
              </a:pPr>
              <a:t>‹#›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 flipV="1">
            <a:off x="62838" y="832567"/>
            <a:ext cx="9031287" cy="0"/>
          </a:xfrm>
          <a:prstGeom prst="line">
            <a:avLst/>
          </a:prstGeom>
          <a:noFill/>
          <a:ln w="47625" cmpd="thinThick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66504" y="2020"/>
            <a:ext cx="9027621" cy="7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8575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2pPr>
      <a:lvl3pPr marL="742950" indent="-228600" algn="l" defTabSz="914400" rtl="0" eaLnBrk="1" latinLnBrk="0" hangingPunct="1">
        <a:lnSpc>
          <a:spcPct val="89000"/>
        </a:lnSpc>
        <a:spcBef>
          <a:spcPct val="20000"/>
        </a:spcBef>
        <a:buFont typeface="Wingdings" pitchFamily="2" charset="2"/>
        <a:buChar char="§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976313" indent="-22860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ews/statisticians-issue-warning-over-misuse-of-p-values-1.19503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ctrTitle"/>
          </p:nvPr>
        </p:nvSpPr>
        <p:spPr bwMode="ltGray">
          <a:xfrm>
            <a:off x="228604" y="457201"/>
            <a:ext cx="8382000" cy="1709737"/>
          </a:xfrm>
          <a:prstGeom prst="roundRect">
            <a:avLst>
              <a:gd name="adj" fmla="val 12495"/>
            </a:avLst>
          </a:prstGeom>
          <a:solidFill>
            <a:srgbClr val="339966"/>
          </a:solidFill>
          <a:ln w="12700" cap="flat">
            <a:solidFill>
              <a:schemeClr val="tx2"/>
            </a:solidFill>
            <a:round/>
            <a:headEnd type="none" w="med" len="med"/>
            <a:tailEnd type="none" w="med" len="med"/>
          </a:ln>
          <a:effectLst>
            <a:outerShdw dist="161645" dir="2700000" algn="ctr" rotWithShape="0">
              <a:schemeClr val="bg2"/>
            </a:outerShdw>
          </a:effectLst>
        </p:spPr>
        <p:txBody>
          <a:bodyPr lIns="92075" tIns="46038" rIns="92075" bIns="46038">
            <a:noAutofit/>
          </a:bodyPr>
          <a:lstStyle/>
          <a:p>
            <a:pPr algn="ctr">
              <a:spcBef>
                <a:spcPts val="78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DATA 301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 Data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Analytics</a:t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Statistics: 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8300" y="295275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Dr. Ramon Lawrence</a:t>
            </a:r>
          </a:p>
          <a:p>
            <a:pPr algn="ctr"/>
            <a:r>
              <a:rPr lang="en-CA" dirty="0" smtClean="0"/>
              <a:t>University of British Columbia Okanagan</a:t>
            </a:r>
          </a:p>
          <a:p>
            <a:pPr algn="ctr"/>
            <a:r>
              <a:rPr lang="en-CA" dirty="0" smtClean="0"/>
              <a:t>ramon.lawrence@ubc.ca</a:t>
            </a:r>
          </a:p>
        </p:txBody>
      </p:sp>
    </p:spTree>
    <p:extLst>
      <p:ext uri="{BB962C8B-B14F-4D97-AF65-F5344CB8AC3E}">
        <p14:creationId xmlns:p14="http://schemas.microsoft.com/office/powerpoint/2010/main" val="38804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Measures Question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Question</a:t>
                </a:r>
                <a:r>
                  <a:rPr lang="en-CA" dirty="0" smtClean="0">
                    <a:solidFill>
                      <a:srgbClr val="14FD3A"/>
                    </a:solidFill>
                  </a:rPr>
                  <a:t>:</a:t>
                </a:r>
                <a:r>
                  <a:rPr lang="en-CA" dirty="0" smtClean="0"/>
                  <a:t> Using the data </a:t>
                </a:r>
                <a:r>
                  <a:rPr lang="en-CA" dirty="0" smtClean="0">
                    <a:solidFill>
                      <a:srgbClr val="14FD3A"/>
                    </a:solidFill>
                  </a:rPr>
                  <a:t>y</a:t>
                </a:r>
                <a:r>
                  <a:rPr lang="en-CA" dirty="0" smtClean="0"/>
                  <a:t>, how many of the following are </a:t>
                </a:r>
                <a:r>
                  <a:rPr lang="en-CA" b="1" dirty="0">
                    <a:solidFill>
                      <a:srgbClr val="FFFF00"/>
                    </a:solidFill>
                  </a:rPr>
                  <a:t>TRUE</a:t>
                </a:r>
                <a:r>
                  <a:rPr lang="en-CA" dirty="0"/>
                  <a:t>?</a:t>
                </a:r>
                <a:endParaRPr lang="en-CA" dirty="0" smtClean="0"/>
              </a:p>
              <a:p>
                <a:endParaRPr lang="en-CA" dirty="0" smtClean="0"/>
              </a:p>
              <a:p>
                <a:pPr marL="27432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694944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marL="694944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= 3</a:t>
                </a:r>
              </a:p>
              <a:p>
                <a:pPr marL="694944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>
                    <a:solidFill>
                      <a:schemeClr val="tx1"/>
                    </a:solidFill>
                  </a:rPr>
                  <a:t> = 3.5</a:t>
                </a:r>
              </a:p>
              <a:p>
                <a:pPr marL="694944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marL="694944" lvl="1" indent="-457200">
                  <a:buFont typeface="+mj-lt"/>
                  <a:buAutoNum type="arabicPeriod"/>
                </a:pPr>
                <a:endParaRPr lang="en-CA" dirty="0" smtClean="0"/>
              </a:p>
              <a:p>
                <a:pPr marL="694944" lvl="1" indent="-457200">
                  <a:buFont typeface="+mj-lt"/>
                  <a:buAutoNum type="arabicPeriod"/>
                </a:pPr>
                <a:endParaRPr lang="en-CA" dirty="0"/>
              </a:p>
              <a:p>
                <a:pPr marL="237744" lvl="1" indent="0">
                  <a:buNone/>
                </a:pPr>
                <a:r>
                  <a:rPr lang="en-CA" sz="2400" dirty="0" smtClean="0"/>
                  <a:t>A)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0 		</a:t>
                </a:r>
                <a:r>
                  <a:rPr lang="en-CA" sz="2400" dirty="0" smtClean="0"/>
                  <a:t>B)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CA" sz="2400" dirty="0" smtClean="0"/>
                  <a:t> 	</a:t>
                </a:r>
                <a:r>
                  <a:rPr lang="en-CA" sz="2400" dirty="0"/>
                  <a:t>	 </a:t>
                </a:r>
                <a:r>
                  <a:rPr lang="en-CA" sz="2400" dirty="0" smtClean="0"/>
                  <a:t>C)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CA" sz="2400" dirty="0" smtClean="0">
                    <a:solidFill>
                      <a:srgbClr val="14FD3A"/>
                    </a:solidFill>
                  </a:rPr>
                  <a:t> </a:t>
                </a:r>
                <a:r>
                  <a:rPr lang="en-CA" sz="2400" dirty="0" smtClean="0"/>
                  <a:t>		D)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CA" sz="2400" dirty="0" smtClean="0"/>
                  <a:t> 		E)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Quantiles and Quartiles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The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14FD3A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 smtClean="0"/>
                  <a:t>th </a:t>
                </a:r>
                <a:r>
                  <a:rPr lang="en-CA" dirty="0" smtClean="0">
                    <a:solidFill>
                      <a:srgbClr val="14FD3A"/>
                    </a:solidFill>
                  </a:rPr>
                  <a:t>quantile </a:t>
                </a:r>
                <a:r>
                  <a:rPr lang="en-CA" dirty="0" smtClean="0"/>
                  <a:t>is the point where at least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14FD3A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b="0" i="1" smtClean="0">
                        <a:solidFill>
                          <a:srgbClr val="14FD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∙100%</m:t>
                    </m:r>
                  </m:oMath>
                </a14:m>
                <a:r>
                  <a:rPr lang="en-CA" dirty="0" smtClean="0">
                    <a:solidFill>
                      <a:srgbClr val="14FD3A"/>
                    </a:solidFill>
                  </a:rPr>
                  <a:t> </a:t>
                </a:r>
                <a:r>
                  <a:rPr lang="en-CA" dirty="0" smtClean="0"/>
                  <a:t>of the data values are at or below the value.</a:t>
                </a:r>
                <a:endParaRPr lang="en-CA" dirty="0">
                  <a:solidFill>
                    <a:srgbClr val="14FD3A"/>
                  </a:solidFill>
                </a:endParaRPr>
              </a:p>
              <a:p>
                <a:r>
                  <a:rPr lang="en-CA" dirty="0" smtClean="0"/>
                  <a:t>There are some special quantiles called </a:t>
                </a:r>
                <a:r>
                  <a:rPr lang="en-CA" b="1" i="1" dirty="0" smtClean="0">
                    <a:solidFill>
                      <a:srgbClr val="14FD3A"/>
                    </a:solidFill>
                  </a:rPr>
                  <a:t>Quartiles</a:t>
                </a:r>
                <a:r>
                  <a:rPr lang="en-CA" b="1" dirty="0" smtClean="0">
                    <a:solidFill>
                      <a:srgbClr val="14FD3A"/>
                    </a:solidFill>
                  </a:rPr>
                  <a:t> </a:t>
                </a:r>
                <a:r>
                  <a:rPr lang="en-CA" dirty="0" smtClean="0"/>
                  <a:t>(quarters of the data).</a:t>
                </a:r>
              </a:p>
              <a:p>
                <a:pPr lvl="1"/>
                <a:r>
                  <a:rPr lang="en-CA" dirty="0"/>
                  <a:t>Q1 – first quartile – 0.25 quantile</a:t>
                </a:r>
              </a:p>
              <a:p>
                <a:pPr lvl="1"/>
                <a:r>
                  <a:rPr lang="en-CA" dirty="0"/>
                  <a:t>Q2 – second quartile – 0.5 quantile – median</a:t>
                </a:r>
              </a:p>
              <a:p>
                <a:pPr lvl="1"/>
                <a:r>
                  <a:rPr lang="en-CA" dirty="0"/>
                  <a:t>Q3 – third quartile – 0.75 </a:t>
                </a:r>
                <a:r>
                  <a:rPr lang="en-CA" dirty="0" smtClean="0"/>
                  <a:t>quantile</a:t>
                </a:r>
              </a:p>
              <a:p>
                <a:r>
                  <a:rPr lang="en-CA" dirty="0" smtClean="0"/>
                  <a:t>The </a:t>
                </a:r>
                <a:r>
                  <a:rPr lang="en-CA" b="1" i="1" dirty="0" smtClean="0">
                    <a:solidFill>
                      <a:srgbClr val="14FD3A"/>
                    </a:solidFill>
                  </a:rPr>
                  <a:t>Interquartile Range</a:t>
                </a:r>
                <a:r>
                  <a:rPr lang="en-CA" b="1" dirty="0" smtClean="0">
                    <a:solidFill>
                      <a:srgbClr val="14FD3A"/>
                    </a:solidFill>
                  </a:rPr>
                  <a:t> </a:t>
                </a:r>
                <a:r>
                  <a:rPr lang="en-CA" dirty="0" smtClean="0"/>
                  <a:t>is the difference between Q3 and Q1. It contains the centre 50% of the data.</a:t>
                </a:r>
              </a:p>
              <a:p>
                <a:pPr marL="91440" lvl="1" indent="-91440">
                  <a:spcBef>
                    <a:spcPts val="1000"/>
                  </a:spcBef>
                  <a:buFont typeface="Symbol" pitchFamily="18" charset="2"/>
                  <a:buChar char=" "/>
                </a:pPr>
                <a:r>
                  <a:rPr lang="en-CA" dirty="0"/>
                  <a:t>IQR = Q3 – </a:t>
                </a:r>
                <a:r>
                  <a:rPr lang="en-CA" dirty="0" smtClean="0"/>
                  <a:t>Q1</a:t>
                </a:r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Quartiles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r>
                  <a:rPr lang="en-US" dirty="0" smtClean="0"/>
                  <a:t> 		Median: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3+4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Q1 and Q3 are then the ‘medians’ of the two subsets of data when divided at the median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4,5,6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1=2,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3=5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function is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quantile()</a:t>
                </a:r>
                <a:r>
                  <a:rPr lang="en-US" dirty="0" smtClean="0"/>
                  <a:t> in R.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7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i="1" dirty="0">
                    <a:solidFill>
                      <a:srgbClr val="14FD3A"/>
                    </a:solidFill>
                  </a:rPr>
                  <a:t>Question:</a:t>
                </a:r>
                <a:r>
                  <a:rPr lang="en-CA" dirty="0"/>
                  <a:t>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integers from </a:t>
                </a:r>
                <a:r>
                  <a:rPr lang="en-US" dirty="0" smtClean="0"/>
                  <a:t>0:100, how many of the following  </a:t>
                </a:r>
                <a:r>
                  <a:rPr lang="en-CA" dirty="0"/>
                  <a:t>are </a:t>
                </a:r>
                <a:r>
                  <a:rPr lang="en-CA" b="1" dirty="0">
                    <a:solidFill>
                      <a:srgbClr val="14FD3A"/>
                    </a:solidFill>
                  </a:rPr>
                  <a:t>TRUE</a:t>
                </a:r>
                <a:r>
                  <a:rPr lang="en-CA" dirty="0"/>
                  <a:t>?</a:t>
                </a:r>
              </a:p>
              <a:p>
                <a:endParaRPr lang="en-US" dirty="0"/>
              </a:p>
              <a:p>
                <a:pPr marL="694944" lvl="1" indent="-457200">
                  <a:buFont typeface="+mj-lt"/>
                  <a:buAutoNum type="arabicPeriod"/>
                </a:pPr>
                <a:r>
                  <a:rPr lang="en-CA" sz="2400" dirty="0" smtClean="0">
                    <a:solidFill>
                      <a:schemeClr val="tx1"/>
                    </a:solidFill>
                  </a:rPr>
                  <a:t>The median and Q3 are 50 and 75 respectively.</a:t>
                </a:r>
                <a:endParaRPr lang="en-CA" sz="2400" dirty="0">
                  <a:solidFill>
                    <a:schemeClr val="tx1"/>
                  </a:solidFill>
                </a:endParaRPr>
              </a:p>
              <a:p>
                <a:pPr marL="694944" lvl="1" indent="-457200">
                  <a:buFont typeface="+mj-lt"/>
                  <a:buAutoNum type="arabicPeriod"/>
                </a:pPr>
                <a:r>
                  <a:rPr lang="en-CA" sz="2400" dirty="0" smtClean="0">
                    <a:solidFill>
                      <a:schemeClr val="tx1"/>
                    </a:solidFill>
                  </a:rPr>
                  <a:t>Each integer y</a:t>
                </a:r>
                <a:r>
                  <a:rPr lang="en-CA" sz="24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 is the y</a:t>
                </a:r>
                <a:r>
                  <a:rPr lang="en-CA" sz="24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 /100</a:t>
                </a:r>
                <a:r>
                  <a:rPr lang="en-CA" sz="2400" baseline="300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 quantile. i.e. 5 is the 0.05</a:t>
                </a:r>
                <a:r>
                  <a:rPr lang="en-CA" sz="2400" baseline="300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 quantile.</a:t>
                </a:r>
              </a:p>
              <a:p>
                <a:pPr marL="694944" lvl="1" indent="-457200">
                  <a:buFont typeface="+mj-lt"/>
                  <a:buAutoNum type="arabicPeriod"/>
                </a:pPr>
                <a:r>
                  <a:rPr lang="en-CA" sz="2400" dirty="0" smtClean="0">
                    <a:solidFill>
                      <a:schemeClr val="tx1"/>
                    </a:solidFill>
                  </a:rPr>
                  <a:t>For every data set, Q2 is strictly less than Q3.</a:t>
                </a:r>
              </a:p>
              <a:p>
                <a:pPr marL="694944" lvl="1" indent="-457200">
                  <a:buFont typeface="+mj-lt"/>
                  <a:buAutoNum type="arabicPeriod"/>
                </a:pPr>
                <a:r>
                  <a:rPr lang="en-CA" sz="2400" dirty="0" smtClean="0">
                    <a:solidFill>
                      <a:schemeClr val="tx1"/>
                    </a:solidFill>
                  </a:rPr>
                  <a:t>If the data is reversed the quantile values remain unchanged.</a:t>
                </a:r>
                <a:endParaRPr lang="en-CA" sz="2400" dirty="0">
                  <a:solidFill>
                    <a:schemeClr val="tx1"/>
                  </a:solidFill>
                </a:endParaRPr>
              </a:p>
              <a:p>
                <a:pPr marL="237744" lvl="1" indent="0">
                  <a:buNone/>
                </a:pPr>
                <a:endParaRPr lang="en-CA" b="1" i="1" dirty="0"/>
              </a:p>
              <a:p>
                <a:pPr marL="237744" lvl="1" indent="0">
                  <a:buNone/>
                </a:pPr>
                <a:endParaRPr lang="en-CA" b="1" i="1" dirty="0"/>
              </a:p>
              <a:p>
                <a:pPr marL="237744" lvl="1" indent="0">
                  <a:buNone/>
                </a:pPr>
                <a:r>
                  <a:rPr lang="en-CA" sz="2400" dirty="0"/>
                  <a:t>A) </a:t>
                </a:r>
                <a:r>
                  <a:rPr lang="en-CA" sz="2400" dirty="0">
                    <a:solidFill>
                      <a:schemeClr val="tx1"/>
                    </a:solidFill>
                  </a:rPr>
                  <a:t>0 		</a:t>
                </a:r>
                <a:r>
                  <a:rPr lang="en-CA" sz="2400" dirty="0"/>
                  <a:t>B) </a:t>
                </a:r>
                <a:r>
                  <a:rPr lang="en-CA" sz="2400" dirty="0">
                    <a:solidFill>
                      <a:schemeClr val="tx1"/>
                    </a:solidFill>
                  </a:rPr>
                  <a:t>1</a:t>
                </a:r>
                <a:r>
                  <a:rPr lang="en-CA" sz="2400" dirty="0"/>
                  <a:t> 		C) </a:t>
                </a:r>
                <a:r>
                  <a:rPr lang="en-CA" sz="2400" dirty="0">
                    <a:solidFill>
                      <a:schemeClr val="tx1"/>
                    </a:solidFill>
                  </a:rPr>
                  <a:t>2 </a:t>
                </a:r>
                <a:r>
                  <a:rPr lang="en-CA" sz="2400" dirty="0"/>
                  <a:t>		D) </a:t>
                </a:r>
                <a:r>
                  <a:rPr lang="en-CA" sz="2400" dirty="0">
                    <a:solidFill>
                      <a:schemeClr val="tx1"/>
                    </a:solidFill>
                  </a:rPr>
                  <a:t>3</a:t>
                </a:r>
                <a:r>
                  <a:rPr lang="en-CA" sz="2400" dirty="0">
                    <a:solidFill>
                      <a:srgbClr val="14FD3A"/>
                    </a:solidFill>
                  </a:rPr>
                  <a:t> </a:t>
                </a:r>
                <a:r>
                  <a:rPr lang="en-CA" sz="2400" dirty="0"/>
                  <a:t>		 </a:t>
                </a:r>
                <a:r>
                  <a:rPr lang="en-CA" sz="2400" dirty="0" smtClean="0"/>
                  <a:t>E)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4</a:t>
                </a:r>
                <a:endParaRPr lang="en-CA" sz="2400" dirty="0">
                  <a:solidFill>
                    <a:srgbClr val="14FD3A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Five Number 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A </a:t>
                </a:r>
                <a:r>
                  <a:rPr lang="en-CA" b="1" i="1" dirty="0" smtClean="0">
                    <a:solidFill>
                      <a:srgbClr val="14FD3A"/>
                    </a:solidFill>
                  </a:rPr>
                  <a:t>five number summary</a:t>
                </a:r>
                <a:r>
                  <a:rPr lang="en-CA" b="1" dirty="0" smtClean="0">
                    <a:solidFill>
                      <a:srgbClr val="14FD3A"/>
                    </a:solidFill>
                  </a:rPr>
                  <a:t> </a:t>
                </a:r>
                <a:r>
                  <a:rPr lang="en-CA" dirty="0" smtClean="0"/>
                  <a:t>consists of the following:</a:t>
                </a:r>
              </a:p>
              <a:p>
                <a:pPr lvl="1"/>
                <a:r>
                  <a:rPr lang="en-CA" dirty="0">
                    <a:solidFill>
                      <a:srgbClr val="FFFF00"/>
                    </a:solidFill>
                  </a:rPr>
                  <a:t>minimum</a:t>
                </a:r>
              </a:p>
              <a:p>
                <a:pPr lvl="1"/>
                <a:r>
                  <a:rPr lang="en-CA" dirty="0">
                    <a:solidFill>
                      <a:srgbClr val="FFFF00"/>
                    </a:solidFill>
                  </a:rPr>
                  <a:t>Q1</a:t>
                </a:r>
              </a:p>
              <a:p>
                <a:pPr lvl="1"/>
                <a:r>
                  <a:rPr lang="en-CA" dirty="0">
                    <a:solidFill>
                      <a:srgbClr val="FFFF00"/>
                    </a:solidFill>
                  </a:rPr>
                  <a:t>median</a:t>
                </a:r>
              </a:p>
              <a:p>
                <a:pPr lvl="1"/>
                <a:r>
                  <a:rPr lang="en-CA" dirty="0">
                    <a:solidFill>
                      <a:srgbClr val="FFFF00"/>
                    </a:solidFill>
                  </a:rPr>
                  <a:t>Q3</a:t>
                </a:r>
              </a:p>
              <a:p>
                <a:pPr lvl="1"/>
                <a:r>
                  <a:rPr lang="en-CA" dirty="0">
                    <a:solidFill>
                      <a:srgbClr val="FFFF00"/>
                    </a:solidFill>
                  </a:rPr>
                  <a:t>maximum</a:t>
                </a:r>
              </a:p>
              <a:p>
                <a:r>
                  <a:rPr lang="en-CA" dirty="0" smtClean="0"/>
                  <a:t>Using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r>
                  <a:rPr lang="en-CA" dirty="0" smtClean="0"/>
                  <a:t> the 5 number summary would be:</a:t>
                </a:r>
              </a:p>
              <a:p>
                <a:pPr algn="ctr"/>
                <a:r>
                  <a:rPr lang="en-CA" dirty="0" smtClean="0"/>
                  <a:t>Min		Q1		Median		Q3		Max</a:t>
                </a:r>
              </a:p>
              <a:p>
                <a:pPr algn="ctr"/>
                <a:r>
                  <a:rPr lang="en-CA" dirty="0" smtClean="0"/>
                  <a:t>1		2		3.5			5		6</a:t>
                </a:r>
              </a:p>
              <a:p>
                <a:endParaRPr lang="en-CA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71" r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Summaries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 </a:t>
            </a:r>
            <a:r>
              <a:rPr lang="en-CA" dirty="0" smtClean="0"/>
              <a:t>How many of the following statements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endParaRPr lang="en-CA" b="1" i="1" dirty="0" smtClean="0"/>
          </a:p>
          <a:p>
            <a:pPr marL="694944" lvl="1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Variance is always non-negative.</a:t>
            </a:r>
          </a:p>
          <a:p>
            <a:pPr marL="694944" lvl="1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Standard deviation can be 0.</a:t>
            </a:r>
          </a:p>
          <a:p>
            <a:pPr marL="694944" lvl="1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If a &gt; b, then quantile(a) &gt;= quantile(b).</a:t>
            </a:r>
          </a:p>
          <a:p>
            <a:pPr marL="694944" lvl="1" indent="-457200">
              <a:buFont typeface="+mj-lt"/>
              <a:buAutoNum type="arabicPeriod"/>
            </a:pPr>
            <a:r>
              <a:rPr lang="en-CA" sz="2400" dirty="0" smtClean="0">
                <a:solidFill>
                  <a:schemeClr val="tx1"/>
                </a:solidFill>
              </a:rPr>
              <a:t>The 5 number summary uses the mean of a dataset.</a:t>
            </a:r>
          </a:p>
          <a:p>
            <a:pPr marL="237744" lvl="1" indent="0">
              <a:buNone/>
            </a:pPr>
            <a:endParaRPr lang="en-CA" sz="2400" b="1" i="1" dirty="0" smtClean="0"/>
          </a:p>
          <a:p>
            <a:pPr marL="237744" lvl="1" indent="0">
              <a:buNone/>
            </a:pPr>
            <a:endParaRPr lang="en-CA" sz="2400" b="1" i="1" dirty="0"/>
          </a:p>
          <a:p>
            <a:pPr marL="237744" lvl="1" indent="0">
              <a:buNone/>
            </a:pPr>
            <a:r>
              <a:rPr lang="en-CA" sz="2400" dirty="0"/>
              <a:t>A) </a:t>
            </a:r>
            <a:r>
              <a:rPr lang="en-CA" sz="2400" dirty="0">
                <a:solidFill>
                  <a:schemeClr val="tx1"/>
                </a:solidFill>
              </a:rPr>
              <a:t>0 		</a:t>
            </a:r>
            <a:r>
              <a:rPr lang="en-CA" sz="2400" dirty="0"/>
              <a:t>B) </a:t>
            </a:r>
            <a:r>
              <a:rPr lang="en-CA" sz="2400" dirty="0">
                <a:solidFill>
                  <a:schemeClr val="tx1"/>
                </a:solidFill>
              </a:rPr>
              <a:t>1</a:t>
            </a:r>
            <a:r>
              <a:rPr lang="en-CA" sz="2400" dirty="0"/>
              <a:t> 		C) </a:t>
            </a:r>
            <a:r>
              <a:rPr lang="en-CA" sz="2400" dirty="0">
                <a:solidFill>
                  <a:schemeClr val="tx1"/>
                </a:solidFill>
              </a:rPr>
              <a:t>2 </a:t>
            </a:r>
            <a:r>
              <a:rPr lang="en-CA" sz="2400" dirty="0"/>
              <a:t>		 </a:t>
            </a:r>
            <a:r>
              <a:rPr lang="en-CA" sz="2400" dirty="0" smtClean="0"/>
              <a:t>D) </a:t>
            </a:r>
            <a:r>
              <a:rPr lang="en-CA" sz="2400" dirty="0" smtClean="0">
                <a:solidFill>
                  <a:schemeClr val="tx1"/>
                </a:solidFill>
              </a:rPr>
              <a:t>3</a:t>
            </a:r>
            <a:r>
              <a:rPr lang="en-CA" sz="2400" dirty="0" smtClean="0">
                <a:solidFill>
                  <a:srgbClr val="14FD3A"/>
                </a:solidFill>
              </a:rPr>
              <a:t> </a:t>
            </a:r>
            <a:r>
              <a:rPr lang="en-CA" sz="2400" dirty="0"/>
              <a:t>		E) </a:t>
            </a:r>
            <a:r>
              <a:rPr lang="en-CA" sz="2400" dirty="0">
                <a:solidFill>
                  <a:schemeClr val="tx1"/>
                </a:solidFill>
              </a:rPr>
              <a:t>4</a:t>
            </a:r>
          </a:p>
          <a:p>
            <a:pPr marL="237744" lvl="1" indent="0">
              <a:buNone/>
            </a:pPr>
            <a:endParaRPr lang="en-CA" sz="2400" b="1" i="1" dirty="0" smtClean="0"/>
          </a:p>
          <a:p>
            <a:pPr marL="694944" lvl="1" indent="-457200">
              <a:buFont typeface="+mj-lt"/>
              <a:buAutoNum type="arabicPeriod"/>
            </a:pPr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15519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 smtClean="0">
                <a:solidFill>
                  <a:srgbClr val="14FD3A"/>
                </a:solidFill>
              </a:rPr>
              <a:t>RStudio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integrated development environment (IDE) for </a:t>
            </a:r>
            <a:r>
              <a:rPr lang="en-US" dirty="0" smtClean="0"/>
              <a:t>R.</a:t>
            </a:r>
          </a:p>
          <a:p>
            <a:endParaRPr lang="en-US" dirty="0" smtClean="0"/>
          </a:p>
          <a:p>
            <a:r>
              <a:rPr lang="en-US" dirty="0" smtClean="0"/>
              <a:t>Install R first! Download </a:t>
            </a:r>
            <a:r>
              <a:rPr lang="en-US" dirty="0"/>
              <a:t>here: </a:t>
            </a:r>
            <a:r>
              <a:rPr lang="en-US" dirty="0">
                <a:hlinkClick r:id="rId2"/>
              </a:rPr>
              <a:t>https://cran.rstudio.com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RStudio</a:t>
            </a:r>
            <a:r>
              <a:rPr lang="en-US" dirty="0"/>
              <a:t> at: </a:t>
            </a:r>
            <a:r>
              <a:rPr lang="en-US" dirty="0">
                <a:hlinkClick r:id="rId3"/>
              </a:rPr>
              <a:t>https://www.rstudio.com/products/rstudio/download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RStudio Environment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0150"/>
            <a:ext cx="6756975" cy="3585420"/>
          </a:xfrm>
        </p:spPr>
      </p:pic>
      <p:sp>
        <p:nvSpPr>
          <p:cNvPr id="5" name="TextBox 4"/>
          <p:cNvSpPr txBox="1"/>
          <p:nvPr/>
        </p:nvSpPr>
        <p:spPr>
          <a:xfrm>
            <a:off x="3200400" y="37836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Console window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3747" y="2185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Environment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835" y="3714750"/>
            <a:ext cx="248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File manager/Plots/Help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21856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Script Window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Script Window</a:t>
            </a:r>
          </a:p>
          <a:p>
            <a:pPr lvl="1"/>
            <a:r>
              <a:rPr lang="en-CA" dirty="0"/>
              <a:t>Draft and save code</a:t>
            </a:r>
          </a:p>
          <a:p>
            <a:pPr lvl="1"/>
            <a:r>
              <a:rPr lang="en-CA" dirty="0"/>
              <a:t>Write a script to run in the console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CTRL+R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/>
              <a:t>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CTRL+Enter</a:t>
            </a:r>
            <a:r>
              <a:rPr lang="en-CA" dirty="0"/>
              <a:t>, </a:t>
            </a:r>
            <a:r>
              <a:rPr lang="en-CA" dirty="0" smtClean="0"/>
              <a:t>or </a:t>
            </a:r>
            <a:r>
              <a:rPr lang="en-CA" dirty="0"/>
              <a:t>pressing Run) </a:t>
            </a:r>
          </a:p>
          <a:p>
            <a:pPr marL="0" indent="0">
              <a:buNone/>
            </a:pPr>
            <a:r>
              <a:rPr lang="en-CA" dirty="0" smtClean="0"/>
              <a:t> Console</a:t>
            </a:r>
            <a:endParaRPr lang="en-CA" dirty="0"/>
          </a:p>
          <a:p>
            <a:pPr lvl="1"/>
            <a:r>
              <a:rPr lang="en-CA" dirty="0"/>
              <a:t>Where the code goes once run</a:t>
            </a:r>
          </a:p>
          <a:p>
            <a:pPr lvl="1"/>
            <a:r>
              <a:rPr lang="en-CA" dirty="0"/>
              <a:t>Shows input </a:t>
            </a:r>
            <a:r>
              <a:rPr lang="en-CA" dirty="0">
                <a:solidFill>
                  <a:srgbClr val="00B0F0"/>
                </a:solidFill>
              </a:rPr>
              <a:t>(blue), </a:t>
            </a:r>
            <a:r>
              <a:rPr lang="en-CA" dirty="0"/>
              <a:t>output </a:t>
            </a:r>
            <a:r>
              <a:rPr lang="en-CA" dirty="0">
                <a:solidFill>
                  <a:schemeClr val="tx1"/>
                </a:solidFill>
              </a:rPr>
              <a:t>(black) </a:t>
            </a:r>
            <a:r>
              <a:rPr lang="en-CA" dirty="0"/>
              <a:t>and any errors or warnings </a:t>
            </a:r>
            <a:r>
              <a:rPr lang="en-CA" dirty="0">
                <a:solidFill>
                  <a:srgbClr val="FF0000"/>
                </a:solidFill>
              </a:rPr>
              <a:t>(red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CA" dirty="0"/>
              <a:t>Environment</a:t>
            </a:r>
          </a:p>
          <a:p>
            <a:pPr lvl="1"/>
            <a:r>
              <a:rPr lang="en-CA" dirty="0"/>
              <a:t>Shows saved variables and </a:t>
            </a:r>
            <a:r>
              <a:rPr lang="en-CA" dirty="0" smtClean="0"/>
              <a:t>datasets</a:t>
            </a:r>
            <a:endParaRPr lang="en-CA" dirty="0"/>
          </a:p>
          <a:p>
            <a:r>
              <a:rPr lang="en-CA" dirty="0"/>
              <a:t>File Browser/Plots/Help…</a:t>
            </a:r>
          </a:p>
          <a:p>
            <a:pPr lvl="1"/>
            <a:r>
              <a:rPr lang="en-CA" dirty="0"/>
              <a:t>Show files in working </a:t>
            </a:r>
            <a:r>
              <a:rPr lang="en-CA" dirty="0" smtClean="0"/>
              <a:t>directory and generated </a:t>
            </a:r>
            <a:r>
              <a:rPr lang="en-CA" dirty="0"/>
              <a:t>plots</a:t>
            </a:r>
          </a:p>
          <a:p>
            <a:pPr lvl="1"/>
            <a:r>
              <a:rPr lang="en-CA" dirty="0"/>
              <a:t>Help window opens here</a:t>
            </a:r>
          </a:p>
          <a:p>
            <a:pPr lvl="1"/>
            <a:endParaRPr lang="en-CA" dirty="0">
              <a:solidFill>
                <a:srgbClr val="FF0000"/>
              </a:solidFill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Directory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b="1" i="1" dirty="0" smtClean="0">
                <a:solidFill>
                  <a:srgbClr val="14FD3A"/>
                </a:solidFill>
              </a:rPr>
              <a:t>working directory</a:t>
            </a:r>
            <a:r>
              <a:rPr lang="en-CA" b="1" dirty="0" smtClean="0">
                <a:solidFill>
                  <a:srgbClr val="14FD3A"/>
                </a:solidFill>
              </a:rPr>
              <a:t> </a:t>
            </a:r>
            <a:r>
              <a:rPr lang="en-CA" dirty="0" smtClean="0"/>
              <a:t>is the ‘home base’ of your R program. All files are written to and read from the working directory. There are two ways to do this. </a:t>
            </a:r>
          </a:p>
          <a:p>
            <a:r>
              <a:rPr lang="en-CA" sz="2000" dirty="0" smtClean="0">
                <a:solidFill>
                  <a:srgbClr val="FFFF00"/>
                </a:solidFill>
              </a:rPr>
              <a:t>1) Using the user interface</a:t>
            </a:r>
          </a:p>
          <a:p>
            <a:r>
              <a:rPr lang="en-CA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→ Set Working </a:t>
            </a:r>
            <a:br>
              <a:rPr lang="en-CA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 → Choose Directory…</a:t>
            </a:r>
          </a:p>
          <a:p>
            <a:endParaRPr lang="en-CA" sz="2000" dirty="0" smtClean="0"/>
          </a:p>
          <a:p>
            <a:r>
              <a:rPr lang="en-CA" sz="2000" dirty="0" smtClean="0">
                <a:solidFill>
                  <a:srgbClr val="FFFF00"/>
                </a:solidFill>
              </a:rPr>
              <a:t>2) Use the </a:t>
            </a:r>
            <a:r>
              <a:rPr lang="en-CA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setwd()</a:t>
            </a:r>
            <a:r>
              <a:rPr lang="en-CA" sz="2000" dirty="0" smtClean="0">
                <a:solidFill>
                  <a:srgbClr val="FFFF00"/>
                </a:solidFill>
              </a:rPr>
              <a:t>function</a:t>
            </a:r>
          </a:p>
          <a:p>
            <a:endParaRPr lang="en-CA" sz="2000" dirty="0">
              <a:solidFill>
                <a:srgbClr val="FFFF00"/>
              </a:solidFill>
            </a:endParaRPr>
          </a:p>
          <a:p>
            <a:endParaRPr lang="en-CA" sz="2000" dirty="0" smtClean="0">
              <a:solidFill>
                <a:srgbClr val="FFFF00"/>
              </a:solidFill>
            </a:endParaRPr>
          </a:p>
          <a:p>
            <a:r>
              <a:rPr lang="en-CA" dirty="0" smtClean="0"/>
              <a:t>Get the working directory with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getwd()</a:t>
            </a:r>
            <a:r>
              <a:rPr lang="en-CA" dirty="0" smtClean="0"/>
              <a:t>.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35" y="1664604"/>
            <a:ext cx="4190999" cy="1711816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3805083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dirty="0" smtClean="0"/>
              <a:t>setwd("c:/tmp")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5866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 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 i="1" dirty="0" smtClean="0">
                <a:solidFill>
                  <a:srgbClr val="14FD3A"/>
                </a:solidFill>
              </a:rPr>
              <a:t>R </a:t>
            </a:r>
            <a:r>
              <a:rPr lang="en-US" dirty="0" smtClean="0"/>
              <a:t>is </a:t>
            </a:r>
            <a:r>
              <a:rPr lang="en-CA" dirty="0" smtClean="0"/>
              <a:t>a </a:t>
            </a:r>
            <a:r>
              <a:rPr lang="en-CA" dirty="0"/>
              <a:t>free and open source programming language for statistical computing and graphics.</a:t>
            </a:r>
          </a:p>
          <a:p>
            <a:pPr lvl="1">
              <a:spcBef>
                <a:spcPct val="40000"/>
              </a:spcBef>
            </a:pPr>
            <a:r>
              <a:rPr lang="en-CA" dirty="0"/>
              <a:t>One of </a:t>
            </a:r>
            <a:r>
              <a:rPr lang="en-CA" dirty="0" smtClean="0"/>
              <a:t>the </a:t>
            </a:r>
            <a:r>
              <a:rPr lang="en-CA" dirty="0"/>
              <a:t>most widely used programming </a:t>
            </a:r>
            <a:r>
              <a:rPr lang="en-CA" dirty="0" smtClean="0"/>
              <a:t>languages </a:t>
            </a:r>
            <a:r>
              <a:rPr lang="en-CA" dirty="0"/>
              <a:t>for statistical analysis.</a:t>
            </a:r>
          </a:p>
          <a:p>
            <a:pPr lvl="1">
              <a:spcBef>
                <a:spcPct val="40000"/>
              </a:spcBef>
            </a:pPr>
            <a:r>
              <a:rPr lang="en-CA" dirty="0" smtClean="0"/>
              <a:t>Popular </a:t>
            </a:r>
            <a:r>
              <a:rPr lang="en-CA" dirty="0"/>
              <a:t>in </a:t>
            </a:r>
            <a:r>
              <a:rPr lang="en-CA" dirty="0" smtClean="0"/>
              <a:t>academia and companies </a:t>
            </a:r>
            <a:r>
              <a:rPr lang="en-CA" dirty="0"/>
              <a:t>like </a:t>
            </a:r>
            <a:r>
              <a:rPr lang="en-CA" dirty="0" smtClean="0"/>
              <a:t>Microsoft, Google, </a:t>
            </a:r>
            <a:r>
              <a:rPr lang="en-CA" dirty="0"/>
              <a:t>and </a:t>
            </a:r>
            <a:r>
              <a:rPr lang="en-CA" dirty="0" smtClean="0"/>
              <a:t>Facebook. </a:t>
            </a:r>
            <a:endParaRPr lang="en-CA" dirty="0"/>
          </a:p>
          <a:p>
            <a:pPr lvl="1"/>
            <a:r>
              <a:rPr lang="en-CA" dirty="0"/>
              <a:t>There are currently over 8000 packages in </a:t>
            </a:r>
            <a:r>
              <a:rPr lang="en-CA" dirty="0" smtClean="0"/>
              <a:t>R.</a:t>
            </a:r>
          </a:p>
          <a:p>
            <a:pPr marL="237744" lvl="1" indent="0">
              <a:buNone/>
            </a:pPr>
            <a:r>
              <a:rPr lang="en-CA" dirty="0" smtClean="0"/>
              <a:t> </a:t>
            </a:r>
            <a:r>
              <a:rPr lang="en-CA" dirty="0"/>
              <a:t>(</a:t>
            </a:r>
            <a:r>
              <a:rPr lang="en-CA" dirty="0">
                <a:hlinkClick r:id="rId3"/>
              </a:rPr>
              <a:t>https://cran.r-project.org/web/packages/available_packages_by_name.html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 creates </a:t>
            </a:r>
            <a:r>
              <a:rPr lang="en-CA" dirty="0" smtClean="0"/>
              <a:t>high quality </a:t>
            </a:r>
            <a:r>
              <a:rPr lang="en-CA" dirty="0"/>
              <a:t>graphs and visualizations.</a:t>
            </a:r>
          </a:p>
          <a:p>
            <a:endParaRPr lang="en-CA" dirty="0" smtClean="0"/>
          </a:p>
          <a:p>
            <a:pPr>
              <a:spcBef>
                <a:spcPct val="40000"/>
              </a:spcBef>
            </a:pPr>
            <a:endParaRPr lang="en-US" dirty="0" smtClean="0"/>
          </a:p>
        </p:txBody>
      </p:sp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76202" y="4"/>
            <a:ext cx="455371" cy="398450"/>
          </a:xfrm>
          <a:prstGeom prst="star5">
            <a:avLst/>
          </a:prstGeom>
          <a:solidFill>
            <a:srgbClr val="F0F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115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World!")</a:t>
            </a: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/>
              <a:t>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dirty="0" smtClean="0"/>
              <a:t> function will print to the console the input it is given.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Try it: R Printing</a:t>
            </a:r>
            <a:endParaRPr lang="en-US" sz="3600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 1:</a:t>
            </a:r>
            <a:r>
              <a:rPr lang="en-CA" dirty="0" smtClean="0"/>
              <a:t> Write a R program that prints "I am awesome!".</a:t>
            </a:r>
          </a:p>
          <a:p>
            <a:endParaRPr lang="en-CA" dirty="0" smtClean="0"/>
          </a:p>
          <a:p>
            <a:r>
              <a:rPr lang="en-CA" b="1" i="1" dirty="0">
                <a:solidFill>
                  <a:srgbClr val="14FD3A"/>
                </a:solidFill>
              </a:rPr>
              <a:t>Question </a:t>
            </a:r>
            <a:r>
              <a:rPr lang="en-CA" b="1" i="1" dirty="0" smtClean="0">
                <a:solidFill>
                  <a:srgbClr val="14FD3A"/>
                </a:solidFill>
              </a:rPr>
              <a:t>2:</a:t>
            </a:r>
            <a:r>
              <a:rPr lang="en-CA" dirty="0" smtClean="0"/>
              <a:t> </a:t>
            </a:r>
            <a:r>
              <a:rPr lang="en-CA" dirty="0"/>
              <a:t>Write a </a:t>
            </a:r>
            <a:r>
              <a:rPr lang="en-CA" dirty="0" smtClean="0"/>
              <a:t>R </a:t>
            </a:r>
            <a:r>
              <a:rPr lang="en-CA" dirty="0"/>
              <a:t>program that prints </a:t>
            </a:r>
            <a:r>
              <a:rPr lang="en-CA" dirty="0" smtClean="0"/>
              <a:t>these three lines: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can program in 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can program in Python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can program in at least 2 languages! Can you?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case-sensitive.</a:t>
            </a:r>
          </a:p>
          <a:p>
            <a:endParaRPr lang="en-US" dirty="0"/>
          </a:p>
          <a:p>
            <a:r>
              <a:rPr lang="en-US" dirty="0" smtClean="0"/>
              <a:t>R commands may be separated either by a semi-colon or a newline.</a:t>
            </a:r>
          </a:p>
          <a:p>
            <a:endParaRPr lang="en-US" dirty="0"/>
          </a:p>
          <a:p>
            <a:r>
              <a:rPr lang="en-US" dirty="0" smtClean="0"/>
              <a:t>Brackets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dirty="0" smtClean="0"/>
              <a:t> are used to group commands together.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Syntax of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Commenting is done with a </a:t>
            </a:r>
            <a:r>
              <a:rPr lang="en-CA" dirty="0" smtClean="0">
                <a:solidFill>
                  <a:srgbClr val="14FD3A"/>
                </a:solidFill>
              </a:rPr>
              <a:t>#</a:t>
            </a:r>
            <a:r>
              <a:rPr lang="en-CA" dirty="0" smtClean="0"/>
              <a:t>. There are no multiline comments.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Variables are assigned using a </a:t>
            </a:r>
            <a:r>
              <a:rPr lang="en-CA" dirty="0" smtClean="0">
                <a:solidFill>
                  <a:srgbClr val="14FD3A"/>
                </a:solidFill>
              </a:rPr>
              <a:t>&lt;-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 get help for any function use </a:t>
            </a:r>
            <a:r>
              <a:rPr lang="en-CA" dirty="0" smtClean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help(function)</a:t>
            </a:r>
            <a:r>
              <a:rPr lang="en-CA" dirty="0" smtClean="0"/>
              <a:t>or </a:t>
            </a:r>
            <a:r>
              <a:rPr lang="en-CA" dirty="0" smtClean="0">
                <a:solidFill>
                  <a:srgbClr val="14FD3A"/>
                </a:solidFill>
              </a:rPr>
              <a:t>?</a:t>
            </a:r>
            <a:r>
              <a:rPr lang="en-CA" dirty="0" smtClean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r="12242" b="12500"/>
          <a:stretch/>
        </p:blipFill>
        <p:spPr>
          <a:xfrm>
            <a:off x="3337560" y="1280160"/>
            <a:ext cx="228600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9" t="11774" r="3431" b="30160"/>
          <a:stretch/>
        </p:blipFill>
        <p:spPr>
          <a:xfrm>
            <a:off x="3931920" y="2651760"/>
            <a:ext cx="109728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95750"/>
            <a:ext cx="1405053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5750"/>
            <a:ext cx="1229552" cy="6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Calculations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 </a:t>
            </a:r>
            <a:r>
              <a:rPr lang="en-CA" dirty="0" smtClean="0"/>
              <a:t>has standard math operators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CA" dirty="0" smtClean="0"/>
              <a:t> (power)).</a:t>
            </a:r>
          </a:p>
          <a:p>
            <a:endParaRPr lang="en-CA" dirty="0" smtClean="0"/>
          </a:p>
          <a:p>
            <a:r>
              <a:rPr lang="en-CA" dirty="0" smtClean="0"/>
              <a:t>Predefined </a:t>
            </a:r>
            <a:r>
              <a:rPr lang="en-CA" dirty="0"/>
              <a:t>functions in </a:t>
            </a:r>
            <a:r>
              <a:rPr lang="en-CA" dirty="0" smtClean="0"/>
              <a:t>R:</a:t>
            </a:r>
          </a:p>
          <a:p>
            <a:pPr lvl="1"/>
            <a:r>
              <a:rPr lang="en-CA" dirty="0"/>
              <a:t>Trigonometric </a:t>
            </a:r>
            <a:r>
              <a:rPr lang="en-CA" dirty="0" smtClean="0"/>
              <a:t>functions: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CA" dirty="0"/>
              <a:t> 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CA" dirty="0"/>
              <a:t> 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/>
              <a:t>Exponential: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CA" dirty="0"/>
              <a:t> </a:t>
            </a:r>
            <a:r>
              <a:rPr lang="en-CA" dirty="0" smtClean="0"/>
              <a:t>(natural log),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>
              <a:solidFill>
                <a:srgbClr val="14FD3A"/>
              </a:solidFill>
            </a:endParaRPr>
          </a:p>
          <a:p>
            <a:endParaRPr lang="en-CA" dirty="0" smtClean="0">
              <a:solidFill>
                <a:srgbClr val="14FD3A"/>
              </a:solidFill>
            </a:endParaRPr>
          </a:p>
          <a:p>
            <a:r>
              <a:rPr lang="en-CA" dirty="0" smtClean="0">
                <a:solidFill>
                  <a:srgbClr val="14FD3A"/>
                </a:solidFill>
              </a:rPr>
              <a:t>Note: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CA" dirty="0" smtClean="0"/>
              <a:t> returns the value of </a:t>
            </a:r>
            <a:r>
              <a:rPr lang="el-GR" dirty="0" smtClean="0"/>
              <a:t>π</a:t>
            </a:r>
            <a:r>
              <a:rPr lang="en-CA" dirty="0"/>
              <a:t> </a:t>
            </a:r>
            <a:r>
              <a:rPr lang="en-CA" b="1" dirty="0" smtClean="0">
                <a:solidFill>
                  <a:srgbClr val="14FD3A"/>
                </a:solidFill>
              </a:rPr>
              <a:t>BUT </a:t>
            </a:r>
            <a:r>
              <a:rPr lang="en-CA" dirty="0" smtClean="0"/>
              <a:t>you can (accidentally) redefine it.</a:t>
            </a:r>
            <a:endParaRPr lang="en-CA" dirty="0" smtClean="0">
              <a:solidFill>
                <a:srgbClr val="14FD3A"/>
              </a:solidFill>
            </a:endParaRP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3950"/>
            <a:ext cx="838200" cy="22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</a:t>
            </a:r>
            <a:r>
              <a:rPr lang="en-CA" dirty="0"/>
              <a:t>Question</a:t>
            </a: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62838" y="895350"/>
            <a:ext cx="9031287" cy="4191000"/>
          </a:xfrm>
        </p:spPr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How </a:t>
            </a:r>
            <a:r>
              <a:rPr lang="en-CA" dirty="0"/>
              <a:t>many of the following statements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smtClean="0"/>
              <a:t>1) </a:t>
            </a:r>
            <a:r>
              <a:rPr lang="en-CA" dirty="0"/>
              <a:t>R</a:t>
            </a:r>
            <a:r>
              <a:rPr lang="en-CA" dirty="0" smtClean="0"/>
              <a:t> is case-sensitive.</a:t>
            </a:r>
            <a:endParaRPr lang="en-CA" dirty="0"/>
          </a:p>
          <a:p>
            <a:r>
              <a:rPr lang="en-CA" dirty="0"/>
              <a:t>2) </a:t>
            </a:r>
            <a:r>
              <a:rPr lang="en-CA" dirty="0" smtClean="0"/>
              <a:t>A command in R can be terminated by a semi-colon.</a:t>
            </a:r>
            <a:endParaRPr lang="en-CA" dirty="0"/>
          </a:p>
          <a:p>
            <a:r>
              <a:rPr lang="en-CA" dirty="0" smtClean="0"/>
              <a:t>3) Indentation is the syntax used to group statements together.</a:t>
            </a:r>
          </a:p>
          <a:p>
            <a:r>
              <a:rPr lang="en-CA" dirty="0" smtClean="0"/>
              <a:t>4) A single line comment starts with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 smtClean="0"/>
              <a:t>.</a:t>
            </a:r>
          </a:p>
          <a:p>
            <a:r>
              <a:rPr lang="en-CA" dirty="0" smtClean="0"/>
              <a:t>5)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 smtClean="0"/>
              <a:t> is the preferred syntax for variable assignment.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A) </a:t>
            </a:r>
            <a:r>
              <a:rPr lang="en-CA" dirty="0"/>
              <a:t>0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2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</a:t>
            </a:r>
            <a:r>
              <a:rPr lang="en-CA" dirty="0" smtClean="0"/>
              <a:t>4</a:t>
            </a:r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Numeric</a:t>
            </a:r>
          </a:p>
          <a:p>
            <a:pPr lvl="1"/>
            <a:r>
              <a:rPr lang="en-CA" dirty="0" smtClean="0"/>
              <a:t>Decimal values</a:t>
            </a:r>
          </a:p>
          <a:p>
            <a:r>
              <a:rPr lang="en-CA" dirty="0" smtClean="0"/>
              <a:t>Integer</a:t>
            </a:r>
          </a:p>
          <a:p>
            <a:pPr lvl="1"/>
            <a:r>
              <a:rPr lang="en-CA" dirty="0" smtClean="0"/>
              <a:t>Can be created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as.integer()</a:t>
            </a:r>
          </a:p>
          <a:p>
            <a:r>
              <a:rPr lang="en-CA" dirty="0" smtClean="0"/>
              <a:t>Complex</a:t>
            </a:r>
          </a:p>
          <a:p>
            <a:pPr lvl="1"/>
            <a:r>
              <a:rPr lang="en-CA" dirty="0" smtClean="0"/>
              <a:t>Complex values  (i.e. a+bi)</a:t>
            </a:r>
          </a:p>
          <a:p>
            <a:r>
              <a:rPr lang="en-CA" dirty="0" smtClean="0"/>
              <a:t>Logical</a:t>
            </a:r>
          </a:p>
          <a:p>
            <a:pPr lvl="1"/>
            <a:r>
              <a:rPr lang="en-CA" dirty="0" smtClean="0"/>
              <a:t>TRUE/FALSE. Can be denoted using T/F.</a:t>
            </a:r>
          </a:p>
          <a:p>
            <a:r>
              <a:rPr lang="en-CA" dirty="0" smtClean="0"/>
              <a:t>Character</a:t>
            </a:r>
          </a:p>
          <a:p>
            <a:pPr lvl="1"/>
            <a:r>
              <a:rPr lang="en-CA" dirty="0" smtClean="0"/>
              <a:t>String values denoted with single or double quotes.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32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it: R</a:t>
            </a:r>
            <a:r>
              <a:rPr lang="en-CA" dirty="0" smtClean="0"/>
              <a:t> </a:t>
            </a:r>
            <a:r>
              <a:rPr lang="en-CA" dirty="0"/>
              <a:t>Variables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R program:</a:t>
            </a:r>
          </a:p>
          <a:p>
            <a:pPr lvl="1"/>
            <a:r>
              <a:rPr lang="en-US" dirty="0" smtClean="0"/>
              <a:t>Make a comment with your name and student number</a:t>
            </a:r>
          </a:p>
          <a:p>
            <a:pPr lvl="1"/>
            <a:r>
              <a:rPr lang="en-US" dirty="0" smtClean="0"/>
              <a:t>Calculate the following:</a:t>
            </a:r>
          </a:p>
          <a:p>
            <a:pPr lvl="2"/>
            <a:r>
              <a:rPr lang="en-US" dirty="0" smtClean="0"/>
              <a:t>4*5-12^3</a:t>
            </a:r>
            <a:endParaRPr lang="en-US" dirty="0"/>
          </a:p>
          <a:p>
            <a:pPr lvl="2"/>
            <a:r>
              <a:rPr lang="en-US" dirty="0" smtClean="0"/>
              <a:t>e</a:t>
            </a:r>
            <a:r>
              <a:rPr lang="en-US" baseline="30000" dirty="0" smtClean="0"/>
              <a:t>4*3</a:t>
            </a:r>
            <a:endParaRPr lang="en-US" dirty="0"/>
          </a:p>
          <a:p>
            <a:pPr lvl="2"/>
            <a:r>
              <a:rPr lang="en-US" dirty="0" smtClean="0"/>
              <a:t>sin(4*pi-6)</a:t>
            </a:r>
          </a:p>
          <a:p>
            <a:pPr lvl="1"/>
            <a:r>
              <a:rPr lang="en-US" dirty="0" smtClean="0"/>
              <a:t>Make the following variables. What types do you think they are?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ar1 </a:t>
            </a:r>
            <a:r>
              <a:rPr lang="en-US" dirty="0"/>
              <a:t>= TRUE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ar2 </a:t>
            </a:r>
            <a:r>
              <a:rPr lang="en-US" dirty="0"/>
              <a:t>= F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ar3 </a:t>
            </a:r>
            <a:r>
              <a:rPr lang="en-US" dirty="0"/>
              <a:t>= 3^4 - 10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ar4 </a:t>
            </a:r>
            <a:r>
              <a:rPr lang="en-US" dirty="0"/>
              <a:t>= “Hello World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You can print out the responses by typing the variable name in the console and pressing Enter.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9000"/>
              </a:lnSpc>
            </a:pPr>
            <a:r>
              <a:rPr lang="en-US" dirty="0" smtClean="0"/>
              <a:t>Comparison operators in </a:t>
            </a:r>
            <a:r>
              <a:rPr lang="en-US" dirty="0"/>
              <a:t>R</a:t>
            </a:r>
            <a:r>
              <a:rPr lang="en-US" dirty="0" smtClean="0"/>
              <a:t>: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		- Greater than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 smtClean="0"/>
              <a:t>		- Greater than or equal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smtClean="0"/>
              <a:t>		- Less than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		- Less than or equal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		- Equal (Note: Not "="!)</a:t>
            </a:r>
          </a:p>
          <a:p>
            <a:pPr lvl="1">
              <a:lnSpc>
                <a:spcPct val="79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		- Not equal</a:t>
            </a:r>
          </a:p>
          <a:p>
            <a:endParaRPr lang="en-US" dirty="0" smtClean="0"/>
          </a:p>
          <a:p>
            <a:r>
              <a:rPr lang="en-US" dirty="0" smtClean="0"/>
              <a:t>The result of a comparison is a </a:t>
            </a:r>
            <a:r>
              <a:rPr lang="en-US" b="1" i="1" dirty="0" smtClean="0">
                <a:solidFill>
                  <a:srgbClr val="14FD3A"/>
                </a:solidFill>
              </a:rPr>
              <a:t>Boolean value</a:t>
            </a:r>
            <a:r>
              <a:rPr lang="en-US" dirty="0" smtClean="0"/>
              <a:t> which is either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i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0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76285"/>
              </p:ext>
            </p:extLst>
          </p:nvPr>
        </p:nvGraphicFramePr>
        <p:xfrm>
          <a:off x="342898" y="1123950"/>
          <a:ext cx="8458201" cy="2842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6702">
                  <a:extLst>
                    <a:ext uri="{9D8B030D-6E8A-4147-A177-3AD203B41FA5}">
                      <a16:colId xmlns:a16="http://schemas.microsoft.com/office/drawing/2014/main" val="70278317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70321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66569356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1984111727"/>
                    </a:ext>
                  </a:extLst>
                </a:gridCol>
              </a:tblGrid>
              <a:tr h="373861">
                <a:tc>
                  <a:txBody>
                    <a:bodyPr/>
                    <a:lstStyle/>
                    <a:p>
                      <a:r>
                        <a:rPr lang="en-CA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2315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r>
                        <a:rPr lang="en-CA" dirty="0" smtClean="0"/>
                        <a:t>AND</a:t>
                      </a:r>
                    </a:p>
                    <a:p>
                      <a:r>
                        <a:rPr lang="en-CA" dirty="0" smtClean="0"/>
                        <a:t>(True</a:t>
                      </a:r>
                      <a:r>
                        <a:rPr lang="en-CA" baseline="0" dirty="0" smtClean="0"/>
                        <a:t> if both are True)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&amp; 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&amp; 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&amp; FALSE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16887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r>
                        <a:rPr lang="en-CA" dirty="0" smtClean="0"/>
                        <a:t>OR</a:t>
                      </a:r>
                    </a:p>
                    <a:p>
                      <a:r>
                        <a:rPr lang="en-CA" dirty="0" smtClean="0"/>
                        <a:t>(TRUE if either or both are TRUE)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| 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| 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| FALSE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82845"/>
                  </a:ext>
                </a:extLst>
              </a:tr>
              <a:tr h="373861">
                <a:tc>
                  <a:txBody>
                    <a:bodyPr/>
                    <a:lstStyle/>
                    <a:p>
                      <a:r>
                        <a:rPr lang="en-CA" dirty="0" smtClean="0"/>
                        <a:t>NOT</a:t>
                      </a:r>
                    </a:p>
                    <a:p>
                      <a:r>
                        <a:rPr lang="en-CA" dirty="0" smtClean="0"/>
                        <a:t>(Reverses: e.g. TRUE becomes FALSE)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!TRUE</a:t>
                      </a:r>
                    </a:p>
                    <a:p>
                      <a:r>
                        <a:rPr lang="en-CA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!FALSE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CA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4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learn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 is built to handle and analyze data. </a:t>
            </a:r>
          </a:p>
          <a:p>
            <a:r>
              <a:rPr lang="en-CA" dirty="0" smtClean="0"/>
              <a:t>Example: Filtering a dataset to be within a lower and upper bound and then calculating summary statistics.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smtClean="0"/>
              <a:t>         </a:t>
            </a:r>
            <a:r>
              <a:rPr lang="en-CA" dirty="0" smtClean="0">
                <a:solidFill>
                  <a:srgbClr val="FFC000"/>
                </a:solidFill>
              </a:rPr>
              <a:t>Python</a:t>
            </a:r>
            <a:r>
              <a:rPr lang="en-CA" dirty="0" smtClean="0"/>
              <a:t>					     </a:t>
            </a:r>
            <a:r>
              <a:rPr lang="en-CA" dirty="0" smtClean="0">
                <a:solidFill>
                  <a:srgbClr val="FFC000"/>
                </a:solidFill>
              </a:rPr>
              <a:t>R</a:t>
            </a:r>
            <a:endParaRPr lang="en-CA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76399"/>
            <a:ext cx="3833192" cy="2324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476399"/>
            <a:ext cx="388799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Decisions</a:t>
            </a:r>
            <a:r>
              <a:rPr lang="en-US" dirty="0"/>
              <a:t> allow </a:t>
            </a:r>
            <a:r>
              <a:rPr lang="en-US" dirty="0" smtClean="0"/>
              <a:t>different </a:t>
            </a:r>
            <a:r>
              <a:rPr lang="en-US" dirty="0"/>
              <a:t>actions </a:t>
            </a:r>
            <a:r>
              <a:rPr lang="en-US" dirty="0" smtClean="0"/>
              <a:t>based on conditions.  </a:t>
            </a:r>
            <a:r>
              <a:rPr lang="en-CA" dirty="0" smtClean="0"/>
              <a:t>R syntax: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The statement after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dirty="0" smtClean="0"/>
              <a:t> condition is only performed if the condition is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If there is an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dirty="0" smtClean="0"/>
              <a:t>, the statement after the else is done if condition is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Indentation is recommended but not required.</a:t>
            </a:r>
          </a:p>
          <a:p>
            <a:pPr lvl="1"/>
            <a:r>
              <a:rPr lang="en-CA" dirty="0" smtClean="0"/>
              <a:t>Statements are grouped using brackets which are optional if only one statement.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9996" y="1416166"/>
            <a:ext cx="289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 smtClean="0">
                <a:solidFill>
                  <a:schemeClr val="accent6"/>
                </a:solidFill>
              </a:rPr>
              <a:t>if (</a:t>
            </a:r>
            <a:r>
              <a:rPr lang="en-US" sz="2400" i="1" dirty="0" smtClean="0"/>
              <a:t>condition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r>
              <a:rPr lang="en-CA" sz="2400" dirty="0"/>
              <a:t>{	</a:t>
            </a:r>
            <a:r>
              <a:rPr lang="en-CA" sz="2400" i="1" dirty="0" smtClean="0"/>
              <a:t>statements</a:t>
            </a:r>
            <a:endParaRPr lang="en-CA" sz="2400" i="1" dirty="0"/>
          </a:p>
          <a:p>
            <a:r>
              <a:rPr lang="en-CA" sz="2400" dirty="0"/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13669" y="1416166"/>
            <a:ext cx="289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</a:rPr>
              <a:t>i</a:t>
            </a:r>
            <a:r>
              <a:rPr lang="en-US" sz="2400" b="1" dirty="0" smtClean="0">
                <a:solidFill>
                  <a:schemeClr val="accent6"/>
                </a:solidFill>
              </a:rPr>
              <a:t>f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(</a:t>
            </a:r>
            <a:r>
              <a:rPr lang="en-US" sz="2400" i="1" dirty="0"/>
              <a:t>condition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{</a:t>
            </a:r>
            <a:r>
              <a:rPr lang="en-CA" sz="2400" dirty="0"/>
              <a:t>	</a:t>
            </a:r>
            <a:r>
              <a:rPr lang="en-CA" sz="2400" i="1" dirty="0" smtClean="0"/>
              <a:t>statements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}</a:t>
            </a:r>
          </a:p>
          <a:p>
            <a:pPr algn="l">
              <a:lnSpc>
                <a:spcPct val="100000"/>
              </a:lnSpc>
            </a:pPr>
            <a:r>
              <a:rPr lang="en-CA" sz="2400" b="1" dirty="0" smtClean="0">
                <a:solidFill>
                  <a:schemeClr val="accent6"/>
                </a:solidFill>
              </a:rPr>
              <a:t>else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{</a:t>
            </a:r>
            <a:r>
              <a:rPr lang="en-CA" sz="2400" i="1" dirty="0"/>
              <a:t>	</a:t>
            </a:r>
            <a:r>
              <a:rPr lang="en-CA" sz="2400" i="1" dirty="0" smtClean="0"/>
              <a:t>statements</a:t>
            </a:r>
          </a:p>
          <a:p>
            <a:pPr algn="l">
              <a:lnSpc>
                <a:spcPct val="100000"/>
              </a:lnSpc>
            </a:pPr>
            <a:r>
              <a:rPr lang="en-CA" sz="2400" dirty="0"/>
              <a:t>}</a:t>
            </a:r>
            <a:endParaRPr lang="en-US" sz="2400" dirty="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125393" y="2961965"/>
            <a:ext cx="2056212" cy="553640"/>
            <a:chOff x="6409" y="2786"/>
            <a:chExt cx="1727" cy="465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09" y="2786"/>
              <a:ext cx="13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5pPr>
              <a:lvl6pPr marL="25146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6pPr>
              <a:lvl7pPr marL="29718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7pPr>
              <a:lvl8pPr marL="34290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8pPr>
              <a:lvl9pPr marL="38862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 smtClean="0">
                  <a:solidFill>
                    <a:srgbClr val="14FD3A"/>
                  </a:solidFill>
                  <a:latin typeface="Tahoma" charset="0"/>
                </a:rPr>
                <a:t>Done if condition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 smtClean="0">
                  <a:solidFill>
                    <a:srgbClr val="14FD3A"/>
                  </a:solidFill>
                  <a:latin typeface="Tahoma" charset="0"/>
                </a:rPr>
                <a:t>is </a:t>
              </a:r>
              <a:r>
                <a:rPr lang="en-US" sz="1500" dirty="0" smtClean="0">
                  <a:solidFill>
                    <a:srgbClr val="14FD3A"/>
                  </a:solidFill>
                  <a:cs typeface="Courier New" panose="02070309020205020404" pitchFamily="49" charset="0"/>
                </a:rPr>
                <a:t>FALSE</a:t>
              </a:r>
              <a:endParaRPr lang="en-US" sz="1500" dirty="0">
                <a:solidFill>
                  <a:srgbClr val="14FD3A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7771" y="3034"/>
              <a:ext cx="365" cy="0"/>
            </a:xfrm>
            <a:prstGeom prst="line">
              <a:avLst/>
            </a:prstGeom>
            <a:noFill/>
            <a:ln w="31750">
              <a:solidFill>
                <a:srgbClr val="14FD3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79988" y="1780090"/>
            <a:ext cx="2133103" cy="553641"/>
            <a:chOff x="2896098" y="2216318"/>
            <a:chExt cx="2133103" cy="55364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896098" y="2216318"/>
              <a:ext cx="1905000" cy="553641"/>
              <a:chOff x="3004" y="1743"/>
              <a:chExt cx="1600" cy="465"/>
            </a:xfrm>
          </p:grpSpPr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blackGray">
              <a:xfrm>
                <a:off x="3243" y="1743"/>
                <a:ext cx="1361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1pPr>
                <a:lvl2pPr marL="742950" indent="-285750"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2pPr>
                <a:lvl3pPr marL="1143000" indent="-228600"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3pPr>
                <a:lvl4pPr marL="1600200" indent="-228600"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4pPr>
                <a:lvl5pPr marL="2057400" indent="-228600"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5pPr>
                <a:lvl6pPr marL="2514600" indent="-228600" algn="r" eaLnBrk="0" fontAlgn="base" hangingPunct="0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6pPr>
                <a:lvl7pPr marL="2971800" indent="-228600" algn="r" eaLnBrk="0" fontAlgn="base" hangingPunct="0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7pPr>
                <a:lvl8pPr marL="3429000" indent="-228600" algn="r" eaLnBrk="0" fontAlgn="base" hangingPunct="0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8pPr>
                <a:lvl9pPr marL="3886200" indent="-228600" algn="r" eaLnBrk="0" fontAlgn="base" hangingPunct="0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rgbClr val="FFFFFF"/>
                    </a:solidFill>
                    <a:latin typeface="Courier New" pitchFamily="49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500" dirty="0" smtClean="0">
                    <a:solidFill>
                      <a:srgbClr val="FFCCFF"/>
                    </a:solidFill>
                    <a:latin typeface="Tahoma" charset="0"/>
                  </a:rPr>
                  <a:t>Done if condition is </a:t>
                </a:r>
                <a:r>
                  <a:rPr lang="en-US" sz="1500" dirty="0" smtClean="0">
                    <a:solidFill>
                      <a:srgbClr val="FFCCFF"/>
                    </a:solidFill>
                    <a:cs typeface="Courier New" panose="02070309020205020404" pitchFamily="49" charset="0"/>
                  </a:rPr>
                  <a:t>TRUE</a:t>
                </a:r>
                <a:endParaRPr lang="en-US" sz="1500" dirty="0">
                  <a:solidFill>
                    <a:schemeClr val="hlink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blackGray">
              <a:xfrm flipH="1">
                <a:off x="3004" y="1960"/>
                <a:ext cx="234" cy="0"/>
              </a:xfrm>
              <a:prstGeom prst="line">
                <a:avLst/>
              </a:prstGeom>
              <a:noFill/>
              <a:ln w="31750">
                <a:solidFill>
                  <a:srgbClr val="FF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 dirty="0"/>
              </a:p>
            </p:txBody>
          </p:sp>
        </p:grpSp>
        <p:sp>
          <p:nvSpPr>
            <p:cNvPr id="14" name="Line 15"/>
            <p:cNvSpPr>
              <a:spLocks noChangeShapeType="1"/>
            </p:cNvSpPr>
            <p:nvPr/>
          </p:nvSpPr>
          <p:spPr bwMode="blackGray">
            <a:xfrm>
              <a:off x="4549477" y="2538194"/>
              <a:ext cx="479724" cy="12584"/>
            </a:xfrm>
            <a:prstGeom prst="line">
              <a:avLst/>
            </a:prstGeom>
            <a:noFill/>
            <a:ln w="3175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4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Decisions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dirty="0" smtClean="0"/>
              <a:t>/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CA" dirty="0" smtClean="0"/>
              <a:t> Syntax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9756" y="1118922"/>
            <a:ext cx="40812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 smtClean="0">
                <a:solidFill>
                  <a:schemeClr val="accent6"/>
                </a:solidFill>
              </a:rPr>
              <a:t>if (</a:t>
            </a:r>
            <a:r>
              <a:rPr lang="en-US" sz="2400" i="1" dirty="0" smtClean="0"/>
              <a:t>condition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US" sz="24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{</a:t>
            </a:r>
            <a:r>
              <a:rPr lang="en-CA" sz="2400" dirty="0"/>
              <a:t>	</a:t>
            </a:r>
            <a:r>
              <a:rPr lang="en-CA" sz="2400" i="1" dirty="0" smtClean="0"/>
              <a:t>statement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} </a:t>
            </a:r>
            <a:r>
              <a:rPr lang="en-CA" sz="2400" b="1" dirty="0" smtClean="0">
                <a:solidFill>
                  <a:schemeClr val="accent6"/>
                </a:solidFill>
              </a:rPr>
              <a:t>else if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(</a:t>
            </a:r>
            <a:r>
              <a:rPr lang="en-US" sz="2400" i="1" dirty="0" smtClean="0"/>
              <a:t>condition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CA" sz="2400" b="1" dirty="0" smtClean="0">
              <a:solidFill>
                <a:schemeClr val="accent6"/>
              </a:solidFill>
            </a:endParaRPr>
          </a:p>
          <a:p>
            <a:r>
              <a:rPr lang="en-CA" sz="2400" dirty="0"/>
              <a:t>{ </a:t>
            </a:r>
            <a:r>
              <a:rPr lang="en-CA" sz="2400" i="1" dirty="0"/>
              <a:t>	</a:t>
            </a:r>
            <a:r>
              <a:rPr lang="en-CA" sz="2400" i="1" dirty="0" smtClean="0"/>
              <a:t>statement</a:t>
            </a:r>
          </a:p>
          <a:p>
            <a:r>
              <a:rPr lang="en-CA" sz="2400" dirty="0" smtClean="0"/>
              <a:t>} </a:t>
            </a:r>
            <a:r>
              <a:rPr lang="en-CA" sz="2400" b="1" dirty="0" smtClean="0">
                <a:solidFill>
                  <a:schemeClr val="accent6"/>
                </a:solidFill>
              </a:rPr>
              <a:t>else if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(</a:t>
            </a:r>
            <a:r>
              <a:rPr lang="en-US" sz="2400" i="1" dirty="0" smtClean="0"/>
              <a:t>condition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CA" sz="2400" b="1" dirty="0">
              <a:solidFill>
                <a:schemeClr val="accent6"/>
              </a:solidFill>
            </a:endParaRPr>
          </a:p>
          <a:p>
            <a:r>
              <a:rPr lang="en-CA" sz="2400" dirty="0"/>
              <a:t>{ </a:t>
            </a:r>
            <a:r>
              <a:rPr lang="en-CA" sz="2400" i="1" dirty="0"/>
              <a:t>	</a:t>
            </a:r>
            <a:r>
              <a:rPr lang="en-CA" sz="2400" i="1" dirty="0" smtClean="0"/>
              <a:t>statement</a:t>
            </a:r>
          </a:p>
          <a:p>
            <a:r>
              <a:rPr lang="en-CA" sz="2400" dirty="0" smtClean="0"/>
              <a:t>}</a:t>
            </a:r>
            <a:r>
              <a:rPr lang="en-CA" sz="2400" b="1" dirty="0" smtClean="0">
                <a:solidFill>
                  <a:schemeClr val="accent6"/>
                </a:solidFill>
              </a:rPr>
              <a:t>else</a:t>
            </a:r>
            <a:endParaRPr lang="en-CA" sz="2400" b="1" dirty="0">
              <a:solidFill>
                <a:schemeClr val="accent6"/>
              </a:solidFill>
            </a:endParaRPr>
          </a:p>
          <a:p>
            <a:r>
              <a:rPr lang="en-CA" sz="2400" dirty="0"/>
              <a:t>{ </a:t>
            </a:r>
            <a:r>
              <a:rPr lang="en-CA" sz="2400" i="1" dirty="0"/>
              <a:t>	</a:t>
            </a:r>
            <a:r>
              <a:rPr lang="en-CA" sz="2400" i="1" dirty="0" smtClean="0"/>
              <a:t>statement</a:t>
            </a:r>
          </a:p>
          <a:p>
            <a:r>
              <a:rPr lang="en-CA" sz="2400" dirty="0"/>
              <a:t>}</a:t>
            </a: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38955" y="1122242"/>
            <a:ext cx="39288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 smtClean="0">
                <a:solidFill>
                  <a:schemeClr val="accent6"/>
                </a:solidFill>
              </a:rPr>
              <a:t>if (</a:t>
            </a:r>
            <a:r>
              <a:rPr lang="en-US" sz="2400" dirty="0" smtClean="0"/>
              <a:t>n == 1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US" sz="24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{</a:t>
            </a:r>
            <a:r>
              <a:rPr lang="en-CA" sz="2400" dirty="0"/>
              <a:t>	</a:t>
            </a:r>
            <a:r>
              <a:rPr lang="en-CA" sz="2400" dirty="0" smtClean="0"/>
              <a:t>print("one")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} </a:t>
            </a:r>
            <a:r>
              <a:rPr lang="en-CA" sz="2400" b="1" dirty="0" smtClean="0">
                <a:solidFill>
                  <a:schemeClr val="accent6"/>
                </a:solidFill>
              </a:rPr>
              <a:t>else if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(</a:t>
            </a:r>
            <a:r>
              <a:rPr lang="en-US" sz="2400" dirty="0" smtClean="0"/>
              <a:t>n == 2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CA" sz="2400" b="1" dirty="0" smtClean="0">
              <a:solidFill>
                <a:schemeClr val="accent6"/>
              </a:solidFill>
            </a:endParaRPr>
          </a:p>
          <a:p>
            <a:r>
              <a:rPr lang="en-CA" sz="2400" dirty="0" smtClean="0"/>
              <a:t>{ </a:t>
            </a:r>
            <a:r>
              <a:rPr lang="en-CA" sz="2400" i="1" dirty="0" smtClean="0"/>
              <a:t>	</a:t>
            </a:r>
            <a:r>
              <a:rPr lang="en-CA" sz="2400" dirty="0"/>
              <a:t>print</a:t>
            </a:r>
            <a:r>
              <a:rPr lang="en-CA" sz="2400" dirty="0" smtClean="0"/>
              <a:t>("two")</a:t>
            </a:r>
            <a:endParaRPr lang="en-CA" sz="2400" dirty="0"/>
          </a:p>
          <a:p>
            <a:r>
              <a:rPr lang="en-CA" sz="2400" dirty="0" smtClean="0"/>
              <a:t>} </a:t>
            </a:r>
            <a:r>
              <a:rPr lang="en-CA" sz="2400" b="1" dirty="0" smtClean="0">
                <a:solidFill>
                  <a:schemeClr val="accent6"/>
                </a:solidFill>
              </a:rPr>
              <a:t>else if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(</a:t>
            </a:r>
            <a:r>
              <a:rPr lang="en-US" sz="2400" dirty="0" smtClean="0"/>
              <a:t>n == 3</a:t>
            </a:r>
            <a:r>
              <a:rPr lang="en-US" sz="2400" b="1" dirty="0" smtClean="0">
                <a:solidFill>
                  <a:schemeClr val="accent6"/>
                </a:solidFill>
              </a:rPr>
              <a:t>)</a:t>
            </a:r>
            <a:endParaRPr lang="en-CA" sz="2400" b="1" dirty="0">
              <a:solidFill>
                <a:schemeClr val="accent6"/>
              </a:solidFill>
            </a:endParaRPr>
          </a:p>
          <a:p>
            <a:r>
              <a:rPr lang="en-CA" sz="2400" dirty="0"/>
              <a:t>{ </a:t>
            </a:r>
            <a:r>
              <a:rPr lang="en-CA" sz="2400" i="1" dirty="0"/>
              <a:t>	</a:t>
            </a:r>
            <a:r>
              <a:rPr lang="en-CA" sz="2400" dirty="0"/>
              <a:t>print</a:t>
            </a:r>
            <a:r>
              <a:rPr lang="en-CA" sz="2400" dirty="0" smtClean="0"/>
              <a:t>("three")</a:t>
            </a:r>
            <a:endParaRPr lang="en-CA" sz="2400" dirty="0"/>
          </a:p>
          <a:p>
            <a:r>
              <a:rPr lang="en-CA" sz="2400" dirty="0" smtClean="0"/>
              <a:t>} </a:t>
            </a:r>
            <a:r>
              <a:rPr lang="en-CA" sz="2400" b="1" dirty="0" smtClean="0">
                <a:solidFill>
                  <a:schemeClr val="accent6"/>
                </a:solidFill>
              </a:rPr>
              <a:t>else</a:t>
            </a:r>
            <a:endParaRPr lang="en-CA" sz="2400" b="1" dirty="0">
              <a:solidFill>
                <a:schemeClr val="accent6"/>
              </a:solidFill>
            </a:endParaRPr>
          </a:p>
          <a:p>
            <a:r>
              <a:rPr lang="en-CA" sz="2400" dirty="0"/>
              <a:t>{ </a:t>
            </a:r>
            <a:r>
              <a:rPr lang="en-CA" sz="2400" i="1" dirty="0"/>
              <a:t>	</a:t>
            </a:r>
            <a:r>
              <a:rPr lang="en-CA" sz="2400" dirty="0"/>
              <a:t>print</a:t>
            </a:r>
            <a:r>
              <a:rPr lang="en-CA" sz="2400" dirty="0" smtClean="0"/>
              <a:t>("Too big!")</a:t>
            </a:r>
            <a:endParaRPr lang="en-CA" sz="2400" dirty="0"/>
          </a:p>
          <a:p>
            <a:r>
              <a:rPr lang="en-CA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5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 smtClean="0"/>
              <a:t> loop repeats statements a given number of times.</a:t>
            </a:r>
          </a:p>
          <a:p>
            <a:pPr marL="237744" lvl="1" indent="0">
              <a:buNone/>
            </a:pPr>
            <a:endParaRPr lang="en-CA" dirty="0"/>
          </a:p>
          <a:p>
            <a:r>
              <a:rPr lang="en-CA" dirty="0" smtClean="0"/>
              <a:t>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 smtClean="0"/>
              <a:t> loop syntax: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2352585"/>
            <a:ext cx="845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dirty="0" smtClean="0"/>
              <a:t>i</a:t>
            </a:r>
            <a:r>
              <a:rPr lang="en-US" sz="2400" b="1" dirty="0" smtClean="0"/>
              <a:t> in seq(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14FD3A"/>
                </a:solidFill>
                <a:cs typeface="Courier New" panose="02070309020205020404" pitchFamily="49" charset="0"/>
              </a:rPr>
              <a:t>10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en-US" sz="2400" b="1" dirty="0" smtClean="0"/>
              <a:t>)){</a:t>
            </a:r>
          </a:p>
          <a:p>
            <a:pPr algn="l">
              <a:lnSpc>
                <a:spcPct val="100000"/>
              </a:lnSpc>
            </a:pPr>
            <a:r>
              <a:rPr lang="en-US" sz="2400" dirty="0" smtClean="0"/>
              <a:t> </a:t>
            </a:r>
            <a:r>
              <a:rPr lang="en-CA" sz="2400" dirty="0" smtClean="0"/>
              <a:t>	print(i)</a:t>
            </a:r>
          </a:p>
          <a:p>
            <a:pPr algn="l">
              <a:lnSpc>
                <a:spcPct val="100000"/>
              </a:lnSpc>
            </a:pPr>
            <a:r>
              <a:rPr lang="en-CA" sz="2400" dirty="0" smtClean="0"/>
              <a:t>}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101451" y="2797059"/>
            <a:ext cx="1620441" cy="703659"/>
            <a:chOff x="2226" y="1191"/>
            <a:chExt cx="1361" cy="591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blackGray">
            <a:xfrm>
              <a:off x="2226" y="1511"/>
              <a:ext cx="136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5pPr>
              <a:lvl6pPr marL="25146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6pPr>
              <a:lvl7pPr marL="29718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7pPr>
              <a:lvl8pPr marL="34290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8pPr>
              <a:lvl9pPr marL="38862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 smtClean="0">
                  <a:solidFill>
                    <a:srgbClr val="FFCCFF"/>
                  </a:solidFill>
                  <a:latin typeface="Tahoma" charset="0"/>
                </a:rPr>
                <a:t>Starting number</a:t>
              </a:r>
              <a:endParaRPr lang="en-US" sz="1500" dirty="0">
                <a:solidFill>
                  <a:schemeClr val="hlink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blackGray">
            <a:xfrm flipH="1" flipV="1">
              <a:off x="2907" y="1191"/>
              <a:ext cx="0" cy="320"/>
            </a:xfrm>
            <a:prstGeom prst="line">
              <a:avLst/>
            </a:prstGeom>
            <a:noFill/>
            <a:ln w="3175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378396" y="1789836"/>
            <a:ext cx="2387205" cy="621506"/>
            <a:chOff x="5832" y="2553"/>
            <a:chExt cx="2005" cy="52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243" y="2553"/>
              <a:ext cx="159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5pPr>
              <a:lvl6pPr marL="25146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6pPr>
              <a:lvl7pPr marL="29718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7pPr>
              <a:lvl8pPr marL="34290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8pPr>
              <a:lvl9pPr marL="3886200" indent="-228600" algn="r" eaLnBrk="0" fontAlgn="base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Courier New" pitchFamily="49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 smtClean="0">
                  <a:solidFill>
                    <a:srgbClr val="14FD3A"/>
                  </a:solidFill>
                  <a:latin typeface="Tahoma" charset="0"/>
                </a:rPr>
                <a:t>Up to and including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500" dirty="0" smtClean="0">
                  <a:solidFill>
                    <a:srgbClr val="14FD3A"/>
                  </a:solidFill>
                  <a:latin typeface="Tahoma" charset="0"/>
                </a:rPr>
                <a:t>ending number</a:t>
              </a:r>
              <a:endParaRPr lang="en-US" sz="1500" dirty="0">
                <a:solidFill>
                  <a:srgbClr val="14FD3A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5832" y="2790"/>
              <a:ext cx="411" cy="285"/>
            </a:xfrm>
            <a:prstGeom prst="line">
              <a:avLst/>
            </a:prstGeom>
            <a:noFill/>
            <a:ln w="31750">
              <a:solidFill>
                <a:srgbClr val="14FD3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 dirty="0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721297" y="2759459"/>
            <a:ext cx="2171700" cy="602613"/>
            <a:chOff x="903" y="2219"/>
            <a:chExt cx="1824" cy="764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 flipV="1">
              <a:off x="978" y="2219"/>
              <a:ext cx="256" cy="342"/>
            </a:xfrm>
            <a:prstGeom prst="line">
              <a:avLst/>
            </a:prstGeom>
            <a:noFill/>
            <a:ln w="28575">
              <a:solidFill>
                <a:srgbClr val="F0F000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903" y="2573"/>
              <a:ext cx="1824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500" b="1" dirty="0" smtClean="0">
                  <a:solidFill>
                    <a:srgbClr val="F0F000"/>
                  </a:solidFill>
                  <a:latin typeface="Courier New" pitchFamily="49" charset="0"/>
                </a:rPr>
                <a:t>Increment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8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66800" y="4128607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n = </a:t>
            </a:r>
            <a:r>
              <a:rPr lang="en-US" sz="3000" b="1" dirty="0" smtClean="0">
                <a:solidFill>
                  <a:schemeClr val="accent1"/>
                </a:solidFill>
                <a:latin typeface="Courier New" pitchFamily="49" charset="0"/>
              </a:rPr>
              <a:t>20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				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print(</a:t>
            </a:r>
            <a:r>
              <a:rPr lang="en-US" sz="3000" b="1" dirty="0" smtClean="0">
                <a:solidFill>
                  <a:srgbClr val="F0F000"/>
                </a:solidFill>
                <a:latin typeface="Courier New" pitchFamily="49" charset="0"/>
              </a:rPr>
              <a:t>doubleNum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(</a:t>
            </a:r>
            <a:r>
              <a:rPr lang="en-US" sz="3000" b="1" dirty="0">
                <a:solidFill>
                  <a:schemeClr val="accent1"/>
                </a:solidFill>
                <a:latin typeface="Courier New" pitchFamily="49" charset="0"/>
              </a:rPr>
              <a:t>n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))			#	 40</a:t>
            </a:r>
            <a:endParaRPr lang="en-US" sz="1500" b="1" dirty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Defining </a:t>
            </a:r>
            <a:r>
              <a:rPr lang="en-US" dirty="0" smtClean="0"/>
              <a:t>and Calling a Function in R</a:t>
            </a:r>
            <a:endParaRPr lang="en-US" dirty="0"/>
          </a:p>
        </p:txBody>
      </p:sp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43730" y="1285535"/>
            <a:ext cx="68580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0F000"/>
                </a:solidFill>
                <a:latin typeface="Courier New" pitchFamily="49" charset="0"/>
              </a:rPr>
              <a:t>doubleNum </a:t>
            </a:r>
            <a:r>
              <a:rPr lang="en-US" sz="3000" b="1" dirty="0" smtClean="0">
                <a:solidFill>
                  <a:srgbClr val="14FD3A"/>
                </a:solidFill>
                <a:latin typeface="Courier New" pitchFamily="49" charset="0"/>
              </a:rPr>
              <a:t>&lt;- function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  <a:latin typeface="Courier New" pitchFamily="49" charset="0"/>
              </a:rPr>
              <a:t>num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)</a:t>
            </a:r>
            <a:endParaRPr lang="en-US" sz="3000" b="1" dirty="0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{	# Return number doubled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num &lt;- num * 2  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	print(paste("Num:",num))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3000" b="1" dirty="0" smtClean="0">
                <a:solidFill>
                  <a:srgbClr val="FFFFFF"/>
                </a:solidFill>
                <a:latin typeface="Courier New" pitchFamily="49" charset="0"/>
              </a:rPr>
              <a:t>return (num)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500" b="1" dirty="0">
              <a:solidFill>
                <a:srgbClr val="FFFFFF"/>
              </a:solidFill>
              <a:latin typeface="Courier New" pitchFamily="49" charset="0"/>
            </a:endParaRPr>
          </a:p>
        </p:txBody>
      </p:sp>
      <p:grpSp>
        <p:nvGrpSpPr>
          <p:cNvPr id="626705" name="Group 17"/>
          <p:cNvGrpSpPr>
            <a:grpSpLocks/>
          </p:cNvGrpSpPr>
          <p:nvPr/>
        </p:nvGrpSpPr>
        <p:grpSpPr bwMode="auto">
          <a:xfrm>
            <a:off x="2256228" y="4010690"/>
            <a:ext cx="2388394" cy="566738"/>
            <a:chOff x="758" y="3093"/>
            <a:chExt cx="2006" cy="476"/>
          </a:xfrm>
        </p:grpSpPr>
        <p:sp>
          <p:nvSpPr>
            <p:cNvPr id="626698" name="Text Box 10"/>
            <p:cNvSpPr txBox="1">
              <a:spLocks noChangeArrowheads="1"/>
            </p:cNvSpPr>
            <p:nvPr/>
          </p:nvSpPr>
          <p:spPr bwMode="auto">
            <a:xfrm>
              <a:off x="758" y="3093"/>
              <a:ext cx="200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500" b="1" dirty="0" smtClean="0">
                  <a:solidFill>
                    <a:srgbClr val="F0F000"/>
                  </a:solidFill>
                  <a:latin typeface="Courier New" pitchFamily="49" charset="0"/>
                </a:rPr>
                <a:t>Call function by name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  <p:sp>
          <p:nvSpPr>
            <p:cNvPr id="626693" name="Line 5"/>
            <p:cNvSpPr>
              <a:spLocks noChangeShapeType="1"/>
            </p:cNvSpPr>
            <p:nvPr/>
          </p:nvSpPr>
          <p:spPr bwMode="auto">
            <a:xfrm flipH="1">
              <a:off x="2114" y="3375"/>
              <a:ext cx="0" cy="194"/>
            </a:xfrm>
            <a:prstGeom prst="line">
              <a:avLst/>
            </a:prstGeom>
            <a:noFill/>
            <a:ln w="28575">
              <a:solidFill>
                <a:srgbClr val="F0F000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</p:grpSp>
      <p:grpSp>
        <p:nvGrpSpPr>
          <p:cNvPr id="626703" name="Group 15"/>
          <p:cNvGrpSpPr>
            <a:grpSpLocks/>
          </p:cNvGrpSpPr>
          <p:nvPr/>
        </p:nvGrpSpPr>
        <p:grpSpPr bwMode="auto">
          <a:xfrm>
            <a:off x="3713578" y="887180"/>
            <a:ext cx="2015872" cy="485778"/>
            <a:chOff x="-207" y="2940"/>
            <a:chExt cx="1170" cy="408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-207" y="2940"/>
              <a:ext cx="117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4FD3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500" b="1" dirty="0" smtClean="0">
                  <a:solidFill>
                    <a:srgbClr val="14FD3A"/>
                  </a:solidFill>
                  <a:latin typeface="Courier New" pitchFamily="49" charset="0"/>
                </a:rPr>
                <a:t>function Keyword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  <p:sp>
          <p:nvSpPr>
            <p:cNvPr id="626699" name="Line 11"/>
            <p:cNvSpPr>
              <a:spLocks noChangeShapeType="1"/>
            </p:cNvSpPr>
            <p:nvPr/>
          </p:nvSpPr>
          <p:spPr bwMode="auto">
            <a:xfrm flipV="1">
              <a:off x="424" y="3162"/>
              <a:ext cx="0" cy="186"/>
            </a:xfrm>
            <a:prstGeom prst="line">
              <a:avLst/>
            </a:prstGeom>
            <a:noFill/>
            <a:ln w="28575">
              <a:solidFill>
                <a:srgbClr val="14FD3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5624492" y="913185"/>
            <a:ext cx="2171700" cy="500066"/>
            <a:chOff x="2976" y="2784"/>
            <a:chExt cx="1824" cy="420"/>
          </a:xfrm>
        </p:grpSpPr>
        <p:sp>
          <p:nvSpPr>
            <p:cNvPr id="626701" name="Text Box 13"/>
            <p:cNvSpPr txBox="1">
              <a:spLocks noChangeArrowheads="1"/>
            </p:cNvSpPr>
            <p:nvPr/>
          </p:nvSpPr>
          <p:spPr bwMode="auto">
            <a:xfrm>
              <a:off x="2976" y="2784"/>
              <a:ext cx="18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500" b="1" dirty="0">
                  <a:solidFill>
                    <a:schemeClr val="accent1"/>
                  </a:solidFill>
                  <a:latin typeface="Courier New" pitchFamily="49" charset="0"/>
                </a:rPr>
                <a:t>Parameter </a:t>
              </a:r>
              <a:r>
                <a:rPr lang="en-US" sz="1500" b="1" dirty="0" smtClean="0">
                  <a:solidFill>
                    <a:schemeClr val="accent1"/>
                  </a:solidFill>
                  <a:latin typeface="Courier New" pitchFamily="49" charset="0"/>
                </a:rPr>
                <a:t>Name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  <p:sp>
          <p:nvSpPr>
            <p:cNvPr id="626702" name="Line 14"/>
            <p:cNvSpPr>
              <a:spLocks noChangeShapeType="1"/>
            </p:cNvSpPr>
            <p:nvPr/>
          </p:nvSpPr>
          <p:spPr bwMode="auto">
            <a:xfrm flipH="1">
              <a:off x="3692" y="3006"/>
              <a:ext cx="0" cy="19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029255" y="3981145"/>
            <a:ext cx="2171700" cy="681038"/>
            <a:chOff x="2749" y="2796"/>
            <a:chExt cx="1824" cy="572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749" y="2796"/>
              <a:ext cx="18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500" b="1" dirty="0" smtClean="0">
                  <a:solidFill>
                    <a:schemeClr val="accent1"/>
                  </a:solidFill>
                  <a:latin typeface="Courier New" pitchFamily="49" charset="0"/>
                </a:rPr>
                <a:t>Argument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478" y="3032"/>
              <a:ext cx="0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 dirty="0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166069" y="881377"/>
            <a:ext cx="2171700" cy="497680"/>
            <a:chOff x="911" y="3202"/>
            <a:chExt cx="1824" cy="418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1724" y="3429"/>
              <a:ext cx="0" cy="191"/>
            </a:xfrm>
            <a:prstGeom prst="line">
              <a:avLst/>
            </a:prstGeom>
            <a:noFill/>
            <a:ln w="28575">
              <a:solidFill>
                <a:srgbClr val="F0F000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911" y="3202"/>
              <a:ext cx="18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500" b="1" dirty="0">
                  <a:solidFill>
                    <a:srgbClr val="F0F000"/>
                  </a:solidFill>
                  <a:latin typeface="Courier New" pitchFamily="49" charset="0"/>
                </a:rPr>
                <a:t>Function </a:t>
              </a:r>
              <a:r>
                <a:rPr lang="en-US" sz="1500" b="1" dirty="0" smtClean="0">
                  <a:solidFill>
                    <a:srgbClr val="F0F000"/>
                  </a:solidFill>
                  <a:latin typeface="Courier New" pitchFamily="49" charset="0"/>
                </a:rPr>
                <a:t>Name</a:t>
              </a:r>
              <a:endParaRPr lang="en-US" sz="1500" dirty="0">
                <a:solidFill>
                  <a:srgbClr val="FFFFFF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34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Try it: R Decisions, Loops, and Functions</a:t>
            </a:r>
            <a:endParaRPr lang="en-US" sz="3600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Write a R program that contains a function called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printEven</a:t>
            </a:r>
            <a:r>
              <a:rPr lang="en-CA" dirty="0" smtClean="0"/>
              <a:t> that prints the first 10 even numbers starting from an input number passed in.</a:t>
            </a:r>
          </a:p>
          <a:p>
            <a:pPr lvl="1"/>
            <a:r>
              <a:rPr lang="en-CA" dirty="0" smtClean="0"/>
              <a:t>Note: Modulus is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Test your function with input values 5 and 10.</a:t>
            </a:r>
          </a:p>
        </p:txBody>
      </p:sp>
    </p:spTree>
    <p:extLst>
      <p:ext uri="{BB962C8B-B14F-4D97-AF65-F5344CB8AC3E}">
        <p14:creationId xmlns:p14="http://schemas.microsoft.com/office/powerpoint/2010/main" val="3720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Data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delimited data:</a:t>
            </a:r>
          </a:p>
          <a:p>
            <a:pPr marL="237744" lvl="1" indent="0">
              <a:buNone/>
            </a:pP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&lt;- read.table("</a:t>
            </a:r>
            <a:r>
              <a:rPr lang="en-C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,sep</a:t>
            </a: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="",header=TRUE)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CA" dirty="0" smtClean="0"/>
              <a:t> – name of file to read in i.e. input.txt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CA" dirty="0" smtClean="0"/>
              <a:t> -  separator character. Default "" uses any type of whitespace.  Others: , \t ;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eader</a:t>
            </a:r>
            <a:r>
              <a:rPr lang="en-CA" dirty="0" smtClean="0"/>
              <a:t> – if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CA" dirty="0" smtClean="0"/>
              <a:t> then the first row is used for variable names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Read CSV data:</a:t>
            </a:r>
          </a:p>
          <a:p>
            <a:pPr marL="237744" lvl="1" indent="0">
              <a:buNone/>
            </a:pP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&lt;- read.csv("filename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header=TRUE)</a:t>
            </a:r>
          </a:p>
          <a:p>
            <a:pPr lvl="1"/>
            <a:r>
              <a:rPr lang="en-CA" dirty="0" smtClean="0"/>
              <a:t>Specific case of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read.table()</a:t>
            </a:r>
            <a:r>
              <a:rPr lang="en-CA" dirty="0" smtClean="0"/>
              <a:t> with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sep=","</a:t>
            </a:r>
          </a:p>
          <a:p>
            <a:pPr marL="502920" lvl="2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648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reading a data set,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head()</a:t>
            </a:r>
            <a:r>
              <a:rPr lang="en-US" dirty="0" smtClean="0"/>
              <a:t> to show the first 6 rows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  <a:r>
              <a:rPr lang="en-US" dirty="0" smtClean="0"/>
              <a:t> to show the last 6 rows.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03835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950" indent="-28575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30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002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7400" indent="-228600" defTabSz="45720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6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8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90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6200" indent="-228600" algn="r" defTabSz="4572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marL="0" lvl="1" indent="0"/>
            <a:r>
              <a:rPr lang="en-CA" sz="2400" dirty="0">
                <a:cs typeface="Courier New" panose="02070309020205020404" pitchFamily="49" charset="0"/>
              </a:rPr>
              <a:t>data </a:t>
            </a:r>
            <a:r>
              <a:rPr lang="en-CA" sz="2400" dirty="0" smtClean="0">
                <a:cs typeface="Courier New" panose="02070309020205020404" pitchFamily="49" charset="0"/>
              </a:rPr>
              <a:t>&lt;- </a:t>
            </a:r>
            <a:r>
              <a:rPr lang="en-CA" sz="2400" dirty="0">
                <a:cs typeface="Courier New" panose="02070309020205020404" pitchFamily="49" charset="0"/>
              </a:rPr>
              <a:t>read.csv</a:t>
            </a:r>
            <a:r>
              <a:rPr lang="en-CA" sz="2400" dirty="0" smtClean="0">
                <a:cs typeface="Courier New" panose="02070309020205020404" pitchFamily="49" charset="0"/>
              </a:rPr>
              <a:t>("data.csv", </a:t>
            </a:r>
            <a:r>
              <a:rPr lang="en-CA" sz="2400" dirty="0">
                <a:cs typeface="Courier New" panose="02070309020205020404" pitchFamily="49" charset="0"/>
              </a:rPr>
              <a:t>header=TRUE</a:t>
            </a:r>
            <a:r>
              <a:rPr lang="en-CA" sz="2400" dirty="0" smtClean="0">
                <a:cs typeface="Courier New" panose="02070309020205020404" pitchFamily="49" charset="0"/>
              </a:rPr>
              <a:t>)</a:t>
            </a:r>
          </a:p>
          <a:p>
            <a:pPr marL="0" lvl="1" indent="0"/>
            <a:r>
              <a:rPr lang="en-CA" sz="2400" b="1" dirty="0" smtClean="0">
                <a:cs typeface="Courier New" panose="02070309020205020404" pitchFamily="49" charset="0"/>
              </a:rPr>
              <a:t>head(data)</a:t>
            </a:r>
          </a:p>
          <a:p>
            <a:pPr marL="0" lvl="1" indent="0"/>
            <a:r>
              <a:rPr lang="en-CA" sz="2400" b="1" dirty="0" smtClean="0">
                <a:cs typeface="Courier New" panose="02070309020205020404" pitchFamily="49" charset="0"/>
              </a:rPr>
              <a:t>tail(data)</a:t>
            </a:r>
          </a:p>
          <a:p>
            <a:pPr marL="0" lvl="1" indent="0"/>
            <a:r>
              <a:rPr lang="en-CA" sz="2400" b="1" dirty="0" smtClean="0">
                <a:cs typeface="Courier New" panose="02070309020205020404" pitchFamily="49" charset="0"/>
              </a:rPr>
              <a:t>head(data, 10)		# First 10 rows</a:t>
            </a:r>
          </a:p>
          <a:p>
            <a:pPr marL="0" lvl="1" indent="0"/>
            <a:r>
              <a:rPr lang="en-CA" sz="2400" b="1" dirty="0" smtClean="0">
                <a:cs typeface="Courier New" panose="02070309020205020404" pitchFamily="49" charset="0"/>
              </a:rPr>
              <a:t>tail(data, 20)		# Last 20 rows</a:t>
            </a:r>
            <a:endParaRPr lang="en-CA" sz="2400" b="1" dirty="0"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4604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Reading Data with R</a:t>
            </a: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62838" y="895350"/>
            <a:ext cx="9031287" cy="4191000"/>
          </a:xfrm>
        </p:spPr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How </a:t>
            </a:r>
            <a:r>
              <a:rPr lang="en-CA" dirty="0"/>
              <a:t>many of the following statements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r>
              <a:rPr lang="en-CA" dirty="0" smtClean="0"/>
              <a:t>1) </a:t>
            </a:r>
            <a:r>
              <a:rPr lang="en-CA" dirty="0"/>
              <a:t>R</a:t>
            </a:r>
            <a:r>
              <a:rPr lang="en-CA" dirty="0" smtClean="0"/>
              <a:t> can read comma separated and tab separated files.</a:t>
            </a:r>
            <a:endParaRPr lang="en-CA" dirty="0"/>
          </a:p>
          <a:p>
            <a:r>
              <a:rPr lang="en-CA" dirty="0"/>
              <a:t>2) </a:t>
            </a:r>
            <a:r>
              <a:rPr lang="en-CA" dirty="0" smtClean="0"/>
              <a:t>If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HEADER=TRUE</a:t>
            </a:r>
            <a:r>
              <a:rPr lang="en-CA" dirty="0" smtClean="0"/>
              <a:t>, the first row of the file is assumed to be column names (i.e. not data).</a:t>
            </a:r>
            <a:endParaRPr lang="en-CA" dirty="0"/>
          </a:p>
          <a:p>
            <a:r>
              <a:rPr lang="en-CA" dirty="0" smtClean="0"/>
              <a:t>3) If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HEADER=TRUE</a:t>
            </a:r>
            <a:r>
              <a:rPr lang="en-CA" dirty="0" smtClean="0"/>
              <a:t> and there is no header row, the program crashes.</a:t>
            </a:r>
          </a:p>
          <a:p>
            <a:r>
              <a:rPr lang="en-CA" dirty="0" smtClean="0"/>
              <a:t>4) By default,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head()</a:t>
            </a:r>
            <a:r>
              <a:rPr lang="en-CA" dirty="0" smtClean="0"/>
              <a:t> and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  <a:r>
              <a:rPr lang="en-CA" dirty="0" smtClean="0"/>
              <a:t> return 10 rows.</a:t>
            </a:r>
          </a:p>
          <a:p>
            <a:r>
              <a:rPr lang="en-CA" dirty="0" smtClean="0"/>
              <a:t>5) A parameter passed into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head()</a:t>
            </a:r>
            <a:r>
              <a:rPr lang="en-CA" dirty="0" smtClean="0"/>
              <a:t> can change # of rows returned.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A) </a:t>
            </a:r>
            <a:r>
              <a:rPr lang="en-CA" dirty="0"/>
              <a:t>0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2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</a:t>
            </a:r>
            <a:r>
              <a:rPr lang="en-CA" dirty="0" smtClean="0"/>
              <a:t>4</a:t>
            </a:r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- Vectors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 </a:t>
            </a:r>
            <a:r>
              <a:rPr lang="en-CA" b="1" i="1" dirty="0" smtClean="0">
                <a:solidFill>
                  <a:srgbClr val="14FD3A"/>
                </a:solidFill>
              </a:rPr>
              <a:t>vector</a:t>
            </a:r>
            <a:r>
              <a:rPr lang="en-CA" dirty="0" smtClean="0"/>
              <a:t> is an indexed list of data of any type.</a:t>
            </a:r>
          </a:p>
          <a:p>
            <a:r>
              <a:rPr lang="en-CA" dirty="0" smtClean="0"/>
              <a:t>Create vectors using a colon 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seq()</a:t>
            </a:r>
            <a:r>
              <a:rPr lang="en-CA" dirty="0" smtClean="0"/>
              <a:t> (R’s version of range).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seq(5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1, by = -0.5</a:t>
            </a:r>
            <a:r>
              <a:rPr lang="en-CA" dirty="0" smtClean="0"/>
              <a:t>)	</a:t>
            </a:r>
            <a:r>
              <a:rPr lang="en-CA" dirty="0" smtClean="0">
                <a:solidFill>
                  <a:schemeClr val="accent6"/>
                </a:solidFill>
              </a:rPr>
              <a:t># Default by is 1</a:t>
            </a:r>
            <a:endParaRPr lang="en-CA" dirty="0">
              <a:solidFill>
                <a:schemeClr val="accent6"/>
              </a:solidFill>
            </a:endParaRPr>
          </a:p>
          <a:p>
            <a:r>
              <a:rPr lang="en-CA" dirty="0" smtClean="0"/>
              <a:t>Create an empty vector with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CA" dirty="0" smtClean="0"/>
              <a:t>, or fill it by specifying elements.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c(4,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3, 5,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'd')</a:t>
            </a:r>
          </a:p>
          <a:p>
            <a:r>
              <a:rPr lang="en-CA" dirty="0" smtClean="0"/>
              <a:t>Access elements in a vector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myVector[i] </a:t>
            </a:r>
            <a:r>
              <a:rPr lang="en-CA" dirty="0" smtClean="0"/>
              <a:t>		</a:t>
            </a:r>
            <a:r>
              <a:rPr lang="en-CA" dirty="0" smtClean="0">
                <a:solidFill>
                  <a:schemeClr val="accent6"/>
                </a:solidFill>
              </a:rPr>
              <a:t># Returns ith element of myVector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myVector[1] </a:t>
            </a:r>
            <a:r>
              <a:rPr lang="en-CA" dirty="0"/>
              <a:t>		</a:t>
            </a:r>
            <a:r>
              <a:rPr lang="en-CA" dirty="0" smtClean="0">
                <a:solidFill>
                  <a:schemeClr val="accent6"/>
                </a:solidFill>
              </a:rPr>
              <a:t># Returns 4</a:t>
            </a:r>
          </a:p>
          <a:p>
            <a:pPr lvl="1"/>
            <a:r>
              <a:rPr lang="en-CA" dirty="0" smtClean="0">
                <a:solidFill>
                  <a:schemeClr val="accent6"/>
                </a:solidFill>
              </a:rPr>
              <a:t>Note: [] returns a vector with a subset of values. If only one index, get a vector with one element. Can also do: </a:t>
            </a:r>
            <a:r>
              <a:rPr lang="en-CA" dirty="0" err="1" smtClean="0">
                <a:solidFill>
                  <a:schemeClr val="accent6"/>
                </a:solidFill>
              </a:rPr>
              <a:t>myVector</a:t>
            </a:r>
            <a:r>
              <a:rPr lang="en-CA" dirty="0" smtClean="0">
                <a:solidFill>
                  <a:schemeClr val="accent6"/>
                </a:solidFill>
              </a:rPr>
              <a:t>[</a:t>
            </a:r>
            <a:r>
              <a:rPr lang="en-CA" dirty="0" err="1" smtClean="0">
                <a:solidFill>
                  <a:schemeClr val="accent6"/>
                </a:solidFill>
              </a:rPr>
              <a:t>myVector</a:t>
            </a:r>
            <a:r>
              <a:rPr lang="en-CA" dirty="0" smtClean="0">
                <a:solidFill>
                  <a:schemeClr val="accent6"/>
                </a:solidFill>
              </a:rPr>
              <a:t> &gt; 3] would return a vector with (4, 5).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952750"/>
            <a:ext cx="350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NOTE: First index is 1!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Vectors in R</a:t>
            </a: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62838" y="895350"/>
            <a:ext cx="9031287" cy="4191000"/>
          </a:xfrm>
        </p:spPr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How </a:t>
            </a:r>
            <a:r>
              <a:rPr lang="en-CA" dirty="0"/>
              <a:t>many of the following statements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r>
              <a:rPr lang="en-CA" dirty="0" smtClean="0"/>
              <a:t>1) Vectors in R are indexed from 0.</a:t>
            </a:r>
            <a:endParaRPr lang="en-CA" dirty="0"/>
          </a:p>
          <a:p>
            <a:r>
              <a:rPr lang="en-CA" dirty="0"/>
              <a:t>2)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</a:t>
            </a:r>
            <a:r>
              <a:rPr lang="en-CA" dirty="0" smtClean="0"/>
              <a:t> creates a vector of 10 numbers.</a:t>
            </a:r>
            <a:endParaRPr lang="en-CA" dirty="0"/>
          </a:p>
          <a:p>
            <a:r>
              <a:rPr lang="en-CA" dirty="0" smtClean="0"/>
              <a:t>3) A vector may have data values of different types.</a:t>
            </a:r>
          </a:p>
          <a:p>
            <a:r>
              <a:rPr lang="en-CA" dirty="0" smtClean="0"/>
              <a:t>4) If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&lt;- 1:5</a:t>
            </a:r>
            <a:r>
              <a:rPr lang="en-CA" dirty="0" smtClean="0"/>
              <a:t>, then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data[2]+data[3] = 3</a:t>
            </a:r>
            <a:r>
              <a:rPr lang="en-CA" dirty="0" smtClean="0"/>
              <a:t>.</a:t>
            </a:r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A) </a:t>
            </a:r>
            <a:r>
              <a:rPr lang="en-CA" dirty="0"/>
              <a:t>0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2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</a:t>
            </a:r>
            <a:r>
              <a:rPr lang="en-CA" dirty="0" smtClean="0"/>
              <a:t>4</a:t>
            </a:r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Statistics Review: Types of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types of data:</a:t>
            </a:r>
          </a:p>
          <a:p>
            <a:pPr lvl="1"/>
            <a:r>
              <a:rPr lang="en-CA" dirty="0" smtClean="0"/>
              <a:t>Qualitative (Categorical)</a:t>
            </a:r>
          </a:p>
          <a:p>
            <a:pPr lvl="2"/>
            <a:r>
              <a:rPr lang="en-CA" dirty="0" smtClean="0"/>
              <a:t>Descriptions or groups</a:t>
            </a:r>
          </a:p>
          <a:p>
            <a:pPr lvl="2"/>
            <a:r>
              <a:rPr lang="en-CA" dirty="0" smtClean="0"/>
              <a:t>Can be characters or numbers</a:t>
            </a:r>
          </a:p>
          <a:p>
            <a:pPr lvl="2"/>
            <a:r>
              <a:rPr lang="en-CA" dirty="0" smtClean="0"/>
              <a:t>Observed and not measured</a:t>
            </a:r>
          </a:p>
          <a:p>
            <a:pPr lvl="2"/>
            <a:r>
              <a:rPr lang="en-CA" dirty="0" smtClean="0"/>
              <a:t>i.e. names, labels, categories, properties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Quantitative (Numeric)</a:t>
            </a:r>
          </a:p>
          <a:p>
            <a:pPr lvl="2"/>
            <a:r>
              <a:rPr lang="en-CA" dirty="0" smtClean="0"/>
              <a:t>Strictly numeric</a:t>
            </a:r>
          </a:p>
          <a:p>
            <a:pPr lvl="2"/>
            <a:r>
              <a:rPr lang="en-CA" dirty="0" smtClean="0"/>
              <a:t>Can be measured</a:t>
            </a:r>
          </a:p>
          <a:p>
            <a:pPr lvl="2"/>
            <a:r>
              <a:rPr lang="en-CA" dirty="0" smtClean="0"/>
              <a:t>i.e. height, weight, speed, counts, temperature, volume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- Matrices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b="1" i="1" dirty="0" smtClean="0">
                <a:solidFill>
                  <a:srgbClr val="14FD3A"/>
                </a:solidFill>
              </a:rPr>
              <a:t>matrix</a:t>
            </a:r>
            <a:r>
              <a:rPr lang="en-CA" dirty="0" smtClean="0"/>
              <a:t> is a structure of rows and columns where each data value is the same data type. All rows must have the same length. All columns must have the same length.</a:t>
            </a:r>
          </a:p>
          <a:p>
            <a:r>
              <a:rPr lang="en-CA" dirty="0" smtClean="0"/>
              <a:t>Create a matrix from the vector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dirty="0" smtClean="0"/>
              <a:t>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matrix(x, nrow = 5, ncol = 3, byrow = FALSE)	</a:t>
            </a:r>
          </a:p>
          <a:p>
            <a:pPr marL="502920" lvl="2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Starts at [1,1] and fills the column first before 	# going onto the next column. </a:t>
            </a:r>
          </a:p>
          <a:p>
            <a:pPr marL="502920" lvl="2" indent="0">
              <a:buNone/>
            </a:pPr>
            <a:r>
              <a:rPr lang="en-CA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Need to only specify ncol or nrow</a:t>
            </a:r>
            <a:endParaRPr lang="en-CA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/>
              <a:t>Access elements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[row, col]. </a:t>
            </a:r>
            <a:r>
              <a:rPr lang="en-CA" dirty="0" smtClean="0"/>
              <a:t>Leaving one of them blank returns the whole row or column.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myMatrix[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,j]		</a:t>
            </a:r>
            <a:r>
              <a:rPr lang="en-CA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ith row and jth column</a:t>
            </a:r>
            <a:endParaRPr lang="en-CA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Matrices and Vectors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Append a vector to a matrix as a row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rbind()</a:t>
            </a:r>
            <a:r>
              <a:rPr lang="en-CA" dirty="0"/>
              <a:t> </a:t>
            </a:r>
            <a:r>
              <a:rPr lang="en-CA" dirty="0" smtClean="0"/>
              <a:t>:</a:t>
            </a:r>
          </a:p>
          <a:p>
            <a:pPr marL="237744" lvl="1" indent="0">
              <a:buNone/>
            </a:pP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myMatrix = rbind(myMatrix, vec)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Append a vector to a matrix as a </a:t>
            </a:r>
            <a:r>
              <a:rPr lang="en-CA" dirty="0" smtClean="0"/>
              <a:t>column using: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cbind()</a:t>
            </a:r>
            <a:r>
              <a:rPr lang="en-CA" dirty="0" smtClean="0"/>
              <a:t>:</a:t>
            </a:r>
            <a:endParaRPr lang="en-CA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myMatrix = </a:t>
            </a:r>
            <a:r>
              <a:rPr lang="en-CA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cbind(myMatrix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vec)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-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b="1" i="1" dirty="0" smtClean="0">
                <a:solidFill>
                  <a:srgbClr val="14FD3A"/>
                </a:solidFill>
              </a:rPr>
              <a:t>list</a:t>
            </a:r>
            <a:r>
              <a:rPr lang="en-CA" dirty="0" smtClean="0"/>
              <a:t> </a:t>
            </a:r>
            <a:r>
              <a:rPr lang="en-CA" dirty="0"/>
              <a:t>is </a:t>
            </a:r>
            <a:r>
              <a:rPr lang="en-CA" dirty="0" smtClean="0"/>
              <a:t>an ordered collection of objects of any type. </a:t>
            </a:r>
          </a:p>
          <a:p>
            <a:endParaRPr lang="en-CA" dirty="0" smtClean="0"/>
          </a:p>
          <a:p>
            <a:r>
              <a:rPr lang="en-CA" dirty="0" smtClean="0"/>
              <a:t>Create a list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CA" dirty="0" smtClean="0"/>
              <a:t>. Specify names of elements by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CA" dirty="0" smtClean="0"/>
              <a:t> inside the brackets. 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myList = list(x = 1:4, y = c('a','b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</a:p>
          <a:p>
            <a:pPr marL="237744" lvl="1" indent="0">
              <a:buNone/>
            </a:pP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Creates a list with two elements x and y</a:t>
            </a:r>
          </a:p>
          <a:p>
            <a:endParaRPr lang="en-CA" dirty="0" smtClean="0"/>
          </a:p>
          <a:p>
            <a:r>
              <a:rPr lang="en-CA" dirty="0" smtClean="0"/>
              <a:t>Access elements using the double square brackets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myList[[2]]		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2</a:t>
            </a:r>
            <a:r>
              <a:rPr lang="en-CA" baseline="30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of list (y)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myList[['x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		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item with the name x</a:t>
            </a:r>
            <a:endParaRPr lang="en-CA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Lists and Matrices in R</a:t>
            </a: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62838" y="895350"/>
            <a:ext cx="9031287" cy="4191000"/>
          </a:xfrm>
        </p:spPr>
        <p:txBody>
          <a:bodyPr>
            <a:normAutofit/>
          </a:bodyPr>
          <a:lstStyle/>
          <a:p>
            <a:r>
              <a:rPr lang="en-CA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How </a:t>
            </a:r>
            <a:r>
              <a:rPr lang="en-CA" dirty="0"/>
              <a:t>many of the following statements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r>
              <a:rPr lang="en-CA" dirty="0" smtClean="0"/>
              <a:t>1) Data values in a list may be of different types.</a:t>
            </a:r>
            <a:endParaRPr lang="en-CA" dirty="0"/>
          </a:p>
          <a:p>
            <a:r>
              <a:rPr lang="en-CA" dirty="0"/>
              <a:t>2) </a:t>
            </a:r>
            <a:r>
              <a:rPr lang="en-CA" dirty="0" smtClean="0"/>
              <a:t>In a matrix, the number of rows and number of columns must be the same.</a:t>
            </a:r>
            <a:endParaRPr lang="en-CA" dirty="0"/>
          </a:p>
          <a:p>
            <a:r>
              <a:rPr lang="en-CA" dirty="0" smtClean="0"/>
              <a:t>3) Given matrix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dirty="0" smtClean="0"/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m[2]</a:t>
            </a:r>
            <a:r>
              <a:rPr lang="en-CA" dirty="0" smtClean="0"/>
              <a:t> would return all data in row 2.</a:t>
            </a:r>
          </a:p>
          <a:p>
            <a:r>
              <a:rPr lang="en-CA" dirty="0" smtClean="0"/>
              <a:t>4) </a:t>
            </a:r>
            <a:r>
              <a:rPr lang="en-CA" dirty="0"/>
              <a:t>Given matrix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dirty="0"/>
              <a:t> would return all data in </a:t>
            </a:r>
            <a:r>
              <a:rPr lang="en-CA" dirty="0" smtClean="0"/>
              <a:t>column 3.</a:t>
            </a:r>
            <a:endParaRPr lang="en-CA" dirty="0"/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A) </a:t>
            </a:r>
            <a:r>
              <a:rPr lang="en-CA" dirty="0"/>
              <a:t>0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2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</a:t>
            </a:r>
            <a:r>
              <a:rPr lang="en-CA" dirty="0" smtClean="0"/>
              <a:t>4</a:t>
            </a:r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it: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list called grades. Add in the following elements:</a:t>
            </a:r>
          </a:p>
          <a:p>
            <a:pPr lvl="1"/>
            <a:r>
              <a:rPr lang="en-CA" dirty="0"/>
              <a:t>*Name (containing first and last name)</a:t>
            </a:r>
          </a:p>
          <a:p>
            <a:pPr lvl="1"/>
            <a:r>
              <a:rPr lang="en-CA" dirty="0"/>
              <a:t>Student number</a:t>
            </a:r>
          </a:p>
          <a:p>
            <a:pPr lvl="1"/>
            <a:r>
              <a:rPr lang="en-CA" dirty="0"/>
              <a:t>*Assignment grades </a:t>
            </a:r>
          </a:p>
          <a:p>
            <a:pPr lvl="1"/>
            <a:r>
              <a:rPr lang="en-CA" dirty="0"/>
              <a:t>Midterm </a:t>
            </a:r>
            <a:r>
              <a:rPr lang="en-CA" dirty="0" smtClean="0"/>
              <a:t>grade</a:t>
            </a:r>
            <a:endParaRPr lang="en-CA" dirty="0"/>
          </a:p>
          <a:p>
            <a:r>
              <a:rPr lang="en-CA" dirty="0" smtClean="0"/>
              <a:t>The *’s indicate that the fields should have multiple entries.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– Data Frames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</a:t>
            </a:r>
            <a:r>
              <a:rPr lang="en-US" b="1" i="1" dirty="0" smtClean="0">
                <a:solidFill>
                  <a:srgbClr val="14FD3A"/>
                </a:solidFill>
              </a:rPr>
              <a:t>data frame</a:t>
            </a:r>
            <a:r>
              <a:rPr lang="en-CA" dirty="0" smtClean="0"/>
              <a:t> is similar to a matrix but the columns can have different data types. </a:t>
            </a:r>
          </a:p>
          <a:p>
            <a:pPr lvl="1"/>
            <a:r>
              <a:rPr lang="en-CA" dirty="0" smtClean="0"/>
              <a:t>Note: Still have uniform length of rows and columns. </a:t>
            </a:r>
          </a:p>
          <a:p>
            <a:pPr lvl="1"/>
            <a:r>
              <a:rPr lang="en-CA" dirty="0"/>
              <a:t>Data frames are </a:t>
            </a:r>
            <a:r>
              <a:rPr lang="en-CA" dirty="0" smtClean="0"/>
              <a:t>a very common </a:t>
            </a:r>
            <a:r>
              <a:rPr lang="en-CA" dirty="0"/>
              <a:t>structure for data analysis.</a:t>
            </a:r>
          </a:p>
          <a:p>
            <a:pPr marL="237744" lvl="1" indent="0">
              <a:buNone/>
            </a:pPr>
            <a:endParaRPr lang="en-CA" dirty="0" smtClean="0"/>
          </a:p>
          <a:p>
            <a:r>
              <a:rPr lang="en-CA" dirty="0" smtClean="0"/>
              <a:t>Create a data frame by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data.frame()</a:t>
            </a:r>
            <a:r>
              <a:rPr lang="en-CA" dirty="0" smtClean="0"/>
              <a:t>. </a:t>
            </a:r>
            <a:r>
              <a:rPr lang="en-CA" dirty="0"/>
              <a:t>S</a:t>
            </a:r>
            <a:r>
              <a:rPr lang="en-CA" dirty="0" smtClean="0"/>
              <a:t>pecify names of variables within the brackets.  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 = data.frame(x = c(1:3), y = (2:4))</a:t>
            </a:r>
          </a:p>
          <a:p>
            <a:endParaRPr lang="en-CA" dirty="0" smtClean="0"/>
          </a:p>
          <a:p>
            <a:r>
              <a:rPr lang="en-CA" dirty="0" smtClean="0"/>
              <a:t>Change a matrix into a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CA" dirty="0" smtClean="0"/>
              <a:t>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as.data.frame()</a:t>
            </a:r>
            <a:r>
              <a:rPr lang="en-CA" dirty="0" smtClean="0"/>
              <a:t>.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 = as.data.frame(myMatrix)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– Accessing Data in Data Frames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 elements using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[row, col]</a:t>
            </a:r>
            <a:r>
              <a:rPr lang="en-CA" dirty="0"/>
              <a:t> or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$variable_name</a:t>
            </a:r>
            <a:r>
              <a:rPr lang="en-CA" dirty="0" smtClean="0"/>
              <a:t>.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myDF[i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j]		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ith </a:t>
            </a:r>
            <a:r>
              <a:rPr lang="en-CA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and jth column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myDF$x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</a:t>
            </a:r>
            <a:r>
              <a:rPr lang="en-CA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column labeled 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CA" dirty="0" smtClean="0">
              <a:solidFill>
                <a:srgbClr val="FFC000"/>
              </a:solidFill>
            </a:endParaRPr>
          </a:p>
          <a:p>
            <a:endParaRPr lang="en-CA" dirty="0" smtClean="0"/>
          </a:p>
          <a:p>
            <a:r>
              <a:rPr lang="en-CA" dirty="0" smtClean="0"/>
              <a:t>Can add new column called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CA" dirty="0" smtClean="0"/>
              <a:t> into the data frame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myDF$new_col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vec	</a:t>
            </a:r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Adds </a:t>
            </a:r>
            <a:r>
              <a:rPr lang="en-CA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 as new_col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37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Structures - Factors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14FD3A"/>
                </a:solidFill>
              </a:rPr>
              <a:t>Factors</a:t>
            </a:r>
            <a:r>
              <a:rPr lang="en-CA" dirty="0" smtClean="0"/>
              <a:t> are used for qualitative groups/categories (i.e. Male/Female).  Use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as.factor()</a:t>
            </a:r>
            <a:r>
              <a:rPr lang="en-CA" dirty="0" smtClean="0"/>
              <a:t> to turn a vector 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CA" dirty="0" smtClean="0"/>
              <a:t> column into a factor.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myFactor = as.factor(x)</a:t>
            </a:r>
          </a:p>
          <a:p>
            <a:pPr marL="237744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myDF$x = as.factor(myDF$x)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/>
              <a:t>Access elements using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CA" dirty="0" smtClean="0"/>
              <a:t>:</a:t>
            </a:r>
          </a:p>
          <a:p>
            <a:pPr marL="237744" lvl="1" indent="0">
              <a:buNone/>
            </a:pPr>
            <a:r>
              <a:rPr lang="en-CA" dirty="0" smtClean="0"/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myFactor[i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dirty="0"/>
              <a:t>		</a:t>
            </a:r>
            <a:r>
              <a:rPr lang="en-CA" dirty="0" smtClean="0">
                <a:solidFill>
                  <a:srgbClr val="FFC000"/>
                </a:solidFill>
              </a:rPr>
              <a:t># Returns </a:t>
            </a:r>
            <a:r>
              <a:rPr lang="en-CA" dirty="0">
                <a:solidFill>
                  <a:srgbClr val="FFC000"/>
                </a:solidFill>
              </a:rPr>
              <a:t>ith element </a:t>
            </a:r>
          </a:p>
          <a:p>
            <a:endParaRPr lang="en-CA" dirty="0" smtClean="0"/>
          </a:p>
          <a:p>
            <a:r>
              <a:rPr lang="en-CA" dirty="0"/>
              <a:t>Can use </a:t>
            </a:r>
            <a:r>
              <a:rPr lang="en-CA" dirty="0" smtClean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  <a:r>
              <a:rPr lang="en-CA" dirty="0"/>
              <a:t> or </a:t>
            </a:r>
            <a:r>
              <a:rPr lang="en-CA" dirty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CA" dirty="0"/>
              <a:t> to gain information about the type and/or structure of your variable/data. </a:t>
            </a:r>
            <a:r>
              <a:rPr lang="en-CA" dirty="0" smtClean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dirty="0">
                <a:solidFill>
                  <a:srgbClr val="14FD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 gives more </a:t>
            </a:r>
            <a:r>
              <a:rPr lang="en-CA" dirty="0" smtClean="0"/>
              <a:t>detail.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543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on Data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How many of the following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Matrices must have the same number of rows as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Vectors must contain only one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 factor can contain only characters.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 Data frame’s columns can be of varying length.</a:t>
            </a:r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F0F000"/>
                </a:solidFill>
              </a:rPr>
              <a:t>A)</a:t>
            </a:r>
            <a:r>
              <a:rPr lang="en-CA" dirty="0" smtClean="0"/>
              <a:t> 0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FFF00"/>
                </a:solidFill>
              </a:rPr>
              <a:t>C)</a:t>
            </a:r>
            <a:r>
              <a:rPr lang="en-CA" dirty="0">
                <a:solidFill>
                  <a:srgbClr val="FFFF00"/>
                </a:solidFill>
              </a:rPr>
              <a:t> </a:t>
            </a:r>
            <a:r>
              <a:rPr lang="en-CA" dirty="0"/>
              <a:t>2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4</a:t>
            </a:r>
            <a:endParaRPr lang="en-CA" b="1" dirty="0">
              <a:solidFill>
                <a:srgbClr val="F0F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834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Subsetting is used to extract data with particular values.</a:t>
            </a:r>
          </a:p>
          <a:p>
            <a:endParaRPr lang="en-CA" dirty="0" smtClean="0"/>
          </a:p>
          <a:p>
            <a:r>
              <a:rPr lang="en-CA" dirty="0" smtClean="0"/>
              <a:t>Syntax:</a:t>
            </a:r>
          </a:p>
          <a:p>
            <a:r>
              <a:rPr lang="en-CA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subset(data, </a:t>
            </a:r>
            <a:r>
              <a:rPr lang="en-CA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CA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Example:</a:t>
            </a:r>
          </a:p>
          <a:p>
            <a:r>
              <a:rPr lang="en-CA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return data for province of BC</a:t>
            </a:r>
          </a:p>
          <a:p>
            <a:r>
              <a:rPr lang="en-CA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ars_bc = subset(cars, prov == 'BC</a:t>
            </a:r>
            <a:r>
              <a:rPr lang="en-CA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Summaries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b="1" i="1" dirty="0" smtClean="0">
                <a:solidFill>
                  <a:srgbClr val="14FD3A"/>
                </a:solidFill>
              </a:rPr>
              <a:t>numerical summary</a:t>
            </a:r>
            <a:r>
              <a:rPr lang="en-CA" dirty="0" smtClean="0"/>
              <a:t> provides an overview of data to help understand it without examining all data values.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Use a </a:t>
            </a:r>
            <a:r>
              <a:rPr lang="en-CA" b="1" i="1" dirty="0" smtClean="0">
                <a:solidFill>
                  <a:srgbClr val="14FD3A"/>
                </a:solidFill>
              </a:rPr>
              <a:t>measure of centre</a:t>
            </a:r>
            <a:r>
              <a:rPr lang="en-CA" b="1" dirty="0" smtClean="0">
                <a:solidFill>
                  <a:srgbClr val="14FD3A"/>
                </a:solidFill>
              </a:rPr>
              <a:t> </a:t>
            </a:r>
            <a:r>
              <a:rPr lang="en-CA" dirty="0" smtClean="0"/>
              <a:t>and a </a:t>
            </a:r>
            <a:r>
              <a:rPr lang="en-CA" b="1" i="1" dirty="0" smtClean="0">
                <a:solidFill>
                  <a:srgbClr val="14FD3A"/>
                </a:solidFill>
              </a:rPr>
              <a:t>measure of spread</a:t>
            </a:r>
            <a:r>
              <a:rPr lang="en-CA" b="1" dirty="0" smtClean="0"/>
              <a:t> </a:t>
            </a:r>
            <a:r>
              <a:rPr lang="en-CA" dirty="0" smtClean="0"/>
              <a:t>to describe quantitative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it: Data 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data frame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CA" dirty="0" smtClean="0"/>
              <a:t> with the following column names/data:</a:t>
            </a:r>
          </a:p>
          <a:p>
            <a:pPr lvl="1"/>
            <a:r>
              <a:rPr lang="en-CA" dirty="0" smtClean="0"/>
              <a:t>id - numbers 1 to 5</a:t>
            </a:r>
          </a:p>
          <a:p>
            <a:pPr lvl="1"/>
            <a:r>
              <a:rPr lang="en-CA" dirty="0" smtClean="0"/>
              <a:t>location - "BC", "BC", "AB", "MB", "BC"</a:t>
            </a:r>
          </a:p>
          <a:p>
            <a:pPr lvl="1"/>
            <a:r>
              <a:rPr lang="en-CA" dirty="0" smtClean="0"/>
              <a:t>value - 10, 20, 30, 40, 50</a:t>
            </a:r>
          </a:p>
          <a:p>
            <a:pPr lvl="1"/>
            <a:r>
              <a:rPr lang="en-CA" dirty="0" smtClean="0"/>
              <a:t>Make location a factor.</a:t>
            </a:r>
          </a:p>
          <a:p>
            <a:pPr lvl="1"/>
            <a:endParaRPr lang="en-CA" dirty="0"/>
          </a:p>
          <a:p>
            <a:r>
              <a:rPr lang="en-CA" dirty="0" smtClean="0"/>
              <a:t>Add one more column to your data frame that is a factor:</a:t>
            </a:r>
          </a:p>
          <a:p>
            <a:pPr lvl="1"/>
            <a:r>
              <a:rPr lang="en-CA" dirty="0" smtClean="0"/>
              <a:t>success - "Y", "N", "N", "N", "Y"</a:t>
            </a:r>
          </a:p>
          <a:p>
            <a:pPr lvl="1"/>
            <a:endParaRPr lang="en-CA" dirty="0"/>
          </a:p>
          <a:p>
            <a:r>
              <a:rPr lang="en-CA" dirty="0" smtClean="0"/>
              <a:t>Display only the data from BC and value &gt;= 20.</a:t>
            </a:r>
          </a:p>
        </p:txBody>
      </p:sp>
    </p:spTree>
    <p:extLst>
      <p:ext uri="{BB962C8B-B14F-4D97-AF65-F5344CB8AC3E}">
        <p14:creationId xmlns:p14="http://schemas.microsoft.com/office/powerpoint/2010/main" val="30386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Visualizing Data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supports several graphing libraries to produce graphs for qualitative and quantitative data including bar charts, histograms, and box plots.</a:t>
            </a:r>
          </a:p>
          <a:p>
            <a:r>
              <a:rPr lang="en-CA" dirty="0"/>
              <a:t>W</a:t>
            </a:r>
            <a:r>
              <a:rPr lang="en-CA" dirty="0" smtClean="0"/>
              <a:t>e </a:t>
            </a:r>
            <a:r>
              <a:rPr lang="en-CA" dirty="0"/>
              <a:t>will </a:t>
            </a:r>
            <a:r>
              <a:rPr lang="en-CA" dirty="0" smtClean="0"/>
              <a:t>use the </a:t>
            </a:r>
            <a:r>
              <a:rPr lang="en-CA" dirty="0"/>
              <a:t>package ggplot2. gg stands for Grammar of Graphics.</a:t>
            </a:r>
          </a:p>
          <a:p>
            <a:r>
              <a:rPr lang="en-CA" dirty="0"/>
              <a:t>To install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tools → Install Packages... </a:t>
            </a:r>
            <a:r>
              <a:rPr lang="en-CA" dirty="0">
                <a:cs typeface="Courier New" panose="02070309020205020404" pitchFamily="49" charset="0"/>
              </a:rPr>
              <a:t>Then input ‘ggplot2’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4261"/>
            <a:ext cx="4151088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74261"/>
            <a:ext cx="3476780" cy="26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Graphs for Qualitative Data: Frequency Table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44976"/>
            <a:ext cx="3204270" cy="1681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1" y="895350"/>
            <a:ext cx="8915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14FD3A"/>
                </a:solidFill>
              </a:rPr>
              <a:t>Frequency tables</a:t>
            </a:r>
            <a:r>
              <a:rPr lang="en-CA" sz="2400" dirty="0" smtClean="0"/>
              <a:t> summarize the number of observations in each group.</a:t>
            </a:r>
          </a:p>
          <a:p>
            <a:endParaRPr lang="en-CA" sz="2400" dirty="0"/>
          </a:p>
          <a:p>
            <a:r>
              <a:rPr lang="en-CA" sz="2400" dirty="0" smtClean="0"/>
              <a:t>Use: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CA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2400" dirty="0">
              <a:solidFill>
                <a:srgbClr val="FFFF00"/>
              </a:solidFill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056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for Qualitative Data: </a:t>
            </a:r>
            <a:r>
              <a:rPr lang="en-CA" dirty="0" smtClean="0"/>
              <a:t>Bar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8" y="971550"/>
            <a:ext cx="5271162" cy="4114800"/>
          </a:xfrm>
        </p:spPr>
        <p:txBody>
          <a:bodyPr/>
          <a:lstStyle/>
          <a:p>
            <a:r>
              <a:rPr lang="en-CA" b="1" i="1" dirty="0" smtClean="0">
                <a:solidFill>
                  <a:srgbClr val="14FD3A"/>
                </a:solidFill>
              </a:rPr>
              <a:t>Bar charts</a:t>
            </a:r>
            <a:r>
              <a:rPr lang="en-CA" dirty="0"/>
              <a:t> </a:t>
            </a:r>
            <a:r>
              <a:rPr lang="en-CA" dirty="0" smtClean="0"/>
              <a:t>have each group along the x-axis and a vertical bar </a:t>
            </a:r>
            <a:r>
              <a:rPr lang="en-US" dirty="0" smtClean="0"/>
              <a:t>with </a:t>
            </a:r>
            <a:r>
              <a:rPr lang="en-US" dirty="0"/>
              <a:t>the height representing the number of observations of each group</a:t>
            </a:r>
            <a:r>
              <a:rPr lang="en-US" dirty="0" smtClean="0"/>
              <a:t>.</a:t>
            </a:r>
          </a:p>
          <a:p>
            <a:r>
              <a:rPr lang="en-CA" dirty="0" smtClean="0"/>
              <a:t>Code example:</a:t>
            </a:r>
            <a:endParaRPr lang="en-US" dirty="0" smtClean="0"/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ggplot(Auto,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aes(x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origin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))+  </a:t>
            </a:r>
          </a:p>
          <a:p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(aes(fill=factor(origin)))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xlab("") + ylab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ggtitle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("BARCHART")</a:t>
            </a:r>
          </a:p>
          <a:p>
            <a:pPr lvl="1"/>
            <a:endParaRPr lang="en-US" dirty="0" smtClean="0"/>
          </a:p>
          <a:p>
            <a:pPr lvl="1"/>
            <a:r>
              <a:rPr lang="en-CA" dirty="0" smtClean="0"/>
              <a:t>Using </a:t>
            </a:r>
            <a:r>
              <a:rPr lang="en-CA" dirty="0"/>
              <a:t>the dataset Auto </a:t>
            </a:r>
            <a:r>
              <a:rPr lang="en-CA" dirty="0" smtClean="0"/>
              <a:t>in </a:t>
            </a:r>
            <a:r>
              <a:rPr lang="en-CA" dirty="0"/>
              <a:t>the ISLR package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28" y="120015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39" y="819150"/>
            <a:ext cx="5271162" cy="24384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</a:t>
            </a:r>
            <a:r>
              <a:rPr lang="en-CA" b="1" i="1" dirty="0" smtClean="0">
                <a:solidFill>
                  <a:srgbClr val="14FD3A"/>
                </a:solidFill>
              </a:rPr>
              <a:t> histogram </a:t>
            </a:r>
            <a:r>
              <a:rPr lang="en-CA" dirty="0" smtClean="0"/>
              <a:t>is </a:t>
            </a:r>
            <a:r>
              <a:rPr lang="en-CA" dirty="0"/>
              <a:t>s</a:t>
            </a:r>
            <a:r>
              <a:rPr lang="en-CA" dirty="0" smtClean="0"/>
              <a:t>imilar </a:t>
            </a:r>
            <a:r>
              <a:rPr lang="en-CA" dirty="0"/>
              <a:t>to a bar chart, but the x-axis is </a:t>
            </a:r>
            <a:r>
              <a:rPr lang="en-CA" dirty="0" smtClean="0"/>
              <a:t>divided </a:t>
            </a:r>
            <a:r>
              <a:rPr lang="en-CA" dirty="0"/>
              <a:t>into </a:t>
            </a:r>
            <a:r>
              <a:rPr lang="en-CA" dirty="0" smtClean="0"/>
              <a:t>bins.</a:t>
            </a:r>
          </a:p>
          <a:p>
            <a:pPr indent="0">
              <a:buNone/>
            </a:pPr>
            <a:r>
              <a:rPr lang="en-CA" dirty="0" smtClean="0"/>
              <a:t>The variable </a:t>
            </a:r>
            <a:r>
              <a:rPr lang="en-CA" dirty="0"/>
              <a:t>of interest is on the </a:t>
            </a:r>
            <a:r>
              <a:rPr lang="en-CA" dirty="0" smtClean="0"/>
              <a:t>x-axis, and the y-axis </a:t>
            </a:r>
            <a:r>
              <a:rPr lang="en-CA" dirty="0"/>
              <a:t>represents count of observations within each </a:t>
            </a:r>
            <a:r>
              <a:rPr lang="en-CA" dirty="0" smtClean="0"/>
              <a:t>bin.</a:t>
            </a:r>
          </a:p>
          <a:p>
            <a:pPr indent="0">
              <a:buNone/>
            </a:pPr>
            <a:r>
              <a:rPr lang="en-CA" dirty="0" smtClean="0"/>
              <a:t>Visualizes </a:t>
            </a:r>
            <a:r>
              <a:rPr lang="en-CA" dirty="0"/>
              <a:t>the </a:t>
            </a:r>
            <a:r>
              <a:rPr lang="en-CA" dirty="0" smtClean="0"/>
              <a:t>data distribution.</a:t>
            </a:r>
          </a:p>
          <a:p>
            <a:pPr indent="0">
              <a:buNone/>
            </a:pPr>
            <a:r>
              <a:rPr lang="en-CA" dirty="0" smtClean="0"/>
              <a:t>Code example:</a:t>
            </a:r>
            <a:endParaRPr lang="en-CA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Graphs for Quantitative Data: Histogram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95350"/>
            <a:ext cx="2778125" cy="27781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056" y="3673475"/>
            <a:ext cx="9031287" cy="1336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9000"/>
              </a:lnSpc>
              <a:spcBef>
                <a:spcPts val="1000"/>
              </a:spcBef>
              <a:buFont typeface="Symbol" pitchFamily="18" charset="2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89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89000"/>
              </a:lnSpc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6313" indent="-228600" algn="l" defTabSz="914400" rtl="0" eaLnBrk="1" latinLnBrk="0" hangingPunct="1">
              <a:lnSpc>
                <a:spcPct val="89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ggplot(Auto, aes(x = horsepower)) </a:t>
            </a:r>
          </a:p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(color = 'mediumvioletred', fill= 'mediumaquamarine') </a:t>
            </a:r>
          </a:p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xlab("") + ylab("") + ggtitle("HISTOGRAM")</a:t>
            </a:r>
          </a:p>
          <a:p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747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for Quantitative Data: </a:t>
            </a:r>
            <a:r>
              <a:rPr lang="en-CA" dirty="0" smtClean="0"/>
              <a:t>Boxplot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9" y="819150"/>
            <a:ext cx="4432962" cy="42672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</a:t>
            </a:r>
            <a:r>
              <a:rPr lang="en-CA" b="1" i="1" dirty="0">
                <a:solidFill>
                  <a:srgbClr val="14FD3A"/>
                </a:solidFill>
              </a:rPr>
              <a:t> </a:t>
            </a:r>
            <a:r>
              <a:rPr lang="en-CA" b="1" i="1" dirty="0" smtClean="0">
                <a:solidFill>
                  <a:srgbClr val="14FD3A"/>
                </a:solidFill>
              </a:rPr>
              <a:t>boxplot </a:t>
            </a:r>
            <a:r>
              <a:rPr lang="en-CA" dirty="0"/>
              <a:t>is </a:t>
            </a:r>
            <a:r>
              <a:rPr lang="en-CA" dirty="0" smtClean="0"/>
              <a:t>a </a:t>
            </a:r>
            <a:r>
              <a:rPr lang="en-CA" dirty="0"/>
              <a:t>v</a:t>
            </a:r>
            <a:r>
              <a:rPr lang="en-CA" dirty="0" smtClean="0"/>
              <a:t>isualization of the 5 number summary.</a:t>
            </a:r>
            <a:endParaRPr lang="en-CA" dirty="0"/>
          </a:p>
          <a:p>
            <a:pPr lvl="1"/>
            <a:r>
              <a:rPr lang="en-CA" dirty="0" smtClean="0"/>
              <a:t>Groups along the x-axis</a:t>
            </a:r>
          </a:p>
          <a:p>
            <a:pPr lvl="1"/>
            <a:r>
              <a:rPr lang="en-CA" dirty="0" smtClean="0"/>
              <a:t>Data values along the y-axis</a:t>
            </a:r>
            <a:endParaRPr lang="en-CA" dirty="0"/>
          </a:p>
          <a:p>
            <a:pPr lvl="1"/>
            <a:r>
              <a:rPr lang="en-CA" dirty="0" smtClean="0"/>
              <a:t>Lowest and highest points are the min and max of the data respectively.</a:t>
            </a:r>
          </a:p>
          <a:p>
            <a:pPr lvl="1"/>
            <a:r>
              <a:rPr lang="en-CA" dirty="0" smtClean="0"/>
              <a:t>Bottom of box is Q1 and top is Q3</a:t>
            </a:r>
          </a:p>
          <a:p>
            <a:pPr lvl="1"/>
            <a:r>
              <a:rPr lang="en-CA" dirty="0" smtClean="0"/>
              <a:t>Median is represented as the bar inside the box. </a:t>
            </a:r>
          </a:p>
          <a:p>
            <a:pPr lvl="1"/>
            <a:r>
              <a:rPr lang="en-CA" dirty="0" smtClean="0"/>
              <a:t>Single points represent outliers.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4775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Boxplot Example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ggplot(Auto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aes(x = origin, y = horsepower))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(color = 'mediumvioletred', fill= 'mediumaquamarine')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xlab("") + ylab("")+ ggtitle("BOXPLOT")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5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for Quantitative Data: </a:t>
            </a:r>
            <a:r>
              <a:rPr lang="en-CA" dirty="0" smtClean="0"/>
              <a:t>ECDF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9" y="819150"/>
            <a:ext cx="4432962" cy="4267200"/>
          </a:xfrm>
        </p:spPr>
        <p:txBody>
          <a:bodyPr/>
          <a:lstStyle/>
          <a:p>
            <a:r>
              <a:rPr lang="en-CA" dirty="0" smtClean="0"/>
              <a:t>An </a:t>
            </a:r>
            <a:r>
              <a:rPr lang="en-CA" b="1" i="1" dirty="0" smtClean="0">
                <a:solidFill>
                  <a:srgbClr val="14FD3A"/>
                </a:solidFill>
              </a:rPr>
              <a:t>Empirical Cumulative Distribution Function (ECDF) plot </a:t>
            </a:r>
            <a:r>
              <a:rPr lang="en-CA" dirty="0" smtClean="0"/>
              <a:t>shows values along the x-axis and quantiles along the y-axis. </a:t>
            </a:r>
          </a:p>
          <a:p>
            <a:endParaRPr lang="en-CA" dirty="0" smtClean="0"/>
          </a:p>
          <a:p>
            <a:r>
              <a:rPr lang="en-CA" dirty="0" smtClean="0"/>
              <a:t>Each data point is plotted along with its corresponding quantile.</a:t>
            </a:r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6" y="1195614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ECDF Example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ggplot(Auto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aes(x = horsepower))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stat_ecdf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(color = 'mediumvioletred')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xlab("") + ylab("")+ ggtitle("ECDF")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Graphical Summary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</a:t>
            </a:r>
            <a:r>
              <a:rPr lang="en-CA" dirty="0"/>
              <a:t>How many of the following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Bar charts and histograms will work for the same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Boxplots show a 5 number summary.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Variable type does not matter, any graph can be used.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Histograms can give an idea of the distribution of a variable.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A) </a:t>
            </a:r>
            <a:r>
              <a:rPr lang="en-CA" dirty="0"/>
              <a:t>0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1		</a:t>
            </a:r>
            <a:r>
              <a:rPr lang="en-CA" b="1" dirty="0">
                <a:solidFill>
                  <a:srgbClr val="F0F000"/>
                </a:solidFill>
              </a:rPr>
              <a:t> </a:t>
            </a:r>
            <a:r>
              <a:rPr lang="en-CA" b="1" dirty="0" smtClean="0">
                <a:solidFill>
                  <a:srgbClr val="F0F000"/>
                </a:solidFill>
              </a:rPr>
              <a:t>C)</a:t>
            </a:r>
            <a:r>
              <a:rPr lang="en-CA" dirty="0" smtClean="0"/>
              <a:t> 2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4</a:t>
            </a:r>
            <a:endParaRPr lang="en-CA" b="1" dirty="0">
              <a:solidFill>
                <a:srgbClr val="F0F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9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Measures of Centre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Mean </a:t>
                </a:r>
                <a:r>
                  <a:rPr lang="en-CA" dirty="0" smtClean="0"/>
                  <a:t>is the average of data values (sum of values divided by count).</a:t>
                </a:r>
              </a:p>
              <a:p>
                <a:pPr marL="237744" lvl="1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23774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Median </a:t>
                </a:r>
                <a:r>
                  <a:rPr lang="en-CA" dirty="0" smtClean="0"/>
                  <a:t>is the value</a:t>
                </a:r>
                <a:r>
                  <a:rPr lang="en-US" dirty="0" smtClean="0"/>
                  <a:t> </a:t>
                </a:r>
                <a:r>
                  <a:rPr lang="en-US" dirty="0"/>
                  <a:t>at which half of the data lies above </a:t>
                </a:r>
                <a:r>
                  <a:rPr lang="en-US" dirty="0" smtClean="0"/>
                  <a:t>that value </a:t>
                </a:r>
                <a:r>
                  <a:rPr lang="en-US" dirty="0"/>
                  <a:t>and half lies below it</a:t>
                </a:r>
                <a:r>
                  <a:rPr lang="en-US" dirty="0" smtClean="0"/>
                  <a:t>.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Odd number of observations: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is the </a:t>
                </a:r>
                <a:r>
                  <a:rPr lang="en-CA" i="1" dirty="0" smtClean="0"/>
                  <a:t>k</a:t>
                </a:r>
                <a:r>
                  <a:rPr lang="en-CA" dirty="0" smtClean="0"/>
                  <a:t>th value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pPr lvl="1"/>
                <a:r>
                  <a:rPr lang="en-CA" dirty="0" smtClean="0"/>
                  <a:t>Even number of observations: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is the mean of the </a:t>
                </a:r>
                <a:r>
                  <a:rPr lang="en-CA" i="1" dirty="0" smtClean="0"/>
                  <a:t>k</a:t>
                </a:r>
                <a:r>
                  <a:rPr lang="en-CA" dirty="0" smtClean="0"/>
                  <a:t>th and (</a:t>
                </a:r>
                <a:r>
                  <a:rPr lang="en-CA" i="1" dirty="0" smtClean="0"/>
                  <a:t>k+1)</a:t>
                </a:r>
                <a:r>
                  <a:rPr lang="en-CA" dirty="0" smtClean="0"/>
                  <a:t> terms,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71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76202" y="4"/>
            <a:ext cx="455371" cy="398450"/>
          </a:xfrm>
          <a:prstGeom prst="star5">
            <a:avLst/>
          </a:prstGeom>
          <a:solidFill>
            <a:srgbClr val="F0F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90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</a:t>
            </a:r>
            <a:r>
              <a:rPr lang="en-CA" dirty="0"/>
              <a:t>Using the car data from the data.frame example, create a bar chart for the variable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prov</a:t>
            </a:r>
            <a:r>
              <a:rPr lang="en-CA" dirty="0"/>
              <a:t>.</a:t>
            </a:r>
          </a:p>
          <a:p>
            <a:endParaRPr lang="en-CA" dirty="0" smtClean="0"/>
          </a:p>
          <a:p>
            <a:r>
              <a:rPr lang="en-CA" dirty="0" smtClean="0"/>
              <a:t>2) </a:t>
            </a:r>
            <a:r>
              <a:rPr lang="en-CA" dirty="0"/>
              <a:t>Use the cars data and create a histogram of </a:t>
            </a:r>
            <a:r>
              <a:rPr lang="en-CA" dirty="0" smtClean="0"/>
              <a:t>any variable.</a:t>
            </a:r>
          </a:p>
          <a:p>
            <a:endParaRPr lang="en-CA" dirty="0"/>
          </a:p>
          <a:p>
            <a:r>
              <a:rPr lang="en-CA" dirty="0"/>
              <a:t>3</a:t>
            </a:r>
            <a:r>
              <a:rPr lang="en-CA" dirty="0" smtClean="0"/>
              <a:t>) Create a boxplot for the variable of your choice!</a:t>
            </a:r>
          </a:p>
          <a:p>
            <a:pPr lvl="1"/>
            <a:r>
              <a:rPr lang="en-CA" dirty="0" smtClean="0"/>
              <a:t>What are the median and minimum values? Can you estimate the IQR?</a:t>
            </a:r>
          </a:p>
          <a:p>
            <a:r>
              <a:rPr lang="en-CA" dirty="0" smtClean="0"/>
              <a:t>4) </a:t>
            </a:r>
            <a:r>
              <a:rPr lang="en-CA" dirty="0"/>
              <a:t>Make an ECDF for the variable of your choice. </a:t>
            </a:r>
            <a:endParaRPr lang="en-CA" dirty="0" smtClean="0"/>
          </a:p>
          <a:p>
            <a:pPr lvl="1"/>
            <a:r>
              <a:rPr lang="en-CA" dirty="0" smtClean="0"/>
              <a:t>Recalling </a:t>
            </a:r>
            <a:r>
              <a:rPr lang="en-CA" dirty="0"/>
              <a:t>that Q1, median, and Q3 are the 0.25, 0.5, and 0.75</a:t>
            </a:r>
            <a:r>
              <a:rPr lang="en-CA" baseline="30000" dirty="0"/>
              <a:t>th</a:t>
            </a:r>
            <a:r>
              <a:rPr lang="en-CA" dirty="0"/>
              <a:t> quantiles, what is your best guess at these values from reading off of the graphs?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8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Confidence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62 percent of US College students miss a class due to excessive drinking. The result is accurate within 1.7 percentage points 19 times out of 20.</a:t>
            </a:r>
          </a:p>
          <a:p>
            <a:r>
              <a:rPr lang="en-CA" dirty="0" smtClean="0"/>
              <a:t>Taking the pieces out of the above statement we have:</a:t>
            </a:r>
          </a:p>
          <a:p>
            <a:pPr lvl="1"/>
            <a:r>
              <a:rPr lang="en-CA" dirty="0"/>
              <a:t>62 is the estimated percentage</a:t>
            </a:r>
          </a:p>
          <a:p>
            <a:pPr lvl="1"/>
            <a:r>
              <a:rPr lang="en-CA" dirty="0"/>
              <a:t>1.7 is the margin of error</a:t>
            </a:r>
          </a:p>
          <a:p>
            <a:pPr lvl="1"/>
            <a:r>
              <a:rPr lang="en-CA" dirty="0"/>
              <a:t>19 times out of 20 is the stated confidence -&gt; 100%(19/20) = 95</a:t>
            </a:r>
            <a:r>
              <a:rPr lang="en-CA" dirty="0" smtClean="0"/>
              <a:t>%</a:t>
            </a:r>
            <a:endParaRPr lang="en-CA" dirty="0"/>
          </a:p>
          <a:p>
            <a:r>
              <a:rPr lang="en-CA" dirty="0" smtClean="0"/>
              <a:t>This is a 95% confidence interval:</a:t>
            </a:r>
            <a:r>
              <a:rPr lang="en-CA" dirty="0"/>
              <a:t> </a:t>
            </a:r>
            <a:r>
              <a:rPr lang="en-CA" dirty="0" smtClean="0"/>
              <a:t>(60.3, 63.7)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6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Confidence Intervals (2)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General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 smtClean="0"/>
                  <a:t>Interpret a </a:t>
                </a:r>
                <a:r>
                  <a:rPr lang="en-CA" dirty="0"/>
                  <a:t>95% confidence interval </a:t>
                </a:r>
                <a:r>
                  <a:rPr lang="en-CA" dirty="0" smtClean="0"/>
                  <a:t>as that </a:t>
                </a:r>
                <a:r>
                  <a:rPr lang="en-CA" dirty="0"/>
                  <a:t>we are 95% confident that the interval will contain the true </a:t>
                </a:r>
                <a:r>
                  <a:rPr lang="en-CA" dirty="0" smtClean="0"/>
                  <a:t>value </a:t>
                </a:r>
                <a:r>
                  <a:rPr lang="en-CA" dirty="0"/>
                  <a:t>of the parameter</a:t>
                </a:r>
                <a:r>
                  <a:rPr lang="en-CA" dirty="0" smtClean="0"/>
                  <a:t>.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1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14FD3A"/>
                </a:solidFill>
              </a:rPr>
              <a:t>Hypothesis testing</a:t>
            </a:r>
            <a:r>
              <a:rPr lang="en-CA" dirty="0"/>
              <a:t> is </a:t>
            </a:r>
            <a:r>
              <a:rPr lang="en-CA" dirty="0" smtClean="0"/>
              <a:t>used to determine if a relationship exists between two sets of data and make decisions/conclusions about that relationship.</a:t>
            </a:r>
          </a:p>
          <a:p>
            <a:endParaRPr lang="en-CA" dirty="0" smtClean="0"/>
          </a:p>
          <a:p>
            <a:r>
              <a:rPr lang="en-CA" dirty="0" smtClean="0"/>
              <a:t>Hypothesis testing is useful for:</a:t>
            </a:r>
          </a:p>
          <a:p>
            <a:pPr lvl="1"/>
            <a:r>
              <a:rPr lang="en-CA" dirty="0" smtClean="0"/>
              <a:t>business - determining effectiveness of marketing, identifying customer buying properties, online advertising optimization</a:t>
            </a:r>
          </a:p>
          <a:p>
            <a:pPr lvl="1"/>
            <a:r>
              <a:rPr lang="en-CA" dirty="0" smtClean="0"/>
              <a:t>science/social science - determining if data sets match a model, understanding scientific process based on collected data values, analysis of study data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9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Probability distribution </a:t>
            </a:r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Probability distribution functions</a:t>
            </a:r>
          </a:p>
          <a:p>
            <a:r>
              <a:rPr lang="en-CA" dirty="0" err="1" smtClean="0"/>
              <a:t>Rnorm</a:t>
            </a:r>
            <a:r>
              <a:rPr lang="en-CA" dirty="0" smtClean="0"/>
              <a:t> – random Normal variables</a:t>
            </a:r>
          </a:p>
          <a:p>
            <a:r>
              <a:rPr lang="en-CA" dirty="0" err="1" smtClean="0"/>
              <a:t>Dnorm</a:t>
            </a:r>
            <a:r>
              <a:rPr lang="en-CA" dirty="0" smtClean="0"/>
              <a:t> = evaluate norm probability density</a:t>
            </a:r>
          </a:p>
          <a:p>
            <a:r>
              <a:rPr lang="en-CA" dirty="0" err="1" smtClean="0"/>
              <a:t>Pnorm</a:t>
            </a:r>
            <a:endParaRPr lang="en-CA" dirty="0" smtClean="0"/>
          </a:p>
          <a:p>
            <a:r>
              <a:rPr lang="en-CA" dirty="0" err="1" smtClean="0"/>
              <a:t>Qnorm</a:t>
            </a:r>
            <a:r>
              <a:rPr lang="en-CA" dirty="0" smtClean="0"/>
              <a:t> – default distribution is mean=0 and </a:t>
            </a:r>
            <a:r>
              <a:rPr lang="en-CA" dirty="0" err="1" smtClean="0"/>
              <a:t>sd</a:t>
            </a:r>
            <a:r>
              <a:rPr lang="en-CA" dirty="0" smtClean="0"/>
              <a:t>=1</a:t>
            </a:r>
            <a:endParaRPr lang="en-CA" dirty="0"/>
          </a:p>
          <a:p>
            <a:r>
              <a:rPr lang="en-CA" dirty="0" smtClean="0"/>
              <a:t>D for density</a:t>
            </a:r>
          </a:p>
          <a:p>
            <a:r>
              <a:rPr lang="en-CA" dirty="0" smtClean="0"/>
              <a:t>R for random number generation</a:t>
            </a:r>
          </a:p>
          <a:p>
            <a:r>
              <a:rPr lang="en-CA" dirty="0" smtClean="0"/>
              <a:t>P for cumulative distribution</a:t>
            </a:r>
          </a:p>
          <a:p>
            <a:r>
              <a:rPr lang="en-CA" dirty="0" smtClean="0"/>
              <a:t>Q for quantile 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854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Testing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Declare hypotheses statement and null hypothesis</a:t>
            </a:r>
          </a:p>
          <a:p>
            <a:r>
              <a:rPr lang="en-CA" dirty="0" smtClean="0"/>
              <a:t>2) Decide on test statistic</a:t>
            </a:r>
          </a:p>
          <a:p>
            <a:r>
              <a:rPr lang="en-CA" dirty="0" smtClean="0"/>
              <a:t>3) Use P-value and/or confidence interval to make decision/conclusion</a:t>
            </a:r>
          </a:p>
          <a:p>
            <a:pPr lvl="1"/>
            <a:r>
              <a:rPr lang="en-CA" dirty="0" smtClean="0"/>
              <a:t>A </a:t>
            </a:r>
            <a:r>
              <a:rPr lang="en-CA" dirty="0"/>
              <a:t>p-value of 0.05 “signifies that if the null hypothesis is true, and all other assumptions made are valid, there is a 5% chance of obtaining a result at least as extreme as the one observed” (</a:t>
            </a:r>
            <a:r>
              <a:rPr lang="en-CA" dirty="0">
                <a:hlinkClick r:id="rId3"/>
              </a:rPr>
              <a:t>http://www.nature.com/news/statisticians-issue-warning-over-misuse-of-p-values-1.19503</a:t>
            </a:r>
            <a:r>
              <a:rPr lang="en-CA" dirty="0" smtClean="0"/>
              <a:t>)</a:t>
            </a:r>
          </a:p>
          <a:p>
            <a:r>
              <a:rPr lang="en-CA" dirty="0" smtClean="0"/>
              <a:t>Data is used as evidence. Perform a test in order to make a decision: reject the null hypothesis or fail to reject the null hypothesis.</a:t>
            </a:r>
          </a:p>
          <a:p>
            <a:r>
              <a:rPr lang="en-CA" dirty="0" smtClean="0"/>
              <a:t>NOTE: We cannot prove if the null hypothesis is true or false. We can only show that there is evidence to suggest one conclusion or another.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Assumptions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There are assumptions that need to be met before performing statistical tests. </a:t>
            </a:r>
          </a:p>
          <a:p>
            <a:endParaRPr lang="en-CA" dirty="0"/>
          </a:p>
          <a:p>
            <a:r>
              <a:rPr lang="en-CA" dirty="0"/>
              <a:t>For the one sample case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Population of interest is normally distributed</a:t>
            </a:r>
            <a:endParaRPr lang="en-CA" dirty="0"/>
          </a:p>
          <a:p>
            <a:pPr lvl="1"/>
            <a:r>
              <a:rPr lang="en-CA" dirty="0"/>
              <a:t>Independent random samples are taken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For the two sample case:</a:t>
            </a:r>
          </a:p>
          <a:p>
            <a:pPr lvl="1"/>
            <a:r>
              <a:rPr lang="en-CA" dirty="0" smtClean="0"/>
              <a:t>The two samples are independent</a:t>
            </a:r>
          </a:p>
          <a:p>
            <a:pPr lvl="1"/>
            <a:r>
              <a:rPr lang="en-CA" dirty="0" smtClean="0"/>
              <a:t>Populations of interest are normally distributed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	</a:t>
            </a:r>
            <a:endParaRPr lang="en-CA" dirty="0"/>
          </a:p>
          <a:p>
            <a:pPr marL="237744" lvl="1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6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Sample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US" b="1" i="1" dirty="0" smtClean="0">
                <a:solidFill>
                  <a:srgbClr val="14FD3A"/>
                </a:solidFill>
              </a:rPr>
              <a:t>one sample test</a:t>
            </a:r>
            <a:r>
              <a:rPr lang="en-CA" dirty="0" smtClean="0"/>
              <a:t> is used when a sample is compared to a model or known population/estimate.</a:t>
            </a:r>
          </a:p>
          <a:p>
            <a:endParaRPr lang="en-CA" dirty="0"/>
          </a:p>
          <a:p>
            <a:r>
              <a:rPr lang="en-CA" dirty="0" smtClean="0"/>
              <a:t>As an example, using the car data test if the average mileage is different than 10 km/L. </a:t>
            </a:r>
          </a:p>
        </p:txBody>
      </p:sp>
    </p:spTree>
    <p:extLst>
      <p:ext uri="{BB962C8B-B14F-4D97-AF65-F5344CB8AC3E}">
        <p14:creationId xmlns:p14="http://schemas.microsoft.com/office/powerpoint/2010/main" val="474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Sample Test:</a:t>
            </a:r>
            <a:br>
              <a:rPr lang="en-CA" dirty="0" smtClean="0"/>
            </a:br>
            <a:r>
              <a:rPr lang="en-CA" dirty="0" smtClean="0"/>
              <a:t>Hypotheses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Null hypothesis (H</a:t>
            </a:r>
            <a:r>
              <a:rPr lang="en-CA" baseline="-25000" dirty="0" smtClean="0"/>
              <a:t>0</a:t>
            </a:r>
            <a:r>
              <a:rPr lang="en-CA" dirty="0" smtClean="0"/>
              <a:t>) always contains a statement of no change (=).</a:t>
            </a:r>
          </a:p>
          <a:p>
            <a:r>
              <a:rPr lang="en-CA" dirty="0" smtClean="0"/>
              <a:t>Alternative hypothesis </a:t>
            </a:r>
            <a:r>
              <a:rPr lang="en-CA" dirty="0"/>
              <a:t>(</a:t>
            </a:r>
            <a:r>
              <a:rPr lang="en-CA" dirty="0" smtClean="0"/>
              <a:t>H</a:t>
            </a:r>
            <a:r>
              <a:rPr lang="en-CA" baseline="-25000" dirty="0" smtClean="0"/>
              <a:t>A</a:t>
            </a:r>
            <a:r>
              <a:rPr lang="en-CA" dirty="0" smtClean="0"/>
              <a:t>) can be one sided (&lt; or &gt;) or two sided (≠).</a:t>
            </a:r>
            <a:endParaRPr lang="en-CA" dirty="0"/>
          </a:p>
          <a:p>
            <a:pPr algn="ctr"/>
            <a:r>
              <a:rPr lang="en-CA" dirty="0" smtClean="0"/>
              <a:t>H</a:t>
            </a:r>
            <a:r>
              <a:rPr lang="en-CA" baseline="-25000" dirty="0" smtClean="0"/>
              <a:t>0</a:t>
            </a:r>
            <a:r>
              <a:rPr lang="en-CA" dirty="0" smtClean="0"/>
              <a:t>: </a:t>
            </a:r>
            <a:r>
              <a:rPr lang="el-GR" dirty="0" smtClean="0"/>
              <a:t>µ</a:t>
            </a:r>
            <a:r>
              <a:rPr lang="en-CA" dirty="0" smtClean="0"/>
              <a:t> = test_number</a:t>
            </a:r>
          </a:p>
          <a:p>
            <a:pPr algn="ctr"/>
            <a:r>
              <a:rPr lang="en-CA" dirty="0" smtClean="0"/>
              <a:t>H</a:t>
            </a:r>
            <a:r>
              <a:rPr lang="en-CA" baseline="-25000" dirty="0" smtClean="0"/>
              <a:t>A</a:t>
            </a:r>
            <a:r>
              <a:rPr lang="en-CA" dirty="0" smtClean="0"/>
              <a:t>: µ ≠ test_number</a:t>
            </a:r>
          </a:p>
          <a:p>
            <a:pPr algn="ctr"/>
            <a:endParaRPr lang="en-CA" dirty="0"/>
          </a:p>
          <a:p>
            <a:r>
              <a:rPr lang="en-CA" dirty="0" smtClean="0"/>
              <a:t>Car mileage example:</a:t>
            </a:r>
          </a:p>
          <a:p>
            <a:pPr algn="ctr"/>
            <a:r>
              <a:rPr lang="en-CA" dirty="0" smtClean="0"/>
              <a:t>H</a:t>
            </a:r>
            <a:r>
              <a:rPr lang="en-CA" baseline="-25000" dirty="0" smtClean="0"/>
              <a:t>0</a:t>
            </a:r>
            <a:r>
              <a:rPr lang="en-CA" dirty="0"/>
              <a:t>: </a:t>
            </a:r>
            <a:r>
              <a:rPr lang="el-GR" dirty="0"/>
              <a:t>µ</a:t>
            </a:r>
            <a:r>
              <a:rPr lang="en-CA" dirty="0"/>
              <a:t> = </a:t>
            </a:r>
            <a:r>
              <a:rPr lang="en-CA" dirty="0" smtClean="0"/>
              <a:t>10</a:t>
            </a:r>
            <a:endParaRPr lang="en-CA" dirty="0"/>
          </a:p>
          <a:p>
            <a:pPr algn="ctr"/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µ ≠ </a:t>
            </a:r>
            <a:r>
              <a:rPr lang="en-CA" dirty="0" smtClean="0"/>
              <a:t>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Sample Test:</a:t>
            </a:r>
            <a:br>
              <a:rPr lang="en-CA" dirty="0" smtClean="0"/>
            </a:br>
            <a:r>
              <a:rPr lang="en-CA" dirty="0" smtClean="0"/>
              <a:t>Calculate Test </a:t>
            </a:r>
            <a:r>
              <a:rPr lang="en-CA" dirty="0"/>
              <a:t>S</a:t>
            </a:r>
            <a:r>
              <a:rPr lang="en-CA" dirty="0" smtClean="0"/>
              <a:t>tatistic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CA" dirty="0" smtClean="0"/>
                  <a:t>For the one sample test the t-test statistic is calculated as: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CA" dirty="0"/>
              </a:p>
              <a:p>
                <a:pPr lvl="1"/>
                <a:endParaRPr lang="en-CA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 is sample mean, s is sample standard deviation, n is sample size,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dirty="0" smtClean="0"/>
                  <a:t> is specified mean value</a:t>
                </a:r>
              </a:p>
              <a:p>
                <a:r>
                  <a:rPr lang="en-CA" dirty="0" smtClean="0"/>
                  <a:t>R code:</a:t>
                </a:r>
              </a:p>
              <a:p>
                <a:r>
                  <a:rPr lang="en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t.test(x = car_data$km.L, </a:t>
                </a:r>
                <a:endPara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CA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alternative </a:t>
                </a:r>
                <a:r>
                  <a:rPr lang="en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c("two.sided"), mu = 10</a:t>
                </a:r>
                <a:r>
                  <a:rPr lang="en-CA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 for Mean and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1, 3, 3, 7, 9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mean and median are: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1+3+3+7+9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4.6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R, use 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mean()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median()</a:t>
                </a:r>
                <a:r>
                  <a:rPr lang="en-US" dirty="0" smtClean="0"/>
                  <a:t> functions: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1" r="4411" b="3236"/>
          <a:stretch/>
        </p:blipFill>
        <p:spPr>
          <a:xfrm>
            <a:off x="3383280" y="3562350"/>
            <a:ext cx="14630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Sample Test:</a:t>
            </a:r>
            <a:br>
              <a:rPr lang="en-CA" dirty="0" smtClean="0"/>
            </a:br>
            <a:r>
              <a:rPr lang="en-CA" dirty="0" smtClean="0"/>
              <a:t>Decision and Conclusion (using P-value)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p-value &gt; 0.05, </a:t>
            </a:r>
            <a:r>
              <a:rPr lang="en-CA" dirty="0"/>
              <a:t>t</a:t>
            </a:r>
            <a:r>
              <a:rPr lang="en-CA" dirty="0" smtClean="0"/>
              <a:t>he probability of seeing a sample mean more extreme is not that unlikely. </a:t>
            </a:r>
          </a:p>
          <a:p>
            <a:pPr lvl="1"/>
            <a:r>
              <a:rPr lang="en-CA" dirty="0" smtClean="0"/>
              <a:t>Fail </a:t>
            </a:r>
            <a:r>
              <a:rPr lang="en-CA" dirty="0"/>
              <a:t>to reject the null </a:t>
            </a:r>
            <a:r>
              <a:rPr lang="en-CA" dirty="0" smtClean="0"/>
              <a:t>hypothesis </a:t>
            </a:r>
            <a:endParaRPr lang="en-CA" dirty="0"/>
          </a:p>
          <a:p>
            <a:pPr lvl="1"/>
            <a:r>
              <a:rPr lang="en-CA" dirty="0"/>
              <a:t>There is no evidence to suggest that the mean value of </a:t>
            </a:r>
            <a:r>
              <a:rPr lang="en-CA" dirty="0" smtClean="0"/>
              <a:t>VARIABLE is less than, greater than, or different </a:t>
            </a:r>
            <a:r>
              <a:rPr lang="en-CA" dirty="0"/>
              <a:t>than </a:t>
            </a:r>
            <a:r>
              <a:rPr lang="en-CA" dirty="0" smtClean="0"/>
              <a:t>the test value.</a:t>
            </a:r>
          </a:p>
          <a:p>
            <a:pPr lvl="1"/>
            <a:endParaRPr lang="en-CA" dirty="0"/>
          </a:p>
          <a:p>
            <a:r>
              <a:rPr lang="en-CA" dirty="0" smtClean="0"/>
              <a:t>If p-value &lt; 0.05, </a:t>
            </a:r>
          </a:p>
          <a:p>
            <a:pPr lvl="1"/>
            <a:r>
              <a:rPr lang="en-CA" dirty="0" smtClean="0"/>
              <a:t>Reject the null hypothesis</a:t>
            </a:r>
          </a:p>
          <a:p>
            <a:pPr lvl="1"/>
            <a:r>
              <a:rPr lang="en-CA" dirty="0" smtClean="0"/>
              <a:t>There is evidence </a:t>
            </a:r>
            <a:r>
              <a:rPr lang="en-CA" dirty="0"/>
              <a:t>to suggest that the mean value of VARIABLE is less than, greater than, or different than the test value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8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One Sample Test:</a:t>
            </a:r>
            <a:br>
              <a:rPr lang="en-CA" dirty="0" smtClean="0"/>
            </a:br>
            <a:r>
              <a:rPr lang="en-CA" dirty="0" smtClean="0"/>
              <a:t>Decision and Conclusion (using P-value)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P-value = </a:t>
            </a:r>
            <a:r>
              <a:rPr lang="en-CA" b="1" dirty="0" smtClean="0">
                <a:solidFill>
                  <a:schemeClr val="accent6"/>
                </a:solidFill>
              </a:rPr>
              <a:t>0.1187 &gt; 0.05  =&gt; Fail to reject the null hypothesis</a:t>
            </a:r>
            <a:endParaRPr lang="en-CA" dirty="0" smtClean="0"/>
          </a:p>
          <a:p>
            <a:r>
              <a:rPr lang="en-CA" dirty="0" smtClean="0"/>
              <a:t>There is no evidence to suggest that the mean mileage is not 10 km/L.</a:t>
            </a:r>
          </a:p>
          <a:p>
            <a:r>
              <a:rPr lang="en-CA" dirty="0" smtClean="0"/>
              <a:t>Note: Unable to claim that either the null or alternative hypothesis is true. Can only reject or fail to reject the null hypothesis. </a:t>
            </a:r>
          </a:p>
          <a:p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1097280" y="934720"/>
            <a:ext cx="6858000" cy="2377440"/>
            <a:chOff x="1097280" y="1188720"/>
            <a:chExt cx="6858000" cy="2377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" t="6925" r="2285" b="17256"/>
            <a:stretch/>
          </p:blipFill>
          <p:spPr>
            <a:xfrm>
              <a:off x="1097280" y="1188720"/>
              <a:ext cx="6858000" cy="237744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124200" y="2148840"/>
              <a:ext cx="1905000" cy="228600"/>
            </a:xfrm>
            <a:prstGeom prst="roundRect">
              <a:avLst/>
            </a:prstGeom>
            <a:noFill/>
            <a:ln w="28575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7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One Sample Test:</a:t>
            </a:r>
            <a:br>
              <a:rPr lang="en-CA" dirty="0"/>
            </a:br>
            <a:r>
              <a:rPr lang="en-CA" dirty="0"/>
              <a:t>Decision and Conclusion (using </a:t>
            </a:r>
            <a:r>
              <a:rPr lang="en-CA" dirty="0" smtClean="0"/>
              <a:t>CI)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Can </a:t>
            </a:r>
            <a:r>
              <a:rPr lang="en-CA" dirty="0"/>
              <a:t>also make a conclusion (reject or fail to reject) based on </a:t>
            </a:r>
            <a:r>
              <a:rPr lang="en-CA" dirty="0" smtClean="0"/>
              <a:t>the </a:t>
            </a:r>
            <a:r>
              <a:rPr lang="en-CA" dirty="0"/>
              <a:t>confidence interval. </a:t>
            </a:r>
            <a:r>
              <a:rPr lang="en-CA" dirty="0" smtClean="0"/>
              <a:t>We </a:t>
            </a:r>
            <a:r>
              <a:rPr lang="en-CA" dirty="0"/>
              <a:t>are 95% confident that the true mean mileage of the car lies within those bounds. </a:t>
            </a:r>
            <a:endParaRPr lang="en-CA" dirty="0" smtClean="0"/>
          </a:p>
          <a:p>
            <a:r>
              <a:rPr lang="en-CA" dirty="0" smtClean="0"/>
              <a:t>Since 10 km/L is within those bounds, fail to reject the null hypothesis.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1179862" y="971550"/>
            <a:ext cx="6766560" cy="2377440"/>
            <a:chOff x="1179862" y="971550"/>
            <a:chExt cx="6766560" cy="23774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" t="6440" r="3294" b="17743"/>
            <a:stretch/>
          </p:blipFill>
          <p:spPr>
            <a:xfrm>
              <a:off x="1179862" y="971550"/>
              <a:ext cx="6766560" cy="237744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1179862" y="2332732"/>
              <a:ext cx="3561550" cy="413345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2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</a:t>
            </a:r>
            <a:r>
              <a:rPr lang="en-CA" dirty="0"/>
              <a:t>Sample </a:t>
            </a:r>
            <a:r>
              <a:rPr lang="en-CA" dirty="0" smtClean="0"/>
              <a:t>Unpaired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CA" dirty="0" smtClean="0"/>
              <a:t>n unpaired (independent) </a:t>
            </a:r>
            <a:r>
              <a:rPr lang="en-US" b="1" i="1" dirty="0" smtClean="0">
                <a:solidFill>
                  <a:srgbClr val="14FD3A"/>
                </a:solidFill>
              </a:rPr>
              <a:t>two </a:t>
            </a:r>
            <a:r>
              <a:rPr lang="en-US" b="1" i="1" dirty="0">
                <a:solidFill>
                  <a:srgbClr val="14FD3A"/>
                </a:solidFill>
              </a:rPr>
              <a:t>sample test</a:t>
            </a:r>
            <a:r>
              <a:rPr lang="en-CA" dirty="0"/>
              <a:t> </a:t>
            </a:r>
            <a:r>
              <a:rPr lang="en-CA" dirty="0" smtClean="0"/>
              <a:t>compares two independent samples to determine if there is a difference between the groups.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Compare effectiveness of two different drugs tested on two sets of patients</a:t>
            </a:r>
          </a:p>
          <a:p>
            <a:pPr lvl="1"/>
            <a:r>
              <a:rPr lang="en-CA" dirty="0" smtClean="0"/>
              <a:t>Experiment versus control samples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64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Two Sample Unpaired Example</a:t>
            </a:r>
            <a:br>
              <a:rPr lang="en-CA" dirty="0" smtClean="0"/>
            </a:br>
            <a:r>
              <a:rPr lang="en-CA" dirty="0" smtClean="0"/>
              <a:t>Hypothesis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Using the </a:t>
            </a:r>
            <a:r>
              <a:rPr lang="en-CA" dirty="0">
                <a:solidFill>
                  <a:schemeClr val="accent6"/>
                </a:solidFill>
              </a:rPr>
              <a:t>beaver2</a:t>
            </a:r>
            <a:r>
              <a:rPr lang="en-CA" dirty="0"/>
              <a:t> dataset in R, </a:t>
            </a:r>
            <a:r>
              <a:rPr lang="en-CA" dirty="0" smtClean="0"/>
              <a:t>test </a:t>
            </a:r>
            <a:r>
              <a:rPr lang="en-CA" dirty="0"/>
              <a:t>the hypothesis that there is no difference between the mean active temperature and the mean non-active temperatures.</a:t>
            </a:r>
          </a:p>
          <a:p>
            <a:pPr algn="ctr"/>
            <a:r>
              <a:rPr lang="en-CA" dirty="0"/>
              <a:t>H</a:t>
            </a:r>
            <a:r>
              <a:rPr lang="en-CA" baseline="-25000" dirty="0"/>
              <a:t>0</a:t>
            </a:r>
            <a:r>
              <a:rPr lang="en-CA" dirty="0"/>
              <a:t>: </a:t>
            </a:r>
            <a:r>
              <a:rPr lang="el-GR" dirty="0"/>
              <a:t>µ</a:t>
            </a:r>
            <a:r>
              <a:rPr lang="en-CA" baseline="-25000" dirty="0"/>
              <a:t>1</a:t>
            </a:r>
            <a:r>
              <a:rPr lang="en-CA" dirty="0"/>
              <a:t> = </a:t>
            </a:r>
            <a:r>
              <a:rPr lang="el-GR" dirty="0"/>
              <a:t>µ</a:t>
            </a:r>
            <a:r>
              <a:rPr lang="en-CA" baseline="-25000" dirty="0"/>
              <a:t>2</a:t>
            </a:r>
            <a:r>
              <a:rPr lang="en-CA" dirty="0"/>
              <a:t> </a:t>
            </a:r>
            <a:r>
              <a:rPr lang="en-CA" dirty="0" smtClean="0"/>
              <a:t>→</a:t>
            </a:r>
            <a:r>
              <a:rPr lang="el-GR" dirty="0"/>
              <a:t> µ</a:t>
            </a:r>
            <a:r>
              <a:rPr lang="en-CA" baseline="-25000" dirty="0"/>
              <a:t>1</a:t>
            </a:r>
            <a:r>
              <a:rPr lang="en-CA" dirty="0"/>
              <a:t> </a:t>
            </a:r>
            <a:r>
              <a:rPr lang="en-CA" dirty="0" smtClean="0"/>
              <a:t>- </a:t>
            </a:r>
            <a:r>
              <a:rPr lang="el-GR" dirty="0"/>
              <a:t>µ</a:t>
            </a:r>
            <a:r>
              <a:rPr lang="en-CA" baseline="-25000" dirty="0"/>
              <a:t>2</a:t>
            </a:r>
            <a:r>
              <a:rPr lang="en-CA" dirty="0"/>
              <a:t> </a:t>
            </a:r>
            <a:r>
              <a:rPr lang="en-CA" dirty="0" smtClean="0"/>
              <a:t>= 0</a:t>
            </a:r>
            <a:endParaRPr lang="en-CA" dirty="0"/>
          </a:p>
          <a:p>
            <a:pPr algn="ctr"/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</a:t>
            </a:r>
            <a:r>
              <a:rPr lang="en-CA" dirty="0" smtClean="0"/>
              <a:t>µ</a:t>
            </a:r>
            <a:r>
              <a:rPr lang="en-CA" baseline="-25000" dirty="0" smtClean="0"/>
              <a:t>1</a:t>
            </a:r>
            <a:r>
              <a:rPr lang="en-CA" dirty="0" smtClean="0"/>
              <a:t> </a:t>
            </a:r>
            <a:r>
              <a:rPr lang="en-CA" dirty="0"/>
              <a:t>≠ </a:t>
            </a:r>
            <a:r>
              <a:rPr lang="el-GR" dirty="0"/>
              <a:t>µ</a:t>
            </a:r>
            <a:r>
              <a:rPr lang="en-CA" baseline="-25000" dirty="0"/>
              <a:t>2</a:t>
            </a:r>
            <a:r>
              <a:rPr lang="en-CA" dirty="0"/>
              <a:t> →</a:t>
            </a:r>
            <a:r>
              <a:rPr lang="el-GR" dirty="0"/>
              <a:t> µ</a:t>
            </a:r>
            <a:r>
              <a:rPr lang="en-CA" baseline="-25000" dirty="0"/>
              <a:t>1</a:t>
            </a:r>
            <a:r>
              <a:rPr lang="en-CA" dirty="0"/>
              <a:t> - </a:t>
            </a:r>
            <a:r>
              <a:rPr lang="el-GR" dirty="0"/>
              <a:t>µ</a:t>
            </a:r>
            <a:r>
              <a:rPr lang="en-CA" baseline="-25000" dirty="0"/>
              <a:t>2</a:t>
            </a:r>
            <a:r>
              <a:rPr lang="en-CA" dirty="0"/>
              <a:t> ≠</a:t>
            </a:r>
            <a:r>
              <a:rPr lang="en-CA" dirty="0" smtClean="0"/>
              <a:t> </a:t>
            </a:r>
            <a:r>
              <a:rPr lang="en-CA" dirty="0"/>
              <a:t>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9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Unpaired Example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Test Statistic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t-test statistic.</a:t>
            </a:r>
          </a:p>
          <a:p>
            <a:endParaRPr lang="en-CA" dirty="0"/>
          </a:p>
          <a:p>
            <a:r>
              <a:rPr lang="en-CA" dirty="0" smtClean="0"/>
              <a:t>R code:</a:t>
            </a:r>
            <a:endParaRPr lang="en-CA" dirty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Need to set active to be a factor first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beaver2$activ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as.factor(beaver2$activ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Perform unpaired test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t.test(temp~activ,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data=beaver2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alternative=c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("two.sided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 mu=0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paired=FALSE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6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Two Sample Unpaired Example</a:t>
            </a:r>
            <a:br>
              <a:rPr lang="en-CA" dirty="0" smtClean="0"/>
            </a:br>
            <a:r>
              <a:rPr lang="en-CA" dirty="0" smtClean="0"/>
              <a:t>Decision and Conclusion (using P-value)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355" y="3569970"/>
            <a:ext cx="9031287" cy="1228721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/>
              <a:t>p-value &lt;&lt; </a:t>
            </a:r>
            <a:r>
              <a:rPr lang="en-CA" dirty="0" smtClean="0"/>
              <a:t>0.05.</a:t>
            </a:r>
            <a:endParaRPr lang="en-CA" dirty="0"/>
          </a:p>
          <a:p>
            <a:r>
              <a:rPr lang="en-CA" dirty="0" smtClean="0"/>
              <a:t>Reject </a:t>
            </a:r>
            <a:r>
              <a:rPr lang="en-CA" dirty="0"/>
              <a:t>the null hypothesis. There is evidence to suggest that there is a difference between active and non active temperatures.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4601" r="1691" b="15121"/>
          <a:stretch/>
        </p:blipFill>
        <p:spPr>
          <a:xfrm>
            <a:off x="548640" y="1097280"/>
            <a:ext cx="8138160" cy="21945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53655" y="1919506"/>
            <a:ext cx="1905000" cy="20955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9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Unpaired Example</a:t>
            </a:r>
            <a:br>
              <a:rPr lang="en-CA" dirty="0"/>
            </a:br>
            <a:r>
              <a:rPr lang="en-CA" dirty="0"/>
              <a:t>Decision and Conclusion (using </a:t>
            </a:r>
            <a:r>
              <a:rPr lang="en-CA" dirty="0" smtClean="0"/>
              <a:t>CI)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4695" r="1923" b="13625"/>
          <a:stretch/>
        </p:blipFill>
        <p:spPr>
          <a:xfrm>
            <a:off x="990600" y="942509"/>
            <a:ext cx="6675120" cy="1828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07378" y="1882076"/>
            <a:ext cx="2408657" cy="33384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3028950"/>
            <a:ext cx="8763000" cy="191922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two sample case tests a DIFFERENCE between the groups (</a:t>
            </a:r>
            <a:r>
              <a:rPr lang="el-GR" dirty="0" smtClean="0"/>
              <a:t>µ</a:t>
            </a:r>
            <a:r>
              <a:rPr lang="en-CA" baseline="-25000" dirty="0"/>
              <a:t>1</a:t>
            </a:r>
            <a:r>
              <a:rPr lang="en-CA" dirty="0"/>
              <a:t> - </a:t>
            </a:r>
            <a:r>
              <a:rPr lang="el-GR" dirty="0"/>
              <a:t>µ</a:t>
            </a:r>
            <a:r>
              <a:rPr lang="en-CA" baseline="-25000" dirty="0"/>
              <a:t>2</a:t>
            </a:r>
            <a:r>
              <a:rPr lang="en-CA" dirty="0"/>
              <a:t> ≠ </a:t>
            </a:r>
            <a:r>
              <a:rPr lang="en-CA" dirty="0" smtClean="0"/>
              <a:t>0). The CI stated above is the CI for the difference, </a:t>
            </a:r>
            <a:r>
              <a:rPr lang="el-GR" dirty="0" smtClean="0"/>
              <a:t>µ</a:t>
            </a:r>
            <a:r>
              <a:rPr lang="en-CA" baseline="-25000" dirty="0"/>
              <a:t>1</a:t>
            </a:r>
            <a:r>
              <a:rPr lang="en-CA" dirty="0"/>
              <a:t> - </a:t>
            </a:r>
            <a:r>
              <a:rPr lang="el-GR" dirty="0"/>
              <a:t>µ</a:t>
            </a:r>
            <a:r>
              <a:rPr lang="en-CA" baseline="-25000" dirty="0" smtClean="0"/>
              <a:t>2. </a:t>
            </a:r>
            <a:endParaRPr lang="en-CA" dirty="0"/>
          </a:p>
          <a:p>
            <a:r>
              <a:rPr lang="en-CA" dirty="0" smtClean="0">
                <a:solidFill>
                  <a:srgbClr val="FFC000"/>
                </a:solidFill>
              </a:rPr>
              <a:t>We reject the null hypothesis because 0 is not contained in the interval. </a:t>
            </a:r>
            <a:endParaRPr lang="en-CA" dirty="0">
              <a:solidFill>
                <a:srgbClr val="FFC000"/>
              </a:solidFill>
            </a:endParaRPr>
          </a:p>
          <a:p>
            <a:r>
              <a:rPr lang="en-CA" dirty="0" smtClean="0"/>
              <a:t>If 0 was contained we would fail to reject the null hypothesis.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8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</a:t>
            </a:r>
            <a:r>
              <a:rPr lang="en-CA" dirty="0"/>
              <a:t>Sample </a:t>
            </a:r>
            <a:r>
              <a:rPr lang="en-CA" dirty="0" smtClean="0"/>
              <a:t>Paired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</a:t>
            </a:r>
            <a:r>
              <a:rPr lang="en-US" b="1" i="1" dirty="0" smtClean="0">
                <a:solidFill>
                  <a:srgbClr val="14FD3A"/>
                </a:solidFill>
              </a:rPr>
              <a:t>paired (dependent) two </a:t>
            </a:r>
            <a:r>
              <a:rPr lang="en-US" b="1" i="1" dirty="0">
                <a:solidFill>
                  <a:srgbClr val="14FD3A"/>
                </a:solidFill>
              </a:rPr>
              <a:t>sample test</a:t>
            </a:r>
            <a:r>
              <a:rPr lang="en-CA" dirty="0" smtClean="0"/>
              <a:t> compares two dependent samples to see if there is a difference between the groups.</a:t>
            </a:r>
          </a:p>
          <a:p>
            <a:pPr lvl="1"/>
            <a:r>
              <a:rPr lang="en-CA" dirty="0" smtClean="0"/>
              <a:t>This test typically uses multiple measurements on one subject.</a:t>
            </a:r>
          </a:p>
          <a:p>
            <a:pPr lvl="1"/>
            <a:r>
              <a:rPr lang="en-CA" dirty="0" smtClean="0"/>
              <a:t>Also called a "repeated measures" test.</a:t>
            </a:r>
          </a:p>
          <a:p>
            <a:pPr lvl="1"/>
            <a:endParaRPr lang="en-CA" dirty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Affect of treatment on a patient (before and after)</a:t>
            </a:r>
          </a:p>
          <a:p>
            <a:pPr lvl="1"/>
            <a:r>
              <a:rPr lang="en-CA" dirty="0" smtClean="0"/>
              <a:t>Apply something to test subjects to see if there is an effect</a:t>
            </a:r>
          </a:p>
          <a:p>
            <a:pPr lvl="1"/>
            <a:r>
              <a:rPr lang="en-CA" dirty="0" smtClean="0"/>
              <a:t>Car example: Do cars get better mileage with different grades of gasoline?</a:t>
            </a:r>
          </a:p>
        </p:txBody>
      </p:sp>
    </p:spTree>
    <p:extLst>
      <p:ext uri="{BB962C8B-B14F-4D97-AF65-F5344CB8AC3E}">
        <p14:creationId xmlns:p14="http://schemas.microsoft.com/office/powerpoint/2010/main" val="22957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Paired </a:t>
            </a:r>
            <a:r>
              <a:rPr lang="en-CA" dirty="0" smtClean="0"/>
              <a:t>Test Example</a:t>
            </a:r>
            <a:br>
              <a:rPr lang="en-CA" dirty="0" smtClean="0"/>
            </a:br>
            <a:r>
              <a:rPr lang="en-CA" dirty="0" smtClean="0"/>
              <a:t>Hypothesis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The </a:t>
            </a:r>
            <a:r>
              <a:rPr lang="en-CA" dirty="0" smtClean="0">
                <a:solidFill>
                  <a:srgbClr val="FFC000"/>
                </a:solidFill>
              </a:rPr>
              <a:t>athlete.csv</a:t>
            </a:r>
            <a:r>
              <a:rPr lang="en-CA" dirty="0" smtClean="0"/>
              <a:t> dataset contains data on ten athletes and their speeds for the 100m dash before training (Training = 0) and after (Training = 1). </a:t>
            </a:r>
          </a:p>
          <a:p>
            <a:pPr marL="0" indent="0">
              <a:buNone/>
            </a:pPr>
            <a:r>
              <a:rPr lang="en-CA" dirty="0"/>
              <a:t>T</a:t>
            </a:r>
            <a:r>
              <a:rPr lang="en-CA" dirty="0" smtClean="0"/>
              <a:t>est the hypothesis that their training has no affect on the times of the athletes. </a:t>
            </a:r>
            <a:r>
              <a:rPr lang="en-CA" dirty="0"/>
              <a:t>T</a:t>
            </a:r>
            <a:r>
              <a:rPr lang="en-CA" dirty="0" smtClean="0"/>
              <a:t>est to see if the mean of the difference is different than 0.</a:t>
            </a:r>
          </a:p>
          <a:p>
            <a:pPr algn="ctr"/>
            <a:r>
              <a:rPr lang="en-CA" dirty="0"/>
              <a:t>H</a:t>
            </a:r>
            <a:r>
              <a:rPr lang="en-CA" baseline="-25000" dirty="0"/>
              <a:t>0</a:t>
            </a:r>
            <a:r>
              <a:rPr lang="en-CA" dirty="0"/>
              <a:t>: </a:t>
            </a:r>
            <a:r>
              <a:rPr lang="en-CA" dirty="0" smtClean="0"/>
              <a:t>d= </a:t>
            </a:r>
            <a:r>
              <a:rPr lang="en-CA" dirty="0"/>
              <a:t>0</a:t>
            </a:r>
          </a:p>
          <a:p>
            <a:pPr algn="ctr"/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</a:t>
            </a:r>
            <a:r>
              <a:rPr lang="en-CA" dirty="0" smtClean="0"/>
              <a:t>d≠ </a:t>
            </a:r>
            <a:r>
              <a:rPr lang="en-CA" dirty="0"/>
              <a:t>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2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Measures of Spread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 measure of spread indicates how far apart the values are.</a:t>
                </a:r>
              </a:p>
              <a:p>
                <a:endParaRPr lang="en-CA" dirty="0" smtClean="0"/>
              </a:p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Variance </a:t>
                </a:r>
                <a:r>
                  <a:rPr lang="en-CA" dirty="0" smtClean="0"/>
                  <a:t>- is the sum of the squares of each data point's distance from the mean.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Standard Deviation </a:t>
                </a:r>
                <a:r>
                  <a:rPr lang="en-CA" dirty="0" smtClean="0"/>
                  <a:t>- is the square root of the variance.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dirty="0" smtClean="0"/>
              </a:p>
              <a:p>
                <a:r>
                  <a:rPr lang="en-CA" b="1" i="1" dirty="0" smtClean="0">
                    <a:solidFill>
                      <a:srgbClr val="14FD3A"/>
                    </a:solidFill>
                  </a:rPr>
                  <a:t>Range </a:t>
                </a:r>
                <a:r>
                  <a:rPr lang="en-CA" dirty="0" smtClean="0"/>
                  <a:t>- is the maximum value minus the minimum value.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76202" y="4"/>
            <a:ext cx="455371" cy="398450"/>
          </a:xfrm>
          <a:prstGeom prst="star5">
            <a:avLst/>
          </a:prstGeom>
          <a:solidFill>
            <a:srgbClr val="F0F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42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Paired Test Example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Test Statistic - 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data</a:t>
            </a: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athlete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read.csv("athlete.csv",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header=TRUE)</a:t>
            </a:r>
          </a:p>
          <a:p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Perform paired test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t.test(Time~Training, data = athlete,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alternative=c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("two.sided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 mu=0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paired=TRUE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43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Paired Test Example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>Decision and Conclusion (using P-value)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4084" r="420" b="15716"/>
          <a:stretch/>
        </p:blipFill>
        <p:spPr>
          <a:xfrm>
            <a:off x="914400" y="1097280"/>
            <a:ext cx="7132320" cy="2468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71800" y="2226945"/>
            <a:ext cx="1905000" cy="20955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6355" y="3569970"/>
            <a:ext cx="9031287" cy="1228721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/>
              <a:t>p-value </a:t>
            </a:r>
            <a:r>
              <a:rPr lang="en-CA" dirty="0" smtClean="0"/>
              <a:t>&gt;&gt; 0.05.</a:t>
            </a:r>
            <a:endParaRPr lang="en-CA" dirty="0"/>
          </a:p>
          <a:p>
            <a:r>
              <a:rPr lang="en-CA" dirty="0" smtClean="0"/>
              <a:t>Fail to reject </a:t>
            </a:r>
            <a:r>
              <a:rPr lang="en-CA" dirty="0"/>
              <a:t>the null hypothesis. There is </a:t>
            </a:r>
            <a:r>
              <a:rPr lang="en-CA" dirty="0" smtClean="0"/>
              <a:t>no evidence </a:t>
            </a:r>
            <a:r>
              <a:rPr lang="en-CA" dirty="0"/>
              <a:t>to suggest that there is a difference between </a:t>
            </a:r>
            <a:r>
              <a:rPr lang="en-CA" dirty="0" smtClean="0"/>
              <a:t>pre and post training times.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Two Sample Paired Test Example </a:t>
            </a:r>
            <a:br>
              <a:rPr lang="en-CA" dirty="0"/>
            </a:br>
            <a:r>
              <a:rPr lang="en-CA" dirty="0"/>
              <a:t>Decision and Conclusion (using </a:t>
            </a:r>
            <a:r>
              <a:rPr lang="en-CA" dirty="0" smtClean="0"/>
              <a:t>CI)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3276142"/>
            <a:ext cx="8991599" cy="1810208"/>
          </a:xfrm>
        </p:spPr>
        <p:txBody>
          <a:bodyPr>
            <a:normAutofit/>
          </a:bodyPr>
          <a:lstStyle/>
          <a:p>
            <a:r>
              <a:rPr lang="en-CA" dirty="0" smtClean="0"/>
              <a:t>The two sample case tests for a difference between the groups (d ≠ 0). The CI is for the difference.</a:t>
            </a:r>
          </a:p>
          <a:p>
            <a:r>
              <a:rPr lang="en-CA" dirty="0" smtClean="0"/>
              <a:t>Fail to reject the null hypothesis because 0 is contained in the confidence interval.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4883" r="692" b="14300"/>
          <a:stretch/>
        </p:blipFill>
        <p:spPr>
          <a:xfrm>
            <a:off x="1920240" y="1005840"/>
            <a:ext cx="5212080" cy="1828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98469" y="2052865"/>
            <a:ext cx="2408657" cy="3048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66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Sampling Question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i="1" dirty="0">
                <a:solidFill>
                  <a:srgbClr val="14FD3A"/>
                </a:solidFill>
              </a:rPr>
              <a:t>Question:</a:t>
            </a:r>
            <a:r>
              <a:rPr lang="en-CA" sz="2600" dirty="0" smtClean="0"/>
              <a:t> </a:t>
            </a:r>
            <a:r>
              <a:rPr lang="en-CA" sz="2600" dirty="0"/>
              <a:t>How many of the following are </a:t>
            </a:r>
            <a:r>
              <a:rPr lang="en-CA" sz="2600" b="1" dirty="0">
                <a:solidFill>
                  <a:srgbClr val="FFFF00"/>
                </a:solidFill>
              </a:rPr>
              <a:t>TRUE</a:t>
            </a:r>
            <a:r>
              <a:rPr lang="en-CA" sz="2600" dirty="0" smtClean="0"/>
              <a:t>?</a:t>
            </a:r>
            <a:endParaRPr lang="en-CA" sz="2600" dirty="0"/>
          </a:p>
          <a:p>
            <a:pPr marL="457200" indent="-457200">
              <a:buFont typeface="+mj-lt"/>
              <a:buAutoNum type="arabicPeriod"/>
            </a:pPr>
            <a:r>
              <a:rPr lang="en-CA" sz="2600" dirty="0" smtClean="0"/>
              <a:t>Paired and unpaired t-tests are the same thing.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600" dirty="0" smtClean="0"/>
              <a:t>Confidence intervals can be of any level of confidence (not just 95%).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600" dirty="0" smtClean="0"/>
              <a:t>Confidence intervals can be used to make a conclusion about a hypothesis test.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600" dirty="0" smtClean="0"/>
              <a:t>Confidence intervals can be used to prove that the null hypothesis is false.</a:t>
            </a:r>
            <a:endParaRPr lang="en-CA" sz="2600" dirty="0"/>
          </a:p>
          <a:p>
            <a:pPr marL="457200" indent="-457200">
              <a:buFont typeface="+mj-lt"/>
              <a:buAutoNum type="arabicPeriod"/>
            </a:pPr>
            <a:endParaRPr lang="en-CA" sz="2600" dirty="0"/>
          </a:p>
          <a:p>
            <a:pPr marL="0" indent="0">
              <a:buNone/>
            </a:pPr>
            <a:r>
              <a:rPr lang="en-CA" sz="2600" b="1" dirty="0">
                <a:solidFill>
                  <a:srgbClr val="FFFF00"/>
                </a:solidFill>
              </a:rPr>
              <a:t>A) </a:t>
            </a:r>
            <a:r>
              <a:rPr lang="en-CA" sz="2600" dirty="0" smtClean="0"/>
              <a:t>0</a:t>
            </a:r>
            <a:r>
              <a:rPr lang="en-CA" sz="2600" dirty="0"/>
              <a:t>		</a:t>
            </a:r>
            <a:r>
              <a:rPr lang="en-CA" sz="2600" b="1" dirty="0">
                <a:solidFill>
                  <a:srgbClr val="F0F000"/>
                </a:solidFill>
              </a:rPr>
              <a:t>B)</a:t>
            </a:r>
            <a:r>
              <a:rPr lang="en-CA" sz="2600" dirty="0"/>
              <a:t> </a:t>
            </a:r>
            <a:r>
              <a:rPr lang="en-CA" sz="2600" dirty="0" smtClean="0"/>
              <a:t>1</a:t>
            </a:r>
            <a:r>
              <a:rPr lang="en-CA" sz="2600" dirty="0"/>
              <a:t>		</a:t>
            </a:r>
            <a:r>
              <a:rPr lang="en-CA" sz="2600" b="1" dirty="0">
                <a:solidFill>
                  <a:srgbClr val="F0F000"/>
                </a:solidFill>
              </a:rPr>
              <a:t> </a:t>
            </a:r>
            <a:r>
              <a:rPr lang="en-CA" sz="2600" b="1" dirty="0" smtClean="0">
                <a:solidFill>
                  <a:srgbClr val="F0F000"/>
                </a:solidFill>
              </a:rPr>
              <a:t>C)</a:t>
            </a:r>
            <a:r>
              <a:rPr lang="en-CA" sz="2600" dirty="0" smtClean="0"/>
              <a:t> 2</a:t>
            </a:r>
            <a:r>
              <a:rPr lang="en-CA" sz="2600" dirty="0"/>
              <a:t>		</a:t>
            </a:r>
            <a:r>
              <a:rPr lang="en-CA" sz="2600" b="1" dirty="0">
                <a:solidFill>
                  <a:srgbClr val="F0F000"/>
                </a:solidFill>
              </a:rPr>
              <a:t>D)</a:t>
            </a:r>
            <a:r>
              <a:rPr lang="en-CA" sz="2600" dirty="0"/>
              <a:t> 3</a:t>
            </a:r>
            <a:r>
              <a:rPr lang="en-CA" sz="2600" b="1" dirty="0">
                <a:solidFill>
                  <a:srgbClr val="F0F000"/>
                </a:solidFill>
              </a:rPr>
              <a:t>		E)</a:t>
            </a:r>
            <a:r>
              <a:rPr lang="en-CA" sz="2600" dirty="0"/>
              <a:t> 4</a:t>
            </a:r>
            <a:endParaRPr lang="en-CA" sz="2600" b="1" dirty="0">
              <a:solidFill>
                <a:srgbClr val="F0F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Sampling Question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</a:t>
            </a:r>
            <a:r>
              <a:rPr lang="en-CA" dirty="0"/>
              <a:t>How many of the following are </a:t>
            </a:r>
            <a:r>
              <a:rPr lang="en-CA" b="1" dirty="0">
                <a:solidFill>
                  <a:srgbClr val="FFFF00"/>
                </a:solidFill>
              </a:rPr>
              <a:t>TRUE</a:t>
            </a:r>
            <a:r>
              <a:rPr lang="en-CA" dirty="0" smtClean="0"/>
              <a:t>?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Unpaired t-tests test the difference between two means µ</a:t>
            </a:r>
            <a:r>
              <a:rPr lang="en-CA" baseline="-25000" dirty="0" smtClean="0"/>
              <a:t>1</a:t>
            </a:r>
            <a:r>
              <a:rPr lang="en-CA" dirty="0"/>
              <a:t> and </a:t>
            </a:r>
            <a:r>
              <a:rPr lang="en-CA" dirty="0" smtClean="0"/>
              <a:t>µ</a:t>
            </a:r>
            <a:r>
              <a:rPr lang="en-CA" baseline="-25000" dirty="0" smtClean="0"/>
              <a:t>2</a:t>
            </a:r>
            <a:r>
              <a:rPr lang="en-CA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Paired t-tests can be used to compare the difference between two measurements on the same subject.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In both the paired and unpaired two sample cases, a confidence interval containing 0 would result in a decision of: fail to reject the null hypothesis.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In the one sample t-test, a confidence interval </a:t>
            </a:r>
            <a:r>
              <a:rPr lang="en-CA" dirty="0"/>
              <a:t>containing 0 would result in </a:t>
            </a:r>
            <a:r>
              <a:rPr lang="en-CA"/>
              <a:t>a </a:t>
            </a:r>
            <a:r>
              <a:rPr lang="en-CA" smtClean="0"/>
              <a:t>decision </a:t>
            </a:r>
            <a:r>
              <a:rPr lang="en-CA" dirty="0"/>
              <a:t>of: fail to reject the null hypothesis.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A) </a:t>
            </a:r>
            <a:r>
              <a:rPr lang="en-CA" dirty="0" smtClean="0"/>
              <a:t>0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</a:t>
            </a:r>
            <a:r>
              <a:rPr lang="en-CA" dirty="0" smtClean="0"/>
              <a:t>1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 </a:t>
            </a:r>
            <a:r>
              <a:rPr lang="en-CA" b="1" dirty="0" smtClean="0">
                <a:solidFill>
                  <a:srgbClr val="F0F000"/>
                </a:solidFill>
              </a:rPr>
              <a:t>C)</a:t>
            </a:r>
            <a:r>
              <a:rPr lang="en-CA" dirty="0" smtClean="0"/>
              <a:t> 2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4</a:t>
            </a:r>
            <a:endParaRPr lang="en-CA" b="1" dirty="0">
              <a:solidFill>
                <a:srgbClr val="F0F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08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Testing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14FD3A"/>
                </a:solidFill>
              </a:rPr>
              <a:t>Question:</a:t>
            </a:r>
            <a:r>
              <a:rPr lang="en-CA" dirty="0" smtClean="0"/>
              <a:t> </a:t>
            </a:r>
            <a:r>
              <a:rPr lang="en-CA" dirty="0"/>
              <a:t>How many of the following </a:t>
            </a:r>
            <a:r>
              <a:rPr lang="en-CA" dirty="0" smtClean="0"/>
              <a:t>hypothesis questions should use </a:t>
            </a:r>
            <a:r>
              <a:rPr lang="en-CA" b="1" i="1" dirty="0" smtClean="0">
                <a:solidFill>
                  <a:srgbClr val="FFC000"/>
                </a:solidFill>
              </a:rPr>
              <a:t>two sample unpaired tests</a:t>
            </a:r>
            <a:r>
              <a:rPr lang="en-CA" dirty="0" smtClean="0"/>
              <a:t>?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Is the average student mark in courses 70%?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Does a student's mark improve after studying?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Has the average student height increased since 1990?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Does radiation reduce the size of tumors when used to treat patients?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Is aspirin more effective than Tylenol for treating headaches?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Are college graduates better than high school graduates at standardized tests? 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A) </a:t>
            </a:r>
            <a:r>
              <a:rPr lang="en-CA" dirty="0" smtClean="0"/>
              <a:t>0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</a:t>
            </a:r>
            <a:r>
              <a:rPr lang="en-CA" dirty="0" smtClean="0"/>
              <a:t>1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 </a:t>
            </a:r>
            <a:r>
              <a:rPr lang="en-CA" b="1" dirty="0" smtClean="0">
                <a:solidFill>
                  <a:srgbClr val="F0F000"/>
                </a:solidFill>
              </a:rPr>
              <a:t>C)</a:t>
            </a:r>
            <a:r>
              <a:rPr lang="en-CA" dirty="0" smtClean="0"/>
              <a:t> 2</a:t>
            </a:r>
            <a:r>
              <a:rPr lang="en-CA" dirty="0"/>
              <a:t>		</a:t>
            </a:r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3</a:t>
            </a:r>
            <a:r>
              <a:rPr lang="en-CA" b="1" dirty="0">
                <a:solidFill>
                  <a:srgbClr val="F0F000"/>
                </a:solidFill>
              </a:rPr>
              <a:t>		E)</a:t>
            </a:r>
            <a:r>
              <a:rPr lang="en-CA" dirty="0"/>
              <a:t> 4</a:t>
            </a:r>
            <a:endParaRPr lang="en-CA" b="1" dirty="0">
              <a:solidFill>
                <a:srgbClr val="F0F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1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It: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the car data, test the hypothesis that the mean distance at each fill up is less than 450km.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car data to see if the mean distance for </a:t>
            </a:r>
            <a:r>
              <a:rPr lang="en-US" dirty="0"/>
              <a:t>A</a:t>
            </a:r>
            <a:r>
              <a:rPr lang="en-US" dirty="0" smtClean="0"/>
              <a:t>lberta fill ups is different than the mean distance for B.C. fill ups.</a:t>
            </a:r>
          </a:p>
        </p:txBody>
      </p:sp>
    </p:spTree>
    <p:extLst>
      <p:ext uri="{BB962C8B-B14F-4D97-AF65-F5344CB8AC3E}">
        <p14:creationId xmlns:p14="http://schemas.microsoft.com/office/powerpoint/2010/main" val="2085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A linear model is an equation that relates a response variable (</a:t>
                </a:r>
                <a:r>
                  <a:rPr lang="en-CA" i="1" dirty="0" smtClean="0"/>
                  <a:t>y</a:t>
                </a:r>
                <a:r>
                  <a:rPr lang="en-CA" dirty="0" smtClean="0"/>
                  <a:t>) to some explanatory variables (</a:t>
                </a:r>
                <a:r>
                  <a:rPr lang="en-CA" i="1" dirty="0" smtClean="0"/>
                  <a:t>x</a:t>
                </a:r>
                <a:r>
                  <a:rPr lang="en-CA" dirty="0" smtClean="0"/>
                  <a:t>’s). The general form of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Not all of the data points can fall on this line so the full equation is 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denotes the error term associated with observation </a:t>
                </a:r>
                <a:r>
                  <a:rPr lang="en-CA" i="1" dirty="0" smtClean="0"/>
                  <a:t>i</a:t>
                </a:r>
                <a:r>
                  <a:rPr lang="en-CA" dirty="0" smtClean="0"/>
                  <a:t>.</a:t>
                </a:r>
                <a:endParaRPr lang="en-CA" dirty="0"/>
              </a:p>
              <a:p>
                <a:endParaRPr lang="en-CA" dirty="0"/>
              </a:p>
              <a:p>
                <a:pPr lvl="1"/>
                <a:endParaRPr lang="en-CA" dirty="0" smtClean="0"/>
              </a:p>
              <a:p>
                <a:pPr lvl="1"/>
                <a:endParaRPr lang="en-CA" dirty="0" smtClean="0"/>
              </a:p>
              <a:p>
                <a:pPr marL="0" indent="0">
                  <a:buNone/>
                </a:pPr>
                <a:endParaRPr lang="en-CA" dirty="0" smtClean="0">
                  <a:solidFill>
                    <a:srgbClr val="FF0066"/>
                  </a:solidFill>
                </a:endParaRP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2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Fitting a Linear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km.L~Litres+Distance, data = car_data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smtClean="0">
                <a:cs typeface="Courier New" panose="02070309020205020404" pitchFamily="49" charset="0"/>
              </a:rPr>
              <a:t>The formula can then be created using the values stored in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model$coefficients</a:t>
            </a:r>
          </a:p>
          <a:p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Km.L = 10.35447 -0.33295*Litres + 0.03251*Distance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8037" r="5245" b="19107"/>
          <a:stretch/>
        </p:blipFill>
        <p:spPr>
          <a:xfrm>
            <a:off x="2103120" y="1371600"/>
            <a:ext cx="47548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 i="1" dirty="0">
                <a:solidFill>
                  <a:srgbClr val="14FD3A"/>
                </a:solidFill>
              </a:rPr>
              <a:t>R </a:t>
            </a:r>
            <a:r>
              <a:rPr lang="en-US" dirty="0"/>
              <a:t>is </a:t>
            </a:r>
            <a:r>
              <a:rPr lang="en-CA" dirty="0"/>
              <a:t>a free and open source programming language for statistical computing and graphics</a:t>
            </a:r>
            <a:r>
              <a:rPr lang="en-CA" dirty="0" smtClean="0"/>
              <a:t>.</a:t>
            </a:r>
          </a:p>
          <a:p>
            <a:pPr>
              <a:spcBef>
                <a:spcPct val="40000"/>
              </a:spcBef>
            </a:pPr>
            <a:endParaRPr lang="en-CA" dirty="0"/>
          </a:p>
          <a:p>
            <a:pPr>
              <a:spcBef>
                <a:spcPct val="40000"/>
              </a:spcBef>
            </a:pPr>
            <a:r>
              <a:rPr lang="en-CA" dirty="0" smtClean="0"/>
              <a:t>R contains many useful features for data analysis including data structures such as vectors and data frames that make it easy to perform statistical analysis and visualization.</a:t>
            </a:r>
          </a:p>
          <a:p>
            <a:pPr>
              <a:spcBef>
                <a:spcPct val="40000"/>
              </a:spcBef>
            </a:pPr>
            <a:endParaRPr lang="en-CA" dirty="0"/>
          </a:p>
          <a:p>
            <a:pPr>
              <a:spcBef>
                <a:spcPct val="40000"/>
              </a:spcBef>
            </a:pPr>
            <a:r>
              <a:rPr lang="en-CA" dirty="0" smtClean="0"/>
              <a:t>R is often used for hypothesis testing and understanding how to properly setup and interpret a test is an important skill.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482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Calculation for </a:t>
            </a:r>
            <a:br>
              <a:rPr lang="en-US" dirty="0" smtClean="0"/>
            </a:br>
            <a:r>
              <a:rPr lang="en-US" dirty="0" smtClean="0"/>
              <a:t>Variance/Standard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1, 3, 3, 7, 9 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variance and standard deviation are: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1+9+9+49+81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4.6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10.8  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=3.286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In R, use </a:t>
                </a:r>
                <a:r>
                  <a:rPr lang="en-US" dirty="0"/>
                  <a:t>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var()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sd()</a:t>
                </a:r>
                <a:r>
                  <a:rPr lang="en-US" dirty="0" smtClean="0"/>
                  <a:t> </a:t>
                </a:r>
                <a:r>
                  <a:rPr lang="en-US" dirty="0"/>
                  <a:t>functions: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" t="8011" r="3033" b="1080"/>
          <a:stretch/>
        </p:blipFill>
        <p:spPr>
          <a:xfrm>
            <a:off x="3474720" y="3794760"/>
            <a:ext cx="14630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lapply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Lapply</a:t>
            </a:r>
            <a:r>
              <a:rPr lang="en-CA" dirty="0" smtClean="0"/>
              <a:t> takes in a list and a function and applies the function to each element in the list.</a:t>
            </a:r>
          </a:p>
          <a:p>
            <a:r>
              <a:rPr lang="en-CA" dirty="0" smtClean="0"/>
              <a:t>Example:</a:t>
            </a:r>
          </a:p>
          <a:p>
            <a:r>
              <a:rPr lang="en-CA" dirty="0" smtClean="0"/>
              <a:t>X &lt;- list(a=1:4, b=5:10)</a:t>
            </a:r>
          </a:p>
          <a:p>
            <a:r>
              <a:rPr lang="en-CA" dirty="0" err="1" smtClean="0"/>
              <a:t>Lapply</a:t>
            </a:r>
            <a:r>
              <a:rPr lang="en-CA" dirty="0" smtClean="0"/>
              <a:t>(x, mean)</a:t>
            </a:r>
          </a:p>
          <a:p>
            <a:r>
              <a:rPr lang="en-CA" dirty="0" smtClean="0"/>
              <a:t>Can use anonymous functions as parameter to </a:t>
            </a:r>
            <a:r>
              <a:rPr lang="en-CA" dirty="0" err="1" smtClean="0"/>
              <a:t>lapply</a:t>
            </a:r>
            <a:r>
              <a:rPr lang="en-CA" dirty="0" smtClean="0"/>
              <a:t> function.</a:t>
            </a:r>
          </a:p>
          <a:p>
            <a:r>
              <a:rPr lang="en-CA" dirty="0" err="1" smtClean="0"/>
              <a:t>Lapply</a:t>
            </a:r>
            <a:r>
              <a:rPr lang="en-CA" dirty="0" smtClean="0"/>
              <a:t>(x, function(n) n+1)</a:t>
            </a:r>
          </a:p>
          <a:p>
            <a:r>
              <a:rPr lang="en-CA" dirty="0" err="1" smtClean="0"/>
              <a:t>Sapply</a:t>
            </a:r>
            <a:r>
              <a:rPr lang="en-CA" dirty="0" smtClean="0"/>
              <a:t> will simplify result to vector or matrix if can otherwise leaves it as a list.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4893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Operations for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File.exists</a:t>
            </a:r>
            <a:r>
              <a:rPr lang="en-CA" dirty="0" smtClean="0"/>
              <a:t>(filename)  e.g. </a:t>
            </a:r>
            <a:r>
              <a:rPr lang="en-CA" dirty="0" err="1" smtClean="0"/>
              <a:t>file.exists</a:t>
            </a:r>
            <a:r>
              <a:rPr lang="en-CA" dirty="0" smtClean="0"/>
              <a:t>(“test.txt”)</a:t>
            </a:r>
          </a:p>
          <a:p>
            <a:r>
              <a:rPr lang="en-CA" dirty="0" err="1" smtClean="0"/>
              <a:t>Dir.create</a:t>
            </a:r>
            <a:r>
              <a:rPr lang="en-CA" dirty="0" smtClean="0"/>
              <a:t>(directory) e.g. </a:t>
            </a:r>
            <a:r>
              <a:rPr lang="en-CA" dirty="0" err="1" smtClean="0"/>
              <a:t>dir.create</a:t>
            </a:r>
            <a:r>
              <a:rPr lang="en-CA" dirty="0" smtClean="0"/>
              <a:t>(“</a:t>
            </a:r>
            <a:r>
              <a:rPr lang="en-CA" dirty="0" err="1" smtClean="0"/>
              <a:t>mydir</a:t>
            </a:r>
            <a:r>
              <a:rPr lang="en-CA" dirty="0" smtClean="0"/>
              <a:t>”)</a:t>
            </a:r>
          </a:p>
          <a:p>
            <a:endParaRPr lang="en-CA" dirty="0"/>
          </a:p>
          <a:p>
            <a:r>
              <a:rPr lang="en-CA" dirty="0" smtClean="0"/>
              <a:t>Download a file: </a:t>
            </a:r>
            <a:r>
              <a:rPr lang="en-CA" dirty="0" err="1" smtClean="0"/>
              <a:t>download.file</a:t>
            </a:r>
            <a:r>
              <a:rPr lang="en-CA" dirty="0" smtClean="0"/>
              <a:t>() from the Internet</a:t>
            </a:r>
          </a:p>
          <a:p>
            <a:endParaRPr lang="en-CA" dirty="0"/>
          </a:p>
          <a:p>
            <a:r>
              <a:rPr lang="en-CA" dirty="0" smtClean="0"/>
              <a:t>Read an Excel file: read.xlsx() library(</a:t>
            </a:r>
            <a:r>
              <a:rPr lang="en-CA" dirty="0" err="1" smtClean="0"/>
              <a:t>xlsx</a:t>
            </a:r>
            <a:r>
              <a:rPr lang="en-CA" dirty="0" smtClean="0"/>
              <a:t>)</a:t>
            </a:r>
          </a:p>
          <a:p>
            <a:r>
              <a:rPr lang="en-CA" dirty="0" smtClean="0"/>
              <a:t>Read.xlsx(“my.</a:t>
            </a:r>
            <a:r>
              <a:rPr lang="en-CA" dirty="0" err="1" smtClean="0"/>
              <a:t>xlsx</a:t>
            </a:r>
            <a:r>
              <a:rPr lang="en-CA" dirty="0" smtClean="0"/>
              <a:t>”,</a:t>
            </a:r>
            <a:r>
              <a:rPr lang="en-CA" dirty="0" err="1" smtClean="0"/>
              <a:t>sheetIndex</a:t>
            </a:r>
            <a:r>
              <a:rPr lang="en-CA" dirty="0" smtClean="0"/>
              <a:t>=1,</a:t>
            </a:r>
          </a:p>
          <a:p>
            <a:r>
              <a:rPr lang="en-CA" dirty="0" smtClean="0"/>
              <a:t>- can read particular column and row ranges</a:t>
            </a:r>
          </a:p>
          <a:p>
            <a:r>
              <a:rPr lang="en-CA" dirty="0" smtClean="0"/>
              <a:t>Also write.xlsx()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1519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Data.table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Data.table</a:t>
            </a:r>
            <a:r>
              <a:rPr lang="en-CA" dirty="0" smtClean="0"/>
              <a:t> inherits from </a:t>
            </a:r>
            <a:r>
              <a:rPr lang="en-CA" dirty="0" err="1" smtClean="0"/>
              <a:t>data.frame</a:t>
            </a:r>
            <a:endParaRPr lang="en-CA" dirty="0" smtClean="0"/>
          </a:p>
          <a:p>
            <a:r>
              <a:rPr lang="en-CA" dirty="0" smtClean="0"/>
              <a:t>Written in C so faster – loading, </a:t>
            </a:r>
            <a:r>
              <a:rPr lang="en-CA" dirty="0" err="1" smtClean="0"/>
              <a:t>subsetting</a:t>
            </a:r>
            <a:r>
              <a:rPr lang="en-CA" dirty="0" smtClean="0"/>
              <a:t>, etc.</a:t>
            </a:r>
          </a:p>
          <a:p>
            <a:r>
              <a:rPr lang="en-CA" dirty="0" smtClean="0"/>
              <a:t>Library(</a:t>
            </a:r>
            <a:r>
              <a:rPr lang="en-CA" dirty="0" err="1" smtClean="0"/>
              <a:t>data.table</a:t>
            </a:r>
            <a:r>
              <a:rPr lang="en-CA" dirty="0" smtClean="0"/>
              <a:t>)</a:t>
            </a:r>
          </a:p>
          <a:p>
            <a:r>
              <a:rPr lang="en-CA" dirty="0" smtClean="0"/>
              <a:t>Data = </a:t>
            </a:r>
            <a:r>
              <a:rPr lang="en-CA" dirty="0" err="1" smtClean="0"/>
              <a:t>data.table</a:t>
            </a:r>
            <a:r>
              <a:rPr lang="en-CA" dirty="0" smtClean="0"/>
              <a:t>(…)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0640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Summary() or </a:t>
            </a:r>
            <a:r>
              <a:rPr lang="en-CA" dirty="0" err="1" smtClean="0"/>
              <a:t>str</a:t>
            </a:r>
            <a:r>
              <a:rPr lang="en-CA" dirty="0" smtClean="0"/>
              <a:t>() on data frame to get an overview</a:t>
            </a:r>
          </a:p>
          <a:p>
            <a:r>
              <a:rPr lang="en-CA" dirty="0" smtClean="0"/>
              <a:t>Quantile()</a:t>
            </a:r>
          </a:p>
          <a:p>
            <a:r>
              <a:rPr lang="en-CA" dirty="0" smtClean="0"/>
              <a:t>Table() to make a table summarizing the data</a:t>
            </a:r>
          </a:p>
          <a:p>
            <a:r>
              <a:rPr lang="en-CA" dirty="0" smtClean="0"/>
              <a:t>Check for missing values: is.na() returns 1 if missing 0 if not missing</a:t>
            </a:r>
          </a:p>
          <a:p>
            <a:r>
              <a:rPr lang="en-CA" dirty="0" err="1" smtClean="0"/>
              <a:t>colSums</a:t>
            </a:r>
            <a:r>
              <a:rPr lang="en-CA" dirty="0" smtClean="0"/>
              <a:t>() sums each column and returns a value for each column</a:t>
            </a:r>
          </a:p>
          <a:p>
            <a:r>
              <a:rPr lang="en-CA" dirty="0" smtClean="0"/>
              <a:t>In addition to == can use %in%:</a:t>
            </a:r>
          </a:p>
          <a:p>
            <a:r>
              <a:rPr lang="en-CA" dirty="0" smtClean="0"/>
              <a:t>Table(</a:t>
            </a:r>
            <a:r>
              <a:rPr lang="en-CA" dirty="0" err="1" smtClean="0"/>
              <a:t>X$col</a:t>
            </a:r>
            <a:r>
              <a:rPr lang="en-CA" dirty="0" smtClean="0"/>
              <a:t> %in% c(1,3,5))</a:t>
            </a:r>
          </a:p>
          <a:p>
            <a:r>
              <a:rPr lang="en-CA" dirty="0" smtClean="0"/>
              <a:t>Cross tabs using </a:t>
            </a:r>
            <a:r>
              <a:rPr lang="en-CA" dirty="0" err="1" smtClean="0"/>
              <a:t>xtabs</a:t>
            </a:r>
            <a:r>
              <a:rPr lang="en-CA" dirty="0" smtClean="0"/>
              <a:t>:  </a:t>
            </a:r>
            <a:r>
              <a:rPr lang="en-CA" dirty="0" err="1" smtClean="0"/>
              <a:t>xt</a:t>
            </a:r>
            <a:r>
              <a:rPr lang="en-CA" dirty="0" smtClean="0"/>
              <a:t> &lt;- </a:t>
            </a:r>
            <a:r>
              <a:rPr lang="en-CA" dirty="0" err="1" smtClean="0"/>
              <a:t>xtabs</a:t>
            </a:r>
            <a:r>
              <a:rPr lang="en-CA" dirty="0" smtClean="0"/>
              <a:t>(</a:t>
            </a:r>
            <a:r>
              <a:rPr lang="en-CA" dirty="0" err="1" smtClean="0"/>
              <a:t>Freq</a:t>
            </a:r>
            <a:r>
              <a:rPr lang="en-CA" dirty="0" smtClean="0"/>
              <a:t> ~ Gender + Admit, data)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0810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Understand purpose and usefulness of R</a:t>
            </a:r>
          </a:p>
          <a:p>
            <a:pPr lvl="1"/>
            <a:r>
              <a:rPr lang="en-US" dirty="0"/>
              <a:t>Types of data: qualitative, quantitative</a:t>
            </a:r>
          </a:p>
          <a:p>
            <a:pPr lvl="1"/>
            <a:r>
              <a:rPr lang="en-US" dirty="0"/>
              <a:t>Describe data use numerical summaries (measure of centre/spread)</a:t>
            </a:r>
          </a:p>
          <a:p>
            <a:pPr lvl="1"/>
            <a:r>
              <a:rPr lang="en-US" dirty="0"/>
              <a:t>Define and calculate: mean, median, variance, standard deviation, range</a:t>
            </a:r>
          </a:p>
          <a:p>
            <a:pPr lvl="1"/>
            <a:r>
              <a:rPr lang="en-US" dirty="0"/>
              <a:t>Define: quantile, quartile, interquartile range, five number summary</a:t>
            </a:r>
          </a:p>
          <a:p>
            <a:pPr lvl="1"/>
            <a:r>
              <a:rPr lang="en-US" dirty="0"/>
              <a:t>Perform matrix addition, subtraction, and multiplication</a:t>
            </a:r>
          </a:p>
          <a:p>
            <a:pPr lvl="1"/>
            <a:r>
              <a:rPr lang="en-US" dirty="0"/>
              <a:t>Install and use RStudio</a:t>
            </a:r>
          </a:p>
          <a:p>
            <a:pPr lvl="1"/>
            <a:r>
              <a:rPr lang="en-US" dirty="0"/>
              <a:t>Set and get the working directory</a:t>
            </a:r>
          </a:p>
          <a:p>
            <a:pPr lvl="1"/>
            <a:r>
              <a:rPr lang="en-US" dirty="0"/>
              <a:t>Write small programs/commands in R that may use variables, conditions, loops, and functions</a:t>
            </a:r>
          </a:p>
          <a:p>
            <a:pPr lvl="1"/>
            <a:r>
              <a:rPr lang="en-US" dirty="0"/>
              <a:t>Read in data sets from files</a:t>
            </a:r>
          </a:p>
          <a:p>
            <a:pPr lvl="1"/>
            <a:r>
              <a:rPr lang="en-US" dirty="0"/>
              <a:t>Use head and tail to explore a data set</a:t>
            </a:r>
          </a:p>
          <a:p>
            <a:pPr lvl="1"/>
            <a:r>
              <a:rPr lang="en-US" dirty="0"/>
              <a:t>Create and use data structures: vectors, matrices, </a:t>
            </a:r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(2)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Use </a:t>
            </a:r>
            <a:r>
              <a:rPr lang="en-US" dirty="0"/>
              <a:t>data frames/factors for data analysis</a:t>
            </a:r>
          </a:p>
          <a:p>
            <a:pPr lvl="1"/>
            <a:r>
              <a:rPr lang="en-US" dirty="0"/>
              <a:t>Create graphs/visualizations: frequency table, bar chart, histogram, boxplot, ECDF using ggplot2</a:t>
            </a:r>
          </a:p>
          <a:p>
            <a:pPr lvl="1"/>
            <a:r>
              <a:rPr lang="en-US" dirty="0"/>
              <a:t>Explain the purpose of confidence intervals</a:t>
            </a:r>
          </a:p>
          <a:p>
            <a:pPr lvl="1"/>
            <a:r>
              <a:rPr lang="en-US" dirty="0"/>
              <a:t>Perform hypothesis testing using R</a:t>
            </a:r>
          </a:p>
          <a:p>
            <a:pPr lvl="1"/>
            <a:r>
              <a:rPr lang="en-US" dirty="0"/>
              <a:t>Understand assumptions inherent in a </a:t>
            </a:r>
            <a:r>
              <a:rPr lang="en-US" dirty="0" smtClean="0"/>
              <a:t>t-test</a:t>
            </a:r>
          </a:p>
          <a:p>
            <a:pPr lvl="1"/>
            <a:r>
              <a:rPr lang="en-CA" dirty="0" smtClean="0"/>
              <a:t>Compute linear models using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6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19023</TotalTime>
  <Words>5928</Words>
  <Application>Microsoft Office PowerPoint</Application>
  <PresentationFormat>On-screen Show (16:9)</PresentationFormat>
  <Paragraphs>1004</Paragraphs>
  <Slides>95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DATA 301  Introduction to Data Analytics Statistics: R</vt:lpstr>
      <vt:lpstr>What is R? </vt:lpstr>
      <vt:lpstr>Why learn R?</vt:lpstr>
      <vt:lpstr>Statistics Review: Types of Data</vt:lpstr>
      <vt:lpstr>Numerical Summaries</vt:lpstr>
      <vt:lpstr>Measures of Centre</vt:lpstr>
      <vt:lpstr>Example Calculation for Mean and Median</vt:lpstr>
      <vt:lpstr>Measures of Spread</vt:lpstr>
      <vt:lpstr>Example Calculation for  Variance/Standard Deviation</vt:lpstr>
      <vt:lpstr>Data Measures Question</vt:lpstr>
      <vt:lpstr>Quantiles and Quartiles</vt:lpstr>
      <vt:lpstr>Example Quartiles</vt:lpstr>
      <vt:lpstr>Quantiles Question</vt:lpstr>
      <vt:lpstr>Five Number Summary</vt:lpstr>
      <vt:lpstr>Data Summaries Question</vt:lpstr>
      <vt:lpstr>RStudio</vt:lpstr>
      <vt:lpstr>RStudio Environment</vt:lpstr>
      <vt:lpstr>RStudio IDE</vt:lpstr>
      <vt:lpstr>Working Directory</vt:lpstr>
      <vt:lpstr>R: Hello World!</vt:lpstr>
      <vt:lpstr> Try it: R Printing</vt:lpstr>
      <vt:lpstr>Basics of R</vt:lpstr>
      <vt:lpstr>Basic Syntax of R</vt:lpstr>
      <vt:lpstr>Calculations in R</vt:lpstr>
      <vt:lpstr>R Question</vt:lpstr>
      <vt:lpstr>R Data Types</vt:lpstr>
      <vt:lpstr>Try it: R Variables and Expressions</vt:lpstr>
      <vt:lpstr>Comparisons</vt:lpstr>
      <vt:lpstr> Conditions with and, or, not</vt:lpstr>
      <vt:lpstr>Decisions</vt:lpstr>
      <vt:lpstr>Decisions if/else if Syntax</vt:lpstr>
      <vt:lpstr>The for Loop</vt:lpstr>
      <vt:lpstr> Defining and Calling a Function in R</vt:lpstr>
      <vt:lpstr> Try it: R Decisions, Loops, and Functions</vt:lpstr>
      <vt:lpstr>Reading Data Sets</vt:lpstr>
      <vt:lpstr>head() and tail()</vt:lpstr>
      <vt:lpstr>Reading Data with R</vt:lpstr>
      <vt:lpstr>Data Structures - Vectors</vt:lpstr>
      <vt:lpstr>Vectors in R</vt:lpstr>
      <vt:lpstr>Data Structures - Matrices</vt:lpstr>
      <vt:lpstr>Matrices and Vectors</vt:lpstr>
      <vt:lpstr>Data Structures - Lists</vt:lpstr>
      <vt:lpstr>Lists and Matrices in R</vt:lpstr>
      <vt:lpstr>Try it: Lists</vt:lpstr>
      <vt:lpstr>Data Structures – Data Frames</vt:lpstr>
      <vt:lpstr>Data Structures – Accessing Data in Data Frames</vt:lpstr>
      <vt:lpstr>Data Structures - Factors</vt:lpstr>
      <vt:lpstr>Question on Data Structures</vt:lpstr>
      <vt:lpstr>Subsets</vt:lpstr>
      <vt:lpstr>Try it: Data Frame</vt:lpstr>
      <vt:lpstr>Visualizing Data in R</vt:lpstr>
      <vt:lpstr>Graphs for Qualitative Data: Frequency Table</vt:lpstr>
      <vt:lpstr>Graphs for Qualitative Data: Bar Charts</vt:lpstr>
      <vt:lpstr>Graphs for Quantitative Data: Histogram</vt:lpstr>
      <vt:lpstr>Graphs for Quantitative Data: Boxplot</vt:lpstr>
      <vt:lpstr>Boxplot Example Code</vt:lpstr>
      <vt:lpstr>Graphs for Quantitative Data: ECDF</vt:lpstr>
      <vt:lpstr>ECDF Example Code</vt:lpstr>
      <vt:lpstr>Graphical Summary Question</vt:lpstr>
      <vt:lpstr>Try it!</vt:lpstr>
      <vt:lpstr>Confidence Intervals</vt:lpstr>
      <vt:lpstr>Confidence Intervals (2)</vt:lpstr>
      <vt:lpstr>Hypothesis Testing</vt:lpstr>
      <vt:lpstr>Probability distribution functions</vt:lpstr>
      <vt:lpstr>Hypothesis Testing Steps</vt:lpstr>
      <vt:lpstr>Assumptions</vt:lpstr>
      <vt:lpstr>One Sample Test</vt:lpstr>
      <vt:lpstr>One Sample Test: Hypotheses Statements</vt:lpstr>
      <vt:lpstr>One Sample Test: Calculate Test Statistic</vt:lpstr>
      <vt:lpstr>One Sample Test: Decision and Conclusion (using P-value)</vt:lpstr>
      <vt:lpstr>One Sample Test: Decision and Conclusion (using P-value) Example</vt:lpstr>
      <vt:lpstr>One Sample Test: Decision and Conclusion (using CI) Example</vt:lpstr>
      <vt:lpstr>Two Sample Unpaired</vt:lpstr>
      <vt:lpstr>Two Sample Unpaired Example Hypothesis Statement</vt:lpstr>
      <vt:lpstr>Two Sample Unpaired Example  Test Statistic</vt:lpstr>
      <vt:lpstr>Two Sample Unpaired Example Decision and Conclusion (using P-value)</vt:lpstr>
      <vt:lpstr>Two Sample Unpaired Example Decision and Conclusion (using CI)</vt:lpstr>
      <vt:lpstr>Two Sample Paired Test</vt:lpstr>
      <vt:lpstr>Two Sample Paired Test Example Hypothesis Statement</vt:lpstr>
      <vt:lpstr>Two Sample Paired Test Example  Test Statistic - R Code</vt:lpstr>
      <vt:lpstr>Two Sample Paired Test Example  Decision and Conclusion (using P-value)</vt:lpstr>
      <vt:lpstr>Two Sample Paired Test Example  Decision and Conclusion (using CI)</vt:lpstr>
      <vt:lpstr>Sampling Question 1</vt:lpstr>
      <vt:lpstr>Sampling Question 2</vt:lpstr>
      <vt:lpstr>Hypothesis Testing Question</vt:lpstr>
      <vt:lpstr>Try It: Hypothesis Testing</vt:lpstr>
      <vt:lpstr>Linear models in R</vt:lpstr>
      <vt:lpstr>Fitting a Linear Model</vt:lpstr>
      <vt:lpstr>Conclusion</vt:lpstr>
      <vt:lpstr>lapply</vt:lpstr>
      <vt:lpstr>File Operations for R</vt:lpstr>
      <vt:lpstr>Data.table</vt:lpstr>
      <vt:lpstr>PowerPoint Presentation</vt:lpstr>
      <vt:lpstr>Objectives</vt:lpstr>
      <vt:lpstr>Objectives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301  Introduction to Data Analytics  - R</dc:title>
  <dc:creator>Ramon Lawrence</dc:creator>
  <cp:lastModifiedBy>rlawrenc</cp:lastModifiedBy>
  <cp:revision>665</cp:revision>
  <cp:lastPrinted>2017-12-13T03:51:51Z</cp:lastPrinted>
  <dcterms:created xsi:type="dcterms:W3CDTF">2006-08-16T00:00:00Z</dcterms:created>
  <dcterms:modified xsi:type="dcterms:W3CDTF">2018-03-05T19:09:48Z</dcterms:modified>
</cp:coreProperties>
</file>