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473" r:id="rId3"/>
    <p:sldId id="510" r:id="rId4"/>
    <p:sldId id="514" r:id="rId5"/>
    <p:sldId id="475" r:id="rId6"/>
    <p:sldId id="535" r:id="rId7"/>
    <p:sldId id="511" r:id="rId8"/>
    <p:sldId id="515" r:id="rId9"/>
    <p:sldId id="555" r:id="rId10"/>
    <p:sldId id="538" r:id="rId11"/>
    <p:sldId id="542" r:id="rId12"/>
    <p:sldId id="543" r:id="rId13"/>
    <p:sldId id="544" r:id="rId14"/>
    <p:sldId id="524" r:id="rId15"/>
    <p:sldId id="545" r:id="rId16"/>
    <p:sldId id="528" r:id="rId17"/>
    <p:sldId id="552" r:id="rId18"/>
    <p:sldId id="536" r:id="rId19"/>
    <p:sldId id="518" r:id="rId20"/>
    <p:sldId id="546" r:id="rId21"/>
    <p:sldId id="547" r:id="rId22"/>
    <p:sldId id="548" r:id="rId23"/>
    <p:sldId id="549" r:id="rId24"/>
    <p:sldId id="550" r:id="rId25"/>
    <p:sldId id="527" r:id="rId26"/>
    <p:sldId id="551" r:id="rId27"/>
    <p:sldId id="534" r:id="rId28"/>
    <p:sldId id="532" r:id="rId29"/>
    <p:sldId id="531" r:id="rId30"/>
    <p:sldId id="553" r:id="rId31"/>
    <p:sldId id="397" r:id="rId32"/>
    <p:sldId id="398" r:id="rId33"/>
    <p:sldId id="554" r:id="rId34"/>
    <p:sldId id="556" r:id="rId35"/>
    <p:sldId id="574" r:id="rId36"/>
    <p:sldId id="557" r:id="rId37"/>
    <p:sldId id="558" r:id="rId38"/>
    <p:sldId id="559" r:id="rId39"/>
    <p:sldId id="560" r:id="rId40"/>
    <p:sldId id="561" r:id="rId41"/>
    <p:sldId id="562" r:id="rId42"/>
    <p:sldId id="563" r:id="rId43"/>
    <p:sldId id="564" r:id="rId44"/>
    <p:sldId id="565" r:id="rId45"/>
    <p:sldId id="569" r:id="rId46"/>
    <p:sldId id="570" r:id="rId47"/>
    <p:sldId id="571" r:id="rId48"/>
    <p:sldId id="573" r:id="rId49"/>
    <p:sldId id="568" r:id="rId50"/>
    <p:sldId id="572" r:id="rId51"/>
    <p:sldId id="566" r:id="rId52"/>
    <p:sldId id="567" r:id="rId53"/>
  </p:sldIdLst>
  <p:sldSz cx="9144000" cy="5143500" type="screen16x9"/>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6536" autoAdjust="0"/>
  </p:normalViewPr>
  <p:slideViewPr>
    <p:cSldViewPr>
      <p:cViewPr varScale="1">
        <p:scale>
          <a:sx n="116" d="100"/>
          <a:sy n="116" d="100"/>
        </p:scale>
        <p:origin x="1464" y="102"/>
      </p:cViewPr>
      <p:guideLst>
        <p:guide orient="horz" pos="1620"/>
        <p:guide pos="2880"/>
      </p:guideLst>
    </p:cSldViewPr>
  </p:slideViewPr>
  <p:outlineViewPr>
    <p:cViewPr>
      <p:scale>
        <a:sx n="33" d="100"/>
        <a:sy n="33" d="100"/>
      </p:scale>
      <p:origin x="0" y="-264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D2949B78-ECBF-4D79-8EE0-7EEBA90FC5BE}" type="datetimeFigureOut">
              <a:rPr lang="en-US" smtClean="0"/>
              <a:t>6/11/2019</a:t>
            </a:fld>
            <a:endParaRPr lang="en-US" dirty="0"/>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A34CEF61-6081-4889-BDED-2ADA6FECE219}" type="slidenum">
              <a:rPr lang="en-US" smtClean="0"/>
              <a:t>‹#›</a:t>
            </a:fld>
            <a:endParaRPr lang="en-US" dirty="0"/>
          </a:p>
        </p:txBody>
      </p:sp>
    </p:spTree>
    <p:extLst>
      <p:ext uri="{BB962C8B-B14F-4D97-AF65-F5344CB8AC3E}">
        <p14:creationId xmlns:p14="http://schemas.microsoft.com/office/powerpoint/2010/main" val="14651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704850"/>
            <a:ext cx="6180137" cy="34766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2F7CB8-D238-4A72-A8D0-3D7547DAD35E}" type="slidenum">
              <a:rPr lang="en-US" smtClean="0"/>
              <a:pPr/>
              <a:t>1</a:t>
            </a:fld>
            <a:endParaRPr lang="en-US" dirty="0"/>
          </a:p>
        </p:txBody>
      </p:sp>
    </p:spTree>
    <p:extLst>
      <p:ext uri="{BB962C8B-B14F-4D97-AF65-F5344CB8AC3E}">
        <p14:creationId xmlns:p14="http://schemas.microsoft.com/office/powerpoint/2010/main" val="4275968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10</a:t>
            </a:fld>
            <a:endParaRPr lang="en-US" dirty="0"/>
          </a:p>
        </p:txBody>
      </p:sp>
    </p:spTree>
    <p:extLst>
      <p:ext uri="{BB962C8B-B14F-4D97-AF65-F5344CB8AC3E}">
        <p14:creationId xmlns:p14="http://schemas.microsoft.com/office/powerpoint/2010/main" val="3641991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11</a:t>
            </a:fld>
            <a:endParaRPr lang="en-US" dirty="0"/>
          </a:p>
        </p:txBody>
      </p:sp>
      <p:sp>
        <p:nvSpPr>
          <p:cNvPr id="610306" name="Slide Image Placeholder 1"/>
          <p:cNvSpPr>
            <a:spLocks noGrp="1" noRot="1" noChangeAspect="1" noTextEdit="1"/>
          </p:cNvSpPr>
          <p:nvPr>
            <p:ph type="sldImg"/>
          </p:nvPr>
        </p:nvSpPr>
        <p:spPr>
          <a:xfrm>
            <a:off x="422275" y="704850"/>
            <a:ext cx="6181725" cy="3476625"/>
          </a:xfrm>
          <a:ln/>
        </p:spPr>
      </p:sp>
      <p:sp>
        <p:nvSpPr>
          <p:cNvPr id="610307" name="Notes Placeholder 2"/>
          <p:cNvSpPr>
            <a:spLocks noGrp="1"/>
          </p:cNvSpPr>
          <p:nvPr>
            <p:ph type="body" idx="1"/>
          </p:nvPr>
        </p:nvSpPr>
        <p:spPr/>
        <p:txBody>
          <a:bodyPr/>
          <a:lstStyle/>
          <a:p>
            <a:r>
              <a:rPr lang="en-CA" dirty="0" smtClean="0"/>
              <a:t>Answer: E</a:t>
            </a:r>
          </a:p>
          <a:p>
            <a:r>
              <a:rPr lang="en-CA" dirty="0" smtClean="0"/>
              <a:t>True:</a:t>
            </a:r>
            <a:r>
              <a:rPr lang="en-CA" baseline="0" dirty="0" smtClean="0"/>
              <a:t> 2, 3, 4, 5</a:t>
            </a:r>
          </a:p>
          <a:p>
            <a:endParaRPr lang="en-CA" baseline="0" dirty="0" smtClean="0"/>
          </a:p>
          <a:p>
            <a:r>
              <a:rPr lang="en-CA" baseline="0" dirty="0" smtClean="0"/>
              <a:t>Note: Make clear that this is not the entire folder structure (Users is just below root).</a:t>
            </a:r>
            <a:endParaRPr lang="en-US" dirty="0"/>
          </a:p>
        </p:txBody>
      </p:sp>
      <p:sp>
        <p:nvSpPr>
          <p:cNvPr id="610308" name="Slide Number Placeholder 3"/>
          <p:cNvSpPr txBox="1">
            <a:spLocks noGrp="1"/>
          </p:cNvSpPr>
          <p:nvPr/>
        </p:nvSpPr>
        <p:spPr bwMode="auto">
          <a:xfrm>
            <a:off x="3979453" y="8841183"/>
            <a:ext cx="3043647" cy="46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30" tIns="0" rIns="19330"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900" i="1"/>
              <a:pPr algn="r">
                <a:lnSpc>
                  <a:spcPct val="100000"/>
                </a:lnSpc>
              </a:pPr>
              <a:t>11</a:t>
            </a:fld>
            <a:endParaRPr lang="en-US" sz="900" i="1" dirty="0"/>
          </a:p>
        </p:txBody>
      </p:sp>
    </p:spTree>
    <p:extLst>
      <p:ext uri="{BB962C8B-B14F-4D97-AF65-F5344CB8AC3E}">
        <p14:creationId xmlns:p14="http://schemas.microsoft.com/office/powerpoint/2010/main" val="962201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the rm –r variant to recursively remove files</a:t>
            </a:r>
            <a:r>
              <a:rPr lang="en-CA" baseline="0" dirty="0" smtClean="0"/>
              <a:t> and subdirectories.</a:t>
            </a:r>
          </a:p>
          <a:p>
            <a:endParaRPr lang="en-CA" baseline="0" dirty="0" smtClean="0"/>
          </a:p>
          <a:p>
            <a:r>
              <a:rPr lang="en-CA" baseline="0" dirty="0" smtClean="0"/>
              <a:t>Note there is a rename command on Linux but it is more complicated as it uses regular expressions:</a:t>
            </a:r>
          </a:p>
          <a:p>
            <a:r>
              <a:rPr lang="en-US" sz="1200" b="0" i="0" kern="1200" dirty="0" smtClean="0">
                <a:solidFill>
                  <a:schemeClr val="tx1"/>
                </a:solidFill>
                <a:effectLst/>
                <a:latin typeface="+mn-lt"/>
                <a:ea typeface="+mn-ea"/>
                <a:cs typeface="+mn-cs"/>
              </a:rPr>
              <a:t>rename </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option</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's/</a:t>
            </a:r>
            <a:r>
              <a:rPr lang="en-US" sz="1200" b="0" i="0" kern="1200" dirty="0" err="1" smtClean="0">
                <a:solidFill>
                  <a:schemeClr val="tx1"/>
                </a:solidFill>
                <a:effectLst/>
                <a:latin typeface="+mn-lt"/>
                <a:ea typeface="+mn-ea"/>
                <a:cs typeface="+mn-cs"/>
              </a:rPr>
              <a:t>oldname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newname</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file1.ext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file24.ext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12</a:t>
            </a:fld>
            <a:endParaRPr lang="en-US" dirty="0"/>
          </a:p>
        </p:txBody>
      </p:sp>
    </p:spTree>
    <p:extLst>
      <p:ext uri="{BB962C8B-B14F-4D97-AF65-F5344CB8AC3E}">
        <p14:creationId xmlns:p14="http://schemas.microsoft.com/office/powerpoint/2010/main" val="24235334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Mac</a:t>
            </a:r>
            <a:r>
              <a:rPr lang="en-CA" baseline="0" dirty="0" smtClean="0"/>
              <a:t> OS does not support double-quotes around text for echo.  It generates an error.  Works fine on Windows (</a:t>
            </a:r>
            <a:r>
              <a:rPr lang="en-CA" baseline="0" dirty="0" err="1" smtClean="0"/>
              <a:t>echos</a:t>
            </a:r>
            <a:r>
              <a:rPr lang="en-CA" baseline="0" dirty="0" smtClean="0"/>
              <a:t> with quotes) and Linux (just </a:t>
            </a:r>
            <a:r>
              <a:rPr lang="en-CA" baseline="0" dirty="0" err="1" smtClean="0"/>
              <a:t>echos</a:t>
            </a:r>
            <a:r>
              <a:rPr lang="en-CA" baseline="0" dirty="0" smtClean="0"/>
              <a:t> data without quotes).</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13</a:t>
            </a:fld>
            <a:endParaRPr lang="en-US" dirty="0"/>
          </a:p>
        </p:txBody>
      </p:sp>
    </p:spTree>
    <p:extLst>
      <p:ext uri="{BB962C8B-B14F-4D97-AF65-F5344CB8AC3E}">
        <p14:creationId xmlns:p14="http://schemas.microsoft.com/office/powerpoint/2010/main" val="5348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 must match exactly one character.</a:t>
            </a:r>
          </a:p>
          <a:p>
            <a:pPr marL="0" indent="0">
              <a:buFont typeface="Arial" panose="020B0604020202020204" pitchFamily="34" charset="0"/>
              <a:buNone/>
            </a:pPr>
            <a:r>
              <a:rPr lang="en-CA" dirty="0" smtClean="0"/>
              <a:t>* can match zero or more characters.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14</a:t>
            </a:fld>
            <a:endParaRPr lang="en-US" dirty="0"/>
          </a:p>
        </p:txBody>
      </p:sp>
    </p:spTree>
    <p:extLst>
      <p:ext uri="{BB962C8B-B14F-4D97-AF65-F5344CB8AC3E}">
        <p14:creationId xmlns:p14="http://schemas.microsoft.com/office/powerpoint/2010/main" val="2471901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Other windows:</a:t>
            </a:r>
          </a:p>
          <a:p>
            <a:pPr rtl="0" eaLnBrk="1" fontAlgn="base" latinLnBrk="0" hangingPunct="1"/>
            <a:r>
              <a:rPr lang="en-US" dirty="0"/>
              <a:t>-  Esc - Clears the current command </a:t>
            </a:r>
          </a:p>
          <a:p>
            <a:pPr marL="174982" indent="-174982" fontAlgn="base">
              <a:buFontTx/>
              <a:buChar char="-"/>
            </a:pPr>
            <a:r>
              <a:rPr lang="en-US" dirty="0"/>
              <a:t>F7 - Displays the command history in a scrollable pop-up box </a:t>
            </a:r>
          </a:p>
          <a:p>
            <a:pPr marL="174982" indent="-174982" fontAlgn="base">
              <a:buFontTx/>
              <a:buChar char="-"/>
            </a:pPr>
            <a:r>
              <a:rPr lang="en-US" dirty="0"/>
              <a:t>F8 - Displays commands that start with characters currently on the command line </a:t>
            </a:r>
          </a:p>
          <a:p>
            <a:pPr marL="174982" indent="-174982" fontAlgn="base">
              <a:buFontTx/>
              <a:buChar char="-"/>
            </a:pPr>
            <a:r>
              <a:rPr lang="en-US" dirty="0"/>
              <a:t>Alt+F7 - Clears the command history </a:t>
            </a:r>
          </a:p>
          <a:p>
            <a:pPr marL="174982" indent="-174982" fontAlgn="base">
              <a:buFontTx/>
              <a:buChar char="-"/>
            </a:pPr>
            <a:endParaRPr lang="en-US" dirty="0"/>
          </a:p>
          <a:p>
            <a:pPr marL="174982" indent="-174982" fontAlgn="base">
              <a:buFontTx/>
              <a:buChar char="-"/>
            </a:pPr>
            <a:endParaRPr lang="en-US" dirty="0"/>
          </a:p>
          <a:p>
            <a:pPr marL="174982" indent="-174982" fontAlgn="base">
              <a:buFontTx/>
              <a:buChar char="-"/>
            </a:pPr>
            <a:endParaRPr lang="en-US" dirty="0"/>
          </a:p>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15</a:t>
            </a:fld>
            <a:endParaRPr lang="en-US" dirty="0"/>
          </a:p>
        </p:txBody>
      </p:sp>
    </p:spTree>
    <p:extLst>
      <p:ext uri="{BB962C8B-B14F-4D97-AF65-F5344CB8AC3E}">
        <p14:creationId xmlns:p14="http://schemas.microsoft.com/office/powerpoint/2010/main" val="2343017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16</a:t>
            </a:fld>
            <a:endParaRPr lang="en-US" dirty="0"/>
          </a:p>
        </p:txBody>
      </p:sp>
    </p:spTree>
    <p:extLst>
      <p:ext uri="{BB962C8B-B14F-4D97-AF65-F5344CB8AC3E}">
        <p14:creationId xmlns:p14="http://schemas.microsoft.com/office/powerpoint/2010/main" val="36037375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Grp="1" noChangeArrowheads="1"/>
          </p:cNvSpPr>
          <p:nvPr>
            <p:ph type="sldNum" sz="quarter" idx="5"/>
          </p:nvPr>
        </p:nvSpPr>
        <p:spPr>
          <a:ln/>
        </p:spPr>
        <p:txBody>
          <a:bodyPr/>
          <a:lstStyle/>
          <a:p>
            <a:fld id="{83DBC582-F6DC-487F-B129-97466E4DC673}" type="slidenum">
              <a:rPr lang="en-US"/>
              <a:pPr/>
              <a:t>17</a:t>
            </a:fld>
            <a:endParaRPr lang="en-US" dirty="0"/>
          </a:p>
        </p:txBody>
      </p:sp>
      <p:sp>
        <p:nvSpPr>
          <p:cNvPr id="610306" name="Slide Image Placeholder 1"/>
          <p:cNvSpPr>
            <a:spLocks noGrp="1" noRot="1" noChangeAspect="1" noTextEdit="1"/>
          </p:cNvSpPr>
          <p:nvPr>
            <p:ph type="sldImg"/>
          </p:nvPr>
        </p:nvSpPr>
        <p:spPr>
          <a:xfrm>
            <a:off x="422275" y="704850"/>
            <a:ext cx="6181725" cy="3476625"/>
          </a:xfrm>
          <a:ln/>
        </p:spPr>
      </p:sp>
      <p:sp>
        <p:nvSpPr>
          <p:cNvPr id="610307" name="Notes Placeholder 2"/>
          <p:cNvSpPr>
            <a:spLocks noGrp="1"/>
          </p:cNvSpPr>
          <p:nvPr>
            <p:ph type="body" idx="1"/>
          </p:nvPr>
        </p:nvSpPr>
        <p:spPr/>
        <p:txBody>
          <a:bodyPr/>
          <a:lstStyle/>
          <a:p>
            <a:r>
              <a:rPr lang="en-CA" dirty="0" smtClean="0"/>
              <a:t>Answer: A</a:t>
            </a:r>
          </a:p>
          <a:p>
            <a:r>
              <a:rPr lang="en-CA" dirty="0" smtClean="0"/>
              <a:t>All wrong.</a:t>
            </a:r>
            <a:endParaRPr lang="en-US" dirty="0"/>
          </a:p>
        </p:txBody>
      </p:sp>
      <p:sp>
        <p:nvSpPr>
          <p:cNvPr id="610308" name="Slide Number Placeholder 3"/>
          <p:cNvSpPr txBox="1">
            <a:spLocks noGrp="1"/>
          </p:cNvSpPr>
          <p:nvPr/>
        </p:nvSpPr>
        <p:spPr bwMode="auto">
          <a:xfrm>
            <a:off x="3979453" y="8841183"/>
            <a:ext cx="3043647" cy="46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330" tIns="0" rIns="19330" bIns="0" anchor="b"/>
          <a:lstStyle>
            <a:lvl1pPr algn="l" defTabSz="960438">
              <a:spcBef>
                <a:spcPct val="0"/>
              </a:spcBef>
              <a:defRPr sz="2400">
                <a:solidFill>
                  <a:schemeClr val="tx1"/>
                </a:solidFill>
                <a:latin typeface="Times New Roman" pitchFamily="18" charset="0"/>
              </a:defRPr>
            </a:lvl1pPr>
            <a:lvl2pPr marL="742950" indent="-285750" algn="l" defTabSz="960438">
              <a:spcBef>
                <a:spcPct val="0"/>
              </a:spcBef>
              <a:defRPr sz="2400">
                <a:solidFill>
                  <a:schemeClr val="tx1"/>
                </a:solidFill>
                <a:latin typeface="Times New Roman" pitchFamily="18" charset="0"/>
              </a:defRPr>
            </a:lvl2pPr>
            <a:lvl3pPr marL="1143000" indent="-228600" algn="l" defTabSz="960438">
              <a:spcBef>
                <a:spcPct val="0"/>
              </a:spcBef>
              <a:defRPr sz="2400">
                <a:solidFill>
                  <a:schemeClr val="tx1"/>
                </a:solidFill>
                <a:latin typeface="Times New Roman" pitchFamily="18" charset="0"/>
              </a:defRPr>
            </a:lvl3pPr>
            <a:lvl4pPr marL="1600200" indent="-228600" algn="l" defTabSz="960438">
              <a:spcBef>
                <a:spcPct val="0"/>
              </a:spcBef>
              <a:defRPr sz="2400">
                <a:solidFill>
                  <a:schemeClr val="tx1"/>
                </a:solidFill>
                <a:latin typeface="Times New Roman" pitchFamily="18" charset="0"/>
              </a:defRPr>
            </a:lvl4pPr>
            <a:lvl5pPr marL="2057400" indent="-228600" algn="l" defTabSz="960438">
              <a:spcBef>
                <a:spcPct val="0"/>
              </a:spcBef>
              <a:defRPr sz="2400">
                <a:solidFill>
                  <a:schemeClr val="tx1"/>
                </a:solidFill>
                <a:latin typeface="Times New Roman" pitchFamily="18" charset="0"/>
              </a:defRPr>
            </a:lvl5pPr>
            <a:lvl6pPr marL="2514600" indent="-228600" defTabSz="960438" eaLnBrk="0" fontAlgn="base" hangingPunct="0">
              <a:spcBef>
                <a:spcPct val="0"/>
              </a:spcBef>
              <a:spcAft>
                <a:spcPct val="0"/>
              </a:spcAft>
              <a:defRPr sz="2400">
                <a:solidFill>
                  <a:schemeClr val="tx1"/>
                </a:solidFill>
                <a:latin typeface="Times New Roman" pitchFamily="18" charset="0"/>
              </a:defRPr>
            </a:lvl6pPr>
            <a:lvl7pPr marL="2971800" indent="-228600" defTabSz="960438" eaLnBrk="0" fontAlgn="base" hangingPunct="0">
              <a:spcBef>
                <a:spcPct val="0"/>
              </a:spcBef>
              <a:spcAft>
                <a:spcPct val="0"/>
              </a:spcAft>
              <a:defRPr sz="2400">
                <a:solidFill>
                  <a:schemeClr val="tx1"/>
                </a:solidFill>
                <a:latin typeface="Times New Roman" pitchFamily="18" charset="0"/>
              </a:defRPr>
            </a:lvl7pPr>
            <a:lvl8pPr marL="3429000" indent="-228600" defTabSz="960438" eaLnBrk="0" fontAlgn="base" hangingPunct="0">
              <a:spcBef>
                <a:spcPct val="0"/>
              </a:spcBef>
              <a:spcAft>
                <a:spcPct val="0"/>
              </a:spcAft>
              <a:defRPr sz="2400">
                <a:solidFill>
                  <a:schemeClr val="tx1"/>
                </a:solidFill>
                <a:latin typeface="Times New Roman" pitchFamily="18" charset="0"/>
              </a:defRPr>
            </a:lvl8pPr>
            <a:lvl9pPr marL="3886200" indent="-228600" defTabSz="960438" eaLnBrk="0" fontAlgn="base" hangingPunct="0">
              <a:spcBef>
                <a:spcPct val="0"/>
              </a:spcBef>
              <a:spcAft>
                <a:spcPct val="0"/>
              </a:spcAft>
              <a:defRPr sz="2400">
                <a:solidFill>
                  <a:schemeClr val="tx1"/>
                </a:solidFill>
                <a:latin typeface="Times New Roman" pitchFamily="18" charset="0"/>
              </a:defRPr>
            </a:lvl9pPr>
          </a:lstStyle>
          <a:p>
            <a:pPr algn="r">
              <a:lnSpc>
                <a:spcPct val="100000"/>
              </a:lnSpc>
            </a:pPr>
            <a:fld id="{2698D401-D6F0-47E1-BD69-AEF38881ED97}" type="slidenum">
              <a:rPr lang="en-US" sz="900" i="1"/>
              <a:pPr algn="r">
                <a:lnSpc>
                  <a:spcPct val="100000"/>
                </a:lnSpc>
              </a:pPr>
              <a:t>17</a:t>
            </a:fld>
            <a:endParaRPr lang="en-US" sz="900" i="1" dirty="0"/>
          </a:p>
        </p:txBody>
      </p:sp>
    </p:spTree>
    <p:extLst>
      <p:ext uri="{BB962C8B-B14F-4D97-AF65-F5344CB8AC3E}">
        <p14:creationId xmlns:p14="http://schemas.microsoft.com/office/powerpoint/2010/main" val="4110055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667D6F9-EC87-4072-803B-6D83F5A6C3F2}" type="slidenum">
              <a:rPr lang="en-US"/>
              <a:pPr/>
              <a:t>18</a:t>
            </a:fld>
            <a:endParaRPr lang="en-US" dirty="0"/>
          </a:p>
        </p:txBody>
      </p:sp>
      <p:sp>
        <p:nvSpPr>
          <p:cNvPr id="611330" name="Rectangle 2"/>
          <p:cNvSpPr>
            <a:spLocks noGrp="1" noRot="1" noChangeAspect="1" noChangeArrowheads="1" noTextEdit="1"/>
          </p:cNvSpPr>
          <p:nvPr>
            <p:ph type="sldImg"/>
          </p:nvPr>
        </p:nvSpPr>
        <p:spPr>
          <a:xfrm>
            <a:off x="422275" y="704850"/>
            <a:ext cx="6181725" cy="3476625"/>
          </a:xfrm>
          <a:ln/>
        </p:spPr>
      </p:sp>
      <p:sp>
        <p:nvSpPr>
          <p:cNvPr id="611331" name="Rectangle 3"/>
          <p:cNvSpPr>
            <a:spLocks noGrp="1" noChangeArrowheads="1"/>
          </p:cNvSpPr>
          <p:nvPr>
            <p:ph type="body" idx="1"/>
          </p:nvPr>
        </p:nvSpPr>
        <p:spPr/>
        <p:txBody>
          <a:bodyPr/>
          <a:lstStyle/>
          <a:p>
            <a:r>
              <a:rPr lang="en-CA" baseline="0" dirty="0" smtClean="0"/>
              <a:t>Windows:</a:t>
            </a:r>
          </a:p>
          <a:p>
            <a:r>
              <a:rPr lang="en-CA" baseline="0" dirty="0" err="1" smtClean="0"/>
              <a:t>mkdir</a:t>
            </a:r>
            <a:r>
              <a:rPr lang="en-CA" baseline="0" dirty="0" smtClean="0"/>
              <a:t> 301</a:t>
            </a:r>
          </a:p>
          <a:p>
            <a:r>
              <a:rPr lang="en-CA" baseline="0" dirty="0" smtClean="0"/>
              <a:t>cd 301</a:t>
            </a:r>
          </a:p>
          <a:p>
            <a:r>
              <a:rPr lang="en-CA" dirty="0" smtClean="0"/>
              <a:t>echo I</a:t>
            </a:r>
            <a:r>
              <a:rPr lang="en-CA" baseline="0" dirty="0" smtClean="0"/>
              <a:t> am awesome!</a:t>
            </a:r>
          </a:p>
          <a:p>
            <a:r>
              <a:rPr lang="en-CA" baseline="0" dirty="0" smtClean="0"/>
              <a:t>cd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notepad</a:t>
            </a:r>
            <a:r>
              <a:rPr lang="en-CA" baseline="0" dirty="0" smtClean="0"/>
              <a:t> message.txt</a:t>
            </a:r>
          </a:p>
          <a:p>
            <a:r>
              <a:rPr lang="en-CA" baseline="0" dirty="0" err="1" smtClean="0"/>
              <a:t>dir</a:t>
            </a:r>
            <a:endParaRPr lang="en-CA" baseline="0" dirty="0" smtClean="0"/>
          </a:p>
          <a:p>
            <a:r>
              <a:rPr lang="en-CA" baseline="0" dirty="0" err="1" smtClean="0"/>
              <a:t>ren</a:t>
            </a:r>
            <a:r>
              <a:rPr lang="en-CA" baseline="0" dirty="0" smtClean="0"/>
              <a:t> message.txt test.txt</a:t>
            </a:r>
          </a:p>
          <a:p>
            <a:r>
              <a:rPr lang="en-CA" baseline="0" dirty="0" err="1" smtClean="0"/>
              <a:t>dir</a:t>
            </a:r>
            <a:endParaRPr lang="en-CA" baseline="0" dirty="0" smtClean="0"/>
          </a:p>
          <a:p>
            <a:r>
              <a:rPr lang="en-CA" baseline="0" dirty="0" smtClean="0"/>
              <a:t>del test.txt</a:t>
            </a:r>
          </a:p>
          <a:p>
            <a:r>
              <a:rPr lang="en-CA" baseline="0" dirty="0" smtClean="0"/>
              <a:t>cd ..</a:t>
            </a:r>
          </a:p>
          <a:p>
            <a:r>
              <a:rPr lang="en-CA" baseline="0" dirty="0" err="1" smtClean="0"/>
              <a:t>rmdir</a:t>
            </a:r>
            <a:r>
              <a:rPr lang="en-CA" baseline="0" dirty="0" smtClean="0"/>
              <a:t> 301</a:t>
            </a:r>
          </a:p>
          <a:p>
            <a:endParaRPr lang="en-CA" baseline="0" dirty="0" smtClean="0"/>
          </a:p>
          <a:p>
            <a:r>
              <a:rPr lang="en-CA" baseline="0" dirty="0" smtClean="0"/>
              <a:t>Linux/Mac: </a:t>
            </a:r>
          </a:p>
          <a:p>
            <a:r>
              <a:rPr lang="en-CA" baseline="0" dirty="0" smtClean="0"/>
              <a:t>cd 301</a:t>
            </a:r>
          </a:p>
          <a:p>
            <a:r>
              <a:rPr lang="en-CA" dirty="0" smtClean="0"/>
              <a:t>echo I</a:t>
            </a:r>
            <a:r>
              <a:rPr lang="en-CA" baseline="0" dirty="0" smtClean="0"/>
              <a:t> am awesome!</a:t>
            </a:r>
          </a:p>
          <a:p>
            <a:r>
              <a:rPr lang="en-CA" baseline="0" dirty="0" smtClean="0"/>
              <a:t>cd</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err="1" smtClean="0"/>
              <a:t>nano</a:t>
            </a:r>
            <a:r>
              <a:rPr lang="en-CA" baseline="0" dirty="0" smtClean="0"/>
              <a:t> message.txt</a:t>
            </a:r>
          </a:p>
          <a:p>
            <a:r>
              <a:rPr lang="en-CA" baseline="0" dirty="0" smtClean="0"/>
              <a:t>ls</a:t>
            </a:r>
          </a:p>
          <a:p>
            <a:r>
              <a:rPr lang="en-CA" baseline="0" dirty="0" smtClean="0"/>
              <a:t>mv message.txt test.txt</a:t>
            </a:r>
          </a:p>
          <a:p>
            <a:r>
              <a:rPr lang="en-CA" baseline="0" dirty="0" smtClean="0"/>
              <a:t>ls</a:t>
            </a:r>
          </a:p>
          <a:p>
            <a:r>
              <a:rPr lang="en-CA" baseline="0" dirty="0" err="1" smtClean="0"/>
              <a:t>rm</a:t>
            </a:r>
            <a:r>
              <a:rPr lang="en-CA" baseline="0" dirty="0" smtClean="0"/>
              <a:t> test.txt</a:t>
            </a:r>
          </a:p>
          <a:p>
            <a:r>
              <a:rPr lang="en-CA" baseline="0" dirty="0" smtClean="0"/>
              <a:t>cd ..</a:t>
            </a:r>
          </a:p>
          <a:p>
            <a:r>
              <a:rPr lang="en-CA" baseline="0" dirty="0" err="1" smtClean="0"/>
              <a:t>rmdir</a:t>
            </a:r>
            <a:r>
              <a:rPr lang="en-CA" baseline="0" dirty="0" smtClean="0"/>
              <a:t> 301</a:t>
            </a:r>
          </a:p>
        </p:txBody>
      </p:sp>
    </p:spTree>
    <p:extLst>
      <p:ext uri="{BB962C8B-B14F-4D97-AF65-F5344CB8AC3E}">
        <p14:creationId xmlns:p14="http://schemas.microsoft.com/office/powerpoint/2010/main" val="2994294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19</a:t>
            </a:fld>
            <a:endParaRPr lang="en-US" dirty="0"/>
          </a:p>
        </p:txBody>
      </p:sp>
    </p:spTree>
    <p:extLst>
      <p:ext uri="{BB962C8B-B14F-4D97-AF65-F5344CB8AC3E}">
        <p14:creationId xmlns:p14="http://schemas.microsoft.com/office/powerpoint/2010/main" val="2794259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2</a:t>
            </a:fld>
            <a:endParaRPr lang="en-US" dirty="0"/>
          </a:p>
        </p:txBody>
      </p:sp>
    </p:spTree>
    <p:extLst>
      <p:ext uri="{BB962C8B-B14F-4D97-AF65-F5344CB8AC3E}">
        <p14:creationId xmlns:p14="http://schemas.microsoft.com/office/powerpoint/2010/main" val="13447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20</a:t>
            </a:fld>
            <a:endParaRPr lang="en-US" dirty="0"/>
          </a:p>
        </p:txBody>
      </p:sp>
    </p:spTree>
    <p:extLst>
      <p:ext uri="{BB962C8B-B14F-4D97-AF65-F5344CB8AC3E}">
        <p14:creationId xmlns:p14="http://schemas.microsoft.com/office/powerpoint/2010/main" val="3318068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21</a:t>
            </a:fld>
            <a:endParaRPr lang="en-US" dirty="0"/>
          </a:p>
        </p:txBody>
      </p:sp>
    </p:spTree>
    <p:extLst>
      <p:ext uri="{BB962C8B-B14F-4D97-AF65-F5344CB8AC3E}">
        <p14:creationId xmlns:p14="http://schemas.microsoft.com/office/powerpoint/2010/main" val="540702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wc – word count</a:t>
            </a:r>
          </a:p>
          <a:p>
            <a:r>
              <a:rPr lang="en-CA" dirty="0" smtClean="0"/>
              <a:t>Another one: ls | sort</a:t>
            </a:r>
          </a:p>
          <a:p>
            <a:endParaRPr lang="en-CA" dirty="0" smtClean="0"/>
          </a:p>
          <a:p>
            <a:r>
              <a:rPr lang="en-CA" dirty="0" smtClean="0"/>
              <a:t>Note that cat &lt; test.txt </a:t>
            </a:r>
          </a:p>
          <a:p>
            <a:r>
              <a:rPr lang="en-CA" dirty="0" smtClean="0"/>
              <a:t>is</a:t>
            </a:r>
            <a:r>
              <a:rPr lang="en-CA" baseline="0" dirty="0" smtClean="0"/>
              <a:t> the same as:</a:t>
            </a:r>
          </a:p>
          <a:p>
            <a:r>
              <a:rPr lang="en-CA" baseline="0" dirty="0" smtClean="0"/>
              <a:t>cat test.txt</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22</a:t>
            </a:fld>
            <a:endParaRPr lang="en-US" dirty="0"/>
          </a:p>
        </p:txBody>
      </p:sp>
    </p:spTree>
    <p:extLst>
      <p:ext uri="{BB962C8B-B14F-4D97-AF65-F5344CB8AC3E}">
        <p14:creationId xmlns:p14="http://schemas.microsoft.com/office/powerpoint/2010/main" val="3133578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Windows does</a:t>
            </a:r>
            <a:r>
              <a:rPr lang="en-CA" baseline="0" dirty="0" smtClean="0"/>
              <a:t> have a sort so these two commands do work.</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23</a:t>
            </a:fld>
            <a:endParaRPr lang="en-US" dirty="0"/>
          </a:p>
        </p:txBody>
      </p:sp>
    </p:spTree>
    <p:extLst>
      <p:ext uri="{BB962C8B-B14F-4D97-AF65-F5344CB8AC3E}">
        <p14:creationId xmlns:p14="http://schemas.microsoft.com/office/powerpoint/2010/main" val="989616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24</a:t>
            </a:fld>
            <a:endParaRPr lang="en-US" dirty="0"/>
          </a:p>
        </p:txBody>
      </p:sp>
    </p:spTree>
    <p:extLst>
      <p:ext uri="{BB962C8B-B14F-4D97-AF65-F5344CB8AC3E}">
        <p14:creationId xmlns:p14="http://schemas.microsoft.com/office/powerpoint/2010/main" val="2424499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Note that double quotes and single quotes have special meaning in BASH:</a:t>
            </a:r>
            <a:endParaRPr lang="en-US" dirty="0" smtClean="0"/>
          </a:p>
          <a:p>
            <a:r>
              <a:rPr lang="en-US" dirty="0" smtClean="0"/>
              <a:t>http://wiki.bash-hackers.org/syntax/quoting</a:t>
            </a:r>
            <a:endParaRPr lang="en-US" dirty="0"/>
          </a:p>
        </p:txBody>
      </p:sp>
      <p:sp>
        <p:nvSpPr>
          <p:cNvPr id="4" name="Slide Number Placeholder 3"/>
          <p:cNvSpPr>
            <a:spLocks noGrp="1"/>
          </p:cNvSpPr>
          <p:nvPr>
            <p:ph type="sldNum" sz="quarter" idx="10"/>
          </p:nvPr>
        </p:nvSpPr>
        <p:spPr/>
        <p:txBody>
          <a:bodyPr/>
          <a:lstStyle/>
          <a:p>
            <a:pPr>
              <a:defRPr/>
            </a:pPr>
            <a:fld id="{D375399A-42DC-46BC-B8DB-8513E91F2A56}" type="slidenum">
              <a:rPr lang="en-US" smtClean="0"/>
              <a:pPr>
                <a:defRPr/>
              </a:pPr>
              <a:t>25</a:t>
            </a:fld>
            <a:endParaRPr lang="en-US" dirty="0"/>
          </a:p>
        </p:txBody>
      </p:sp>
    </p:spTree>
    <p:extLst>
      <p:ext uri="{BB962C8B-B14F-4D97-AF65-F5344CB8AC3E}">
        <p14:creationId xmlns:p14="http://schemas.microsoft.com/office/powerpoint/2010/main" val="2426199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$PATH (Linux) or Path (Windows)</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26</a:t>
            </a:fld>
            <a:endParaRPr lang="en-US" dirty="0"/>
          </a:p>
        </p:txBody>
      </p:sp>
    </p:spTree>
    <p:extLst>
      <p:ext uri="{BB962C8B-B14F-4D97-AF65-F5344CB8AC3E}">
        <p14:creationId xmlns:p14="http://schemas.microsoft.com/office/powerpoint/2010/main" val="15327647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grep –i</a:t>
            </a:r>
            <a:r>
              <a:rPr lang="en-CA" baseline="0" dirty="0" smtClean="0"/>
              <a:t> will be case-insensitive</a:t>
            </a:r>
          </a:p>
          <a:p>
            <a:r>
              <a:rPr lang="en-CA" baseline="0" dirty="0" smtClean="0"/>
              <a:t>grep –R will search all files in directory</a:t>
            </a:r>
          </a:p>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27</a:t>
            </a:fld>
            <a:endParaRPr lang="en-US" dirty="0"/>
          </a:p>
        </p:txBody>
      </p:sp>
    </p:spTree>
    <p:extLst>
      <p:ext uri="{BB962C8B-B14F-4D97-AF65-F5344CB8AC3E}">
        <p14:creationId xmlns:p14="http://schemas.microsoft.com/office/powerpoint/2010/main" val="5684818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 Windows, parameters accessed using:</a:t>
            </a:r>
            <a:r>
              <a:rPr lang="en-CA" baseline="0" dirty="0" smtClean="0"/>
              <a:t> %1, %2, etc.</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28</a:t>
            </a:fld>
            <a:endParaRPr lang="en-US" dirty="0"/>
          </a:p>
        </p:txBody>
      </p:sp>
    </p:spTree>
    <p:extLst>
      <p:ext uri="{BB962C8B-B14F-4D97-AF65-F5344CB8AC3E}">
        <p14:creationId xmlns:p14="http://schemas.microsoft.com/office/powerpoint/2010/main" val="3358906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On mac:</a:t>
            </a:r>
          </a:p>
          <a:p>
            <a:r>
              <a:rPr lang="en-CA" dirty="0" smtClean="0"/>
              <a:t>ssh –l </a:t>
            </a:r>
            <a:r>
              <a:rPr lang="en-CA" dirty="0" err="1" smtClean="0"/>
              <a:t>data301</a:t>
            </a:r>
            <a:r>
              <a:rPr lang="en-CA" smtClean="0"/>
              <a:t> cosc304.ok.ubc.ca</a:t>
            </a:r>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29</a:t>
            </a:fld>
            <a:endParaRPr lang="en-US" dirty="0"/>
          </a:p>
        </p:txBody>
      </p:sp>
    </p:spTree>
    <p:extLst>
      <p:ext uri="{BB962C8B-B14F-4D97-AF65-F5344CB8AC3E}">
        <p14:creationId xmlns:p14="http://schemas.microsoft.com/office/powerpoint/2010/main" val="10572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982" indent="-174982">
              <a:buFontTx/>
              <a:buChar char="-"/>
            </a:pPr>
            <a:endParaRPr lang="en-CA" dirty="0"/>
          </a:p>
        </p:txBody>
      </p:sp>
      <p:sp>
        <p:nvSpPr>
          <p:cNvPr id="4" name="Slide Number Placeholder 3"/>
          <p:cNvSpPr>
            <a:spLocks noGrp="1"/>
          </p:cNvSpPr>
          <p:nvPr>
            <p:ph type="sldNum" sz="quarter" idx="10"/>
          </p:nvPr>
        </p:nvSpPr>
        <p:spPr/>
        <p:txBody>
          <a:bodyPr/>
          <a:lstStyle/>
          <a:p>
            <a:fld id="{A34CEF61-6081-4889-BDED-2ADA6FECE219}" type="slidenum">
              <a:rPr lang="en-US" smtClean="0"/>
              <a:t>3</a:t>
            </a:fld>
            <a:endParaRPr lang="en-US" dirty="0"/>
          </a:p>
        </p:txBody>
      </p:sp>
    </p:spTree>
    <p:extLst>
      <p:ext uri="{BB962C8B-B14F-4D97-AF65-F5344CB8AC3E}">
        <p14:creationId xmlns:p14="http://schemas.microsoft.com/office/powerpoint/2010/main" val="27731119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667D6F9-EC87-4072-803B-6D83F5A6C3F2}" type="slidenum">
              <a:rPr lang="en-US"/>
              <a:pPr/>
              <a:t>30</a:t>
            </a:fld>
            <a:endParaRPr lang="en-US" dirty="0"/>
          </a:p>
        </p:txBody>
      </p:sp>
      <p:sp>
        <p:nvSpPr>
          <p:cNvPr id="611330" name="Rectangle 2"/>
          <p:cNvSpPr>
            <a:spLocks noGrp="1" noRot="1" noChangeAspect="1" noChangeArrowheads="1" noTextEdit="1"/>
          </p:cNvSpPr>
          <p:nvPr>
            <p:ph type="sldImg"/>
          </p:nvPr>
        </p:nvSpPr>
        <p:spPr>
          <a:xfrm>
            <a:off x="422275" y="704850"/>
            <a:ext cx="6181725" cy="3476625"/>
          </a:xfrm>
          <a:ln/>
        </p:spPr>
      </p:sp>
      <p:sp>
        <p:nvSpPr>
          <p:cNvPr id="611331" name="Rectangle 3"/>
          <p:cNvSpPr>
            <a:spLocks noGrp="1" noChangeArrowheads="1"/>
          </p:cNvSpPr>
          <p:nvPr>
            <p:ph type="body" idx="1"/>
          </p:nvPr>
        </p:nvSpPr>
        <p:spPr/>
        <p:txBody>
          <a:bodyPr/>
          <a:lstStyle/>
          <a:p>
            <a:r>
              <a:rPr lang="en-CA" baseline="0" dirty="0" smtClean="0"/>
              <a:t>1) Sort:</a:t>
            </a:r>
          </a:p>
          <a:p>
            <a:r>
              <a:rPr lang="en-CA" baseline="0" dirty="0" smtClean="0"/>
              <a:t>sort numbers.txt &gt; sorted.txt</a:t>
            </a:r>
          </a:p>
          <a:p>
            <a:endParaRPr lang="en-CA" baseline="0" dirty="0" smtClean="0"/>
          </a:p>
          <a:p>
            <a:r>
              <a:rPr lang="en-CA" baseline="0" dirty="0" smtClean="0"/>
              <a:t>2) Word count (only works on Mac/Linux):</a:t>
            </a:r>
          </a:p>
          <a:p>
            <a:r>
              <a:rPr lang="en-CA" baseline="0" dirty="0" err="1" smtClean="0"/>
              <a:t>wc</a:t>
            </a:r>
            <a:r>
              <a:rPr lang="en-CA" baseline="0" dirty="0" smtClean="0"/>
              <a:t> numbers.txt &gt; count.txt</a:t>
            </a:r>
          </a:p>
          <a:p>
            <a:endParaRPr lang="en-CA" baseline="0" dirty="0" smtClean="0"/>
          </a:p>
          <a:p>
            <a:r>
              <a:rPr lang="en-CA" baseline="0" dirty="0" smtClean="0"/>
              <a:t>3) Append three times:</a:t>
            </a:r>
          </a:p>
          <a:p>
            <a:r>
              <a:rPr lang="en-CA" baseline="0" dirty="0" smtClean="0"/>
              <a:t>more numbers.txt &gt; output.txt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more numbers.txt &gt;&gt; output.txt </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more numbers.txt &gt;&gt; output.txt </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4) </a:t>
            </a:r>
            <a:r>
              <a:rPr lang="en-CA" baseline="0" dirty="0" err="1" smtClean="0"/>
              <a:t>Grep</a:t>
            </a:r>
            <a:r>
              <a:rPr lang="en-CA" baseline="0" dirty="0" smtClean="0"/>
              <a:t> (Mac/Linux):</a:t>
            </a:r>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err="1" smtClean="0"/>
              <a:t>grep</a:t>
            </a:r>
            <a:r>
              <a:rPr lang="en-CA" baseline="0" dirty="0" smtClean="0"/>
              <a:t> e output.txt</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find </a:t>
            </a:r>
            <a:r>
              <a:rPr lang="en-CA" dirty="0" smtClean="0"/>
              <a:t>"</a:t>
            </a:r>
            <a:r>
              <a:rPr lang="en-CA" dirty="0" smtClean="0">
                <a:latin typeface="Courier New" panose="02070309020205020404" pitchFamily="49" charset="0"/>
                <a:cs typeface="Courier New" panose="02070309020205020404" pitchFamily="49" charset="0"/>
              </a:rPr>
              <a:t>e</a:t>
            </a:r>
            <a:r>
              <a:rPr lang="en-CA" dirty="0" smtClean="0"/>
              <a:t>"</a:t>
            </a:r>
            <a:r>
              <a:rPr lang="en-CA" baseline="0" dirty="0" smtClean="0"/>
              <a:t> output.txt</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p>
          <a:p>
            <a:r>
              <a:rPr lang="en-CA" baseline="0" dirty="0" smtClean="0"/>
              <a:t>5) </a:t>
            </a:r>
          </a:p>
          <a:p>
            <a:r>
              <a:rPr lang="en-CA" baseline="0" dirty="0" smtClean="0"/>
              <a:t>more sorted.txt</a:t>
            </a:r>
          </a:p>
          <a:p>
            <a:r>
              <a:rPr lang="en-CA" baseline="0" dirty="0" smtClean="0"/>
              <a:t>more output.txt</a:t>
            </a:r>
          </a:p>
          <a:p>
            <a:r>
              <a:rPr lang="en-CA" baseline="0" dirty="0" smtClean="0"/>
              <a:t>more search.txt</a:t>
            </a:r>
          </a:p>
        </p:txBody>
      </p:sp>
    </p:spTree>
    <p:extLst>
      <p:ext uri="{BB962C8B-B14F-4D97-AF65-F5344CB8AC3E}">
        <p14:creationId xmlns:p14="http://schemas.microsoft.com/office/powerpoint/2010/main" val="17641198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8EE93F6D-A40F-43C6-B372-C2F43C739503}" type="slidenum">
              <a:rPr lang="en-US"/>
              <a:pPr/>
              <a:t>31</a:t>
            </a:fld>
            <a:endParaRPr lang="en-US" dirty="0"/>
          </a:p>
        </p:txBody>
      </p:sp>
      <p:sp>
        <p:nvSpPr>
          <p:cNvPr id="521218" name="Rectangle 2"/>
          <p:cNvSpPr>
            <a:spLocks noGrp="1" noRot="1" noChangeAspect="1" noChangeArrowheads="1" noTextEdit="1"/>
          </p:cNvSpPr>
          <p:nvPr>
            <p:ph type="sldImg"/>
          </p:nvPr>
        </p:nvSpPr>
        <p:spPr>
          <a:xfrm>
            <a:off x="485775" y="119063"/>
            <a:ext cx="6205538" cy="3490912"/>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1063E24-992B-47DF-969A-983E89634DEF}" type="slidenum">
              <a:rPr lang="en-US"/>
              <a:pPr/>
              <a:t>32</a:t>
            </a:fld>
            <a:endParaRPr lang="en-US" dirty="0"/>
          </a:p>
        </p:txBody>
      </p:sp>
      <p:sp>
        <p:nvSpPr>
          <p:cNvPr id="523266" name="Rectangle 2"/>
          <p:cNvSpPr>
            <a:spLocks noGrp="1" noRot="1" noChangeAspect="1" noChangeArrowheads="1" noTextEdit="1"/>
          </p:cNvSpPr>
          <p:nvPr>
            <p:ph type="sldImg"/>
          </p:nvPr>
        </p:nvSpPr>
        <p:spPr>
          <a:xfrm>
            <a:off x="485775" y="119063"/>
            <a:ext cx="6205538" cy="3490912"/>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sldNum" sz="quarter" idx="5"/>
          </p:nvPr>
        </p:nvSpPr>
        <p:spPr>
          <a:ln/>
        </p:spPr>
        <p:txBody>
          <a:bodyPr/>
          <a:lstStyle/>
          <a:p>
            <a:fld id="{31063E24-992B-47DF-969A-983E89634DEF}" type="slidenum">
              <a:rPr lang="en-US"/>
              <a:pPr/>
              <a:t>33</a:t>
            </a:fld>
            <a:endParaRPr lang="en-US" dirty="0"/>
          </a:p>
        </p:txBody>
      </p:sp>
      <p:sp>
        <p:nvSpPr>
          <p:cNvPr id="523266" name="Rectangle 2"/>
          <p:cNvSpPr>
            <a:spLocks noGrp="1" noRot="1" noChangeAspect="1" noChangeArrowheads="1" noTextEdit="1"/>
          </p:cNvSpPr>
          <p:nvPr>
            <p:ph type="sldImg"/>
          </p:nvPr>
        </p:nvSpPr>
        <p:spPr>
          <a:xfrm>
            <a:off x="485775" y="119063"/>
            <a:ext cx="6205538" cy="3490912"/>
          </a:xfrm>
          <a:ln cap="flat"/>
        </p:spPr>
      </p:sp>
    </p:spTree>
    <p:extLst>
      <p:ext uri="{BB962C8B-B14F-4D97-AF65-F5344CB8AC3E}">
        <p14:creationId xmlns:p14="http://schemas.microsoft.com/office/powerpoint/2010/main" val="367045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4</a:t>
            </a:fld>
            <a:endParaRPr lang="en-US" dirty="0"/>
          </a:p>
        </p:txBody>
      </p:sp>
    </p:spTree>
    <p:extLst>
      <p:ext uri="{BB962C8B-B14F-4D97-AF65-F5344CB8AC3E}">
        <p14:creationId xmlns:p14="http://schemas.microsoft.com/office/powerpoint/2010/main" val="192337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cls</a:t>
            </a:r>
          </a:p>
          <a:p>
            <a:r>
              <a:rPr lang="en-CA" dirty="0" smtClean="0"/>
              <a:t>cd</a:t>
            </a:r>
          </a:p>
          <a:p>
            <a:r>
              <a:rPr lang="en-CA" dirty="0" smtClean="0"/>
              <a:t>echo</a:t>
            </a:r>
            <a:r>
              <a:rPr lang="en-CA" baseline="0" dirty="0" smtClean="0"/>
              <a:t> Hello</a:t>
            </a:r>
          </a:p>
          <a:p>
            <a:r>
              <a:rPr lang="en-CA" baseline="0" dirty="0" smtClean="0"/>
              <a:t>mkdir 301</a:t>
            </a:r>
          </a:p>
          <a:p>
            <a:r>
              <a:rPr lang="en-CA" baseline="0" dirty="0" smtClean="0"/>
              <a:t>cd 301</a:t>
            </a:r>
          </a:p>
          <a:p>
            <a:r>
              <a:rPr lang="en-CA" dirty="0" smtClean="0"/>
              <a:t>notepad</a:t>
            </a:r>
            <a:r>
              <a:rPr lang="en-CA" baseline="0" dirty="0" smtClean="0"/>
              <a:t> test.txt</a:t>
            </a:r>
          </a:p>
          <a:p>
            <a:r>
              <a:rPr lang="en-CA" baseline="0" dirty="0" smtClean="0"/>
              <a:t>In notepad write: This is a test!</a:t>
            </a:r>
          </a:p>
          <a:p>
            <a:endParaRPr lang="en-CA" baseline="0" dirty="0" smtClean="0"/>
          </a:p>
          <a:p>
            <a:r>
              <a:rPr lang="en-CA" baseline="0" dirty="0" err="1" smtClean="0"/>
              <a:t>dir</a:t>
            </a:r>
            <a:endParaRPr lang="en-CA" baseline="0" dirty="0" smtClean="0"/>
          </a:p>
          <a:p>
            <a:r>
              <a:rPr lang="en-CA" dirty="0" smtClean="0"/>
              <a:t>more test.txt</a:t>
            </a:r>
          </a:p>
          <a:p>
            <a:r>
              <a:rPr lang="en-CA" dirty="0" smtClean="0"/>
              <a:t>del test.txt</a:t>
            </a:r>
          </a:p>
          <a:p>
            <a:r>
              <a:rPr lang="en-CA" dirty="0" smtClean="0"/>
              <a:t>cd ..</a:t>
            </a:r>
          </a:p>
          <a:p>
            <a:r>
              <a:rPr lang="en-CA" dirty="0" smtClean="0"/>
              <a:t>rmdir 301</a:t>
            </a:r>
          </a:p>
          <a:p>
            <a:endParaRPr lang="en-CA" dirty="0" smtClean="0"/>
          </a:p>
          <a:p>
            <a:pPr defTabSz="933237">
              <a:defRPr/>
            </a:pPr>
            <a:r>
              <a:rPr lang="en-CA" dirty="0" smtClean="0"/>
              <a:t>Note: </a:t>
            </a:r>
            <a:r>
              <a:rPr lang="en-US" dirty="0"/>
              <a:t> "ls", "</a:t>
            </a:r>
            <a:r>
              <a:rPr lang="en-US" dirty="0" err="1"/>
              <a:t>rm</a:t>
            </a:r>
            <a:r>
              <a:rPr lang="en-US" dirty="0"/>
              <a:t>", are not default commands found on Windows, but can be added through extensions. These extensions commonly come from installing </a:t>
            </a:r>
            <a:r>
              <a:rPr lang="en-US" dirty="0" err="1"/>
              <a:t>Git</a:t>
            </a:r>
            <a:r>
              <a:rPr lang="en-US" dirty="0"/>
              <a:t> (which will also install common bash utilities), as well as </a:t>
            </a:r>
            <a:r>
              <a:rPr lang="en-US" dirty="0" err="1"/>
              <a:t>MinGW's</a:t>
            </a:r>
            <a:r>
              <a:rPr lang="en-US" dirty="0"/>
              <a:t> </a:t>
            </a:r>
            <a:r>
              <a:rPr lang="en-US" dirty="0" err="1"/>
              <a:t>MSYS</a:t>
            </a:r>
            <a:r>
              <a:rPr lang="en-US" dirty="0"/>
              <a:t>, which provides similar functionality. Cygwin is another common place people get bash utilities from.</a:t>
            </a:r>
          </a:p>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5</a:t>
            </a:fld>
            <a:endParaRPr lang="en-US" dirty="0"/>
          </a:p>
        </p:txBody>
      </p:sp>
    </p:spTree>
    <p:extLst>
      <p:ext uri="{BB962C8B-B14F-4D97-AF65-F5344CB8AC3E}">
        <p14:creationId xmlns:p14="http://schemas.microsoft.com/office/powerpoint/2010/main" val="4502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6</a:t>
            </a:fld>
            <a:endParaRPr lang="en-US" dirty="0"/>
          </a:p>
        </p:txBody>
      </p:sp>
    </p:spTree>
    <p:extLst>
      <p:ext uri="{BB962C8B-B14F-4D97-AF65-F5344CB8AC3E}">
        <p14:creationId xmlns:p14="http://schemas.microsoft.com/office/powerpoint/2010/main" val="3457625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clear</a:t>
            </a:r>
          </a:p>
          <a:p>
            <a:r>
              <a:rPr lang="en-CA" dirty="0" smtClean="0"/>
              <a:t>pwd</a:t>
            </a:r>
          </a:p>
          <a:p>
            <a:r>
              <a:rPr lang="en-CA" dirty="0" smtClean="0"/>
              <a:t>echo</a:t>
            </a:r>
            <a:r>
              <a:rPr lang="en-CA" baseline="0" dirty="0" smtClean="0"/>
              <a:t> Hello</a:t>
            </a:r>
          </a:p>
          <a:p>
            <a:r>
              <a:rPr lang="en-CA" baseline="0" dirty="0" smtClean="0"/>
              <a:t>mkdir 301</a:t>
            </a:r>
          </a:p>
          <a:p>
            <a:r>
              <a:rPr lang="en-CA" baseline="0" dirty="0" smtClean="0"/>
              <a:t>cd 301</a:t>
            </a:r>
          </a:p>
          <a:p>
            <a:r>
              <a:rPr lang="en-CA" dirty="0" smtClean="0"/>
              <a:t>notepad</a:t>
            </a:r>
            <a:r>
              <a:rPr lang="en-CA" baseline="0" dirty="0" smtClean="0"/>
              <a:t> test.txt</a:t>
            </a:r>
          </a:p>
          <a:p>
            <a:r>
              <a:rPr lang="en-CA" baseline="0" dirty="0" smtClean="0"/>
              <a:t>In notepad write: This is a test!</a:t>
            </a:r>
          </a:p>
          <a:p>
            <a:endParaRPr lang="en-CA" baseline="0" dirty="0" smtClean="0"/>
          </a:p>
          <a:p>
            <a:r>
              <a:rPr lang="en-CA" baseline="0" dirty="0" smtClean="0"/>
              <a:t>ls</a:t>
            </a:r>
          </a:p>
          <a:p>
            <a:r>
              <a:rPr lang="en-CA" dirty="0" smtClean="0"/>
              <a:t>cat test.txt</a:t>
            </a:r>
          </a:p>
          <a:p>
            <a:r>
              <a:rPr lang="en-CA" dirty="0" smtClean="0"/>
              <a:t>rm test.txt</a:t>
            </a:r>
          </a:p>
          <a:p>
            <a:r>
              <a:rPr lang="en-CA" dirty="0" smtClean="0"/>
              <a:t>cd ..</a:t>
            </a:r>
          </a:p>
          <a:p>
            <a:r>
              <a:rPr lang="en-CA" dirty="0" smtClean="0"/>
              <a:t>rmdir 301</a:t>
            </a:r>
          </a:p>
          <a:p>
            <a:r>
              <a:rPr lang="en-CA" dirty="0" smtClean="0"/>
              <a:t>rm</a:t>
            </a:r>
            <a:r>
              <a:rPr lang="en-CA" baseline="0" dirty="0" smtClean="0"/>
              <a:t> –r 301</a:t>
            </a:r>
            <a:endParaRPr lang="en-CA"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34CEF61-6081-4889-BDED-2ADA6FECE219}" type="slidenum">
              <a:rPr lang="en-US" smtClean="0"/>
              <a:t>7</a:t>
            </a:fld>
            <a:endParaRPr lang="en-US" dirty="0"/>
          </a:p>
        </p:txBody>
      </p:sp>
    </p:spTree>
    <p:extLst>
      <p:ext uri="{BB962C8B-B14F-4D97-AF65-F5344CB8AC3E}">
        <p14:creationId xmlns:p14="http://schemas.microsoft.com/office/powerpoint/2010/main" val="25201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8</a:t>
            </a:fld>
            <a:endParaRPr lang="en-US" dirty="0"/>
          </a:p>
        </p:txBody>
      </p:sp>
    </p:spTree>
    <p:extLst>
      <p:ext uri="{BB962C8B-B14F-4D97-AF65-F5344CB8AC3E}">
        <p14:creationId xmlns:p14="http://schemas.microsoft.com/office/powerpoint/2010/main" val="218529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A34CEF61-6081-4889-BDED-2ADA6FECE219}" type="slidenum">
              <a:rPr lang="en-US" smtClean="0"/>
              <a:t>9</a:t>
            </a:fld>
            <a:endParaRPr lang="en-US" dirty="0"/>
          </a:p>
        </p:txBody>
      </p:sp>
    </p:spTree>
    <p:extLst>
      <p:ext uri="{BB962C8B-B14F-4D97-AF65-F5344CB8AC3E}">
        <p14:creationId xmlns:p14="http://schemas.microsoft.com/office/powerpoint/2010/main" val="150640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991599" cy="819150"/>
          </a:xfrm>
          <a:prstGeom prst="rect">
            <a:avLst/>
          </a:prstGeom>
        </p:spPr>
        <p:txBody>
          <a:bodyPr tIns="0" bIns="0" anchor="b">
            <a:normAutofit/>
          </a:bodyPr>
          <a:lstStyle>
            <a:lvl1pPr algn="l">
              <a:lnSpc>
                <a:spcPct val="89000"/>
              </a:lnSpc>
              <a:defRPr sz="3200"/>
            </a:lvl1pPr>
          </a:lstStyle>
          <a:p>
            <a:r>
              <a:rPr lang="en-US" dirty="0" smtClean="0"/>
              <a:t>Click to edit Master title style</a:t>
            </a:r>
            <a:endParaRPr lang="en-US" dirty="0"/>
          </a:p>
        </p:txBody>
      </p:sp>
      <p:sp>
        <p:nvSpPr>
          <p:cNvPr id="3" name="Content Placeholder 2"/>
          <p:cNvSpPr>
            <a:spLocks noGrp="1"/>
          </p:cNvSpPr>
          <p:nvPr>
            <p:ph idx="1"/>
          </p:nvPr>
        </p:nvSpPr>
        <p:spPr>
          <a:xfrm>
            <a:off x="62838" y="819150"/>
            <a:ext cx="9031287" cy="4267200"/>
          </a:xfrm>
        </p:spPr>
        <p:txBody>
          <a:bodyPr/>
          <a:lstStyle>
            <a:lvl1pPr marL="91440" indent="-91440">
              <a:lnSpc>
                <a:spcPct val="89000"/>
              </a:lnSpc>
              <a:spcBef>
                <a:spcPts val="1000"/>
              </a:spcBef>
              <a:buFont typeface="Symbol" pitchFamily="18" charset="2"/>
              <a:buChar char=" "/>
              <a:defRPr/>
            </a:lvl1pPr>
            <a:lvl2pPr marL="457200" indent="-219456">
              <a:lnSpc>
                <a:spcPct val="89000"/>
              </a:lnSpc>
              <a:defRPr/>
            </a:lvl2pPr>
            <a:lvl3pPr marL="731520">
              <a:lnSpc>
                <a:spcPct val="89000"/>
              </a:lnSpc>
              <a:defRPr/>
            </a:lvl3pPr>
            <a:lvl4pPr>
              <a:lnSpc>
                <a:spcPct val="89000"/>
              </a:lnSpc>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9" name="Slide Number Placeholder 8"/>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5" name="Slide Number Placeholder 4"/>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1D8BD707-D9CF-40AE-B4C6-C98DA3205C09}" type="datetimeFigureOut">
              <a:rPr lang="en-US" smtClean="0"/>
              <a:pPr/>
              <a:t>6/11/2019</a:t>
            </a:fld>
            <a:endParaRPr lang="en-US" dirty="0"/>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dirty="0"/>
          </a:p>
        </p:txBody>
      </p:sp>
      <p:sp>
        <p:nvSpPr>
          <p:cNvPr id="7" name="Slide Number Placeholder 6"/>
          <p:cNvSpPr>
            <a:spLocks noGrp="1"/>
          </p:cNvSpPr>
          <p:nvPr>
            <p:ph type="sldNum" sz="quarter" idx="12"/>
          </p:nvPr>
        </p:nvSpPr>
        <p:spPr>
          <a:xfrm>
            <a:off x="6553200" y="4800600"/>
            <a:ext cx="2133600" cy="273844"/>
          </a:xfrm>
          <a:prstGeom prst="rect">
            <a:avLst/>
          </a:prstGeom>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38" y="895350"/>
            <a:ext cx="9031287" cy="427749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Text Box 20"/>
          <p:cNvSpPr txBox="1">
            <a:spLocks noChangeArrowheads="1"/>
          </p:cNvSpPr>
          <p:nvPr userDrawn="1"/>
        </p:nvSpPr>
        <p:spPr bwMode="auto">
          <a:xfrm>
            <a:off x="5099050" y="1"/>
            <a:ext cx="4038600" cy="307777"/>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00000"/>
              </a:lnSpc>
            </a:pPr>
            <a:r>
              <a:rPr lang="en-US" sz="1000" dirty="0" smtClean="0">
                <a:latin typeface="Verdana" pitchFamily="34" charset="0"/>
                <a:ea typeface="Verdana" pitchFamily="34" charset="0"/>
                <a:cs typeface="Verdana" pitchFamily="34" charset="0"/>
              </a:rPr>
              <a:t>DATA</a:t>
            </a:r>
            <a:r>
              <a:rPr lang="en-US" sz="1000" baseline="0" dirty="0" smtClean="0">
                <a:latin typeface="Verdana" pitchFamily="34" charset="0"/>
                <a:ea typeface="Verdana" pitchFamily="34" charset="0"/>
                <a:cs typeface="Verdana" pitchFamily="34" charset="0"/>
              </a:rPr>
              <a:t> 301:</a:t>
            </a:r>
            <a:r>
              <a:rPr lang="en-US" sz="1000" dirty="0" smtClean="0">
                <a:latin typeface="Verdana" pitchFamily="34" charset="0"/>
                <a:ea typeface="Verdana" pitchFamily="34" charset="0"/>
                <a:cs typeface="Verdana" pitchFamily="34" charset="0"/>
              </a:rPr>
              <a:t> Data Analytics (</a:t>
            </a:r>
            <a:fld id="{C730B863-690F-47F2-A358-65BFACF01BB1}" type="slidenum">
              <a:rPr lang="en-US" sz="1400" b="1" smtClean="0">
                <a:latin typeface="Verdana" pitchFamily="34" charset="0"/>
                <a:ea typeface="Verdana" pitchFamily="34" charset="0"/>
                <a:cs typeface="Verdana" pitchFamily="34" charset="0"/>
              </a:rPr>
              <a:pPr algn="r">
                <a:lnSpc>
                  <a:spcPct val="100000"/>
                </a:lnSpc>
              </a:pPr>
              <a:t>‹#›</a:t>
            </a:fld>
            <a:r>
              <a:rPr kumimoji="0" lang="en-US" sz="1000" b="0" i="0" u="none" strike="noStrike" kern="1200" cap="none" spc="0" normalizeH="0" baseline="0" noProof="0" dirty="0" smtClean="0">
                <a:ln>
                  <a:noFill/>
                </a:ln>
                <a:solidFill>
                  <a:prstClr val="white"/>
                </a:solidFill>
                <a:effectLst/>
                <a:uLnTx/>
                <a:uFillTx/>
                <a:latin typeface="Verdana" pitchFamily="34" charset="0"/>
                <a:ea typeface="Verdana" pitchFamily="34" charset="0"/>
                <a:cs typeface="Verdana" pitchFamily="34" charset="0"/>
              </a:rPr>
              <a:t>)</a:t>
            </a:r>
            <a:endParaRPr lang="en-US" sz="1400" b="1" dirty="0">
              <a:latin typeface="Verdana" pitchFamily="34" charset="0"/>
              <a:ea typeface="Verdana" pitchFamily="34" charset="0"/>
              <a:cs typeface="Verdana" pitchFamily="34" charset="0"/>
            </a:endParaRPr>
          </a:p>
        </p:txBody>
      </p:sp>
      <p:sp>
        <p:nvSpPr>
          <p:cNvPr id="11" name="Line 5"/>
          <p:cNvSpPr>
            <a:spLocks noChangeShapeType="1"/>
          </p:cNvSpPr>
          <p:nvPr userDrawn="1"/>
        </p:nvSpPr>
        <p:spPr bwMode="auto">
          <a:xfrm flipV="1">
            <a:off x="62838" y="832567"/>
            <a:ext cx="90312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 name="Title Placeholder 11"/>
          <p:cNvSpPr>
            <a:spLocks noGrp="1"/>
          </p:cNvSpPr>
          <p:nvPr>
            <p:ph type="title"/>
          </p:nvPr>
        </p:nvSpPr>
        <p:spPr>
          <a:xfrm>
            <a:off x="66504" y="2020"/>
            <a:ext cx="9027621" cy="77621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89000"/>
        </a:lnSpc>
        <a:spcBef>
          <a:spcPct val="20000"/>
        </a:spcBef>
        <a:buFont typeface="Arial" pitchFamily="34" charset="0"/>
        <a:buNone/>
        <a:defRPr sz="2400" kern="1200">
          <a:solidFill>
            <a:schemeClr val="tx1"/>
          </a:solidFill>
          <a:latin typeface="+mn-lt"/>
          <a:ea typeface="+mn-ea"/>
          <a:cs typeface="+mn-cs"/>
        </a:defRPr>
      </a:lvl1pPr>
      <a:lvl2pPr marL="519113" indent="-285750" algn="l" defTabSz="914400" rtl="0" eaLnBrk="1" latinLnBrk="0" hangingPunct="1">
        <a:lnSpc>
          <a:spcPct val="89000"/>
        </a:lnSpc>
        <a:spcBef>
          <a:spcPct val="20000"/>
        </a:spcBef>
        <a:buFont typeface="Arial" pitchFamily="34" charset="0"/>
        <a:buChar char="•"/>
        <a:defRPr sz="2000" kern="1200">
          <a:solidFill>
            <a:srgbClr val="FFFF00"/>
          </a:solidFill>
          <a:latin typeface="+mn-lt"/>
          <a:ea typeface="+mn-ea"/>
          <a:cs typeface="+mn-cs"/>
        </a:defRPr>
      </a:lvl2pPr>
      <a:lvl3pPr marL="742950" indent="-228600" algn="l" defTabSz="914400" rtl="0" eaLnBrk="1" latinLnBrk="0" hangingPunct="1">
        <a:lnSpc>
          <a:spcPct val="89000"/>
        </a:lnSpc>
        <a:spcBef>
          <a:spcPct val="20000"/>
        </a:spcBef>
        <a:buFont typeface="Wingdings" pitchFamily="2" charset="2"/>
        <a:buChar char="§"/>
        <a:defRPr sz="1800" kern="1200">
          <a:solidFill>
            <a:schemeClr val="accent4">
              <a:lumMod val="60000"/>
              <a:lumOff val="40000"/>
            </a:schemeClr>
          </a:solidFill>
          <a:latin typeface="+mn-lt"/>
          <a:ea typeface="+mn-ea"/>
          <a:cs typeface="+mn-cs"/>
        </a:defRPr>
      </a:lvl3pPr>
      <a:lvl4pPr marL="976313" indent="-228600" algn="l" defTabSz="914400" rtl="0" eaLnBrk="1" latinLnBrk="0" hangingPunct="1">
        <a:lnSpc>
          <a:spcPct val="89000"/>
        </a:lnSpc>
        <a:spcBef>
          <a:spcPct val="20000"/>
        </a:spcBef>
        <a:buFont typeface="Arial" pitchFamily="34" charset="0"/>
        <a:buChar char="–"/>
        <a:defRPr sz="1800" kern="1200">
          <a:solidFill>
            <a:srgbClr val="FFC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7yW6Ybj6tO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AutoShape 2"/>
          <p:cNvSpPr>
            <a:spLocks noGrp="1" noChangeArrowheads="1"/>
          </p:cNvSpPr>
          <p:nvPr>
            <p:ph type="ctrTitle"/>
          </p:nvPr>
        </p:nvSpPr>
        <p:spPr bwMode="ltGray">
          <a:xfrm>
            <a:off x="228604" y="457201"/>
            <a:ext cx="8382000" cy="1709737"/>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noAutofit/>
          </a:bodyPr>
          <a:lstStyle/>
          <a:p>
            <a:pPr algn="ctr">
              <a:spcBef>
                <a:spcPts val="7800"/>
              </a:spcBef>
            </a:pPr>
            <a:r>
              <a:rPr lang="en-US" sz="3200" dirty="0" smtClean="0">
                <a:effectLst>
                  <a:outerShdw blurRad="38100" dist="38100" dir="2700000" algn="tl">
                    <a:srgbClr val="000000"/>
                  </a:outerShdw>
                </a:effectLst>
              </a:rPr>
              <a:t>DATA 301 </a:t>
            </a:r>
            <a:r>
              <a:rPr lang="en-US" sz="3200" dirty="0">
                <a:effectLst>
                  <a:outerShdw blurRad="38100" dist="38100" dir="2700000" algn="tl">
                    <a:srgbClr val="000000"/>
                  </a:outerShdw>
                </a:effectLst>
              </a:rPr>
              <a:t/>
            </a:r>
            <a:br>
              <a:rPr lang="en-US" sz="3200" dirty="0">
                <a:effectLst>
                  <a:outerShdw blurRad="38100" dist="38100" dir="2700000" algn="tl">
                    <a:srgbClr val="000000"/>
                  </a:outerShdw>
                </a:effectLst>
              </a:rPr>
            </a:br>
            <a:r>
              <a:rPr lang="en-US" sz="3200" dirty="0">
                <a:effectLst>
                  <a:outerShdw blurRad="38100" dist="38100" dir="2700000" algn="tl">
                    <a:srgbClr val="000000"/>
                  </a:outerShdw>
                </a:effectLst>
              </a:rPr>
              <a:t>Introduction to Data </a:t>
            </a:r>
            <a:r>
              <a:rPr lang="en-US" sz="3200" dirty="0" smtClean="0">
                <a:effectLst>
                  <a:outerShdw blurRad="38100" dist="38100" dir="2700000" algn="tl">
                    <a:srgbClr val="000000"/>
                  </a:outerShdw>
                </a:effectLst>
              </a:rPr>
              <a:t>Analytics</a:t>
            </a:r>
            <a:br>
              <a:rPr lang="en-US" sz="3200" dirty="0" smtClean="0">
                <a:effectLst>
                  <a:outerShdw blurRad="38100" dist="38100" dir="2700000" algn="tl">
                    <a:srgbClr val="000000"/>
                  </a:outerShdw>
                </a:effectLst>
              </a:rPr>
            </a:br>
            <a:r>
              <a:rPr lang="en-US" sz="3200" dirty="0" smtClean="0">
                <a:effectLst>
                  <a:outerShdw blurRad="38100" dist="38100" dir="2700000" algn="tl">
                    <a:srgbClr val="000000"/>
                  </a:outerShdw>
                </a:effectLst>
              </a:rPr>
              <a:t>Command Line</a:t>
            </a:r>
            <a:endParaRPr lang="en-US" sz="3200" dirty="0">
              <a:effectLst>
                <a:outerShdw blurRad="38100" dist="38100" dir="2700000" algn="tl">
                  <a:srgbClr val="000000"/>
                </a:outerShdw>
              </a:effectLst>
            </a:endParaRPr>
          </a:p>
        </p:txBody>
      </p:sp>
      <p:sp>
        <p:nvSpPr>
          <p:cNvPr id="2" name="TextBox 1"/>
          <p:cNvSpPr txBox="1"/>
          <p:nvPr/>
        </p:nvSpPr>
        <p:spPr>
          <a:xfrm>
            <a:off x="990600" y="2952750"/>
            <a:ext cx="7315200" cy="1477328"/>
          </a:xfrm>
          <a:prstGeom prst="rect">
            <a:avLst/>
          </a:prstGeom>
          <a:noFill/>
        </p:spPr>
        <p:txBody>
          <a:bodyPr wrap="square" rtlCol="0">
            <a:spAutoFit/>
          </a:bodyPr>
          <a:lstStyle/>
          <a:p>
            <a:pPr algn="ctr"/>
            <a:r>
              <a:rPr lang="en-CA" dirty="0" smtClean="0"/>
              <a:t>Patrick </a:t>
            </a:r>
            <a:r>
              <a:rPr lang="en-CA" dirty="0" err="1" smtClean="0"/>
              <a:t>Epman</a:t>
            </a:r>
            <a:endParaRPr lang="en-CA" dirty="0" smtClean="0"/>
          </a:p>
          <a:p>
            <a:pPr algn="ctr"/>
            <a:r>
              <a:rPr lang="en-CA" dirty="0" smtClean="0"/>
              <a:t>University of British Columbia</a:t>
            </a:r>
          </a:p>
          <a:p>
            <a:pPr algn="ctr"/>
            <a:r>
              <a:rPr lang="en-CA" dirty="0" smtClean="0"/>
              <a:t>patrick.epman@ubc.ca</a:t>
            </a:r>
          </a:p>
          <a:p>
            <a:pPr algn="ctr"/>
            <a:endParaRPr lang="en-CA" dirty="0"/>
          </a:p>
          <a:p>
            <a:pPr algn="ctr"/>
            <a:r>
              <a:rPr lang="en-CA" smtClean="0"/>
              <a:t>Slide set </a:t>
            </a:r>
            <a:r>
              <a:rPr lang="en-CA" dirty="0" smtClean="0"/>
              <a:t>presentation courtesy of Dr. Ramon Lawrence and Dr. Irene </a:t>
            </a:r>
            <a:r>
              <a:rPr lang="en-CA" dirty="0" err="1" smtClean="0"/>
              <a:t>Vrbik</a:t>
            </a:r>
            <a:endParaRPr lang="en-CA" dirty="0" smtClean="0"/>
          </a:p>
        </p:txBody>
      </p:sp>
    </p:spTree>
    <p:extLst>
      <p:ext uri="{BB962C8B-B14F-4D97-AF65-F5344CB8AC3E}">
        <p14:creationId xmlns:p14="http://schemas.microsoft.com/office/powerpoint/2010/main" val="3880468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Absolute versus Relative Paths</a:t>
            </a:r>
            <a:endParaRPr lang="en-US" dirty="0"/>
          </a:p>
        </p:txBody>
      </p:sp>
      <p:sp>
        <p:nvSpPr>
          <p:cNvPr id="3" name="Content Placeholder 2"/>
          <p:cNvSpPr>
            <a:spLocks noGrp="1"/>
          </p:cNvSpPr>
          <p:nvPr>
            <p:ph idx="1"/>
          </p:nvPr>
        </p:nvSpPr>
        <p:spPr/>
        <p:txBody>
          <a:bodyPr/>
          <a:lstStyle/>
          <a:p>
            <a:r>
              <a:rPr lang="en-CA" dirty="0" smtClean="0"/>
              <a:t>The </a:t>
            </a:r>
            <a:r>
              <a:rPr lang="en-US" b="1" i="1" dirty="0" smtClean="0">
                <a:solidFill>
                  <a:srgbClr val="14FD3A"/>
                </a:solidFill>
              </a:rPr>
              <a:t>root</a:t>
            </a:r>
            <a:r>
              <a:rPr lang="en-CA" dirty="0" smtClean="0"/>
              <a:t> of the file system is the directory "</a:t>
            </a:r>
            <a:r>
              <a:rPr lang="en-CA" b="1" dirty="0" smtClean="0">
                <a:solidFill>
                  <a:schemeClr val="accent6"/>
                </a:solidFill>
                <a:latin typeface="Courier New" panose="02070309020205020404" pitchFamily="49" charset="0"/>
                <a:cs typeface="Courier New" panose="02070309020205020404" pitchFamily="49" charset="0"/>
              </a:rPr>
              <a:t>/</a:t>
            </a:r>
            <a:r>
              <a:rPr lang="en-CA" dirty="0" smtClean="0"/>
              <a:t>".</a:t>
            </a:r>
          </a:p>
          <a:p>
            <a:pPr lvl="1"/>
            <a:r>
              <a:rPr lang="en-CA" dirty="0" smtClean="0"/>
              <a:t>There is only one root of a directory hierarchy.</a:t>
            </a:r>
          </a:p>
          <a:p>
            <a:endParaRPr lang="en-CA" dirty="0" smtClean="0"/>
          </a:p>
          <a:p>
            <a:r>
              <a:rPr lang="en-CA" dirty="0" smtClean="0"/>
              <a:t>A path to a new location (from your current location) can be specified as an </a:t>
            </a:r>
            <a:r>
              <a:rPr lang="en-US" b="1" i="1" dirty="0" smtClean="0">
                <a:solidFill>
                  <a:srgbClr val="14FD3A"/>
                </a:solidFill>
              </a:rPr>
              <a:t>absolute path</a:t>
            </a:r>
            <a:r>
              <a:rPr lang="en-CA" dirty="0" smtClean="0"/>
              <a:t> from the root:</a:t>
            </a:r>
          </a:p>
          <a:p>
            <a:r>
              <a:rPr lang="en-CA" dirty="0" smtClean="0">
                <a:latin typeface="Courier New" panose="02070309020205020404" pitchFamily="49" charset="0"/>
                <a:cs typeface="Courier New" panose="02070309020205020404" pitchFamily="49" charset="0"/>
              </a:rPr>
              <a:t>      cd /Users/rlawrenc/301/folder</a:t>
            </a:r>
            <a:endParaRPr lang="en-CA" dirty="0"/>
          </a:p>
          <a:p>
            <a:r>
              <a:rPr lang="en-CA" dirty="0" smtClean="0"/>
              <a:t>or a </a:t>
            </a:r>
            <a:r>
              <a:rPr lang="en-US" b="1" i="1" dirty="0" smtClean="0">
                <a:solidFill>
                  <a:srgbClr val="14FD3A"/>
                </a:solidFill>
              </a:rPr>
              <a:t>relative </a:t>
            </a:r>
            <a:r>
              <a:rPr lang="en-US" b="1" i="1" dirty="0">
                <a:solidFill>
                  <a:srgbClr val="14FD3A"/>
                </a:solidFill>
              </a:rPr>
              <a:t>path</a:t>
            </a:r>
            <a:r>
              <a:rPr lang="en-CA" dirty="0" smtClean="0"/>
              <a:t> from your current location:</a:t>
            </a:r>
          </a:p>
          <a:p>
            <a:r>
              <a:rPr lang="en-CA" dirty="0" smtClean="0">
                <a:latin typeface="Courier New" panose="02070309020205020404" pitchFamily="49" charset="0"/>
                <a:cs typeface="Courier New" panose="02070309020205020404" pitchFamily="49" charset="0"/>
              </a:rPr>
              <a:t>          cd 301/folder</a:t>
            </a:r>
            <a:endParaRPr lang="en-CA" dirty="0" smtClean="0"/>
          </a:p>
          <a:p>
            <a:r>
              <a:rPr lang="en-CA" dirty="0" smtClean="0"/>
              <a:t>To back up one directory level, use the command: </a:t>
            </a:r>
            <a:r>
              <a:rPr lang="en-CA" dirty="0" smtClean="0">
                <a:latin typeface="Courier New" panose="02070309020205020404" pitchFamily="49" charset="0"/>
                <a:cs typeface="Courier New" panose="02070309020205020404" pitchFamily="49" charset="0"/>
              </a:rPr>
              <a:t>cd ..</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2180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smtClean="0"/>
              <a:t>Absolute versus Relative Path Question</a:t>
            </a:r>
            <a:endParaRPr lang="en-US" dirty="0"/>
          </a:p>
        </p:txBody>
      </p:sp>
      <p:sp>
        <p:nvSpPr>
          <p:cNvPr id="609283" name="Rectangle 3"/>
          <p:cNvSpPr>
            <a:spLocks noGrp="1" noChangeArrowheads="1"/>
          </p:cNvSpPr>
          <p:nvPr>
            <p:ph idx="1"/>
          </p:nvPr>
        </p:nvSpPr>
        <p:spPr>
          <a:xfrm>
            <a:off x="62838" y="895350"/>
            <a:ext cx="6185562" cy="4191000"/>
          </a:xfrm>
        </p:spPr>
        <p:txBody>
          <a:bodyPr>
            <a:normAutofit fontScale="92500" lnSpcReduction="20000"/>
          </a:bodyPr>
          <a:lstStyle/>
          <a:p>
            <a:r>
              <a:rPr lang="en-CA" b="1" i="1" dirty="0" smtClean="0">
                <a:solidFill>
                  <a:srgbClr val="14FD3A"/>
                </a:solidFill>
              </a:rPr>
              <a:t>Question:</a:t>
            </a:r>
            <a:r>
              <a:rPr lang="en-CA" dirty="0" smtClean="0"/>
              <a:t> Given this directory hierarchy and that the user is currently in the directory </a:t>
            </a:r>
            <a:r>
              <a:rPr lang="en-CA" dirty="0" smtClean="0">
                <a:latin typeface="Courier New" panose="02070309020205020404" pitchFamily="49" charset="0"/>
                <a:cs typeface="Courier New" panose="02070309020205020404" pitchFamily="49" charset="0"/>
              </a:rPr>
              <a:t>level2</a:t>
            </a:r>
            <a:r>
              <a:rPr lang="en-CA" dirty="0" smtClean="0"/>
              <a:t> and </a:t>
            </a:r>
            <a:r>
              <a:rPr lang="en-CA" dirty="0" smtClean="0">
                <a:latin typeface="Courier New" panose="02070309020205020404" pitchFamily="49" charset="0"/>
                <a:cs typeface="Courier New" panose="02070309020205020404" pitchFamily="49" charset="0"/>
              </a:rPr>
              <a:t>level1</a:t>
            </a:r>
            <a:r>
              <a:rPr lang="en-CA" dirty="0" smtClean="0"/>
              <a:t> directory contains a file </a:t>
            </a:r>
            <a:r>
              <a:rPr lang="en-CA" dirty="0" smtClean="0">
                <a:latin typeface="Courier New" panose="02070309020205020404" pitchFamily="49" charset="0"/>
                <a:cs typeface="Courier New" panose="02070309020205020404" pitchFamily="49" charset="0"/>
              </a:rPr>
              <a:t>test.txt</a:t>
            </a:r>
            <a:r>
              <a:rPr lang="en-CA" dirty="0" smtClean="0"/>
              <a:t>. </a:t>
            </a:r>
            <a:r>
              <a:rPr lang="en-CA" dirty="0"/>
              <a:t>How many of the following statements are </a:t>
            </a:r>
            <a:r>
              <a:rPr lang="en-CA" b="1" dirty="0">
                <a:solidFill>
                  <a:srgbClr val="FFFF00"/>
                </a:solidFill>
              </a:rPr>
              <a:t>TRUE</a:t>
            </a:r>
            <a:r>
              <a:rPr lang="en-CA" dirty="0"/>
              <a:t>?</a:t>
            </a:r>
          </a:p>
          <a:p>
            <a:pPr marL="0" indent="0">
              <a:buNone/>
            </a:pPr>
            <a:endParaRPr lang="en-CA" dirty="0"/>
          </a:p>
          <a:p>
            <a:r>
              <a:rPr lang="en-CA" dirty="0" smtClean="0"/>
              <a:t>1) A relative path to change to directory </a:t>
            </a:r>
            <a:r>
              <a:rPr lang="en-CA" dirty="0" smtClean="0">
                <a:latin typeface="Courier New" panose="02070309020205020404" pitchFamily="49" charset="0"/>
                <a:cs typeface="Courier New" panose="02070309020205020404" pitchFamily="49" charset="0"/>
              </a:rPr>
              <a:t>301</a:t>
            </a:r>
            <a:r>
              <a:rPr lang="en-CA" dirty="0" smtClean="0"/>
              <a:t> is </a:t>
            </a:r>
            <a:r>
              <a:rPr lang="en-CA" dirty="0" smtClean="0">
                <a:latin typeface="Courier New" panose="02070309020205020404" pitchFamily="49" charset="0"/>
                <a:cs typeface="Courier New" panose="02070309020205020404" pitchFamily="49" charset="0"/>
              </a:rPr>
              <a:t>..</a:t>
            </a:r>
          </a:p>
          <a:p>
            <a:r>
              <a:rPr lang="en-CA" dirty="0" smtClean="0"/>
              <a:t>2) Absolute path to </a:t>
            </a:r>
            <a:r>
              <a:rPr lang="en-CA" dirty="0" smtClean="0">
                <a:latin typeface="Courier New" panose="02070309020205020404" pitchFamily="49" charset="0"/>
                <a:cs typeface="Courier New" panose="02070309020205020404" pitchFamily="49" charset="0"/>
              </a:rPr>
              <a:t>test.txt</a:t>
            </a:r>
            <a:r>
              <a:rPr lang="en-CA" dirty="0" smtClean="0"/>
              <a:t> is </a:t>
            </a:r>
            <a:r>
              <a:rPr lang="en-CA" dirty="0" smtClean="0">
                <a:latin typeface="Courier New" panose="02070309020205020404" pitchFamily="49" charset="0"/>
                <a:cs typeface="Courier New" panose="02070309020205020404" pitchFamily="49" charset="0"/>
              </a:rPr>
              <a:t>/Users/rlawrenc/301/level1/test.txt</a:t>
            </a:r>
          </a:p>
          <a:p>
            <a:r>
              <a:rPr lang="en-CA" dirty="0" smtClean="0"/>
              <a:t>3) Relative path to </a:t>
            </a:r>
            <a:r>
              <a:rPr lang="en-CA" dirty="0" smtClean="0">
                <a:latin typeface="Courier New" panose="02070309020205020404" pitchFamily="49" charset="0"/>
                <a:cs typeface="Courier New" panose="02070309020205020404" pitchFamily="49" charset="0"/>
              </a:rPr>
              <a:t>test.txt</a:t>
            </a:r>
            <a:r>
              <a:rPr lang="en-CA" dirty="0" smtClean="0"/>
              <a:t> is </a:t>
            </a:r>
            <a:r>
              <a:rPr lang="en-CA" dirty="0" smtClean="0">
                <a:latin typeface="Courier New" panose="02070309020205020404" pitchFamily="49" charset="0"/>
                <a:cs typeface="Courier New" panose="02070309020205020404" pitchFamily="49" charset="0"/>
              </a:rPr>
              <a:t>../test.txt</a:t>
            </a:r>
          </a:p>
          <a:p>
            <a:r>
              <a:rPr lang="en-CA" dirty="0" smtClean="0"/>
              <a:t>4) Relative path to </a:t>
            </a:r>
            <a:r>
              <a:rPr lang="en-CA" dirty="0" smtClean="0">
                <a:latin typeface="Courier New" panose="02070309020205020404" pitchFamily="49" charset="0"/>
                <a:cs typeface="Courier New" panose="02070309020205020404" pitchFamily="49" charset="0"/>
              </a:rPr>
              <a:t>test.txt</a:t>
            </a:r>
            <a:r>
              <a:rPr lang="en-CA" dirty="0" smtClean="0"/>
              <a:t> is different if user was currently in </a:t>
            </a:r>
            <a:r>
              <a:rPr lang="en-CA" dirty="0" smtClean="0">
                <a:latin typeface="Courier New" panose="02070309020205020404" pitchFamily="49" charset="0"/>
                <a:cs typeface="Courier New" panose="02070309020205020404" pitchFamily="49" charset="0"/>
              </a:rPr>
              <a:t>level3</a:t>
            </a:r>
            <a:r>
              <a:rPr lang="en-CA" dirty="0"/>
              <a:t> </a:t>
            </a:r>
            <a:r>
              <a:rPr lang="en-CA" dirty="0" smtClean="0"/>
              <a:t>directory.</a:t>
            </a:r>
          </a:p>
          <a:p>
            <a:r>
              <a:rPr lang="en-CA" dirty="0" smtClean="0"/>
              <a:t>5) There is only one root of the directory hierarchy.</a:t>
            </a:r>
          </a:p>
          <a:p>
            <a:r>
              <a:rPr lang="en-CA" b="1" dirty="0">
                <a:solidFill>
                  <a:srgbClr val="F0F000"/>
                </a:solidFill>
              </a:rPr>
              <a:t>A) </a:t>
            </a:r>
            <a:r>
              <a:rPr lang="en-CA" dirty="0"/>
              <a:t>0	</a:t>
            </a:r>
            <a:r>
              <a:rPr lang="en-CA" b="1" dirty="0" smtClean="0">
                <a:solidFill>
                  <a:srgbClr val="F0F000"/>
                </a:solidFill>
              </a:rPr>
              <a:t>B</a:t>
            </a:r>
            <a:r>
              <a:rPr lang="en-CA" b="1" dirty="0">
                <a:solidFill>
                  <a:srgbClr val="F0F000"/>
                </a:solidFill>
              </a:rPr>
              <a:t>)</a:t>
            </a:r>
            <a:r>
              <a:rPr lang="en-CA" dirty="0"/>
              <a:t> 1	</a:t>
            </a:r>
            <a:r>
              <a:rPr lang="en-CA" b="1" dirty="0" smtClean="0">
                <a:solidFill>
                  <a:srgbClr val="F0F000"/>
                </a:solidFill>
              </a:rPr>
              <a:t>C</a:t>
            </a:r>
            <a:r>
              <a:rPr lang="en-CA" b="1" dirty="0">
                <a:solidFill>
                  <a:srgbClr val="F0F000"/>
                </a:solidFill>
              </a:rPr>
              <a:t>)</a:t>
            </a:r>
            <a:r>
              <a:rPr lang="en-CA" dirty="0"/>
              <a:t> 2	</a:t>
            </a:r>
            <a:r>
              <a:rPr lang="en-CA" b="1" dirty="0" smtClean="0">
                <a:solidFill>
                  <a:srgbClr val="F0F000"/>
                </a:solidFill>
              </a:rPr>
              <a:t>D</a:t>
            </a:r>
            <a:r>
              <a:rPr lang="en-CA" b="1" dirty="0">
                <a:solidFill>
                  <a:srgbClr val="F0F000"/>
                </a:solidFill>
              </a:rPr>
              <a:t>)</a:t>
            </a:r>
            <a:r>
              <a:rPr lang="en-CA" dirty="0"/>
              <a:t> 3</a:t>
            </a:r>
            <a:r>
              <a:rPr lang="en-CA" b="1" dirty="0">
                <a:solidFill>
                  <a:srgbClr val="F0F000"/>
                </a:solidFill>
              </a:rPr>
              <a:t>	</a:t>
            </a:r>
            <a:r>
              <a:rPr lang="en-CA" b="1" dirty="0" smtClean="0">
                <a:solidFill>
                  <a:srgbClr val="F0F000"/>
                </a:solidFill>
              </a:rPr>
              <a:t>E</a:t>
            </a:r>
            <a:r>
              <a:rPr lang="en-CA" b="1" dirty="0">
                <a:solidFill>
                  <a:srgbClr val="F0F000"/>
                </a:solidFill>
              </a:rPr>
              <a:t>)</a:t>
            </a:r>
            <a:r>
              <a:rPr lang="en-CA" dirty="0"/>
              <a:t> 4</a:t>
            </a:r>
            <a:endParaRPr lang="en-CA" b="1" dirty="0">
              <a:solidFill>
                <a:srgbClr val="F0F000"/>
              </a:solidFill>
            </a:endParaRPr>
          </a:p>
          <a:p>
            <a:endParaRPr lang="en-CA" b="1" dirty="0">
              <a:solidFill>
                <a:srgbClr val="F0F000"/>
              </a:solidFill>
            </a:endParaRPr>
          </a:p>
        </p:txBody>
      </p:sp>
      <p:pic>
        <p:nvPicPr>
          <p:cNvPr id="2" name="Picture 1"/>
          <p:cNvPicPr>
            <a:picLocks noChangeAspect="1"/>
          </p:cNvPicPr>
          <p:nvPr/>
        </p:nvPicPr>
        <p:blipFill>
          <a:blip r:embed="rId3"/>
          <a:stretch>
            <a:fillRect/>
          </a:stretch>
        </p:blipFill>
        <p:spPr>
          <a:xfrm>
            <a:off x="6427379" y="915286"/>
            <a:ext cx="2603634" cy="4134062"/>
          </a:xfrm>
          <a:prstGeom prst="rect">
            <a:avLst/>
          </a:prstGeom>
        </p:spPr>
      </p:pic>
    </p:spTree>
    <p:extLst>
      <p:ext uri="{BB962C8B-B14F-4D97-AF65-F5344CB8AC3E}">
        <p14:creationId xmlns:p14="http://schemas.microsoft.com/office/powerpoint/2010/main" val="1005368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Commonly Used File Navigation 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99774262"/>
              </p:ext>
            </p:extLst>
          </p:nvPr>
        </p:nvGraphicFramePr>
        <p:xfrm>
          <a:off x="304800" y="971549"/>
          <a:ext cx="8610600" cy="4029072"/>
        </p:xfrm>
        <a:graphic>
          <a:graphicData uri="http://schemas.openxmlformats.org/drawingml/2006/table">
            <a:tbl>
              <a:tblPr firstRow="1" firstCol="1" bandRow="1">
                <a:tableStyleId>{5C22544A-7EE6-4342-B048-85BDC9FD1C3A}</a:tableStyleId>
              </a:tblPr>
              <a:tblGrid>
                <a:gridCol w="2590800">
                  <a:extLst>
                    <a:ext uri="{9D8B030D-6E8A-4147-A177-3AD203B41FA5}">
                      <a16:colId xmlns:a16="http://schemas.microsoft.com/office/drawing/2014/main" val="25750053"/>
                    </a:ext>
                  </a:extLst>
                </a:gridCol>
                <a:gridCol w="3149600">
                  <a:extLst>
                    <a:ext uri="{9D8B030D-6E8A-4147-A177-3AD203B41FA5}">
                      <a16:colId xmlns:a16="http://schemas.microsoft.com/office/drawing/2014/main" val="1295675035"/>
                    </a:ext>
                  </a:extLst>
                </a:gridCol>
                <a:gridCol w="2870200">
                  <a:extLst>
                    <a:ext uri="{9D8B030D-6E8A-4147-A177-3AD203B41FA5}">
                      <a16:colId xmlns:a16="http://schemas.microsoft.com/office/drawing/2014/main" val="4137035245"/>
                    </a:ext>
                  </a:extLst>
                </a:gridCol>
              </a:tblGrid>
              <a:tr h="446484">
                <a:tc>
                  <a:txBody>
                    <a:bodyPr/>
                    <a:lstStyle/>
                    <a:p>
                      <a:endParaRPr lang="en-US" dirty="0"/>
                    </a:p>
                  </a:txBody>
                  <a:tcPr/>
                </a:tc>
                <a:tc>
                  <a:txBody>
                    <a:bodyPr/>
                    <a:lstStyle/>
                    <a:p>
                      <a:r>
                        <a:rPr lang="en-CA" dirty="0" smtClean="0"/>
                        <a:t>Windows</a:t>
                      </a:r>
                      <a:endParaRPr lang="en-US" dirty="0"/>
                    </a:p>
                  </a:txBody>
                  <a:tcPr/>
                </a:tc>
                <a:tc>
                  <a:txBody>
                    <a:bodyPr/>
                    <a:lstStyle/>
                    <a:p>
                      <a:r>
                        <a:rPr lang="en-CA" dirty="0" smtClean="0"/>
                        <a:t>Mac</a:t>
                      </a:r>
                      <a:r>
                        <a:rPr lang="en-CA" baseline="0" dirty="0" smtClean="0"/>
                        <a:t> OS and Linux</a:t>
                      </a:r>
                      <a:endParaRPr lang="en-US" dirty="0"/>
                    </a:p>
                  </a:txBody>
                  <a:tcPr/>
                </a:tc>
                <a:extLst>
                  <a:ext uri="{0D108BD9-81ED-4DB2-BD59-A6C34878D82A}">
                    <a16:rowId xmlns:a16="http://schemas.microsoft.com/office/drawing/2014/main" val="520170079"/>
                  </a:ext>
                </a:extLst>
              </a:tr>
              <a:tr h="446484">
                <a:tc>
                  <a:txBody>
                    <a:bodyPr/>
                    <a:lstStyle/>
                    <a:p>
                      <a:r>
                        <a:rPr lang="en-CA" b="1" dirty="0" smtClean="0"/>
                        <a:t>List</a:t>
                      </a:r>
                      <a:r>
                        <a:rPr lang="en-CA" dirty="0" smtClean="0"/>
                        <a:t> contents of directory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dir</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ls</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26191925"/>
                  </a:ext>
                </a:extLst>
              </a:tr>
              <a:tr h="446484">
                <a:tc>
                  <a:txBody>
                    <a:bodyPr/>
                    <a:lstStyle/>
                    <a:p>
                      <a:r>
                        <a:rPr lang="en-CA" dirty="0" smtClean="0"/>
                        <a:t>Change directory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cd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cd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61268296"/>
                  </a:ext>
                </a:extLst>
              </a:tr>
              <a:tr h="446484">
                <a:tc>
                  <a:txBody>
                    <a:bodyPr/>
                    <a:lstStyle/>
                    <a:p>
                      <a:r>
                        <a:rPr lang="en-CA" dirty="0" smtClean="0"/>
                        <a:t>Print</a:t>
                      </a:r>
                      <a:r>
                        <a:rPr lang="en-CA" baseline="0" dirty="0" smtClean="0"/>
                        <a:t> working directory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cd</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74542831"/>
                  </a:ext>
                </a:extLst>
              </a:tr>
              <a:tr h="446484">
                <a:tc>
                  <a:txBody>
                    <a:bodyPr/>
                    <a:lstStyle/>
                    <a:p>
                      <a:r>
                        <a:rPr lang="en-CA" dirty="0" smtClean="0"/>
                        <a:t>Make a directory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mkdir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mkdir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40196908"/>
                  </a:ext>
                </a:extLst>
              </a:tr>
              <a:tr h="446484">
                <a:tc>
                  <a:txBody>
                    <a:bodyPr/>
                    <a:lstStyle/>
                    <a:p>
                      <a:r>
                        <a:rPr lang="en-CA" dirty="0" smtClean="0"/>
                        <a:t>Remove a directory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rmdir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rmdir </a:t>
                      </a:r>
                      <a:r>
                        <a:rPr lang="en-CA" i="1" dirty="0" smtClean="0">
                          <a:latin typeface="Courier New" panose="02070309020205020404" pitchFamily="49" charset="0"/>
                          <a:cs typeface="Courier New" panose="02070309020205020404" pitchFamily="49" charset="0"/>
                        </a:rPr>
                        <a:t>301</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53778185"/>
                  </a:ext>
                </a:extLst>
              </a:tr>
              <a:tr h="446484">
                <a:tc>
                  <a:txBody>
                    <a:bodyPr/>
                    <a:lstStyle/>
                    <a:p>
                      <a:r>
                        <a:rPr lang="en-CA" dirty="0" smtClean="0"/>
                        <a:t>Rename a file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ren </a:t>
                      </a:r>
                      <a:r>
                        <a:rPr lang="en-CA" i="1" dirty="0" smtClean="0">
                          <a:latin typeface="Courier New" panose="02070309020205020404" pitchFamily="49" charset="0"/>
                          <a:cs typeface="Courier New" panose="02070309020205020404" pitchFamily="49" charset="0"/>
                        </a:rPr>
                        <a:t>old.txt</a:t>
                      </a:r>
                      <a:r>
                        <a:rPr lang="en-CA" i="1" baseline="0" dirty="0" smtClean="0">
                          <a:latin typeface="Courier New" panose="02070309020205020404" pitchFamily="49" charset="0"/>
                          <a:cs typeface="Courier New" panose="02070309020205020404" pitchFamily="49" charset="0"/>
                        </a:rPr>
                        <a:t> new.txt</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mv </a:t>
                      </a:r>
                      <a:r>
                        <a:rPr lang="en-CA" i="1" dirty="0" smtClean="0">
                          <a:latin typeface="Courier New" panose="02070309020205020404" pitchFamily="49" charset="0"/>
                          <a:cs typeface="Courier New" panose="02070309020205020404" pitchFamily="49" charset="0"/>
                        </a:rPr>
                        <a:t>old.txt new.txt</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00098016"/>
                  </a:ext>
                </a:extLst>
              </a:tr>
              <a:tr h="446484">
                <a:tc>
                  <a:txBody>
                    <a:bodyPr/>
                    <a:lstStyle/>
                    <a:p>
                      <a:r>
                        <a:rPr lang="en-CA" dirty="0" smtClean="0"/>
                        <a:t>Remove a file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del </a:t>
                      </a:r>
                      <a:r>
                        <a:rPr lang="en-CA" i="1" dirty="0" smtClean="0">
                          <a:latin typeface="Courier New" panose="02070309020205020404" pitchFamily="49" charset="0"/>
                          <a:cs typeface="Courier New" panose="02070309020205020404" pitchFamily="49" charset="0"/>
                        </a:rPr>
                        <a:t>file.txt</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rm </a:t>
                      </a:r>
                      <a:r>
                        <a:rPr lang="en-CA" i="1" dirty="0" smtClean="0">
                          <a:latin typeface="Courier New" panose="02070309020205020404" pitchFamily="49" charset="0"/>
                          <a:cs typeface="Courier New" panose="02070309020205020404" pitchFamily="49" charset="0"/>
                        </a:rPr>
                        <a:t>file.txt</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435102"/>
                  </a:ext>
                </a:extLst>
              </a:tr>
              <a:tr h="457200">
                <a:tc>
                  <a:txBody>
                    <a:bodyPr/>
                    <a:lstStyle/>
                    <a:p>
                      <a:r>
                        <a:rPr lang="en-CA" dirty="0" smtClean="0"/>
                        <a:t>Copy a file</a:t>
                      </a:r>
                      <a:endParaRPr lang="en-US" dirty="0"/>
                    </a:p>
                  </a:txBody>
                  <a:tcPr/>
                </a:tc>
                <a:tc>
                  <a:txBody>
                    <a:bodyPr/>
                    <a:lstStyle/>
                    <a:p>
                      <a:r>
                        <a:rPr lang="en-CA" i="1" dirty="0" smtClean="0">
                          <a:latin typeface="Courier New" panose="02070309020205020404" pitchFamily="49" charset="0"/>
                          <a:cs typeface="Courier New" panose="02070309020205020404" pitchFamily="49" charset="0"/>
                        </a:rPr>
                        <a:t>copy src.txt</a:t>
                      </a:r>
                      <a:r>
                        <a:rPr lang="en-CA" i="1" baseline="0" dirty="0" smtClean="0">
                          <a:latin typeface="Courier New" panose="02070309020205020404" pitchFamily="49" charset="0"/>
                          <a:cs typeface="Courier New" panose="02070309020205020404" pitchFamily="49" charset="0"/>
                        </a:rPr>
                        <a:t> dest.txt</a:t>
                      </a:r>
                      <a:endParaRPr lang="en-US" i="1" dirty="0">
                        <a:latin typeface="Courier New" panose="02070309020205020404" pitchFamily="49" charset="0"/>
                        <a:cs typeface="Courier New" panose="020703090202050204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i="1" dirty="0" err="1" smtClean="0">
                          <a:latin typeface="Courier New" panose="02070309020205020404" pitchFamily="49" charset="0"/>
                          <a:cs typeface="Courier New" panose="02070309020205020404" pitchFamily="49" charset="0"/>
                        </a:rPr>
                        <a:t>cp</a:t>
                      </a:r>
                      <a:r>
                        <a:rPr lang="en-CA" i="1" dirty="0" smtClean="0">
                          <a:latin typeface="Courier New" panose="02070309020205020404" pitchFamily="49" charset="0"/>
                          <a:cs typeface="Courier New" panose="02070309020205020404" pitchFamily="49" charset="0"/>
                        </a:rPr>
                        <a:t> src.txt</a:t>
                      </a:r>
                      <a:r>
                        <a:rPr lang="en-CA" i="1" baseline="0" dirty="0" smtClean="0">
                          <a:latin typeface="Courier New" panose="02070309020205020404" pitchFamily="49" charset="0"/>
                          <a:cs typeface="Courier New" panose="02070309020205020404" pitchFamily="49" charset="0"/>
                        </a:rPr>
                        <a:t> dest.txt</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817479037"/>
                  </a:ext>
                </a:extLst>
              </a:tr>
            </a:tbl>
          </a:graphicData>
        </a:graphic>
      </p:graphicFrame>
    </p:spTree>
    <p:extLst>
      <p:ext uri="{BB962C8B-B14F-4D97-AF65-F5344CB8AC3E}">
        <p14:creationId xmlns:p14="http://schemas.microsoft.com/office/powerpoint/2010/main" val="272697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Commonly Used Text Related Commands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66379952"/>
              </p:ext>
            </p:extLst>
          </p:nvPr>
        </p:nvGraphicFramePr>
        <p:xfrm>
          <a:off x="304800" y="971550"/>
          <a:ext cx="8610600" cy="2857500"/>
        </p:xfrm>
        <a:graphic>
          <a:graphicData uri="http://schemas.openxmlformats.org/drawingml/2006/table">
            <a:tbl>
              <a:tblPr firstRow="1" firstCol="1" bandRow="1">
                <a:tableStyleId>{5C22544A-7EE6-4342-B048-85BDC9FD1C3A}</a:tableStyleId>
              </a:tblPr>
              <a:tblGrid>
                <a:gridCol w="2667000">
                  <a:extLst>
                    <a:ext uri="{9D8B030D-6E8A-4147-A177-3AD203B41FA5}">
                      <a16:colId xmlns:a16="http://schemas.microsoft.com/office/drawing/2014/main" val="25750053"/>
                    </a:ext>
                  </a:extLst>
                </a:gridCol>
                <a:gridCol w="3073400">
                  <a:extLst>
                    <a:ext uri="{9D8B030D-6E8A-4147-A177-3AD203B41FA5}">
                      <a16:colId xmlns:a16="http://schemas.microsoft.com/office/drawing/2014/main" val="1295675035"/>
                    </a:ext>
                  </a:extLst>
                </a:gridCol>
                <a:gridCol w="2870200">
                  <a:extLst>
                    <a:ext uri="{9D8B030D-6E8A-4147-A177-3AD203B41FA5}">
                      <a16:colId xmlns:a16="http://schemas.microsoft.com/office/drawing/2014/main" val="4137035245"/>
                    </a:ext>
                  </a:extLst>
                </a:gridCol>
              </a:tblGrid>
              <a:tr h="476250">
                <a:tc>
                  <a:txBody>
                    <a:bodyPr/>
                    <a:lstStyle/>
                    <a:p>
                      <a:endParaRPr lang="en-US" dirty="0"/>
                    </a:p>
                  </a:txBody>
                  <a:tcPr/>
                </a:tc>
                <a:tc>
                  <a:txBody>
                    <a:bodyPr/>
                    <a:lstStyle/>
                    <a:p>
                      <a:r>
                        <a:rPr lang="en-CA" dirty="0" smtClean="0"/>
                        <a:t>Windows</a:t>
                      </a:r>
                      <a:endParaRPr lang="en-US" dirty="0"/>
                    </a:p>
                  </a:txBody>
                  <a:tcPr/>
                </a:tc>
                <a:tc>
                  <a:txBody>
                    <a:bodyPr/>
                    <a:lstStyle/>
                    <a:p>
                      <a:r>
                        <a:rPr lang="en-CA" dirty="0" smtClean="0"/>
                        <a:t>Mac</a:t>
                      </a:r>
                      <a:r>
                        <a:rPr lang="en-CA" baseline="0" dirty="0" smtClean="0"/>
                        <a:t> OS and Linux</a:t>
                      </a:r>
                      <a:endParaRPr lang="en-US" dirty="0"/>
                    </a:p>
                  </a:txBody>
                  <a:tcPr/>
                </a:tc>
                <a:extLst>
                  <a:ext uri="{0D108BD9-81ED-4DB2-BD59-A6C34878D82A}">
                    <a16:rowId xmlns:a16="http://schemas.microsoft.com/office/drawing/2014/main" val="520170079"/>
                  </a:ext>
                </a:extLst>
              </a:tr>
              <a:tr h="476250">
                <a:tc>
                  <a:txBody>
                    <a:bodyPr/>
                    <a:lstStyle/>
                    <a:p>
                      <a:r>
                        <a:rPr lang="en-CA" b="1" dirty="0" smtClean="0"/>
                        <a:t>Open a text</a:t>
                      </a:r>
                      <a:r>
                        <a:rPr lang="en-CA" b="1" baseline="0" dirty="0" smtClean="0"/>
                        <a:t> editor</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notepad</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nano</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26191925"/>
                  </a:ext>
                </a:extLst>
              </a:tr>
              <a:tr h="476250">
                <a:tc>
                  <a:txBody>
                    <a:bodyPr/>
                    <a:lstStyle/>
                    <a:p>
                      <a:r>
                        <a:rPr lang="en-CA" dirty="0" smtClean="0"/>
                        <a:t>Echo output</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echo </a:t>
                      </a:r>
                      <a:r>
                        <a:rPr lang="en-CA" i="1" dirty="0" smtClean="0">
                          <a:latin typeface="Courier New" panose="02070309020205020404" pitchFamily="49" charset="0"/>
                          <a:cs typeface="Courier New" panose="02070309020205020404" pitchFamily="49" charset="0"/>
                        </a:rPr>
                        <a:t>Hello</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echo </a:t>
                      </a:r>
                      <a:r>
                        <a:rPr lang="en-CA" i="1" dirty="0" smtClean="0">
                          <a:latin typeface="Courier New" panose="02070309020205020404" pitchFamily="49" charset="0"/>
                          <a:cs typeface="Courier New" panose="02070309020205020404" pitchFamily="49" charset="0"/>
                        </a:rPr>
                        <a:t>Hello</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61268296"/>
                  </a:ext>
                </a:extLst>
              </a:tr>
              <a:tr h="476250">
                <a:tc>
                  <a:txBody>
                    <a:bodyPr/>
                    <a:lstStyle/>
                    <a:p>
                      <a:r>
                        <a:rPr lang="en-CA" dirty="0" smtClean="0"/>
                        <a:t>Output</a:t>
                      </a:r>
                      <a:r>
                        <a:rPr lang="en-CA" baseline="0" dirty="0" smtClean="0"/>
                        <a:t> contents of a file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more </a:t>
                      </a:r>
                      <a:r>
                        <a:rPr lang="en-CA" i="1" dirty="0" smtClean="0">
                          <a:latin typeface="Courier New" panose="02070309020205020404" pitchFamily="49" charset="0"/>
                          <a:cs typeface="Courier New" panose="02070309020205020404" pitchFamily="49" charset="0"/>
                        </a:rPr>
                        <a:t>file.txt</a:t>
                      </a:r>
                      <a:endParaRPr lang="en-US" i="1"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cat </a:t>
                      </a:r>
                      <a:r>
                        <a:rPr lang="en-CA" i="1" dirty="0" smtClean="0">
                          <a:latin typeface="Courier New" panose="02070309020205020404" pitchFamily="49" charset="0"/>
                          <a:cs typeface="Courier New" panose="02070309020205020404" pitchFamily="49" charset="0"/>
                        </a:rPr>
                        <a:t>file.txt</a:t>
                      </a:r>
                      <a:endParaRPr lang="en-US" i="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74542831"/>
                  </a:ext>
                </a:extLst>
              </a:tr>
              <a:tr h="476250">
                <a:tc>
                  <a:txBody>
                    <a:bodyPr/>
                    <a:lstStyle/>
                    <a:p>
                      <a:r>
                        <a:rPr lang="en-CA" dirty="0" smtClean="0"/>
                        <a:t>Search text files</a:t>
                      </a:r>
                      <a:endParaRPr lang="en-US" dirty="0"/>
                    </a:p>
                  </a:txBody>
                  <a:tcPr/>
                </a:tc>
                <a:tc>
                  <a:txBody>
                    <a:bodyPr/>
                    <a:lstStyle/>
                    <a:p>
                      <a:r>
                        <a:rPr lang="en-US" dirty="0" smtClean="0">
                          <a:latin typeface="Courier New" panose="02070309020205020404" pitchFamily="49" charset="0"/>
                          <a:cs typeface="Courier New" panose="02070309020205020404" pitchFamily="49" charset="0"/>
                        </a:rPr>
                        <a:t>find</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grep</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40196908"/>
                  </a:ext>
                </a:extLst>
              </a:tr>
              <a:tr h="47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Sort text files</a:t>
                      </a:r>
                      <a:endParaRPr lang="en-US" dirty="0" smtClean="0"/>
                    </a:p>
                  </a:txBody>
                  <a:tcPr/>
                </a:tc>
                <a:tc>
                  <a:txBody>
                    <a:bodyPr/>
                    <a:lstStyle/>
                    <a:p>
                      <a:r>
                        <a:rPr lang="en-US" dirty="0" smtClean="0">
                          <a:latin typeface="Courier New" panose="02070309020205020404" pitchFamily="49" charset="0"/>
                          <a:cs typeface="Courier New" panose="02070309020205020404" pitchFamily="49" charset="0"/>
                        </a:rPr>
                        <a:t>sort</a:t>
                      </a:r>
                      <a:endParaRPr lang="en-US" dirty="0">
                        <a:latin typeface="Courier New" panose="02070309020205020404" pitchFamily="49" charset="0"/>
                        <a:cs typeface="Courier New" panose="02070309020205020404" pitchFamily="49" charset="0"/>
                      </a:endParaRPr>
                    </a:p>
                  </a:txBody>
                  <a:tcPr/>
                </a:tc>
                <a:tc>
                  <a:txBody>
                    <a:bodyPr/>
                    <a:lstStyle/>
                    <a:p>
                      <a:r>
                        <a:rPr lang="en-US" dirty="0" smtClean="0">
                          <a:latin typeface="Courier New" panose="02070309020205020404" pitchFamily="49" charset="0"/>
                          <a:cs typeface="Courier New" panose="02070309020205020404" pitchFamily="49" charset="0"/>
                        </a:rPr>
                        <a:t>sort</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282339604"/>
                  </a:ext>
                </a:extLst>
              </a:tr>
            </a:tbl>
          </a:graphicData>
        </a:graphic>
      </p:graphicFrame>
    </p:spTree>
    <p:extLst>
      <p:ext uri="{BB962C8B-B14F-4D97-AF65-F5344CB8AC3E}">
        <p14:creationId xmlns:p14="http://schemas.microsoft.com/office/powerpoint/2010/main" val="2855160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Rot="1" noChangeArrowheads="1"/>
          </p:cNvSpPr>
          <p:nvPr>
            <p:ph type="title"/>
          </p:nvPr>
        </p:nvSpPr>
        <p:spPr/>
        <p:txBody>
          <a:bodyPr/>
          <a:lstStyle/>
          <a:p>
            <a:r>
              <a:rPr lang="en-US" dirty="0" smtClean="0"/>
              <a:t>Wildcards</a:t>
            </a:r>
          </a:p>
        </p:txBody>
      </p:sp>
      <p:sp>
        <p:nvSpPr>
          <p:cNvPr id="340995" name="Rectangle 3"/>
          <p:cNvSpPr>
            <a:spLocks noGrp="1" noChangeArrowheads="1"/>
          </p:cNvSpPr>
          <p:nvPr>
            <p:ph idx="1"/>
          </p:nvPr>
        </p:nvSpPr>
        <p:spPr/>
        <p:txBody>
          <a:bodyPr/>
          <a:lstStyle/>
          <a:p>
            <a:pPr marL="0" indent="0">
              <a:buNone/>
            </a:pPr>
            <a:r>
              <a:rPr lang="en-US" dirty="0" smtClean="0"/>
              <a:t>A </a:t>
            </a:r>
            <a:r>
              <a:rPr lang="en-CA" b="1" i="1" dirty="0" smtClean="0">
                <a:solidFill>
                  <a:srgbClr val="14FD3A"/>
                </a:solidFill>
              </a:rPr>
              <a:t>wildcard </a:t>
            </a:r>
            <a:r>
              <a:rPr lang="en-US" dirty="0" smtClean="0"/>
              <a:t>character allows for matching file names with more flexibility.</a:t>
            </a:r>
          </a:p>
          <a:p>
            <a:pPr marL="0" indent="0">
              <a:buNone/>
            </a:pPr>
            <a:endParaRPr lang="en-US" dirty="0"/>
          </a:p>
          <a:p>
            <a:pPr marL="0" indent="0">
              <a:buNone/>
            </a:pPr>
            <a:r>
              <a:rPr lang="en-US" dirty="0" smtClean="0"/>
              <a:t>The </a:t>
            </a:r>
            <a:r>
              <a:rPr lang="en-US" dirty="0" smtClean="0">
                <a:solidFill>
                  <a:schemeClr val="accent6"/>
                </a:solidFill>
                <a:latin typeface="Courier New" panose="02070309020205020404" pitchFamily="49" charset="0"/>
                <a:cs typeface="Courier New" panose="02070309020205020404" pitchFamily="49" charset="0"/>
              </a:rPr>
              <a:t>?</a:t>
            </a:r>
            <a:r>
              <a:rPr lang="en-US" dirty="0" smtClean="0"/>
              <a:t> represents any </a:t>
            </a:r>
            <a:r>
              <a:rPr lang="en-CA" b="1" i="1" dirty="0" smtClean="0">
                <a:solidFill>
                  <a:srgbClr val="14FD3A"/>
                </a:solidFill>
              </a:rPr>
              <a:t>one</a:t>
            </a:r>
            <a:r>
              <a:rPr lang="en-US" dirty="0" smtClean="0"/>
              <a:t> character in a file name. </a:t>
            </a:r>
          </a:p>
          <a:p>
            <a:pPr marL="0" indent="0">
              <a:buNone/>
            </a:pPr>
            <a:r>
              <a:rPr lang="en-CA" dirty="0" smtClean="0"/>
              <a:t>Example:  </a:t>
            </a:r>
            <a:r>
              <a:rPr lang="en-CA" dirty="0" smtClean="0">
                <a:latin typeface="Courier New" panose="02070309020205020404" pitchFamily="49" charset="0"/>
                <a:cs typeface="Courier New" panose="02070309020205020404" pitchFamily="49" charset="0"/>
              </a:rPr>
              <a:t>file?.txt </a:t>
            </a:r>
            <a:r>
              <a:rPr lang="en-CA" dirty="0"/>
              <a:t>would match </a:t>
            </a:r>
            <a:r>
              <a:rPr lang="en-CA" dirty="0" smtClean="0">
                <a:latin typeface="Courier New" panose="02070309020205020404" pitchFamily="49" charset="0"/>
                <a:cs typeface="Courier New" panose="02070309020205020404" pitchFamily="49" charset="0"/>
              </a:rPr>
              <a:t>file1.txt</a:t>
            </a:r>
            <a:r>
              <a:rPr lang="en-CA" dirty="0" smtClean="0"/>
              <a:t>.</a:t>
            </a:r>
            <a:endParaRPr lang="en-US" dirty="0">
              <a:latin typeface="Courier New" panose="02070309020205020404" pitchFamily="49" charset="0"/>
              <a:cs typeface="Courier New" panose="02070309020205020404" pitchFamily="49" charset="0"/>
            </a:endParaRPr>
          </a:p>
          <a:p>
            <a:pPr marL="0" indent="0">
              <a:buNone/>
            </a:pPr>
            <a:endParaRPr lang="en-CA" dirty="0" smtClean="0">
              <a:latin typeface="Courier New" panose="02070309020205020404" pitchFamily="49" charset="0"/>
              <a:cs typeface="Courier New" panose="02070309020205020404" pitchFamily="49" charset="0"/>
            </a:endParaRPr>
          </a:p>
          <a:p>
            <a:pPr marL="0" indent="0">
              <a:buNone/>
            </a:pPr>
            <a:endParaRPr lang="en-US" dirty="0"/>
          </a:p>
          <a:p>
            <a:pPr marL="0" indent="0">
              <a:buNone/>
            </a:pPr>
            <a:r>
              <a:rPr lang="en-US" dirty="0" smtClean="0"/>
              <a:t>The </a:t>
            </a:r>
            <a:r>
              <a:rPr lang="en-US" dirty="0" smtClean="0">
                <a:solidFill>
                  <a:schemeClr val="accent6"/>
                </a:solidFill>
                <a:latin typeface="Courier New" panose="02070309020205020404" pitchFamily="49" charset="0"/>
                <a:cs typeface="Courier New" panose="02070309020205020404" pitchFamily="49" charset="0"/>
              </a:rPr>
              <a:t>*</a:t>
            </a:r>
            <a:r>
              <a:rPr lang="en-US" dirty="0" smtClean="0"/>
              <a:t> (asterisk) matches any number of characters (including zero). </a:t>
            </a:r>
          </a:p>
          <a:p>
            <a:pPr marL="0" indent="0">
              <a:buNone/>
            </a:pPr>
            <a:r>
              <a:rPr lang="en-CA" dirty="0" smtClean="0"/>
              <a:t>Example: </a:t>
            </a:r>
            <a:r>
              <a:rPr lang="en-CA" dirty="0" smtClean="0">
                <a:latin typeface="Courier New" panose="02070309020205020404" pitchFamily="49" charset="0"/>
                <a:cs typeface="Courier New" panose="02070309020205020404" pitchFamily="49" charset="0"/>
              </a:rPr>
              <a:t>*.txt </a:t>
            </a:r>
            <a:r>
              <a:rPr lang="en-CA" dirty="0" smtClean="0"/>
              <a:t>would match anything ending with </a:t>
            </a:r>
            <a:r>
              <a:rPr lang="en-CA" dirty="0" smtClean="0">
                <a:latin typeface="Courier New" panose="02070309020205020404" pitchFamily="49" charset="0"/>
                <a:cs typeface="Courier New" panose="02070309020205020404" pitchFamily="49" charset="0"/>
              </a:rPr>
              <a:t>.txt</a:t>
            </a:r>
            <a:r>
              <a:rPr lang="en-CA" dirty="0" smtClean="0"/>
              <a:t> (</a:t>
            </a:r>
            <a:r>
              <a:rPr lang="en-CA" dirty="0" smtClean="0">
                <a:latin typeface="Courier New" panose="02070309020205020404" pitchFamily="49" charset="0"/>
                <a:cs typeface="Courier New" panose="02070309020205020404" pitchFamily="49" charset="0"/>
              </a:rPr>
              <a:t>a.txt</a:t>
            </a:r>
            <a:r>
              <a:rPr lang="en-CA" dirty="0" smtClean="0"/>
              <a:t>).</a:t>
            </a:r>
            <a:endParaRPr lang="en-US"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3281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Navigating the Command Line</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40962628"/>
              </p:ext>
            </p:extLst>
          </p:nvPr>
        </p:nvGraphicFramePr>
        <p:xfrm>
          <a:off x="304800" y="971550"/>
          <a:ext cx="8610600" cy="3810000"/>
        </p:xfrm>
        <a:graphic>
          <a:graphicData uri="http://schemas.openxmlformats.org/drawingml/2006/table">
            <a:tbl>
              <a:tblPr firstRow="1" firstCol="1" bandRow="1">
                <a:tableStyleId>{5C22544A-7EE6-4342-B048-85BDC9FD1C3A}</a:tableStyleId>
              </a:tblPr>
              <a:tblGrid>
                <a:gridCol w="2971800">
                  <a:extLst>
                    <a:ext uri="{9D8B030D-6E8A-4147-A177-3AD203B41FA5}">
                      <a16:colId xmlns:a16="http://schemas.microsoft.com/office/drawing/2014/main" val="25750053"/>
                    </a:ext>
                  </a:extLst>
                </a:gridCol>
                <a:gridCol w="2768600">
                  <a:extLst>
                    <a:ext uri="{9D8B030D-6E8A-4147-A177-3AD203B41FA5}">
                      <a16:colId xmlns:a16="http://schemas.microsoft.com/office/drawing/2014/main" val="1295675035"/>
                    </a:ext>
                  </a:extLst>
                </a:gridCol>
                <a:gridCol w="2870200">
                  <a:extLst>
                    <a:ext uri="{9D8B030D-6E8A-4147-A177-3AD203B41FA5}">
                      <a16:colId xmlns:a16="http://schemas.microsoft.com/office/drawing/2014/main" val="4137035245"/>
                    </a:ext>
                  </a:extLst>
                </a:gridCol>
              </a:tblGrid>
              <a:tr h="476250">
                <a:tc>
                  <a:txBody>
                    <a:bodyPr/>
                    <a:lstStyle/>
                    <a:p>
                      <a:endParaRPr lang="en-US" dirty="0"/>
                    </a:p>
                  </a:txBody>
                  <a:tcPr/>
                </a:tc>
                <a:tc>
                  <a:txBody>
                    <a:bodyPr/>
                    <a:lstStyle/>
                    <a:p>
                      <a:r>
                        <a:rPr lang="en-CA" dirty="0" smtClean="0"/>
                        <a:t>Windows Key</a:t>
                      </a:r>
                      <a:endParaRPr lang="en-US" dirty="0"/>
                    </a:p>
                  </a:txBody>
                  <a:tcPr/>
                </a:tc>
                <a:tc>
                  <a:txBody>
                    <a:bodyPr/>
                    <a:lstStyle/>
                    <a:p>
                      <a:r>
                        <a:rPr lang="en-CA" dirty="0" smtClean="0"/>
                        <a:t>Mac</a:t>
                      </a:r>
                      <a:r>
                        <a:rPr lang="en-CA" baseline="0" dirty="0" smtClean="0"/>
                        <a:t> OS Key</a:t>
                      </a:r>
                      <a:endParaRPr lang="en-US" dirty="0"/>
                    </a:p>
                  </a:txBody>
                  <a:tcPr/>
                </a:tc>
                <a:extLst>
                  <a:ext uri="{0D108BD9-81ED-4DB2-BD59-A6C34878D82A}">
                    <a16:rowId xmlns:a16="http://schemas.microsoft.com/office/drawing/2014/main" val="520170079"/>
                  </a:ext>
                </a:extLst>
              </a:tr>
              <a:tr h="476250">
                <a:tc>
                  <a:txBody>
                    <a:bodyPr/>
                    <a:lstStyle/>
                    <a:p>
                      <a:r>
                        <a:rPr lang="en-CA" b="1" dirty="0" smtClean="0"/>
                        <a:t>Previous command in history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Up</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Up</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26191925"/>
                  </a:ext>
                </a:extLst>
              </a:tr>
              <a:tr h="476250">
                <a:tc>
                  <a:txBody>
                    <a:bodyPr/>
                    <a:lstStyle/>
                    <a:p>
                      <a:r>
                        <a:rPr lang="en-CA" dirty="0" smtClean="0"/>
                        <a:t>Next command in history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Down</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Down</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61268296"/>
                  </a:ext>
                </a:extLst>
              </a:tr>
              <a:tr h="476250">
                <a:tc>
                  <a:txBody>
                    <a:bodyPr/>
                    <a:lstStyle/>
                    <a:p>
                      <a:r>
                        <a:rPr lang="en-CA" dirty="0" smtClean="0"/>
                        <a:t>First command in history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PageUp</a:t>
                      </a:r>
                      <a:endParaRPr lang="en-US" dirty="0">
                        <a:latin typeface="Courier New" panose="02070309020205020404" pitchFamily="49" charset="0"/>
                        <a:cs typeface="Courier New" panose="02070309020205020404" pitchFamily="49" charset="0"/>
                      </a:endParaRPr>
                    </a:p>
                  </a:txBody>
                  <a:tcPr/>
                </a:tc>
                <a:tc>
                  <a:txBody>
                    <a:bodyPr/>
                    <a:lstStyle/>
                    <a:p>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74542831"/>
                  </a:ext>
                </a:extLst>
              </a:tr>
              <a:tr h="476250">
                <a:tc>
                  <a:txBody>
                    <a:bodyPr/>
                    <a:lstStyle/>
                    <a:p>
                      <a:r>
                        <a:rPr lang="en-CA" dirty="0" smtClean="0"/>
                        <a:t>Last command</a:t>
                      </a:r>
                      <a:r>
                        <a:rPr lang="en-CA" baseline="0" dirty="0" smtClean="0"/>
                        <a:t> in history</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PageDown</a:t>
                      </a:r>
                      <a:endParaRPr lang="en-US" dirty="0">
                        <a:latin typeface="Courier New" panose="02070309020205020404" pitchFamily="49" charset="0"/>
                        <a:cs typeface="Courier New" panose="02070309020205020404" pitchFamily="49" charset="0"/>
                      </a:endParaRPr>
                    </a:p>
                  </a:txBody>
                  <a:tcPr/>
                </a:tc>
                <a:tc>
                  <a:txBody>
                    <a:bodyPr/>
                    <a:lstStyle/>
                    <a:p>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40196908"/>
                  </a:ext>
                </a:extLst>
              </a:tr>
              <a:tr h="476250">
                <a:tc>
                  <a:txBody>
                    <a:bodyPr/>
                    <a:lstStyle/>
                    <a:p>
                      <a:r>
                        <a:rPr lang="en-CA" dirty="0" smtClean="0"/>
                        <a:t>Move to start of line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Home</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Ctrl+A</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53778185"/>
                  </a:ext>
                </a:extLst>
              </a:tr>
              <a:tr h="476250">
                <a:tc>
                  <a:txBody>
                    <a:bodyPr/>
                    <a:lstStyle/>
                    <a:p>
                      <a:r>
                        <a:rPr lang="en-CA" dirty="0" smtClean="0"/>
                        <a:t>Move to end of line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End</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Ctrl+E</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00098016"/>
                  </a:ext>
                </a:extLst>
              </a:tr>
              <a:tr h="476250">
                <a:tc>
                  <a:txBody>
                    <a:bodyPr/>
                    <a:lstStyle/>
                    <a:p>
                      <a:r>
                        <a:rPr lang="en-CA" dirty="0" smtClean="0"/>
                        <a:t>Auto-compete</a:t>
                      </a:r>
                      <a:r>
                        <a:rPr lang="en-CA" baseline="0" dirty="0" smtClean="0"/>
                        <a:t> file name</a:t>
                      </a:r>
                      <a:endParaRPr lang="en-US" dirty="0"/>
                    </a:p>
                  </a:txBody>
                  <a:tcPr/>
                </a:tc>
                <a:tc>
                  <a:txBody>
                    <a:bodyPr/>
                    <a:lstStyle/>
                    <a:p>
                      <a:r>
                        <a:rPr lang="en-CA" dirty="0" smtClean="0">
                          <a:latin typeface="Courier New" panose="02070309020205020404" pitchFamily="49" charset="0"/>
                          <a:cs typeface="Courier New" panose="02070309020205020404" pitchFamily="49" charset="0"/>
                        </a:rPr>
                        <a:t>Tab</a:t>
                      </a:r>
                      <a:endParaRPr lang="en-US" dirty="0">
                        <a:latin typeface="Courier New" panose="02070309020205020404" pitchFamily="49" charset="0"/>
                        <a:cs typeface="Courier New" panose="02070309020205020404" pitchFamily="49" charset="0"/>
                      </a:endParaRPr>
                    </a:p>
                  </a:txBody>
                  <a:tcPr/>
                </a:tc>
                <a:tc>
                  <a:txBody>
                    <a:bodyPr/>
                    <a:lstStyle/>
                    <a:p>
                      <a:r>
                        <a:rPr lang="en-CA" dirty="0" smtClean="0">
                          <a:latin typeface="Courier New" panose="02070309020205020404" pitchFamily="49" charset="0"/>
                          <a:cs typeface="Courier New" panose="02070309020205020404" pitchFamily="49" charset="0"/>
                        </a:rPr>
                        <a:t>Tab</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46435102"/>
                  </a:ext>
                </a:extLst>
              </a:tr>
            </a:tbl>
          </a:graphicData>
        </a:graphic>
      </p:graphicFrame>
    </p:spTree>
    <p:extLst>
      <p:ext uri="{BB962C8B-B14F-4D97-AF65-F5344CB8AC3E}">
        <p14:creationId xmlns:p14="http://schemas.microsoft.com/office/powerpoint/2010/main" val="2804245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rrowheads="1"/>
          </p:cNvSpPr>
          <p:nvPr>
            <p:ph type="title"/>
          </p:nvPr>
        </p:nvSpPr>
        <p:spPr/>
        <p:txBody>
          <a:bodyPr/>
          <a:lstStyle/>
          <a:p>
            <a:r>
              <a:rPr lang="en-US" dirty="0" smtClean="0"/>
              <a:t>Pausing or Cancelling Commands</a:t>
            </a:r>
            <a:endParaRPr lang="en-US" dirty="0"/>
          </a:p>
        </p:txBody>
      </p:sp>
      <p:sp>
        <p:nvSpPr>
          <p:cNvPr id="352259" name="Rectangle 3"/>
          <p:cNvSpPr>
            <a:spLocks noGrp="1" noChangeArrowheads="1"/>
          </p:cNvSpPr>
          <p:nvPr>
            <p:ph idx="1"/>
          </p:nvPr>
        </p:nvSpPr>
        <p:spPr/>
        <p:txBody>
          <a:bodyPr/>
          <a:lstStyle/>
          <a:p>
            <a:r>
              <a:rPr lang="en-US" dirty="0" smtClean="0"/>
              <a:t>To </a:t>
            </a:r>
            <a:r>
              <a:rPr lang="en-US" b="1" dirty="0" smtClean="0">
                <a:solidFill>
                  <a:schemeClr val="accent6"/>
                </a:solidFill>
              </a:rPr>
              <a:t>pause</a:t>
            </a:r>
            <a:r>
              <a:rPr lang="en-US" dirty="0" smtClean="0"/>
              <a:t> a command:</a:t>
            </a:r>
          </a:p>
          <a:p>
            <a:pPr lvl="1"/>
            <a:r>
              <a:rPr lang="en-US" dirty="0" smtClean="0"/>
              <a:t>Windows: Press </a:t>
            </a:r>
            <a:r>
              <a:rPr lang="en-US" dirty="0" smtClean="0">
                <a:latin typeface="Courier New" panose="02070309020205020404" pitchFamily="49" charset="0"/>
                <a:cs typeface="Courier New" panose="02070309020205020404" pitchFamily="49" charset="0"/>
              </a:rPr>
              <a:t>Ctrl+S</a:t>
            </a:r>
            <a:r>
              <a:rPr lang="en-US" dirty="0" smtClean="0"/>
              <a:t> or the </a:t>
            </a:r>
            <a:r>
              <a:rPr lang="en-US" dirty="0" smtClean="0">
                <a:latin typeface="Courier New" panose="02070309020205020404" pitchFamily="49" charset="0"/>
                <a:cs typeface="Courier New" panose="02070309020205020404" pitchFamily="49" charset="0"/>
              </a:rPr>
              <a:t>Pause</a:t>
            </a:r>
            <a:r>
              <a:rPr lang="en-US" dirty="0" smtClean="0"/>
              <a:t> key.</a:t>
            </a:r>
            <a:r>
              <a:rPr lang="en-US" dirty="0"/>
              <a:t> </a:t>
            </a:r>
            <a:r>
              <a:rPr lang="en-US" dirty="0" smtClean="0"/>
              <a:t>To resume, press any key. </a:t>
            </a:r>
          </a:p>
          <a:p>
            <a:pPr lvl="1"/>
            <a:r>
              <a:rPr lang="en-CA" dirty="0" smtClean="0"/>
              <a:t>Mac: </a:t>
            </a:r>
            <a:r>
              <a:rPr lang="en-CA" dirty="0" smtClean="0">
                <a:latin typeface="Courier New" panose="02070309020205020404" pitchFamily="49" charset="0"/>
                <a:cs typeface="Courier New" panose="02070309020205020404" pitchFamily="49" charset="0"/>
              </a:rPr>
              <a:t>Control+Esc</a:t>
            </a:r>
            <a:r>
              <a:rPr lang="en-CA" dirty="0" smtClean="0"/>
              <a:t> or </a:t>
            </a:r>
            <a:r>
              <a:rPr lang="en-CA" dirty="0" smtClean="0">
                <a:latin typeface="Courier New" panose="02070309020205020404" pitchFamily="49" charset="0"/>
                <a:cs typeface="Courier New" panose="02070309020205020404" pitchFamily="49" charset="0"/>
              </a:rPr>
              <a:t>Command+.</a:t>
            </a:r>
            <a:endParaRPr lang="en-US" dirty="0" smtClean="0">
              <a:latin typeface="Courier New" panose="02070309020205020404" pitchFamily="49" charset="0"/>
              <a:cs typeface="Courier New" panose="02070309020205020404" pitchFamily="49" charset="0"/>
            </a:endParaRPr>
          </a:p>
          <a:p>
            <a:pPr lvl="1"/>
            <a:endParaRPr lang="en-US" dirty="0" smtClean="0"/>
          </a:p>
          <a:p>
            <a:r>
              <a:rPr lang="en-US" dirty="0" smtClean="0"/>
              <a:t>To </a:t>
            </a:r>
            <a:r>
              <a:rPr lang="en-US" b="1" dirty="0" smtClean="0">
                <a:solidFill>
                  <a:schemeClr val="accent6"/>
                </a:solidFill>
              </a:rPr>
              <a:t>cancel</a:t>
            </a:r>
            <a:r>
              <a:rPr lang="en-US" dirty="0" smtClean="0"/>
              <a:t> a command, press </a:t>
            </a:r>
            <a:r>
              <a:rPr lang="en-US" dirty="0" smtClean="0">
                <a:latin typeface="Courier New" panose="02070309020205020404" pitchFamily="49" charset="0"/>
                <a:cs typeface="Courier New" panose="02070309020205020404" pitchFamily="49" charset="0"/>
              </a:rPr>
              <a:t>Ctrl+C</a:t>
            </a:r>
            <a:r>
              <a:rPr lang="en-US" dirty="0" smtClean="0"/>
              <a:t> or </a:t>
            </a:r>
            <a:r>
              <a:rPr lang="en-US" dirty="0" smtClean="0">
                <a:latin typeface="Courier New" panose="02070309020205020404" pitchFamily="49" charset="0"/>
                <a:cs typeface="Courier New" panose="02070309020205020404" pitchFamily="49" charset="0"/>
              </a:rPr>
              <a:t>Ctrl+Break</a:t>
            </a:r>
            <a:r>
              <a:rPr lang="en-US" dirty="0"/>
              <a:t>.</a:t>
            </a:r>
            <a:endParaRPr lang="en-US" dirty="0" smtClean="0"/>
          </a:p>
          <a:p>
            <a:pPr lvl="1"/>
            <a:r>
              <a:rPr lang="en-US" dirty="0" smtClean="0"/>
              <a:t>The command is canceled, and the command prompt returns.</a:t>
            </a:r>
          </a:p>
          <a:p>
            <a:pPr lvl="1"/>
            <a:r>
              <a:rPr lang="en-CA" dirty="0" smtClean="0"/>
              <a:t>However, any actions performed before the cancel are not undone.</a:t>
            </a:r>
            <a:endParaRPr lang="en-US" dirty="0" smtClean="0"/>
          </a:p>
        </p:txBody>
      </p:sp>
    </p:spTree>
    <p:extLst>
      <p:ext uri="{BB962C8B-B14F-4D97-AF65-F5344CB8AC3E}">
        <p14:creationId xmlns:p14="http://schemas.microsoft.com/office/powerpoint/2010/main" val="34490403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normAutofit/>
          </a:bodyPr>
          <a:lstStyle/>
          <a:p>
            <a:r>
              <a:rPr lang="en-CA" dirty="0" smtClean="0"/>
              <a:t>Command Shortcuts </a:t>
            </a:r>
            <a:r>
              <a:rPr lang="en-CA" dirty="0"/>
              <a:t>Question</a:t>
            </a:r>
            <a:endParaRPr lang="en-US" dirty="0"/>
          </a:p>
        </p:txBody>
      </p:sp>
      <p:sp>
        <p:nvSpPr>
          <p:cNvPr id="609283" name="Rectangle 3"/>
          <p:cNvSpPr>
            <a:spLocks noGrp="1" noChangeArrowheads="1"/>
          </p:cNvSpPr>
          <p:nvPr>
            <p:ph idx="1"/>
          </p:nvPr>
        </p:nvSpPr>
        <p:spPr>
          <a:xfrm>
            <a:off x="62838" y="895350"/>
            <a:ext cx="9031287" cy="4191000"/>
          </a:xfrm>
        </p:spPr>
        <p:txBody>
          <a:bodyPr>
            <a:normAutofit/>
          </a:bodyPr>
          <a:lstStyle/>
          <a:p>
            <a:r>
              <a:rPr lang="en-CA" b="1" i="1" dirty="0" smtClean="0">
                <a:solidFill>
                  <a:srgbClr val="14FD3A"/>
                </a:solidFill>
              </a:rPr>
              <a:t>Question:</a:t>
            </a:r>
            <a:r>
              <a:rPr lang="en-CA" dirty="0" smtClean="0"/>
              <a:t> How </a:t>
            </a:r>
            <a:r>
              <a:rPr lang="en-CA" dirty="0"/>
              <a:t>many of the following statements are </a:t>
            </a:r>
            <a:r>
              <a:rPr lang="en-CA" b="1" dirty="0">
                <a:solidFill>
                  <a:srgbClr val="FFFF00"/>
                </a:solidFill>
              </a:rPr>
              <a:t>TRUE</a:t>
            </a:r>
            <a:r>
              <a:rPr lang="en-CA" dirty="0" smtClean="0"/>
              <a:t>?</a:t>
            </a:r>
          </a:p>
          <a:p>
            <a:endParaRPr lang="en-CA" dirty="0"/>
          </a:p>
          <a:p>
            <a:r>
              <a:rPr lang="en-CA" dirty="0" smtClean="0"/>
              <a:t>1) To cancel a command, press </a:t>
            </a:r>
            <a:r>
              <a:rPr lang="en-CA" dirty="0" smtClean="0">
                <a:latin typeface="Courier New" panose="02070309020205020404" pitchFamily="49" charset="0"/>
                <a:cs typeface="Courier New" panose="02070309020205020404" pitchFamily="49" charset="0"/>
              </a:rPr>
              <a:t>Ctrl+X</a:t>
            </a:r>
            <a:r>
              <a:rPr lang="en-CA" dirty="0" smtClean="0"/>
              <a:t>.</a:t>
            </a:r>
            <a:endParaRPr lang="en-CA" dirty="0"/>
          </a:p>
          <a:p>
            <a:r>
              <a:rPr lang="en-CA" dirty="0"/>
              <a:t>2) </a:t>
            </a:r>
            <a:r>
              <a:rPr lang="en-CA" dirty="0" smtClean="0"/>
              <a:t>To go to the next command in the history, press </a:t>
            </a:r>
            <a:r>
              <a:rPr lang="en-CA" dirty="0" smtClean="0">
                <a:latin typeface="Courier New" panose="02070309020205020404" pitchFamily="49" charset="0"/>
                <a:cs typeface="Courier New" panose="02070309020205020404" pitchFamily="49" charset="0"/>
              </a:rPr>
              <a:t>Up arrow</a:t>
            </a:r>
            <a:r>
              <a:rPr lang="en-CA" dirty="0" smtClean="0"/>
              <a:t>.</a:t>
            </a:r>
            <a:endParaRPr lang="en-CA" dirty="0"/>
          </a:p>
          <a:p>
            <a:r>
              <a:rPr lang="en-CA" dirty="0" smtClean="0"/>
              <a:t>3) This wildcard expression </a:t>
            </a:r>
            <a:r>
              <a:rPr lang="en-CA" dirty="0" smtClean="0">
                <a:latin typeface="Courier New" panose="02070309020205020404" pitchFamily="49" charset="0"/>
                <a:cs typeface="Courier New" panose="02070309020205020404" pitchFamily="49" charset="0"/>
              </a:rPr>
              <a:t>te*a?.txt</a:t>
            </a:r>
            <a:r>
              <a:rPr lang="en-CA" dirty="0"/>
              <a:t> </a:t>
            </a:r>
            <a:r>
              <a:rPr lang="en-CA" dirty="0" smtClean="0"/>
              <a:t>matches </a:t>
            </a:r>
            <a:r>
              <a:rPr lang="en-CA" dirty="0" smtClean="0">
                <a:latin typeface="Courier New" panose="02070309020205020404" pitchFamily="49" charset="0"/>
                <a:cs typeface="Courier New" panose="02070309020205020404" pitchFamily="49" charset="0"/>
              </a:rPr>
              <a:t>tea12.txt</a:t>
            </a:r>
            <a:r>
              <a:rPr lang="en-CA" dirty="0" smtClean="0"/>
              <a:t>.</a:t>
            </a:r>
          </a:p>
          <a:p>
            <a:r>
              <a:rPr lang="en-CA" dirty="0" smtClean="0"/>
              <a:t>4) The command to change a directory is </a:t>
            </a:r>
            <a:r>
              <a:rPr lang="en-CA" dirty="0" smtClean="0">
                <a:latin typeface="Courier New" panose="02070309020205020404" pitchFamily="49" charset="0"/>
                <a:cs typeface="Courier New" panose="02070309020205020404" pitchFamily="49" charset="0"/>
              </a:rPr>
              <a:t>pwd</a:t>
            </a:r>
            <a:r>
              <a:rPr lang="en-CA" dirty="0" smtClean="0"/>
              <a:t>.</a:t>
            </a:r>
            <a:endParaRPr lang="en-CA" dirty="0">
              <a:latin typeface="Courier New" panose="02070309020205020404" pitchFamily="49" charset="0"/>
              <a:cs typeface="Courier New" panose="02070309020205020404" pitchFamily="49" charset="0"/>
            </a:endParaRPr>
          </a:p>
          <a:p>
            <a:endParaRPr lang="en-CA" b="1" dirty="0">
              <a:solidFill>
                <a:srgbClr val="F0F000"/>
              </a:solidFill>
            </a:endParaRPr>
          </a:p>
          <a:p>
            <a:r>
              <a:rPr lang="en-CA" b="1" dirty="0">
                <a:solidFill>
                  <a:srgbClr val="F0F000"/>
                </a:solidFill>
              </a:rPr>
              <a:t>A) </a:t>
            </a:r>
            <a:r>
              <a:rPr lang="en-CA" dirty="0"/>
              <a:t>0		</a:t>
            </a:r>
            <a:r>
              <a:rPr lang="en-CA" b="1" dirty="0">
                <a:solidFill>
                  <a:srgbClr val="F0F000"/>
                </a:solidFill>
              </a:rPr>
              <a:t>B)</a:t>
            </a:r>
            <a:r>
              <a:rPr lang="en-CA" dirty="0"/>
              <a:t> 1		</a:t>
            </a:r>
            <a:r>
              <a:rPr lang="en-CA" b="1" dirty="0">
                <a:solidFill>
                  <a:srgbClr val="F0F000"/>
                </a:solidFill>
              </a:rPr>
              <a:t>C)</a:t>
            </a:r>
            <a:r>
              <a:rPr lang="en-CA" dirty="0"/>
              <a:t> 2		</a:t>
            </a:r>
            <a:r>
              <a:rPr lang="en-CA" b="1" dirty="0">
                <a:solidFill>
                  <a:srgbClr val="F0F000"/>
                </a:solidFill>
              </a:rPr>
              <a:t>D)</a:t>
            </a:r>
            <a:r>
              <a:rPr lang="en-CA" dirty="0"/>
              <a:t> 3</a:t>
            </a:r>
            <a:r>
              <a:rPr lang="en-CA" b="1" dirty="0">
                <a:solidFill>
                  <a:srgbClr val="F0F000"/>
                </a:solidFill>
              </a:rPr>
              <a:t>		E)</a:t>
            </a:r>
            <a:r>
              <a:rPr lang="en-CA" dirty="0"/>
              <a:t> </a:t>
            </a:r>
            <a:r>
              <a:rPr lang="en-CA" dirty="0" smtClean="0"/>
              <a:t>4</a:t>
            </a:r>
            <a:endParaRPr lang="en-CA" b="1" dirty="0">
              <a:solidFill>
                <a:srgbClr val="F0F000"/>
              </a:solidFill>
            </a:endParaRPr>
          </a:p>
        </p:txBody>
      </p:sp>
    </p:spTree>
    <p:extLst>
      <p:ext uri="{BB962C8B-B14F-4D97-AF65-F5344CB8AC3E}">
        <p14:creationId xmlns:p14="http://schemas.microsoft.com/office/powerpoint/2010/main" val="1038573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normAutofit fontScale="90000"/>
          </a:bodyPr>
          <a:lstStyle/>
          <a:p>
            <a:r>
              <a:rPr lang="en-CA" dirty="0"/>
              <a:t/>
            </a:r>
            <a:br>
              <a:rPr lang="en-CA" dirty="0"/>
            </a:br>
            <a:r>
              <a:rPr lang="en-CA" sz="3600" dirty="0" smtClean="0"/>
              <a:t>Try it: Navigating Directories with Commands</a:t>
            </a:r>
            <a:endParaRPr lang="en-US" sz="3600" dirty="0"/>
          </a:p>
        </p:txBody>
      </p:sp>
      <p:sp>
        <p:nvSpPr>
          <p:cNvPr id="604163" name="Rectangle 3"/>
          <p:cNvSpPr>
            <a:spLocks noGrp="1" noChangeArrowheads="1"/>
          </p:cNvSpPr>
          <p:nvPr>
            <p:ph idx="1"/>
          </p:nvPr>
        </p:nvSpPr>
        <p:spPr/>
        <p:txBody>
          <a:bodyPr>
            <a:normAutofit/>
          </a:bodyPr>
          <a:lstStyle/>
          <a:p>
            <a:r>
              <a:rPr lang="en-CA" b="1" i="1" dirty="0">
                <a:solidFill>
                  <a:srgbClr val="14FD3A"/>
                </a:solidFill>
              </a:rPr>
              <a:t>Question:</a:t>
            </a:r>
            <a:r>
              <a:rPr lang="en-CA" dirty="0"/>
              <a:t> </a:t>
            </a:r>
            <a:r>
              <a:rPr lang="en-CA" dirty="0" smtClean="0"/>
              <a:t>Using a terminal window on your computer, perform the following actions:</a:t>
            </a:r>
          </a:p>
          <a:p>
            <a:pPr marL="694944" lvl="1" indent="-457200">
              <a:buAutoNum type="arabicParenR"/>
            </a:pPr>
            <a:r>
              <a:rPr lang="en-CA" dirty="0" smtClean="0"/>
              <a:t>Create a directory called </a:t>
            </a:r>
            <a:r>
              <a:rPr lang="en-CA" dirty="0" smtClean="0">
                <a:latin typeface="Courier New" panose="02070309020205020404" pitchFamily="49" charset="0"/>
                <a:cs typeface="Courier New" panose="02070309020205020404" pitchFamily="49" charset="0"/>
              </a:rPr>
              <a:t>301</a:t>
            </a:r>
            <a:r>
              <a:rPr lang="en-CA" dirty="0" smtClean="0"/>
              <a:t>.</a:t>
            </a:r>
          </a:p>
          <a:p>
            <a:pPr marL="694944" lvl="1" indent="-457200">
              <a:buAutoNum type="arabicParenR"/>
            </a:pPr>
            <a:r>
              <a:rPr lang="en-CA" dirty="0" smtClean="0"/>
              <a:t>Change into the directory </a:t>
            </a:r>
            <a:r>
              <a:rPr lang="en-CA" dirty="0" smtClean="0">
                <a:latin typeface="Courier New" panose="02070309020205020404" pitchFamily="49" charset="0"/>
                <a:cs typeface="Courier New" panose="02070309020205020404" pitchFamily="49" charset="0"/>
              </a:rPr>
              <a:t>301</a:t>
            </a:r>
            <a:r>
              <a:rPr lang="en-CA" dirty="0" smtClean="0"/>
              <a:t>.</a:t>
            </a:r>
          </a:p>
          <a:p>
            <a:pPr marL="694944" lvl="1" indent="-457200">
              <a:buAutoNum type="arabicParenR"/>
            </a:pPr>
            <a:r>
              <a:rPr lang="en-CA" dirty="0" smtClean="0"/>
              <a:t>Echo </a:t>
            </a:r>
            <a:r>
              <a:rPr lang="en-CA" dirty="0" smtClean="0">
                <a:latin typeface="Courier New" panose="02070309020205020404" pitchFamily="49" charset="0"/>
                <a:cs typeface="Courier New" panose="02070309020205020404" pitchFamily="49" charset="0"/>
              </a:rPr>
              <a:t>I am awesome!</a:t>
            </a:r>
            <a:endParaRPr lang="en-CA" dirty="0" smtClean="0"/>
          </a:p>
          <a:p>
            <a:pPr marL="694944" lvl="1" indent="-457200">
              <a:buAutoNum type="arabicParenR"/>
            </a:pPr>
            <a:r>
              <a:rPr lang="en-CA" dirty="0" smtClean="0"/>
              <a:t>Show your current directory (print working directory).</a:t>
            </a:r>
          </a:p>
          <a:p>
            <a:pPr marL="694944" lvl="1" indent="-457200">
              <a:buAutoNum type="arabicParenR"/>
            </a:pPr>
            <a:r>
              <a:rPr lang="en-CA" dirty="0" smtClean="0"/>
              <a:t>Create a text file called </a:t>
            </a:r>
            <a:r>
              <a:rPr lang="en-CA" dirty="0" smtClean="0">
                <a:latin typeface="Courier New" panose="02070309020205020404" pitchFamily="49" charset="0"/>
                <a:cs typeface="Courier New" panose="02070309020205020404" pitchFamily="49" charset="0"/>
              </a:rPr>
              <a:t>message.txt</a:t>
            </a:r>
            <a:r>
              <a:rPr lang="en-CA" dirty="0" smtClean="0"/>
              <a:t> with a message in it.</a:t>
            </a:r>
          </a:p>
          <a:p>
            <a:pPr marL="694944" lvl="1" indent="-457200">
              <a:buAutoNum type="arabicParenR"/>
            </a:pPr>
            <a:r>
              <a:rPr lang="en-CA" dirty="0" smtClean="0"/>
              <a:t>List the contents of your directory.</a:t>
            </a:r>
          </a:p>
          <a:p>
            <a:pPr marL="694944" lvl="1" indent="-457200">
              <a:buAutoNum type="arabicParenR"/>
            </a:pPr>
            <a:r>
              <a:rPr lang="en-CA" dirty="0" smtClean="0"/>
              <a:t>Rename the file </a:t>
            </a:r>
            <a:r>
              <a:rPr lang="en-CA" dirty="0" smtClean="0">
                <a:latin typeface="Courier New" panose="02070309020205020404" pitchFamily="49" charset="0"/>
                <a:cs typeface="Courier New" panose="02070309020205020404" pitchFamily="49" charset="0"/>
              </a:rPr>
              <a:t>message.txt</a:t>
            </a:r>
            <a:r>
              <a:rPr lang="en-CA" dirty="0" smtClean="0"/>
              <a:t> to </a:t>
            </a:r>
            <a:r>
              <a:rPr lang="en-CA" dirty="0" smtClean="0">
                <a:latin typeface="Courier New" panose="02070309020205020404" pitchFamily="49" charset="0"/>
                <a:cs typeface="Courier New" panose="02070309020205020404" pitchFamily="49" charset="0"/>
              </a:rPr>
              <a:t>test.txt</a:t>
            </a:r>
            <a:r>
              <a:rPr lang="en-CA" dirty="0" smtClean="0"/>
              <a:t>.  Verify the name change.</a:t>
            </a:r>
          </a:p>
          <a:p>
            <a:pPr marL="694944" lvl="1" indent="-457200">
              <a:buAutoNum type="arabicParenR"/>
            </a:pPr>
            <a:r>
              <a:rPr lang="en-CA" dirty="0" smtClean="0"/>
              <a:t>Delete the </a:t>
            </a:r>
            <a:r>
              <a:rPr lang="en-CA" dirty="0" smtClean="0">
                <a:latin typeface="Courier New" panose="02070309020205020404" pitchFamily="49" charset="0"/>
                <a:cs typeface="Courier New" panose="02070309020205020404" pitchFamily="49" charset="0"/>
              </a:rPr>
              <a:t>test.txt</a:t>
            </a:r>
            <a:r>
              <a:rPr lang="en-CA" dirty="0" smtClean="0"/>
              <a:t> file.</a:t>
            </a:r>
          </a:p>
          <a:p>
            <a:pPr marL="694944" lvl="1" indent="-457200">
              <a:buAutoNum type="arabicParenR"/>
            </a:pPr>
            <a:r>
              <a:rPr lang="en-CA" dirty="0" smtClean="0"/>
              <a:t>Change directory to directory above </a:t>
            </a:r>
            <a:r>
              <a:rPr lang="en-CA" dirty="0" smtClean="0">
                <a:latin typeface="Courier New" panose="02070309020205020404" pitchFamily="49" charset="0"/>
                <a:cs typeface="Courier New" panose="02070309020205020404" pitchFamily="49" charset="0"/>
              </a:rPr>
              <a:t>301</a:t>
            </a:r>
            <a:r>
              <a:rPr lang="en-CA" dirty="0" smtClean="0"/>
              <a:t>.</a:t>
            </a:r>
          </a:p>
          <a:p>
            <a:pPr marL="694944" lvl="1" indent="-457200">
              <a:buAutoNum type="arabicParenR"/>
            </a:pPr>
            <a:r>
              <a:rPr lang="en-CA" dirty="0" smtClean="0"/>
              <a:t>Delete directory </a:t>
            </a:r>
            <a:r>
              <a:rPr lang="en-CA" dirty="0" smtClean="0">
                <a:latin typeface="Courier New" panose="02070309020205020404" pitchFamily="49" charset="0"/>
                <a:cs typeface="Courier New" panose="02070309020205020404" pitchFamily="49" charset="0"/>
              </a:rPr>
              <a:t>301</a:t>
            </a:r>
            <a:r>
              <a:rPr lang="en-CA" dirty="0" smtClean="0"/>
              <a:t>.</a:t>
            </a:r>
          </a:p>
        </p:txBody>
      </p:sp>
    </p:spTree>
    <p:extLst>
      <p:ext uri="{BB962C8B-B14F-4D97-AF65-F5344CB8AC3E}">
        <p14:creationId xmlns:p14="http://schemas.microsoft.com/office/powerpoint/2010/main" val="13192864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Command Arguments</a:t>
            </a:r>
            <a:endParaRPr lang="en-US" dirty="0"/>
          </a:p>
        </p:txBody>
      </p:sp>
      <p:sp>
        <p:nvSpPr>
          <p:cNvPr id="3" name="Content Placeholder 2"/>
          <p:cNvSpPr>
            <a:spLocks noGrp="1"/>
          </p:cNvSpPr>
          <p:nvPr>
            <p:ph idx="1"/>
          </p:nvPr>
        </p:nvSpPr>
        <p:spPr/>
        <p:txBody>
          <a:bodyPr/>
          <a:lstStyle/>
          <a:p>
            <a:r>
              <a:rPr lang="en-US" dirty="0" smtClean="0"/>
              <a:t>A command can take </a:t>
            </a:r>
            <a:r>
              <a:rPr lang="en-CA" b="1" i="1" dirty="0" smtClean="0">
                <a:solidFill>
                  <a:srgbClr val="14FD3A"/>
                </a:solidFill>
              </a:rPr>
              <a:t>arguments</a:t>
            </a:r>
            <a:r>
              <a:rPr lang="en-US" dirty="0" smtClean="0"/>
              <a:t> that changes its behavior.</a:t>
            </a:r>
          </a:p>
          <a:p>
            <a:pPr lvl="1"/>
            <a:r>
              <a:rPr lang="en-US" dirty="0" smtClean="0"/>
              <a:t>Example: Path was an argument for the </a:t>
            </a:r>
            <a:r>
              <a:rPr lang="en-US" dirty="0" smtClean="0">
                <a:latin typeface="Courier New" panose="02070309020205020404" pitchFamily="49" charset="0"/>
                <a:cs typeface="Courier New" panose="02070309020205020404" pitchFamily="49" charset="0"/>
              </a:rPr>
              <a:t>cd</a:t>
            </a:r>
            <a:r>
              <a:rPr lang="en-US" dirty="0" smtClean="0"/>
              <a:t> command. e.g. </a:t>
            </a:r>
            <a:r>
              <a:rPr lang="en-US" dirty="0" smtClean="0">
                <a:latin typeface="Courier New" panose="02070309020205020404" pitchFamily="49" charset="0"/>
                <a:cs typeface="Courier New" panose="02070309020205020404" pitchFamily="49" charset="0"/>
              </a:rPr>
              <a:t>cd </a:t>
            </a:r>
            <a:r>
              <a:rPr lang="en-US" b="1" i="1" dirty="0" smtClean="0">
                <a:solidFill>
                  <a:schemeClr val="accent6"/>
                </a:solidFill>
                <a:latin typeface="Courier New" panose="02070309020205020404" pitchFamily="49" charset="0"/>
                <a:cs typeface="Courier New" panose="02070309020205020404" pitchFamily="49" charset="0"/>
              </a:rPr>
              <a:t>301</a:t>
            </a:r>
          </a:p>
          <a:p>
            <a:r>
              <a:rPr lang="en-US" dirty="0" smtClean="0"/>
              <a:t>On Windows, commands also can be modified by a </a:t>
            </a:r>
            <a:r>
              <a:rPr lang="en-CA" b="1" i="1" dirty="0" smtClean="0">
                <a:solidFill>
                  <a:srgbClr val="14FD3A"/>
                </a:solidFill>
              </a:rPr>
              <a:t>switch</a:t>
            </a:r>
            <a:r>
              <a:rPr lang="en-US" dirty="0" smtClean="0"/>
              <a:t> (or extension) which is usually a slash then a letter (e.g. </a:t>
            </a:r>
            <a:r>
              <a:rPr lang="en-US" dirty="0" smtClean="0">
                <a:latin typeface="Courier New" panose="02070309020205020404" pitchFamily="49" charset="0"/>
                <a:cs typeface="Courier New" panose="02070309020205020404" pitchFamily="49" charset="0"/>
              </a:rPr>
              <a:t>/S</a:t>
            </a:r>
            <a:r>
              <a:rPr lang="en-US" dirty="0" smtClean="0"/>
              <a:t>).</a:t>
            </a:r>
          </a:p>
          <a:p>
            <a:pPr lvl="1"/>
            <a:r>
              <a:rPr lang="en-CA" dirty="0" smtClean="0"/>
              <a:t>To find out what is available, run the command with: </a:t>
            </a:r>
            <a:r>
              <a:rPr lang="en-CA" dirty="0" smtClean="0">
                <a:latin typeface="Courier New" panose="02070309020205020404" pitchFamily="49" charset="0"/>
                <a:cs typeface="Courier New" panose="02070309020205020404" pitchFamily="49" charset="0"/>
              </a:rPr>
              <a:t>/?</a:t>
            </a:r>
            <a:endParaRPr lang="en-US" dirty="0" smtClean="0">
              <a:latin typeface="Courier New" panose="02070309020205020404" pitchFamily="49" charset="0"/>
              <a:cs typeface="Courier New" panose="02070309020205020404" pitchFamily="49" charset="0"/>
            </a:endParaRPr>
          </a:p>
          <a:p>
            <a:endParaRPr lang="en-US" dirty="0"/>
          </a:p>
        </p:txBody>
      </p:sp>
      <p:pic>
        <p:nvPicPr>
          <p:cNvPr id="7" name="Picture 6"/>
          <p:cNvPicPr>
            <a:picLocks noChangeAspect="1"/>
          </p:cNvPicPr>
          <p:nvPr/>
        </p:nvPicPr>
        <p:blipFill>
          <a:blip r:embed="rId3"/>
          <a:stretch>
            <a:fillRect/>
          </a:stretch>
        </p:blipFill>
        <p:spPr>
          <a:xfrm>
            <a:off x="372241" y="2800350"/>
            <a:ext cx="8412480" cy="2049780"/>
          </a:xfrm>
          <a:prstGeom prst="rect">
            <a:avLst/>
          </a:prstGeom>
        </p:spPr>
      </p:pic>
    </p:spTree>
    <p:extLst>
      <p:ext uri="{BB962C8B-B14F-4D97-AF65-F5344CB8AC3E}">
        <p14:creationId xmlns:p14="http://schemas.microsoft.com/office/powerpoint/2010/main" val="597477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smtClean="0"/>
              <a:t>Why learn the Command Line?</a:t>
            </a:r>
            <a:endParaRPr lang="en-US" dirty="0"/>
          </a:p>
        </p:txBody>
      </p:sp>
      <p:sp>
        <p:nvSpPr>
          <p:cNvPr id="551939" name="Rectangle 3"/>
          <p:cNvSpPr>
            <a:spLocks noGrp="1" noChangeArrowheads="1"/>
          </p:cNvSpPr>
          <p:nvPr>
            <p:ph idx="1"/>
          </p:nvPr>
        </p:nvSpPr>
        <p:spPr/>
        <p:txBody>
          <a:bodyPr/>
          <a:lstStyle/>
          <a:p>
            <a:pPr>
              <a:spcBef>
                <a:spcPct val="40000"/>
              </a:spcBef>
            </a:pPr>
            <a:r>
              <a:rPr lang="en-US" dirty="0" smtClean="0"/>
              <a:t>The </a:t>
            </a:r>
            <a:r>
              <a:rPr lang="en-US" b="1" i="1" dirty="0">
                <a:solidFill>
                  <a:srgbClr val="14FD3A"/>
                </a:solidFill>
              </a:rPr>
              <a:t>c</a:t>
            </a:r>
            <a:r>
              <a:rPr lang="en-US" b="1" i="1" dirty="0" smtClean="0">
                <a:solidFill>
                  <a:srgbClr val="14FD3A"/>
                </a:solidFill>
              </a:rPr>
              <a:t>ommand </a:t>
            </a:r>
            <a:r>
              <a:rPr lang="en-US" b="1" i="1" dirty="0">
                <a:solidFill>
                  <a:srgbClr val="14FD3A"/>
                </a:solidFill>
              </a:rPr>
              <a:t>l</a:t>
            </a:r>
            <a:r>
              <a:rPr lang="en-US" b="1" i="1" dirty="0" smtClean="0">
                <a:solidFill>
                  <a:srgbClr val="14FD3A"/>
                </a:solidFill>
              </a:rPr>
              <a:t>ine </a:t>
            </a:r>
            <a:r>
              <a:rPr lang="en-US" dirty="0" smtClean="0"/>
              <a:t>is the text interface to the computer.</a:t>
            </a:r>
          </a:p>
          <a:p>
            <a:pPr>
              <a:spcBef>
                <a:spcPct val="40000"/>
              </a:spcBef>
            </a:pPr>
            <a:endParaRPr lang="en-US" dirty="0"/>
          </a:p>
          <a:p>
            <a:pPr>
              <a:spcBef>
                <a:spcPct val="40000"/>
              </a:spcBef>
            </a:pPr>
            <a:r>
              <a:rPr lang="en-US" dirty="0" smtClean="0"/>
              <a:t>Understanding the command line allows you to interact with the computer in ways that you often cannot with the user interface.</a:t>
            </a:r>
          </a:p>
          <a:p>
            <a:pPr>
              <a:spcBef>
                <a:spcPct val="40000"/>
              </a:spcBef>
            </a:pPr>
            <a:endParaRPr lang="en-CA" dirty="0"/>
          </a:p>
          <a:p>
            <a:pPr>
              <a:spcBef>
                <a:spcPct val="40000"/>
              </a:spcBef>
            </a:pPr>
            <a:r>
              <a:rPr lang="en-CA" dirty="0" smtClean="0"/>
              <a:t>The command line is commonly used for scripting and automation of tasks and when accessing remote systems.</a:t>
            </a:r>
            <a:endParaRPr lang="en-US" dirty="0" smtClean="0"/>
          </a:p>
        </p:txBody>
      </p:sp>
    </p:spTree>
    <p:extLst>
      <p:ext uri="{BB962C8B-B14F-4D97-AF65-F5344CB8AC3E}">
        <p14:creationId xmlns:p14="http://schemas.microsoft.com/office/powerpoint/2010/main" val="1722525049"/>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Command Arguments – Mac/Linux</a:t>
            </a:r>
            <a:endParaRPr lang="en-US" dirty="0"/>
          </a:p>
        </p:txBody>
      </p:sp>
      <p:sp>
        <p:nvSpPr>
          <p:cNvPr id="3" name="Content Placeholder 2"/>
          <p:cNvSpPr>
            <a:spLocks noGrp="1"/>
          </p:cNvSpPr>
          <p:nvPr>
            <p:ph idx="1"/>
          </p:nvPr>
        </p:nvSpPr>
        <p:spPr/>
        <p:txBody>
          <a:bodyPr/>
          <a:lstStyle/>
          <a:p>
            <a:r>
              <a:rPr lang="en-US" dirty="0" smtClean="0"/>
              <a:t>On Mac/Linux, arguments are separated by spaces and begin with </a:t>
            </a:r>
            <a:r>
              <a:rPr lang="en-US" dirty="0" smtClean="0">
                <a:latin typeface="Courier New" panose="02070309020205020404" pitchFamily="49" charset="0"/>
                <a:cs typeface="Courier New" panose="02070309020205020404" pitchFamily="49" charset="0"/>
              </a:rPr>
              <a:t>-</a:t>
            </a:r>
            <a:r>
              <a:rPr lang="en-US" dirty="0" smtClean="0"/>
              <a:t>. </a:t>
            </a:r>
            <a:endParaRPr lang="en-US" dirty="0"/>
          </a:p>
          <a:p>
            <a:r>
              <a:rPr lang="en-US" dirty="0" smtClean="0"/>
              <a:t>An explanation of arguments can be found by using </a:t>
            </a:r>
            <a:r>
              <a:rPr lang="en-US" dirty="0" smtClean="0">
                <a:latin typeface="Courier New" panose="02070309020205020404" pitchFamily="49" charset="0"/>
                <a:cs typeface="Courier New" panose="02070309020205020404" pitchFamily="49" charset="0"/>
              </a:rPr>
              <a:t>man</a:t>
            </a:r>
            <a:r>
              <a:rPr lang="en-US" dirty="0" smtClean="0"/>
              <a:t> then the command name.  Example: </a:t>
            </a:r>
            <a:r>
              <a:rPr lang="en-US" dirty="0" smtClean="0">
                <a:latin typeface="Courier New" panose="02070309020205020404" pitchFamily="49" charset="0"/>
                <a:cs typeface="Courier New" panose="02070309020205020404" pitchFamily="49" charset="0"/>
              </a:rPr>
              <a:t>man cp</a:t>
            </a:r>
            <a:endParaRPr lang="en-US"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3"/>
          <a:stretch>
            <a:fillRect/>
          </a:stretch>
        </p:blipFill>
        <p:spPr>
          <a:xfrm>
            <a:off x="2057400" y="1954433"/>
            <a:ext cx="4772397" cy="3108104"/>
          </a:xfrm>
          <a:prstGeom prst="rect">
            <a:avLst/>
          </a:prstGeom>
        </p:spPr>
      </p:pic>
    </p:spTree>
    <p:extLst>
      <p:ext uri="{BB962C8B-B14F-4D97-AF65-F5344CB8AC3E}">
        <p14:creationId xmlns:p14="http://schemas.microsoft.com/office/powerpoint/2010/main" val="2762565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Standard Input, Output, and Error</a:t>
            </a:r>
            <a:endParaRPr lang="en-US" dirty="0"/>
          </a:p>
        </p:txBody>
      </p:sp>
      <p:sp>
        <p:nvSpPr>
          <p:cNvPr id="3" name="Content Placeholder 2"/>
          <p:cNvSpPr>
            <a:spLocks noGrp="1"/>
          </p:cNvSpPr>
          <p:nvPr>
            <p:ph idx="1"/>
          </p:nvPr>
        </p:nvSpPr>
        <p:spPr/>
        <p:txBody>
          <a:bodyPr/>
          <a:lstStyle/>
          <a:p>
            <a:r>
              <a:rPr lang="en-CA" b="1" i="1" dirty="0" smtClean="0">
                <a:solidFill>
                  <a:srgbClr val="14FD3A"/>
                </a:solidFill>
              </a:rPr>
              <a:t>Standard input</a:t>
            </a:r>
            <a:r>
              <a:rPr lang="en-US" dirty="0"/>
              <a:t> </a:t>
            </a:r>
            <a:r>
              <a:rPr lang="en-US" dirty="0" smtClean="0"/>
              <a:t>(</a:t>
            </a:r>
            <a:r>
              <a:rPr lang="en-US" dirty="0" smtClean="0">
                <a:latin typeface="Courier New" panose="02070309020205020404" pitchFamily="49" charset="0"/>
                <a:cs typeface="Courier New" panose="02070309020205020404" pitchFamily="49" charset="0"/>
              </a:rPr>
              <a:t>stdin</a:t>
            </a:r>
            <a:r>
              <a:rPr lang="en-US" dirty="0" smtClean="0"/>
              <a:t>) </a:t>
            </a:r>
            <a:r>
              <a:rPr lang="en-US" dirty="0"/>
              <a:t>is </a:t>
            </a:r>
            <a:r>
              <a:rPr lang="en-US" dirty="0" smtClean="0"/>
              <a:t>the default input device (usually a keyboard) into the terminal.</a:t>
            </a:r>
          </a:p>
          <a:p>
            <a:endParaRPr lang="en-CA" dirty="0"/>
          </a:p>
          <a:p>
            <a:r>
              <a:rPr lang="en-CA" b="1" i="1" dirty="0">
                <a:solidFill>
                  <a:srgbClr val="14FD3A"/>
                </a:solidFill>
              </a:rPr>
              <a:t>Standard </a:t>
            </a:r>
            <a:r>
              <a:rPr lang="en-CA" b="1" i="1" dirty="0" smtClean="0">
                <a:solidFill>
                  <a:srgbClr val="14FD3A"/>
                </a:solidFill>
              </a:rPr>
              <a:t>output</a:t>
            </a:r>
            <a:r>
              <a:rPr lang="en-US" dirty="0" smtClean="0"/>
              <a:t> </a:t>
            </a:r>
            <a:r>
              <a:rPr lang="en-US" dirty="0"/>
              <a:t>(</a:t>
            </a:r>
            <a:r>
              <a:rPr lang="en-US" dirty="0" smtClean="0">
                <a:latin typeface="Courier New" panose="02070309020205020404" pitchFamily="49" charset="0"/>
                <a:cs typeface="Courier New" panose="02070309020205020404" pitchFamily="49" charset="0"/>
              </a:rPr>
              <a:t>stdout</a:t>
            </a:r>
            <a:r>
              <a:rPr lang="en-US" dirty="0" smtClean="0"/>
              <a:t>) is the location where output is sent after a command is run.  The default is the terminal window.</a:t>
            </a:r>
          </a:p>
          <a:p>
            <a:endParaRPr lang="en-CA" dirty="0"/>
          </a:p>
          <a:p>
            <a:r>
              <a:rPr lang="en-CA" b="1" i="1" dirty="0">
                <a:solidFill>
                  <a:srgbClr val="14FD3A"/>
                </a:solidFill>
              </a:rPr>
              <a:t>Standard </a:t>
            </a:r>
            <a:r>
              <a:rPr lang="en-CA" b="1" i="1" dirty="0" smtClean="0">
                <a:solidFill>
                  <a:srgbClr val="14FD3A"/>
                </a:solidFill>
              </a:rPr>
              <a:t>error</a:t>
            </a:r>
            <a:r>
              <a:rPr lang="en-US" dirty="0" smtClean="0"/>
              <a:t> </a:t>
            </a:r>
            <a:r>
              <a:rPr lang="en-US" dirty="0"/>
              <a:t>(</a:t>
            </a:r>
            <a:r>
              <a:rPr lang="en-US" dirty="0" smtClean="0">
                <a:latin typeface="Courier New" panose="02070309020205020404" pitchFamily="49" charset="0"/>
                <a:cs typeface="Courier New" panose="02070309020205020404" pitchFamily="49" charset="0"/>
              </a:rPr>
              <a:t>stderr</a:t>
            </a:r>
            <a:r>
              <a:rPr lang="en-US" dirty="0" smtClean="0"/>
              <a:t>) is the location where error messages are displayed (typically the terminal window).</a:t>
            </a:r>
            <a:endParaRPr lang="en-US" dirty="0"/>
          </a:p>
        </p:txBody>
      </p:sp>
    </p:spTree>
    <p:extLst>
      <p:ext uri="{BB962C8B-B14F-4D97-AF65-F5344CB8AC3E}">
        <p14:creationId xmlns:p14="http://schemas.microsoft.com/office/powerpoint/2010/main" val="2577796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Redirecting Input</a:t>
            </a:r>
            <a:endParaRPr lang="en-US" dirty="0"/>
          </a:p>
        </p:txBody>
      </p:sp>
      <p:sp>
        <p:nvSpPr>
          <p:cNvPr id="3" name="Content Placeholder 2"/>
          <p:cNvSpPr>
            <a:spLocks noGrp="1"/>
          </p:cNvSpPr>
          <p:nvPr>
            <p:ph idx="1"/>
          </p:nvPr>
        </p:nvSpPr>
        <p:spPr/>
        <p:txBody>
          <a:bodyPr/>
          <a:lstStyle/>
          <a:p>
            <a:r>
              <a:rPr lang="en-US" dirty="0" smtClean="0"/>
              <a:t>By default, a command gets its input from standard input and outputs results to standard output.</a:t>
            </a:r>
          </a:p>
          <a:p>
            <a:endParaRPr lang="en-CA" dirty="0"/>
          </a:p>
          <a:p>
            <a:r>
              <a:rPr lang="en-CA" dirty="0" smtClean="0"/>
              <a:t>A command can get its input from the output of another command by using the </a:t>
            </a:r>
            <a:r>
              <a:rPr lang="en-CA" b="1" dirty="0" smtClean="0">
                <a:solidFill>
                  <a:schemeClr val="accent6"/>
                </a:solidFill>
              </a:rPr>
              <a:t>pipe</a:t>
            </a:r>
            <a:r>
              <a:rPr lang="en-CA" dirty="0" smtClean="0"/>
              <a:t> (</a:t>
            </a:r>
            <a:r>
              <a:rPr lang="en-CA" dirty="0" smtClean="0">
                <a:latin typeface="Courier New" panose="02070309020205020404" pitchFamily="49" charset="0"/>
                <a:cs typeface="Courier New" panose="02070309020205020404" pitchFamily="49" charset="0"/>
              </a:rPr>
              <a:t>|</a:t>
            </a:r>
            <a:r>
              <a:rPr lang="en-CA" dirty="0" smtClean="0"/>
              <a:t>) symbol.  Example:</a:t>
            </a:r>
          </a:p>
          <a:p>
            <a:r>
              <a:rPr lang="en-CA" dirty="0" smtClean="0">
                <a:latin typeface="Courier New" panose="02070309020205020404" pitchFamily="49" charset="0"/>
                <a:cs typeface="Courier New" panose="02070309020205020404" pitchFamily="49" charset="0"/>
              </a:rPr>
              <a:t>cat test.txt | wc</a:t>
            </a:r>
            <a:endParaRPr lang="en-CA" dirty="0">
              <a:latin typeface="Courier New" panose="02070309020205020404" pitchFamily="49" charset="0"/>
              <a:cs typeface="Courier New" panose="02070309020205020404" pitchFamily="49" charset="0"/>
            </a:endParaRPr>
          </a:p>
          <a:p>
            <a:r>
              <a:rPr lang="en-CA" dirty="0" smtClean="0"/>
              <a:t>Also can use redirect input (</a:t>
            </a:r>
            <a:r>
              <a:rPr lang="en-CA" dirty="0" smtClean="0">
                <a:latin typeface="Courier New" panose="02070309020205020404" pitchFamily="49" charset="0"/>
                <a:cs typeface="Courier New" panose="02070309020205020404" pitchFamily="49" charset="0"/>
              </a:rPr>
              <a:t>&lt;</a:t>
            </a:r>
            <a:r>
              <a:rPr lang="en-CA" dirty="0" smtClean="0"/>
              <a:t>) to send input to a command.  Example:</a:t>
            </a:r>
          </a:p>
          <a:p>
            <a:r>
              <a:rPr lang="en-CA" dirty="0" smtClean="0">
                <a:latin typeface="Courier New" panose="02070309020205020404" pitchFamily="49" charset="0"/>
                <a:cs typeface="Courier New" panose="02070309020205020404" pitchFamily="49" charset="0"/>
              </a:rPr>
              <a:t>cat &lt; test.txt</a:t>
            </a:r>
          </a:p>
          <a:p>
            <a:r>
              <a:rPr lang="en-CA" dirty="0"/>
              <a:t>Note that can chain together multiple pipes</a:t>
            </a:r>
            <a:r>
              <a:rPr lang="en-CA" dirty="0" smtClean="0"/>
              <a:t>.</a:t>
            </a:r>
          </a:p>
          <a:p>
            <a:pPr lvl="2"/>
            <a:r>
              <a:rPr lang="en-CA" dirty="0" smtClean="0"/>
              <a:t>Note the example commands are Mac OS/Linux only: </a:t>
            </a:r>
            <a:r>
              <a:rPr lang="en-CA" dirty="0" err="1" smtClean="0">
                <a:latin typeface="Courier New" panose="02070309020205020404" pitchFamily="49" charset="0"/>
                <a:cs typeface="Courier New" panose="02070309020205020404" pitchFamily="49" charset="0"/>
              </a:rPr>
              <a:t>wc</a:t>
            </a:r>
            <a:r>
              <a:rPr lang="en-CA" dirty="0" smtClean="0"/>
              <a:t> is not on Windows.</a:t>
            </a:r>
            <a:endParaRPr lang="en-US" dirty="0"/>
          </a:p>
          <a:p>
            <a:endParaRPr lang="en-CA" dirty="0"/>
          </a:p>
        </p:txBody>
      </p:sp>
    </p:spTree>
    <p:extLst>
      <p:ext uri="{BB962C8B-B14F-4D97-AF65-F5344CB8AC3E}">
        <p14:creationId xmlns:p14="http://schemas.microsoft.com/office/powerpoint/2010/main" val="1952239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Redirecting Output</a:t>
            </a:r>
            <a:endParaRPr lang="en-US" dirty="0"/>
          </a:p>
        </p:txBody>
      </p:sp>
      <p:sp>
        <p:nvSpPr>
          <p:cNvPr id="3" name="Content Placeholder 2"/>
          <p:cNvSpPr>
            <a:spLocks noGrp="1"/>
          </p:cNvSpPr>
          <p:nvPr>
            <p:ph idx="1"/>
          </p:nvPr>
        </p:nvSpPr>
        <p:spPr/>
        <p:txBody>
          <a:bodyPr/>
          <a:lstStyle/>
          <a:p>
            <a:r>
              <a:rPr lang="en-US" dirty="0" smtClean="0"/>
              <a:t>Redirect output using </a:t>
            </a:r>
            <a:r>
              <a:rPr lang="en-US" dirty="0" smtClean="0">
                <a:latin typeface="Courier New" panose="02070309020205020404" pitchFamily="49" charset="0"/>
                <a:cs typeface="Courier New" panose="02070309020205020404" pitchFamily="49" charset="0"/>
              </a:rPr>
              <a:t>&gt;</a:t>
            </a:r>
            <a:r>
              <a:rPr lang="en-US" dirty="0" smtClean="0"/>
              <a:t> which will overwrite the file:</a:t>
            </a:r>
          </a:p>
          <a:p>
            <a:r>
              <a:rPr lang="en-CA" dirty="0" smtClean="0">
                <a:latin typeface="Courier New" panose="02070309020205020404" pitchFamily="49" charset="0"/>
                <a:cs typeface="Courier New" panose="02070309020205020404" pitchFamily="49" charset="0"/>
              </a:rPr>
              <a:t>sort test.txt &gt; sorted.txt</a:t>
            </a:r>
          </a:p>
          <a:p>
            <a:endParaRPr lang="en-CA" dirty="0"/>
          </a:p>
          <a:p>
            <a:r>
              <a:rPr lang="en-CA" dirty="0" smtClean="0"/>
              <a:t>Use </a:t>
            </a:r>
            <a:r>
              <a:rPr lang="en-CA" dirty="0" smtClean="0">
                <a:latin typeface="Courier New" panose="02070309020205020404" pitchFamily="49" charset="0"/>
                <a:cs typeface="Courier New" panose="02070309020205020404" pitchFamily="49" charset="0"/>
              </a:rPr>
              <a:t>&gt;&gt;</a:t>
            </a:r>
            <a:r>
              <a:rPr lang="en-CA" dirty="0" smtClean="0"/>
              <a:t> to append to the existing file:</a:t>
            </a:r>
          </a:p>
          <a:p>
            <a:r>
              <a:rPr lang="en-CA" dirty="0" smtClean="0">
                <a:latin typeface="Courier New" panose="02070309020205020404" pitchFamily="49" charset="0"/>
                <a:cs typeface="Courier New" panose="02070309020205020404" pitchFamily="49" charset="0"/>
              </a:rPr>
              <a:t>sort test.txt &gt;&gt; sorted.txt</a:t>
            </a:r>
          </a:p>
          <a:p>
            <a:endParaRPr lang="en-CA" dirty="0"/>
          </a:p>
        </p:txBody>
      </p:sp>
    </p:spTree>
    <p:extLst>
      <p:ext uri="{BB962C8B-B14F-4D97-AF65-F5344CB8AC3E}">
        <p14:creationId xmlns:p14="http://schemas.microsoft.com/office/powerpoint/2010/main" val="1708308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Redirection Summary</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269311235"/>
              </p:ext>
            </p:extLst>
          </p:nvPr>
        </p:nvGraphicFramePr>
        <p:xfrm>
          <a:off x="1600200" y="971550"/>
          <a:ext cx="5740400" cy="2381250"/>
        </p:xfrm>
        <a:graphic>
          <a:graphicData uri="http://schemas.openxmlformats.org/drawingml/2006/table">
            <a:tbl>
              <a:tblPr firstRow="1" firstCol="1" bandRow="1">
                <a:tableStyleId>{5C22544A-7EE6-4342-B048-85BDC9FD1C3A}</a:tableStyleId>
              </a:tblPr>
              <a:tblGrid>
                <a:gridCol w="3962400">
                  <a:extLst>
                    <a:ext uri="{9D8B030D-6E8A-4147-A177-3AD203B41FA5}">
                      <a16:colId xmlns:a16="http://schemas.microsoft.com/office/drawing/2014/main" val="25750053"/>
                    </a:ext>
                  </a:extLst>
                </a:gridCol>
                <a:gridCol w="1778000">
                  <a:extLst>
                    <a:ext uri="{9D8B030D-6E8A-4147-A177-3AD203B41FA5}">
                      <a16:colId xmlns:a16="http://schemas.microsoft.com/office/drawing/2014/main" val="1295675035"/>
                    </a:ext>
                  </a:extLst>
                </a:gridCol>
              </a:tblGrid>
              <a:tr h="476250">
                <a:tc>
                  <a:txBody>
                    <a:bodyPr/>
                    <a:lstStyle/>
                    <a:p>
                      <a:endParaRPr lang="en-US" dirty="0"/>
                    </a:p>
                  </a:txBody>
                  <a:tcPr/>
                </a:tc>
                <a:tc>
                  <a:txBody>
                    <a:bodyPr/>
                    <a:lstStyle/>
                    <a:p>
                      <a:r>
                        <a:rPr lang="en-CA" dirty="0" smtClean="0"/>
                        <a:t>Symbol</a:t>
                      </a:r>
                      <a:endParaRPr lang="en-US" dirty="0"/>
                    </a:p>
                  </a:txBody>
                  <a:tcPr/>
                </a:tc>
                <a:extLst>
                  <a:ext uri="{0D108BD9-81ED-4DB2-BD59-A6C34878D82A}">
                    <a16:rowId xmlns:a16="http://schemas.microsoft.com/office/drawing/2014/main" val="520170079"/>
                  </a:ext>
                </a:extLst>
              </a:tr>
              <a:tr h="476250">
                <a:tc>
                  <a:txBody>
                    <a:bodyPr/>
                    <a:lstStyle/>
                    <a:p>
                      <a:r>
                        <a:rPr lang="en-CA" dirty="0" smtClean="0"/>
                        <a:t>Redirect</a:t>
                      </a:r>
                      <a:r>
                        <a:rPr lang="en-CA" baseline="0" dirty="0" smtClean="0"/>
                        <a:t> input</a:t>
                      </a:r>
                      <a:endParaRPr lang="en-US" dirty="0"/>
                    </a:p>
                  </a:txBody>
                  <a:tcPr/>
                </a:tc>
                <a:tc>
                  <a:txBody>
                    <a:bodyPr/>
                    <a:lstStyle/>
                    <a:p>
                      <a:r>
                        <a:rPr lang="en-CA" sz="2400" dirty="0" smtClean="0">
                          <a:latin typeface="Courier New" panose="02070309020205020404" pitchFamily="49" charset="0"/>
                          <a:cs typeface="Courier New" panose="02070309020205020404" pitchFamily="49" charset="0"/>
                        </a:rPr>
                        <a:t>&lt;</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226191925"/>
                  </a:ext>
                </a:extLst>
              </a:tr>
              <a:tr h="476250">
                <a:tc>
                  <a:txBody>
                    <a:bodyPr/>
                    <a:lstStyle/>
                    <a:p>
                      <a:r>
                        <a:rPr lang="en-CA" dirty="0" smtClean="0"/>
                        <a:t>Redirect output</a:t>
                      </a:r>
                      <a:endParaRPr lang="en-US" dirty="0"/>
                    </a:p>
                  </a:txBody>
                  <a:tcPr/>
                </a:tc>
                <a:tc>
                  <a:txBody>
                    <a:bodyPr/>
                    <a:lstStyle/>
                    <a:p>
                      <a:r>
                        <a:rPr lang="en-CA" sz="2400" dirty="0" smtClean="0">
                          <a:latin typeface="Courier New" panose="02070309020205020404" pitchFamily="49" charset="0"/>
                          <a:cs typeface="Courier New" panose="02070309020205020404" pitchFamily="49" charset="0"/>
                        </a:rPr>
                        <a:t>&gt;</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261268296"/>
                  </a:ext>
                </a:extLst>
              </a:tr>
              <a:tr h="476250">
                <a:tc>
                  <a:txBody>
                    <a:bodyPr/>
                    <a:lstStyle/>
                    <a:p>
                      <a:r>
                        <a:rPr lang="en-CA" dirty="0" smtClean="0"/>
                        <a:t>Redirect</a:t>
                      </a:r>
                      <a:r>
                        <a:rPr lang="en-CA" baseline="0" dirty="0" smtClean="0"/>
                        <a:t> output (append)</a:t>
                      </a:r>
                      <a:endParaRPr lang="en-US" dirty="0"/>
                    </a:p>
                  </a:txBody>
                  <a:tcPr/>
                </a:tc>
                <a:tc>
                  <a:txBody>
                    <a:bodyPr/>
                    <a:lstStyle/>
                    <a:p>
                      <a:r>
                        <a:rPr lang="en-CA" sz="2400" dirty="0" smtClean="0">
                          <a:latin typeface="Courier New" panose="02070309020205020404" pitchFamily="49" charset="0"/>
                          <a:cs typeface="Courier New" panose="02070309020205020404" pitchFamily="49" charset="0"/>
                        </a:rPr>
                        <a:t>&gt;&gt;</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374542831"/>
                  </a:ext>
                </a:extLst>
              </a:tr>
              <a:tr h="4762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Pipe output to input of next command</a:t>
                      </a:r>
                      <a:endParaRPr lang="en-US" dirty="0" smtClean="0"/>
                    </a:p>
                  </a:txBody>
                  <a:tcPr/>
                </a:tc>
                <a:tc>
                  <a:txBody>
                    <a:bodyPr/>
                    <a:lstStyle/>
                    <a:p>
                      <a:r>
                        <a:rPr lang="en-CA"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2540196908"/>
                  </a:ext>
                </a:extLst>
              </a:tr>
            </a:tbl>
          </a:graphicData>
        </a:graphic>
      </p:graphicFrame>
    </p:spTree>
    <p:extLst>
      <p:ext uri="{BB962C8B-B14F-4D97-AF65-F5344CB8AC3E}">
        <p14:creationId xmlns:p14="http://schemas.microsoft.com/office/powerpoint/2010/main" val="610059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rrowheads="1"/>
          </p:cNvSpPr>
          <p:nvPr>
            <p:ph type="title"/>
          </p:nvPr>
        </p:nvSpPr>
        <p:spPr/>
        <p:txBody>
          <a:bodyPr/>
          <a:lstStyle/>
          <a:p>
            <a:r>
              <a:rPr lang="en-US" dirty="0" smtClean="0"/>
              <a:t>Escape Symbol</a:t>
            </a:r>
          </a:p>
        </p:txBody>
      </p:sp>
      <p:sp>
        <p:nvSpPr>
          <p:cNvPr id="350211" name="Rectangle 3"/>
          <p:cNvSpPr>
            <a:spLocks noGrp="1" noChangeArrowheads="1"/>
          </p:cNvSpPr>
          <p:nvPr>
            <p:ph idx="1"/>
          </p:nvPr>
        </p:nvSpPr>
        <p:spPr/>
        <p:txBody>
          <a:bodyPr/>
          <a:lstStyle/>
          <a:p>
            <a:r>
              <a:rPr lang="en-US" dirty="0" smtClean="0"/>
              <a:t>An </a:t>
            </a:r>
            <a:r>
              <a:rPr lang="en-CA" b="1" i="1" dirty="0" smtClean="0">
                <a:solidFill>
                  <a:srgbClr val="14FD3A"/>
                </a:solidFill>
              </a:rPr>
              <a:t>escape symbol</a:t>
            </a:r>
            <a:r>
              <a:rPr lang="en-US" dirty="0" smtClean="0"/>
              <a:t> is used when a command requires input that contains a character with a special meaning.  The escape symbol indicates this character is data not part of the command.</a:t>
            </a:r>
          </a:p>
          <a:p>
            <a:pPr lvl="1"/>
            <a:r>
              <a:rPr lang="en-US" dirty="0" smtClean="0"/>
              <a:t>On Windows, the caret (</a:t>
            </a:r>
            <a:r>
              <a:rPr lang="en-US" dirty="0" smtClean="0">
                <a:latin typeface="Courier New" panose="02070309020205020404" pitchFamily="49" charset="0"/>
                <a:cs typeface="Courier New" panose="02070309020205020404" pitchFamily="49" charset="0"/>
              </a:rPr>
              <a:t>^</a:t>
            </a:r>
            <a:r>
              <a:rPr lang="en-US" dirty="0" smtClean="0"/>
              <a:t>) indicates that whatever character that follows it is data rather than part of the command.  Example: </a:t>
            </a:r>
          </a:p>
          <a:p>
            <a:pPr marL="237744" lvl="1"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cp</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test.txt a</a:t>
            </a:r>
            <a:r>
              <a:rPr lang="en-US" b="1" dirty="0">
                <a:solidFill>
                  <a:schemeClr val="accent6"/>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&amp;</a:t>
            </a:r>
            <a:r>
              <a:rPr lang="en-US" dirty="0" smtClean="0">
                <a:latin typeface="Courier New" panose="02070309020205020404" pitchFamily="49" charset="0"/>
                <a:cs typeface="Courier New" panose="02070309020205020404" pitchFamily="49" charset="0"/>
              </a:rPr>
              <a:t>b.txt</a:t>
            </a:r>
            <a:endParaRPr lang="en-US" dirty="0" smtClean="0"/>
          </a:p>
          <a:p>
            <a:pPr lvl="1"/>
            <a:r>
              <a:rPr lang="en-CA" dirty="0" smtClean="0"/>
              <a:t>On Linux, use the backslash (</a:t>
            </a:r>
            <a:r>
              <a:rPr lang="en-CA" dirty="0" smtClean="0">
                <a:latin typeface="Courier New" panose="02070309020205020404" pitchFamily="49" charset="0"/>
                <a:cs typeface="Courier New" panose="02070309020205020404" pitchFamily="49" charset="0"/>
              </a:rPr>
              <a:t>\</a:t>
            </a:r>
            <a:r>
              <a:rPr lang="en-CA" dirty="0" smtClean="0"/>
              <a:t>).</a:t>
            </a:r>
            <a:endParaRPr lang="en-US" dirty="0"/>
          </a:p>
          <a:p>
            <a:r>
              <a:rPr lang="en-CA" dirty="0" smtClean="0"/>
              <a:t>This is especially common when dealing with spaces in a file name.  The other way to handle file names with spaces is to enclose them in double quotes:</a:t>
            </a:r>
          </a:p>
          <a:p>
            <a:r>
              <a:rPr lang="en-CA" dirty="0" smtClean="0">
                <a:latin typeface="Courier New" panose="02070309020205020404" pitchFamily="49" charset="0"/>
                <a:cs typeface="Courier New" panose="02070309020205020404" pitchFamily="49" charset="0"/>
              </a:rPr>
              <a:t>cp test.txt </a:t>
            </a:r>
            <a:r>
              <a:rPr lang="en-CA" dirty="0" smtClean="0">
                <a:solidFill>
                  <a:schemeClr val="accent6"/>
                </a:solidFill>
                <a:latin typeface="Courier New" panose="02070309020205020404" pitchFamily="49" charset="0"/>
                <a:cs typeface="Courier New" panose="02070309020205020404" pitchFamily="49" charset="0"/>
              </a:rPr>
              <a:t>"</a:t>
            </a:r>
            <a:r>
              <a:rPr lang="en-CA" dirty="0" smtClean="0">
                <a:latin typeface="Courier New" panose="02070309020205020404" pitchFamily="49" charset="0"/>
                <a:cs typeface="Courier New" panose="02070309020205020404" pitchFamily="49" charset="0"/>
              </a:rPr>
              <a:t>c:\program files\file spaces.txt</a:t>
            </a:r>
            <a:r>
              <a:rPr lang="en-CA" dirty="0" smtClean="0">
                <a:solidFill>
                  <a:schemeClr val="accent6"/>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62646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Environment Variables</a:t>
            </a:r>
            <a:endParaRPr lang="en-US" dirty="0"/>
          </a:p>
        </p:txBody>
      </p:sp>
      <p:sp>
        <p:nvSpPr>
          <p:cNvPr id="3" name="Content Placeholder 2"/>
          <p:cNvSpPr>
            <a:spLocks noGrp="1"/>
          </p:cNvSpPr>
          <p:nvPr>
            <p:ph idx="1"/>
          </p:nvPr>
        </p:nvSpPr>
        <p:spPr/>
        <p:txBody>
          <a:bodyPr/>
          <a:lstStyle/>
          <a:p>
            <a:r>
              <a:rPr lang="en-CA" b="1" i="1" dirty="0" smtClean="0">
                <a:solidFill>
                  <a:srgbClr val="14FD3A"/>
                </a:solidFill>
              </a:rPr>
              <a:t>Environment variables</a:t>
            </a:r>
            <a:r>
              <a:rPr lang="en-US" dirty="0" smtClean="0"/>
              <a:t> allow for customization and control of the command and system environment.</a:t>
            </a:r>
          </a:p>
          <a:p>
            <a:endParaRPr lang="en-US" dirty="0" smtClean="0"/>
          </a:p>
          <a:p>
            <a:r>
              <a:rPr lang="en-US" dirty="0" smtClean="0"/>
              <a:t>Current variables are seen using the </a:t>
            </a:r>
            <a:r>
              <a:rPr lang="en-US" dirty="0" smtClean="0">
                <a:latin typeface="Courier New" panose="02070309020205020404" pitchFamily="49" charset="0"/>
                <a:cs typeface="Courier New" panose="02070309020205020404" pitchFamily="49" charset="0"/>
              </a:rPr>
              <a:t>set</a:t>
            </a:r>
            <a:r>
              <a:rPr lang="en-US" dirty="0" smtClean="0"/>
              <a:t> or </a:t>
            </a:r>
            <a:r>
              <a:rPr lang="en-US" dirty="0" smtClean="0">
                <a:latin typeface="Courier New" panose="02070309020205020404" pitchFamily="49" charset="0"/>
                <a:cs typeface="Courier New" panose="02070309020205020404" pitchFamily="49" charset="0"/>
              </a:rPr>
              <a:t>env</a:t>
            </a:r>
            <a:r>
              <a:rPr lang="en-US" dirty="0" smtClean="0"/>
              <a:t> command.</a:t>
            </a:r>
          </a:p>
          <a:p>
            <a:endParaRPr lang="en-CA" dirty="0"/>
          </a:p>
          <a:p>
            <a:r>
              <a:rPr lang="en-CA" dirty="0" smtClean="0"/>
              <a:t>Important variables:</a:t>
            </a:r>
          </a:p>
          <a:p>
            <a:pPr lvl="1"/>
            <a:r>
              <a:rPr lang="en-CA" dirty="0" smtClean="0">
                <a:latin typeface="Courier New" panose="02070309020205020404" pitchFamily="49" charset="0"/>
                <a:cs typeface="Courier New" panose="02070309020205020404" pitchFamily="49" charset="0"/>
              </a:rPr>
              <a:t>$PATH</a:t>
            </a:r>
            <a:r>
              <a:rPr lang="en-CA" dirty="0" smtClean="0"/>
              <a:t> – list of directories where commands/applications will be found</a:t>
            </a:r>
          </a:p>
          <a:p>
            <a:pPr lvl="1"/>
            <a:r>
              <a:rPr lang="en-CA" dirty="0" smtClean="0">
                <a:latin typeface="Courier New" panose="02070309020205020404" pitchFamily="49" charset="0"/>
                <a:cs typeface="Courier New" panose="02070309020205020404" pitchFamily="49" charset="0"/>
              </a:rPr>
              <a:t>$HOME</a:t>
            </a:r>
            <a:r>
              <a:rPr lang="en-CA" dirty="0" smtClean="0"/>
              <a:t> – user home directory</a:t>
            </a:r>
          </a:p>
          <a:p>
            <a:pPr lvl="1"/>
            <a:endParaRPr lang="en-US" dirty="0"/>
          </a:p>
          <a:p>
            <a:endParaRPr lang="en-US" dirty="0"/>
          </a:p>
        </p:txBody>
      </p:sp>
    </p:spTree>
    <p:extLst>
      <p:ext uri="{BB962C8B-B14F-4D97-AF65-F5344CB8AC3E}">
        <p14:creationId xmlns:p14="http://schemas.microsoft.com/office/powerpoint/2010/main" val="561228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Finding Text in Files</a:t>
            </a:r>
            <a:endParaRPr lang="en-US" dirty="0"/>
          </a:p>
        </p:txBody>
      </p:sp>
      <p:sp>
        <p:nvSpPr>
          <p:cNvPr id="3" name="Content Placeholder 2"/>
          <p:cNvSpPr>
            <a:spLocks noGrp="1"/>
          </p:cNvSpPr>
          <p:nvPr>
            <p:ph idx="1"/>
          </p:nvPr>
        </p:nvSpPr>
        <p:spPr/>
        <p:txBody>
          <a:bodyPr/>
          <a:lstStyle/>
          <a:p>
            <a:r>
              <a:rPr lang="en-US" dirty="0" smtClean="0"/>
              <a:t>The </a:t>
            </a:r>
            <a:r>
              <a:rPr lang="en-US" dirty="0" smtClean="0">
                <a:latin typeface="Courier New" panose="02070309020205020404" pitchFamily="49" charset="0"/>
                <a:cs typeface="Courier New" panose="02070309020205020404" pitchFamily="49" charset="0"/>
              </a:rPr>
              <a:t>grep</a:t>
            </a:r>
            <a:r>
              <a:rPr lang="en-US" dirty="0" smtClean="0"/>
              <a:t> command allows for searching for text in files that match a pattern (Mac/Linux only, </a:t>
            </a:r>
            <a:r>
              <a:rPr lang="en-US" dirty="0" smtClean="0">
                <a:latin typeface="Courier New" panose="02070309020205020404" pitchFamily="49" charset="0"/>
                <a:cs typeface="Courier New" panose="02070309020205020404" pitchFamily="49" charset="0"/>
              </a:rPr>
              <a:t>find</a:t>
            </a:r>
            <a:r>
              <a:rPr lang="en-US" dirty="0" smtClean="0"/>
              <a:t> on Windows).</a:t>
            </a:r>
          </a:p>
          <a:p>
            <a:pPr lvl="1"/>
            <a:r>
              <a:rPr lang="en-US" dirty="0">
                <a:latin typeface="Courier New" panose="02070309020205020404" pitchFamily="49" charset="0"/>
                <a:cs typeface="Courier New" panose="02070309020205020404" pitchFamily="49" charset="0"/>
              </a:rPr>
              <a:t>grep</a:t>
            </a:r>
            <a:r>
              <a:rPr lang="en-US" dirty="0"/>
              <a:t> stands for "global regular expression print</a:t>
            </a:r>
            <a:r>
              <a:rPr lang="en-US" dirty="0" smtClean="0"/>
              <a:t>"</a:t>
            </a:r>
          </a:p>
          <a:p>
            <a:pPr lvl="1"/>
            <a:r>
              <a:rPr lang="en-US" dirty="0" smtClean="0"/>
              <a:t>Search is case-sensitive (use </a:t>
            </a:r>
            <a:r>
              <a:rPr lang="en-US" dirty="0" smtClean="0">
                <a:latin typeface="Courier New" panose="02070309020205020404" pitchFamily="49" charset="0"/>
                <a:cs typeface="Courier New" panose="02070309020205020404" pitchFamily="49" charset="0"/>
              </a:rPr>
              <a:t>–i</a:t>
            </a:r>
            <a:r>
              <a:rPr lang="en-US" dirty="0" smtClean="0"/>
              <a:t> for case-insensitive) and can contain regular expressions.</a:t>
            </a:r>
          </a:p>
          <a:p>
            <a:pPr lvl="1"/>
            <a:endParaRPr lang="en-US" dirty="0"/>
          </a:p>
          <a:p>
            <a:r>
              <a:rPr lang="en-US" dirty="0" smtClean="0"/>
              <a:t>Example:</a:t>
            </a:r>
          </a:p>
          <a:p>
            <a:r>
              <a:rPr lang="en-US" dirty="0" smtClean="0">
                <a:latin typeface="Courier New" panose="02070309020205020404" pitchFamily="49" charset="0"/>
                <a:cs typeface="Courier New" panose="02070309020205020404" pitchFamily="49" charset="0"/>
              </a:rPr>
              <a:t>grep er *.txt</a:t>
            </a:r>
          </a:p>
          <a:p>
            <a:r>
              <a:rPr lang="en-CA" dirty="0" smtClean="0"/>
              <a:t>- search for </a:t>
            </a:r>
            <a:r>
              <a:rPr lang="en-CA" dirty="0" smtClean="0">
                <a:latin typeface="Courier New" panose="02070309020205020404" pitchFamily="49" charset="0"/>
                <a:cs typeface="Courier New" panose="02070309020205020404" pitchFamily="49" charset="0"/>
              </a:rPr>
              <a:t>er</a:t>
            </a:r>
            <a:r>
              <a:rPr lang="en-CA" dirty="0" smtClean="0"/>
              <a:t> in any file that ends in </a:t>
            </a:r>
            <a:r>
              <a:rPr lang="en-CA" dirty="0" smtClean="0">
                <a:latin typeface="Courier New" panose="02070309020205020404" pitchFamily="49" charset="0"/>
                <a:cs typeface="Courier New" panose="02070309020205020404" pitchFamily="49" charset="0"/>
              </a:rPr>
              <a:t>.txt</a:t>
            </a:r>
          </a:p>
          <a:p>
            <a:r>
              <a:rPr lang="en-CA" dirty="0" smtClean="0"/>
              <a:t>Windows: </a:t>
            </a:r>
            <a:r>
              <a:rPr lang="en-CA" dirty="0" smtClean="0">
                <a:latin typeface="Courier New" panose="02070309020205020404" pitchFamily="49" charset="0"/>
                <a:cs typeface="Courier New" panose="02070309020205020404" pitchFamily="49" charset="0"/>
              </a:rPr>
              <a:t>find "</a:t>
            </a:r>
            <a:r>
              <a:rPr lang="en-CA" dirty="0" err="1" smtClean="0">
                <a:latin typeface="Courier New" panose="02070309020205020404" pitchFamily="49" charset="0"/>
                <a:cs typeface="Courier New" panose="02070309020205020404" pitchFamily="49" charset="0"/>
              </a:rPr>
              <a:t>er</a:t>
            </a:r>
            <a:r>
              <a:rPr lang="en-CA" dirty="0" smtClean="0">
                <a:latin typeface="Courier New" panose="02070309020205020404" pitchFamily="49" charset="0"/>
                <a:cs typeface="Courier New" panose="02070309020205020404" pitchFamily="49" charset="0"/>
              </a:rPr>
              <a:t>" *.txt</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78968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Batch Files</a:t>
            </a:r>
            <a:endParaRPr lang="en-US" dirty="0"/>
          </a:p>
        </p:txBody>
      </p:sp>
      <p:sp>
        <p:nvSpPr>
          <p:cNvPr id="3" name="Content Placeholder 2"/>
          <p:cNvSpPr>
            <a:spLocks noGrp="1"/>
          </p:cNvSpPr>
          <p:nvPr>
            <p:ph idx="1"/>
          </p:nvPr>
        </p:nvSpPr>
        <p:spPr/>
        <p:txBody>
          <a:bodyPr>
            <a:normAutofit lnSpcReduction="10000"/>
          </a:bodyPr>
          <a:lstStyle/>
          <a:p>
            <a:r>
              <a:rPr lang="en-US" dirty="0"/>
              <a:t>A </a:t>
            </a:r>
            <a:r>
              <a:rPr lang="en-CA" b="1" i="1" dirty="0" smtClean="0">
                <a:solidFill>
                  <a:srgbClr val="14FD3A"/>
                </a:solidFill>
              </a:rPr>
              <a:t>batch program</a:t>
            </a:r>
            <a:r>
              <a:rPr lang="en-US" dirty="0" smtClean="0"/>
              <a:t> (</a:t>
            </a:r>
            <a:r>
              <a:rPr lang="en-US" dirty="0"/>
              <a:t>also commonly called a </a:t>
            </a:r>
            <a:r>
              <a:rPr lang="en-US" i="1" dirty="0">
                <a:solidFill>
                  <a:schemeClr val="accent6"/>
                </a:solidFill>
              </a:rPr>
              <a:t>batch file</a:t>
            </a:r>
            <a:r>
              <a:rPr lang="en-US" i="1" dirty="0"/>
              <a:t> or </a:t>
            </a:r>
            <a:r>
              <a:rPr lang="en-US" i="1" dirty="0">
                <a:solidFill>
                  <a:schemeClr val="accent6"/>
                </a:solidFill>
              </a:rPr>
              <a:t>command file</a:t>
            </a:r>
            <a:r>
              <a:rPr lang="en-US" dirty="0"/>
              <a:t>) is a text file that contains a sequence of commands to be executed.</a:t>
            </a:r>
          </a:p>
          <a:p>
            <a:endParaRPr lang="en-US" dirty="0" smtClean="0"/>
          </a:p>
          <a:p>
            <a:r>
              <a:rPr lang="en-US" dirty="0" smtClean="0"/>
              <a:t>You </a:t>
            </a:r>
            <a:r>
              <a:rPr lang="en-US" dirty="0"/>
              <a:t>define the sequence of commands, name the sequence, and then execute the commands by entering the name at a command prompt.  Any action you can take by typing a command at a command prompt can be encapsulated in a batch program. </a:t>
            </a:r>
          </a:p>
          <a:p>
            <a:endParaRPr lang="en-CA" dirty="0" smtClean="0"/>
          </a:p>
          <a:p>
            <a:r>
              <a:rPr lang="en-CA" dirty="0" smtClean="0"/>
              <a:t>In Windows files typically end in </a:t>
            </a:r>
            <a:r>
              <a:rPr lang="en-CA" dirty="0" smtClean="0">
                <a:latin typeface="Courier New" panose="02070309020205020404" pitchFamily="49" charset="0"/>
                <a:cs typeface="Courier New" panose="02070309020205020404" pitchFamily="49" charset="0"/>
              </a:rPr>
              <a:t>.bat</a:t>
            </a:r>
            <a:r>
              <a:rPr lang="en-CA" dirty="0" smtClean="0"/>
              <a:t> or </a:t>
            </a:r>
            <a:r>
              <a:rPr lang="en-CA" dirty="0" smtClean="0">
                <a:latin typeface="Courier New" panose="02070309020205020404" pitchFamily="49" charset="0"/>
                <a:cs typeface="Courier New" panose="02070309020205020404" pitchFamily="49" charset="0"/>
              </a:rPr>
              <a:t>.cmd</a:t>
            </a:r>
            <a:r>
              <a:rPr lang="en-CA" dirty="0" smtClean="0"/>
              <a:t> and on Mac/Linux with </a:t>
            </a:r>
            <a:r>
              <a:rPr lang="en-CA" dirty="0" smtClean="0">
                <a:latin typeface="Courier New" panose="02070309020205020404" pitchFamily="49" charset="0"/>
                <a:cs typeface="Courier New" panose="02070309020205020404" pitchFamily="49" charset="0"/>
              </a:rPr>
              <a:t>.sh</a:t>
            </a:r>
            <a:r>
              <a:rPr lang="en-CA" dirty="0" smtClean="0"/>
              <a:t>.</a:t>
            </a:r>
          </a:p>
          <a:p>
            <a:r>
              <a:rPr lang="en-CA" dirty="0" smtClean="0"/>
              <a:t>Batch files can take arguments like other commands.</a:t>
            </a:r>
          </a:p>
        </p:txBody>
      </p:sp>
    </p:spTree>
    <p:extLst>
      <p:ext uri="{BB962C8B-B14F-4D97-AF65-F5344CB8AC3E}">
        <p14:creationId xmlns:p14="http://schemas.microsoft.com/office/powerpoint/2010/main" val="2696054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Connecting to Another Computer using SSH</a:t>
            </a:r>
            <a:endParaRPr lang="en-US" dirty="0"/>
          </a:p>
        </p:txBody>
      </p:sp>
      <p:sp>
        <p:nvSpPr>
          <p:cNvPr id="3" name="Content Placeholder 2"/>
          <p:cNvSpPr>
            <a:spLocks noGrp="1"/>
          </p:cNvSpPr>
          <p:nvPr>
            <p:ph idx="1"/>
          </p:nvPr>
        </p:nvSpPr>
        <p:spPr/>
        <p:txBody>
          <a:bodyPr/>
          <a:lstStyle/>
          <a:p>
            <a:r>
              <a:rPr lang="en-CA" b="1" i="1" dirty="0" smtClean="0">
                <a:solidFill>
                  <a:srgbClr val="14FD3A"/>
                </a:solidFill>
              </a:rPr>
              <a:t>Secure shell </a:t>
            </a:r>
            <a:r>
              <a:rPr lang="en-US" dirty="0" smtClean="0"/>
              <a:t>or </a:t>
            </a:r>
            <a:r>
              <a:rPr lang="en-CA" dirty="0" smtClean="0"/>
              <a:t>SSH is a protocol allowing remote login to other machines to execute commands.</a:t>
            </a:r>
          </a:p>
          <a:p>
            <a:pPr lvl="1"/>
            <a:r>
              <a:rPr lang="en-CA" dirty="0" smtClean="0"/>
              <a:t>The network communication is encrypted for security.</a:t>
            </a:r>
          </a:p>
          <a:p>
            <a:pPr lvl="1"/>
            <a:r>
              <a:rPr lang="en-CA" dirty="0" smtClean="0"/>
              <a:t>An open-source program on campus is Putty.</a:t>
            </a:r>
          </a:p>
          <a:p>
            <a:pPr lvl="1"/>
            <a:endParaRPr lang="en-CA" dirty="0"/>
          </a:p>
          <a:p>
            <a:r>
              <a:rPr lang="en-CA" dirty="0" smtClean="0"/>
              <a:t>Using SSH allows you to connect and execute commands on another machine even when you do not have physical access to that machine.</a:t>
            </a:r>
          </a:p>
          <a:p>
            <a:endParaRPr lang="en-CA" dirty="0"/>
          </a:p>
          <a:p>
            <a:r>
              <a:rPr lang="en-CA" dirty="0" smtClean="0"/>
              <a:t>SSH may be used to send or retrieve data from other computers for analysis.</a:t>
            </a:r>
          </a:p>
        </p:txBody>
      </p:sp>
    </p:spTree>
    <p:extLst>
      <p:ext uri="{BB962C8B-B14F-4D97-AF65-F5344CB8AC3E}">
        <p14:creationId xmlns:p14="http://schemas.microsoft.com/office/powerpoint/2010/main" val="56502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dirty="0" smtClean="0"/>
              <a:t>What is the Command Line?</a:t>
            </a:r>
            <a:endParaRPr lang="en-US" dirty="0"/>
          </a:p>
        </p:txBody>
      </p:sp>
      <p:sp>
        <p:nvSpPr>
          <p:cNvPr id="551939" name="Rectangle 3"/>
          <p:cNvSpPr>
            <a:spLocks noGrp="1" noChangeArrowheads="1"/>
          </p:cNvSpPr>
          <p:nvPr>
            <p:ph idx="1"/>
          </p:nvPr>
        </p:nvSpPr>
        <p:spPr/>
        <p:txBody>
          <a:bodyPr/>
          <a:lstStyle/>
          <a:p>
            <a:pPr>
              <a:spcBef>
                <a:spcPct val="40000"/>
              </a:spcBef>
            </a:pPr>
            <a:r>
              <a:rPr lang="en-US" dirty="0" smtClean="0"/>
              <a:t>The </a:t>
            </a:r>
            <a:r>
              <a:rPr lang="en-US" b="1" i="1" dirty="0" smtClean="0">
                <a:solidFill>
                  <a:srgbClr val="14FD3A"/>
                </a:solidFill>
              </a:rPr>
              <a:t>command </a:t>
            </a:r>
            <a:r>
              <a:rPr lang="en-US" b="1" i="1" dirty="0">
                <a:solidFill>
                  <a:srgbClr val="14FD3A"/>
                </a:solidFill>
              </a:rPr>
              <a:t>l</a:t>
            </a:r>
            <a:r>
              <a:rPr lang="en-US" b="1" i="1" dirty="0" smtClean="0">
                <a:solidFill>
                  <a:srgbClr val="14FD3A"/>
                </a:solidFill>
              </a:rPr>
              <a:t>ine </a:t>
            </a:r>
            <a:r>
              <a:rPr lang="en-US" dirty="0" smtClean="0"/>
              <a:t>is the text interface to the computer that</a:t>
            </a:r>
            <a:r>
              <a:rPr lang="en-US" dirty="0"/>
              <a:t> </a:t>
            </a:r>
            <a:r>
              <a:rPr lang="en-CA" dirty="0" smtClean="0"/>
              <a:t>accepts commands that the computer will execute.  These commands include:</a:t>
            </a:r>
          </a:p>
          <a:p>
            <a:pPr lvl="1">
              <a:spcBef>
                <a:spcPct val="40000"/>
              </a:spcBef>
            </a:pPr>
            <a:r>
              <a:rPr lang="en-CA" dirty="0" smtClean="0"/>
              <a:t>starting programs</a:t>
            </a:r>
          </a:p>
          <a:p>
            <a:pPr lvl="1">
              <a:spcBef>
                <a:spcPct val="40000"/>
              </a:spcBef>
            </a:pPr>
            <a:r>
              <a:rPr lang="en-CA" dirty="0" smtClean="0"/>
              <a:t>navigating directories and manipulating files</a:t>
            </a:r>
          </a:p>
          <a:p>
            <a:pPr lvl="1">
              <a:spcBef>
                <a:spcPct val="40000"/>
              </a:spcBef>
            </a:pPr>
            <a:r>
              <a:rPr lang="en-CA" dirty="0" smtClean="0"/>
              <a:t>searching, sorting, and editing text files</a:t>
            </a:r>
          </a:p>
          <a:p>
            <a:pPr lvl="1">
              <a:spcBef>
                <a:spcPct val="40000"/>
              </a:spcBef>
            </a:pPr>
            <a:r>
              <a:rPr lang="en-CA" dirty="0" smtClean="0"/>
              <a:t>system and environment configuration</a:t>
            </a:r>
            <a:endParaRPr lang="en-CA" dirty="0"/>
          </a:p>
          <a:p>
            <a:pPr>
              <a:spcBef>
                <a:spcPct val="40000"/>
              </a:spcBef>
            </a:pPr>
            <a:endParaRPr lang="en-CA" dirty="0" smtClean="0"/>
          </a:p>
          <a:p>
            <a:pPr>
              <a:spcBef>
                <a:spcPct val="40000"/>
              </a:spcBef>
            </a:pPr>
            <a:r>
              <a:rPr lang="en-CA" dirty="0" smtClean="0"/>
              <a:t>The command line is part of the </a:t>
            </a:r>
            <a:r>
              <a:rPr lang="en-US" b="1" i="1" dirty="0" smtClean="0">
                <a:solidFill>
                  <a:srgbClr val="14FD3A"/>
                </a:solidFill>
              </a:rPr>
              <a:t>operating system</a:t>
            </a:r>
            <a:r>
              <a:rPr lang="en-CA" dirty="0" smtClean="0"/>
              <a:t>, which</a:t>
            </a:r>
            <a:r>
              <a:rPr lang="en-US" dirty="0" smtClean="0"/>
              <a:t> is software </a:t>
            </a:r>
            <a:r>
              <a:rPr lang="en-US" dirty="0"/>
              <a:t>that manages your computer including all </a:t>
            </a:r>
            <a:r>
              <a:rPr lang="en-US" dirty="0" smtClean="0"/>
              <a:t>devices and programs.</a:t>
            </a:r>
          </a:p>
          <a:p>
            <a:pPr lvl="1">
              <a:spcBef>
                <a:spcPct val="40000"/>
              </a:spcBef>
            </a:pPr>
            <a:r>
              <a:rPr lang="en-US" dirty="0" smtClean="0"/>
              <a:t>Common operating </a:t>
            </a:r>
            <a:r>
              <a:rPr lang="en-US" dirty="0"/>
              <a:t>systems include Windows, Mac OS, and Linux/Unix</a:t>
            </a:r>
            <a:r>
              <a:rPr lang="en-US" dirty="0" smtClean="0"/>
              <a:t>.</a:t>
            </a:r>
            <a:endParaRPr lang="en-US" dirty="0"/>
          </a:p>
        </p:txBody>
      </p:sp>
      <p:sp>
        <p:nvSpPr>
          <p:cNvPr id="4" name="AutoShape 4"/>
          <p:cNvSpPr>
            <a:spLocks noChangeAspect="1" noChangeArrowheads="1"/>
          </p:cNvSpPr>
          <p:nvPr/>
        </p:nvSpPr>
        <p:spPr bwMode="auto">
          <a:xfrm>
            <a:off x="76202" y="4"/>
            <a:ext cx="455371" cy="398450"/>
          </a:xfrm>
          <a:prstGeom prst="star5">
            <a:avLst/>
          </a:prstGeom>
          <a:solidFill>
            <a:srgbClr val="F0F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53194796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normAutofit fontScale="90000"/>
          </a:bodyPr>
          <a:lstStyle/>
          <a:p>
            <a:r>
              <a:rPr lang="en-CA" dirty="0"/>
              <a:t/>
            </a:r>
            <a:br>
              <a:rPr lang="en-CA" dirty="0"/>
            </a:br>
            <a:r>
              <a:rPr lang="en-CA" sz="3600" dirty="0" smtClean="0"/>
              <a:t>Try it: Using Batch Files</a:t>
            </a:r>
            <a:endParaRPr lang="en-US" sz="3600" dirty="0"/>
          </a:p>
        </p:txBody>
      </p:sp>
      <p:sp>
        <p:nvSpPr>
          <p:cNvPr id="604163" name="Rectangle 3"/>
          <p:cNvSpPr>
            <a:spLocks noGrp="1" noChangeArrowheads="1"/>
          </p:cNvSpPr>
          <p:nvPr>
            <p:ph idx="1"/>
          </p:nvPr>
        </p:nvSpPr>
        <p:spPr/>
        <p:txBody>
          <a:bodyPr>
            <a:normAutofit lnSpcReduction="10000"/>
          </a:bodyPr>
          <a:lstStyle/>
          <a:p>
            <a:r>
              <a:rPr lang="en-CA" b="1" i="1" dirty="0">
                <a:solidFill>
                  <a:srgbClr val="14FD3A"/>
                </a:solidFill>
              </a:rPr>
              <a:t>Question:</a:t>
            </a:r>
            <a:r>
              <a:rPr lang="en-CA" dirty="0"/>
              <a:t> </a:t>
            </a:r>
            <a:r>
              <a:rPr lang="en-CA" dirty="0" smtClean="0"/>
              <a:t>Using a terminal window on your computer, create a batch file that performs these actions:</a:t>
            </a:r>
          </a:p>
          <a:p>
            <a:pPr marL="237744" lvl="1" indent="0">
              <a:buNone/>
            </a:pPr>
            <a:r>
              <a:rPr lang="en-CA" dirty="0" smtClean="0"/>
              <a:t>Before creating the batch file, create a file called </a:t>
            </a:r>
            <a:r>
              <a:rPr lang="en-CA" dirty="0" smtClean="0">
                <a:latin typeface="Courier New" panose="02070309020205020404" pitchFamily="49" charset="0"/>
                <a:cs typeface="Courier New" panose="02070309020205020404" pitchFamily="49" charset="0"/>
              </a:rPr>
              <a:t>numbers.txt</a:t>
            </a:r>
            <a:r>
              <a:rPr lang="en-CA" dirty="0" smtClean="0"/>
              <a:t> that has the numbers </a:t>
            </a:r>
            <a:r>
              <a:rPr lang="en-CA" dirty="0" smtClean="0">
                <a:latin typeface="Courier New" panose="02070309020205020404" pitchFamily="49" charset="0"/>
                <a:cs typeface="Courier New" panose="02070309020205020404" pitchFamily="49" charset="0"/>
              </a:rPr>
              <a:t>one</a:t>
            </a:r>
            <a:r>
              <a:rPr lang="en-CA" dirty="0" smtClean="0"/>
              <a:t>, </a:t>
            </a:r>
            <a:r>
              <a:rPr lang="en-CA" dirty="0" smtClean="0">
                <a:latin typeface="Courier New" panose="02070309020205020404" pitchFamily="49" charset="0"/>
                <a:cs typeface="Courier New" panose="02070309020205020404" pitchFamily="49" charset="0"/>
              </a:rPr>
              <a:t>two</a:t>
            </a:r>
            <a:r>
              <a:rPr lang="en-CA" dirty="0" smtClean="0"/>
              <a:t>, </a:t>
            </a:r>
            <a:r>
              <a:rPr lang="en-CA" dirty="0" smtClean="0">
                <a:latin typeface="Courier New" panose="02070309020205020404" pitchFamily="49" charset="0"/>
                <a:cs typeface="Courier New" panose="02070309020205020404" pitchFamily="49" charset="0"/>
              </a:rPr>
              <a:t>three</a:t>
            </a:r>
            <a:r>
              <a:rPr lang="en-CA" dirty="0" smtClean="0"/>
              <a:t>, …, </a:t>
            </a:r>
            <a:r>
              <a:rPr lang="en-CA" dirty="0" smtClean="0">
                <a:latin typeface="Courier New" panose="02070309020205020404" pitchFamily="49" charset="0"/>
                <a:cs typeface="Courier New" panose="02070309020205020404" pitchFamily="49" charset="0"/>
              </a:rPr>
              <a:t>ten</a:t>
            </a:r>
            <a:r>
              <a:rPr lang="en-CA" dirty="0" smtClean="0"/>
              <a:t>.</a:t>
            </a:r>
          </a:p>
          <a:p>
            <a:pPr marL="237744" lvl="1" indent="0">
              <a:buNone/>
            </a:pPr>
            <a:r>
              <a:rPr lang="en-CA" dirty="0" smtClean="0"/>
              <a:t>In the batch file, called </a:t>
            </a:r>
            <a:r>
              <a:rPr lang="en-CA" dirty="0" smtClean="0">
                <a:latin typeface="Courier New" panose="02070309020205020404" pitchFamily="49" charset="0"/>
                <a:cs typeface="Courier New" panose="02070309020205020404" pitchFamily="49" charset="0"/>
              </a:rPr>
              <a:t>myscript.bat</a:t>
            </a:r>
            <a:r>
              <a:rPr lang="en-CA" dirty="0" smtClean="0"/>
              <a:t> (or </a:t>
            </a:r>
            <a:r>
              <a:rPr lang="en-CA" dirty="0" smtClean="0">
                <a:latin typeface="Courier New" panose="02070309020205020404" pitchFamily="49" charset="0"/>
                <a:cs typeface="Courier New" panose="02070309020205020404" pitchFamily="49" charset="0"/>
              </a:rPr>
              <a:t>.sh</a:t>
            </a:r>
            <a:r>
              <a:rPr lang="en-CA" dirty="0" smtClean="0"/>
              <a:t>):</a:t>
            </a:r>
          </a:p>
          <a:p>
            <a:pPr marL="694944" lvl="1" indent="-457200">
              <a:buAutoNum type="arabicParenR"/>
            </a:pPr>
            <a:r>
              <a:rPr lang="en-CA" dirty="0" smtClean="0"/>
              <a:t>Write a command to sort </a:t>
            </a:r>
            <a:r>
              <a:rPr lang="en-CA" dirty="0" smtClean="0">
                <a:latin typeface="Courier New" panose="02070309020205020404" pitchFamily="49" charset="0"/>
                <a:cs typeface="Courier New" panose="02070309020205020404" pitchFamily="49" charset="0"/>
              </a:rPr>
              <a:t>numbers.txt</a:t>
            </a:r>
            <a:r>
              <a:rPr lang="en-CA" dirty="0" smtClean="0"/>
              <a:t> and output as </a:t>
            </a:r>
            <a:r>
              <a:rPr lang="en-CA" dirty="0" smtClean="0">
                <a:latin typeface="Courier New" panose="02070309020205020404" pitchFamily="49" charset="0"/>
                <a:cs typeface="Courier New" panose="02070309020205020404" pitchFamily="49" charset="0"/>
              </a:rPr>
              <a:t>sorted.txt</a:t>
            </a:r>
            <a:r>
              <a:rPr lang="en-CA" dirty="0" smtClean="0"/>
              <a:t>.</a:t>
            </a:r>
          </a:p>
          <a:p>
            <a:pPr marL="694944" lvl="1" indent="-457200">
              <a:buAutoNum type="arabicParenR"/>
            </a:pPr>
            <a:r>
              <a:rPr lang="en-CA" dirty="0" smtClean="0"/>
              <a:t>Write a command to output the word count on </a:t>
            </a:r>
            <a:r>
              <a:rPr lang="en-CA" dirty="0" smtClean="0">
                <a:latin typeface="Courier New" panose="02070309020205020404" pitchFamily="49" charset="0"/>
                <a:cs typeface="Courier New" panose="02070309020205020404" pitchFamily="49" charset="0"/>
              </a:rPr>
              <a:t>numbers.txt</a:t>
            </a:r>
            <a:r>
              <a:rPr lang="en-CA" dirty="0"/>
              <a:t> </a:t>
            </a:r>
            <a:r>
              <a:rPr lang="en-CA" dirty="0" smtClean="0"/>
              <a:t>to </a:t>
            </a:r>
            <a:r>
              <a:rPr lang="en-CA" dirty="0" smtClean="0">
                <a:latin typeface="Courier New" panose="02070309020205020404" pitchFamily="49" charset="0"/>
                <a:cs typeface="Courier New" panose="02070309020205020404" pitchFamily="49" charset="0"/>
              </a:rPr>
              <a:t>count.txt</a:t>
            </a:r>
            <a:r>
              <a:rPr lang="en-CA" dirty="0" smtClean="0"/>
              <a:t>.</a:t>
            </a:r>
          </a:p>
          <a:p>
            <a:pPr marL="694944" lvl="1" indent="-457200">
              <a:buAutoNum type="arabicParenR"/>
            </a:pPr>
            <a:r>
              <a:rPr lang="en-CA" dirty="0" smtClean="0"/>
              <a:t>Write commands to take </a:t>
            </a:r>
            <a:r>
              <a:rPr lang="en-CA" dirty="0" smtClean="0">
                <a:latin typeface="Courier New" panose="02070309020205020404" pitchFamily="49" charset="0"/>
                <a:cs typeface="Courier New" panose="02070309020205020404" pitchFamily="49" charset="0"/>
              </a:rPr>
              <a:t>numbers.txt</a:t>
            </a:r>
            <a:r>
              <a:rPr lang="en-CA" dirty="0" smtClean="0"/>
              <a:t> and append its data three times into the file </a:t>
            </a:r>
            <a:r>
              <a:rPr lang="en-CA" dirty="0" smtClean="0">
                <a:latin typeface="Courier New" panose="02070309020205020404" pitchFamily="49" charset="0"/>
                <a:cs typeface="Courier New" panose="02070309020205020404" pitchFamily="49" charset="0"/>
              </a:rPr>
              <a:t>output.txt</a:t>
            </a:r>
            <a:r>
              <a:rPr lang="en-CA" dirty="0" smtClean="0"/>
              <a:t>.</a:t>
            </a:r>
          </a:p>
          <a:p>
            <a:pPr marL="694944" lvl="1" indent="-457200">
              <a:buAutoNum type="arabicParenR"/>
            </a:pPr>
            <a:r>
              <a:rPr lang="en-CA" dirty="0" smtClean="0"/>
              <a:t>Use </a:t>
            </a:r>
            <a:r>
              <a:rPr lang="en-CA" dirty="0" smtClean="0">
                <a:latin typeface="Courier New" panose="02070309020205020404" pitchFamily="49" charset="0"/>
                <a:cs typeface="Courier New" panose="02070309020205020404" pitchFamily="49" charset="0"/>
              </a:rPr>
              <a:t>grep</a:t>
            </a:r>
            <a:r>
              <a:rPr lang="en-CA" dirty="0" smtClean="0"/>
              <a:t> to search for "</a:t>
            </a:r>
            <a:r>
              <a:rPr lang="en-CA" dirty="0" smtClean="0">
                <a:latin typeface="Courier New" panose="02070309020205020404" pitchFamily="49" charset="0"/>
                <a:cs typeface="Courier New" panose="02070309020205020404" pitchFamily="49" charset="0"/>
              </a:rPr>
              <a:t>e</a:t>
            </a:r>
            <a:r>
              <a:rPr lang="en-CA" dirty="0" smtClean="0"/>
              <a:t>" in </a:t>
            </a:r>
            <a:r>
              <a:rPr lang="en-CA" dirty="0" smtClean="0">
                <a:latin typeface="Courier New" panose="02070309020205020404" pitchFamily="49" charset="0"/>
                <a:cs typeface="Courier New" panose="02070309020205020404" pitchFamily="49" charset="0"/>
              </a:rPr>
              <a:t>output.txt</a:t>
            </a:r>
            <a:r>
              <a:rPr lang="en-CA" dirty="0" smtClean="0"/>
              <a:t> and write results as file </a:t>
            </a:r>
            <a:r>
              <a:rPr lang="en-CA" dirty="0" smtClean="0">
                <a:latin typeface="Courier New" panose="02070309020205020404" pitchFamily="49" charset="0"/>
                <a:cs typeface="Courier New" panose="02070309020205020404" pitchFamily="49" charset="0"/>
              </a:rPr>
              <a:t>search.txt</a:t>
            </a:r>
            <a:r>
              <a:rPr lang="en-CA" dirty="0" smtClean="0"/>
              <a:t>.</a:t>
            </a:r>
          </a:p>
          <a:p>
            <a:pPr marL="694944" lvl="1" indent="-457200">
              <a:buAutoNum type="arabicParenR"/>
            </a:pPr>
            <a:r>
              <a:rPr lang="en-CA" dirty="0" smtClean="0"/>
              <a:t>Output the contents of </a:t>
            </a:r>
            <a:r>
              <a:rPr lang="en-CA" dirty="0">
                <a:latin typeface="Courier New" panose="02070309020205020404" pitchFamily="49" charset="0"/>
                <a:cs typeface="Courier New" panose="02070309020205020404" pitchFamily="49" charset="0"/>
              </a:rPr>
              <a:t>sorted.txt</a:t>
            </a:r>
            <a:r>
              <a:rPr lang="en-CA" dirty="0" smtClean="0"/>
              <a:t>, </a:t>
            </a:r>
            <a:r>
              <a:rPr lang="en-CA" dirty="0" smtClean="0">
                <a:latin typeface="Courier New" panose="02070309020205020404" pitchFamily="49" charset="0"/>
                <a:cs typeface="Courier New" panose="02070309020205020404" pitchFamily="49" charset="0"/>
              </a:rPr>
              <a:t>output.txt</a:t>
            </a:r>
            <a:r>
              <a:rPr lang="en-CA" dirty="0" smtClean="0"/>
              <a:t>, and </a:t>
            </a:r>
            <a:r>
              <a:rPr lang="en-CA" dirty="0" smtClean="0">
                <a:latin typeface="Courier New" panose="02070309020205020404" pitchFamily="49" charset="0"/>
                <a:cs typeface="Courier New" panose="02070309020205020404" pitchFamily="49" charset="0"/>
              </a:rPr>
              <a:t>search.txt</a:t>
            </a:r>
            <a:r>
              <a:rPr lang="en-CA" dirty="0"/>
              <a:t> .</a:t>
            </a:r>
            <a:endParaRPr lang="en-CA" dirty="0" smtClean="0"/>
          </a:p>
          <a:p>
            <a:pPr marL="694944" lvl="1" indent="-457200">
              <a:buAutoNum type="arabicParenR"/>
            </a:pPr>
            <a:r>
              <a:rPr lang="en-CA" dirty="0" smtClean="0"/>
              <a:t>Run your batch file.</a:t>
            </a:r>
          </a:p>
        </p:txBody>
      </p:sp>
    </p:spTree>
    <p:extLst>
      <p:ext uri="{BB962C8B-B14F-4D97-AF65-F5344CB8AC3E}">
        <p14:creationId xmlns:p14="http://schemas.microsoft.com/office/powerpoint/2010/main" val="22564227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dirty="0"/>
              <a:t>Conclusion</a:t>
            </a:r>
          </a:p>
        </p:txBody>
      </p:sp>
      <p:sp>
        <p:nvSpPr>
          <p:cNvPr id="520195" name="Rectangle 3"/>
          <p:cNvSpPr>
            <a:spLocks noGrp="1" noChangeArrowheads="1"/>
          </p:cNvSpPr>
          <p:nvPr>
            <p:ph idx="1"/>
          </p:nvPr>
        </p:nvSpPr>
        <p:spPr/>
        <p:txBody>
          <a:bodyPr/>
          <a:lstStyle/>
          <a:p>
            <a:pPr>
              <a:spcBef>
                <a:spcPct val="40000"/>
              </a:spcBef>
            </a:pPr>
            <a:r>
              <a:rPr lang="en-US" dirty="0"/>
              <a:t>The </a:t>
            </a:r>
            <a:r>
              <a:rPr lang="en-US" b="1" i="1" dirty="0">
                <a:solidFill>
                  <a:srgbClr val="14FD3A"/>
                </a:solidFill>
              </a:rPr>
              <a:t>command line </a:t>
            </a:r>
            <a:r>
              <a:rPr lang="en-US" dirty="0" smtClean="0"/>
              <a:t>is </a:t>
            </a:r>
            <a:r>
              <a:rPr lang="en-US" dirty="0"/>
              <a:t>the text interface to the computer that accepts commands that the computer will </a:t>
            </a:r>
            <a:r>
              <a:rPr lang="en-US" dirty="0" smtClean="0"/>
              <a:t>execute</a:t>
            </a:r>
            <a:r>
              <a:rPr lang="en-US" dirty="0"/>
              <a:t> </a:t>
            </a:r>
            <a:r>
              <a:rPr lang="en-US" dirty="0" smtClean="0"/>
              <a:t>including running programs, manipulating files, and running scripts.</a:t>
            </a:r>
          </a:p>
          <a:p>
            <a:pPr>
              <a:spcBef>
                <a:spcPct val="40000"/>
              </a:spcBef>
            </a:pPr>
            <a:endParaRPr lang="en-CA" dirty="0" smtClean="0"/>
          </a:p>
          <a:p>
            <a:pPr>
              <a:spcBef>
                <a:spcPct val="40000"/>
              </a:spcBef>
            </a:pPr>
            <a:r>
              <a:rPr lang="en-CA" dirty="0" smtClean="0"/>
              <a:t>The command line allows for automation and more control than may be available in the user interface.  It may also be the only way to interact with the machine if connecting via SSH.</a:t>
            </a:r>
          </a:p>
          <a:p>
            <a:pPr>
              <a:spcBef>
                <a:spcPct val="40000"/>
              </a:spcBef>
            </a:pPr>
            <a:endParaRPr lang="en-CA" dirty="0"/>
          </a:p>
          <a:p>
            <a:pPr>
              <a:spcBef>
                <a:spcPct val="40000"/>
              </a:spcBef>
            </a:pPr>
            <a:r>
              <a:rPr lang="en-CA" dirty="0" smtClean="0"/>
              <a:t>The command environment allows for redirecting the standard input and output using input/output redirection and pipes.</a:t>
            </a:r>
            <a:endParaRPr lang="en-US" dirty="0"/>
          </a:p>
        </p:txBody>
      </p:sp>
    </p:spTree>
    <p:extLst>
      <p:ext uri="{BB962C8B-B14F-4D97-AF65-F5344CB8AC3E}">
        <p14:creationId xmlns:p14="http://schemas.microsoft.com/office/powerpoint/2010/main" val="101148279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dirty="0"/>
              <a:t>Objectives</a:t>
            </a:r>
          </a:p>
        </p:txBody>
      </p:sp>
      <p:sp>
        <p:nvSpPr>
          <p:cNvPr id="522243" name="Rectangle 3"/>
          <p:cNvSpPr>
            <a:spLocks noGrp="1" noChangeArrowheads="1"/>
          </p:cNvSpPr>
          <p:nvPr>
            <p:ph type="body" idx="1"/>
          </p:nvPr>
        </p:nvSpPr>
        <p:spPr/>
        <p:txBody>
          <a:bodyPr>
            <a:normAutofit lnSpcReduction="10000"/>
          </a:bodyPr>
          <a:lstStyle/>
          <a:p>
            <a:pPr lvl="1"/>
            <a:r>
              <a:rPr lang="en-US" dirty="0"/>
              <a:t>Define command line and list some of its </a:t>
            </a:r>
            <a:r>
              <a:rPr lang="en-US" dirty="0" smtClean="0"/>
              <a:t>uses</a:t>
            </a:r>
            <a:endParaRPr lang="en-US" dirty="0"/>
          </a:p>
          <a:p>
            <a:pPr lvl="1"/>
            <a:r>
              <a:rPr lang="en-US" dirty="0"/>
              <a:t>Explain the purpose of an operating </a:t>
            </a:r>
            <a:r>
              <a:rPr lang="en-US" dirty="0" smtClean="0"/>
              <a:t>system</a:t>
            </a:r>
            <a:endParaRPr lang="en-US" dirty="0"/>
          </a:p>
          <a:p>
            <a:pPr lvl="1"/>
            <a:r>
              <a:rPr lang="en-US" dirty="0"/>
              <a:t>Know how to open the command line window on Mac OS and </a:t>
            </a:r>
            <a:r>
              <a:rPr lang="en-US" dirty="0" smtClean="0"/>
              <a:t>Windows</a:t>
            </a:r>
            <a:endParaRPr lang="en-US" dirty="0"/>
          </a:p>
          <a:p>
            <a:pPr lvl="1"/>
            <a:r>
              <a:rPr lang="en-US" dirty="0"/>
              <a:t>Be able to enter commands and stop </a:t>
            </a:r>
            <a:r>
              <a:rPr lang="en-US" dirty="0" smtClean="0"/>
              <a:t>them</a:t>
            </a:r>
            <a:endParaRPr lang="en-US" dirty="0"/>
          </a:p>
          <a:p>
            <a:pPr lvl="1"/>
            <a:r>
              <a:rPr lang="en-US" dirty="0"/>
              <a:t>Define: file system, folder, file</a:t>
            </a:r>
          </a:p>
          <a:p>
            <a:pPr lvl="1"/>
            <a:r>
              <a:rPr lang="en-US" dirty="0"/>
              <a:t>Explain the difference between an absolute and relative </a:t>
            </a:r>
            <a:r>
              <a:rPr lang="en-US" dirty="0" smtClean="0"/>
              <a:t>path</a:t>
            </a:r>
            <a:endParaRPr lang="en-US" dirty="0"/>
          </a:p>
          <a:p>
            <a:pPr lvl="1"/>
            <a:r>
              <a:rPr lang="en-US" dirty="0"/>
              <a:t>Use command line shortcuts to save </a:t>
            </a:r>
            <a:r>
              <a:rPr lang="en-US" dirty="0" smtClean="0"/>
              <a:t>time</a:t>
            </a:r>
            <a:endParaRPr lang="en-US" dirty="0"/>
          </a:p>
          <a:p>
            <a:pPr lvl="1"/>
            <a:r>
              <a:rPr lang="en-US" dirty="0"/>
              <a:t>Be able to match </a:t>
            </a:r>
            <a:r>
              <a:rPr lang="en-US" dirty="0" smtClean="0"/>
              <a:t>wildcards </a:t>
            </a:r>
            <a:r>
              <a:rPr lang="en-US" dirty="0"/>
              <a:t>involving ? and </a:t>
            </a:r>
            <a:r>
              <a:rPr lang="en-US" dirty="0" smtClean="0"/>
              <a:t>*</a:t>
            </a:r>
            <a:endParaRPr lang="en-US" dirty="0"/>
          </a:p>
          <a:p>
            <a:pPr lvl="1"/>
            <a:r>
              <a:rPr lang="en-US" dirty="0"/>
              <a:t>Be able to cancel a </a:t>
            </a:r>
            <a:r>
              <a:rPr lang="en-US" dirty="0" smtClean="0"/>
              <a:t>command</a:t>
            </a:r>
            <a:endParaRPr lang="en-US" dirty="0"/>
          </a:p>
          <a:p>
            <a:pPr lvl="1"/>
            <a:r>
              <a:rPr lang="en-US" dirty="0"/>
              <a:t>Explain standard input, standard output, and standard </a:t>
            </a:r>
            <a:r>
              <a:rPr lang="en-US" dirty="0" smtClean="0"/>
              <a:t>error</a:t>
            </a:r>
            <a:endParaRPr lang="en-US" dirty="0"/>
          </a:p>
          <a:p>
            <a:pPr lvl="1"/>
            <a:r>
              <a:rPr lang="en-US" dirty="0"/>
              <a:t>Be able to use input and output redirection and </a:t>
            </a:r>
            <a:r>
              <a:rPr lang="en-US" dirty="0" smtClean="0"/>
              <a:t>pipes </a:t>
            </a:r>
            <a:r>
              <a:rPr lang="en-US" dirty="0"/>
              <a:t>(?, &gt;, &lt; , &gt;&gt;)</a:t>
            </a:r>
          </a:p>
          <a:p>
            <a:pPr lvl="1"/>
            <a:r>
              <a:rPr lang="en-US" dirty="0"/>
              <a:t>Explain the reason for an escape </a:t>
            </a:r>
            <a:r>
              <a:rPr lang="en-US" dirty="0" smtClean="0"/>
              <a:t>symbol</a:t>
            </a:r>
            <a:endParaRPr lang="en-US" dirty="0"/>
          </a:p>
          <a:p>
            <a:pPr lvl="1"/>
            <a:r>
              <a:rPr lang="en-US" dirty="0"/>
              <a:t>Define and explain the purpose of environment variables.</a:t>
            </a:r>
          </a:p>
          <a:p>
            <a:pPr lvl="1"/>
            <a:endParaRPr lang="en-US" dirty="0"/>
          </a:p>
        </p:txBody>
      </p:sp>
    </p:spTree>
    <p:extLst>
      <p:ext uri="{BB962C8B-B14F-4D97-AF65-F5344CB8AC3E}">
        <p14:creationId xmlns:p14="http://schemas.microsoft.com/office/powerpoint/2010/main" val="186526647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dirty="0" smtClean="0"/>
              <a:t>Objectives (2)</a:t>
            </a:r>
            <a:endParaRPr lang="en-US" dirty="0"/>
          </a:p>
        </p:txBody>
      </p:sp>
      <p:sp>
        <p:nvSpPr>
          <p:cNvPr id="522243" name="Rectangle 3"/>
          <p:cNvSpPr>
            <a:spLocks noGrp="1" noChangeArrowheads="1"/>
          </p:cNvSpPr>
          <p:nvPr>
            <p:ph type="body" idx="1"/>
          </p:nvPr>
        </p:nvSpPr>
        <p:spPr/>
        <p:txBody>
          <a:bodyPr/>
          <a:lstStyle/>
          <a:p>
            <a:pPr lvl="1"/>
            <a:r>
              <a:rPr lang="en-US" dirty="0"/>
              <a:t>Be able to use grep to search text files.</a:t>
            </a:r>
          </a:p>
          <a:p>
            <a:pPr lvl="1"/>
            <a:r>
              <a:rPr lang="en-US" dirty="0"/>
              <a:t>Explain the purpose of a batch program.</a:t>
            </a:r>
          </a:p>
          <a:p>
            <a:pPr lvl="1"/>
            <a:r>
              <a:rPr lang="en-US" dirty="0"/>
              <a:t>Be able to connect to another machine using SSH. </a:t>
            </a:r>
          </a:p>
        </p:txBody>
      </p:sp>
    </p:spTree>
    <p:extLst>
      <p:ext uri="{BB962C8B-B14F-4D97-AF65-F5344CB8AC3E}">
        <p14:creationId xmlns:p14="http://schemas.microsoft.com/office/powerpoint/2010/main" val="89128830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Bonus Tips and Tricks</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While we did discuss the importance of command line and why it is useful, there are some hidden tricks that are unknown by most that can make command line even more useful</a:t>
            </a:r>
          </a:p>
          <a:p>
            <a:pPr marL="237744" lvl="1" indent="0">
              <a:buNone/>
            </a:pPr>
            <a:r>
              <a:rPr lang="en-CA" sz="2400" dirty="0" smtClean="0">
                <a:solidFill>
                  <a:schemeClr val="tx1"/>
                </a:solidFill>
              </a:rPr>
              <a:t>These tricks will work on Windows 10, and most of them will carry over to their older versions</a:t>
            </a:r>
          </a:p>
          <a:p>
            <a:pPr marL="237744" lvl="1" indent="0">
              <a:buNone/>
            </a:pPr>
            <a:r>
              <a:rPr lang="en-CA" sz="2400" dirty="0" smtClean="0">
                <a:solidFill>
                  <a:schemeClr val="tx1"/>
                </a:solidFill>
              </a:rPr>
              <a:t>Most of these tricks will only work </a:t>
            </a:r>
            <a:r>
              <a:rPr lang="en-CA" sz="2400" dirty="0" smtClean="0">
                <a:solidFill>
                  <a:schemeClr val="tx1"/>
                </a:solidFill>
              </a:rPr>
              <a:t>on Windows, </a:t>
            </a:r>
            <a:r>
              <a:rPr lang="en-CA" sz="2400" dirty="0" smtClean="0">
                <a:solidFill>
                  <a:schemeClr val="tx1"/>
                </a:solidFill>
              </a:rPr>
              <a:t>but there </a:t>
            </a:r>
            <a:r>
              <a:rPr lang="en-CA" sz="2400" dirty="0" smtClean="0">
                <a:solidFill>
                  <a:schemeClr val="tx1"/>
                </a:solidFill>
              </a:rPr>
              <a:t>are some that </a:t>
            </a:r>
            <a:r>
              <a:rPr lang="en-CA" sz="2400" dirty="0" smtClean="0">
                <a:solidFill>
                  <a:schemeClr val="tx1"/>
                </a:solidFill>
              </a:rPr>
              <a:t>will work </a:t>
            </a:r>
            <a:r>
              <a:rPr lang="en-CA" sz="2400" dirty="0" smtClean="0">
                <a:solidFill>
                  <a:schemeClr val="tx1"/>
                </a:solidFill>
              </a:rPr>
              <a:t>on </a:t>
            </a:r>
            <a:r>
              <a:rPr lang="en-CA" sz="2400" dirty="0" smtClean="0">
                <a:solidFill>
                  <a:schemeClr val="tx1"/>
                </a:solidFill>
              </a:rPr>
              <a:t>both </a:t>
            </a:r>
            <a:r>
              <a:rPr lang="en-CA" sz="2400" dirty="0" smtClean="0">
                <a:solidFill>
                  <a:schemeClr val="tx1"/>
                </a:solidFill>
              </a:rPr>
              <a:t>Mac </a:t>
            </a:r>
            <a:r>
              <a:rPr lang="en-CA" sz="2400" dirty="0" smtClean="0">
                <a:solidFill>
                  <a:schemeClr val="tx1"/>
                </a:solidFill>
              </a:rPr>
              <a:t>or </a:t>
            </a:r>
            <a:r>
              <a:rPr lang="en-CA" sz="2400" dirty="0" smtClean="0">
                <a:solidFill>
                  <a:schemeClr val="tx1"/>
                </a:solidFill>
              </a:rPr>
              <a:t>Linux (GNU/UNIX</a:t>
            </a:r>
            <a:r>
              <a:rPr lang="en-CA" sz="2400" dirty="0" smtClean="0">
                <a:solidFill>
                  <a:schemeClr val="tx1"/>
                </a:solidFill>
              </a:rPr>
              <a:t>), and some that are GNU/UNIX only</a:t>
            </a:r>
            <a:endParaRPr lang="en-CA" sz="2400" dirty="0" smtClean="0">
              <a:solidFill>
                <a:schemeClr val="tx1"/>
              </a:solidFill>
            </a:endParaRPr>
          </a:p>
          <a:p>
            <a:pPr lvl="1"/>
            <a:endParaRPr lang="en-CA" dirty="0" smtClean="0"/>
          </a:p>
          <a:p>
            <a:pPr marL="237744" lvl="1" indent="0">
              <a:buNone/>
            </a:pPr>
            <a:r>
              <a:rPr lang="en-CA" dirty="0" smtClean="0"/>
              <a:t>Full </a:t>
            </a:r>
            <a:r>
              <a:rPr lang="en-CA" dirty="0" smtClean="0"/>
              <a:t>video explaining </a:t>
            </a:r>
            <a:r>
              <a:rPr lang="en-CA" dirty="0" smtClean="0"/>
              <a:t>some of the hidden </a:t>
            </a:r>
            <a:r>
              <a:rPr lang="en-CA" dirty="0" smtClean="0"/>
              <a:t>tricks</a:t>
            </a:r>
            <a:endParaRPr lang="en-CA" dirty="0"/>
          </a:p>
          <a:p>
            <a:pPr marL="237744" lvl="1" indent="0">
              <a:buNone/>
            </a:pPr>
            <a:r>
              <a:rPr lang="en-US" dirty="0">
                <a:hlinkClick r:id="rId2"/>
              </a:rPr>
              <a:t>https://www.youtube.com/watch?v=7yW6Ybj6tOk</a:t>
            </a:r>
            <a:endParaRPr lang="en-US" dirty="0"/>
          </a:p>
        </p:txBody>
      </p:sp>
    </p:spTree>
    <p:extLst>
      <p:ext uri="{BB962C8B-B14F-4D97-AF65-F5344CB8AC3E}">
        <p14:creationId xmlns:p14="http://schemas.microsoft.com/office/powerpoint/2010/main" val="197363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Properties of Command Prompt</a:t>
            </a:r>
            <a:endParaRPr lang="en-US" dirty="0"/>
          </a:p>
        </p:txBody>
      </p:sp>
      <p:sp>
        <p:nvSpPr>
          <p:cNvPr id="3" name="Content Placeholder 2"/>
          <p:cNvSpPr>
            <a:spLocks noGrp="1"/>
          </p:cNvSpPr>
          <p:nvPr>
            <p:ph idx="1"/>
          </p:nvPr>
        </p:nvSpPr>
        <p:spPr/>
        <p:txBody>
          <a:bodyPr/>
          <a:lstStyle/>
          <a:p>
            <a:pPr marL="237744" lvl="1" indent="0">
              <a:buNone/>
            </a:pPr>
            <a:r>
              <a:rPr lang="en-CA" sz="2400" dirty="0">
                <a:solidFill>
                  <a:schemeClr val="tx1"/>
                </a:solidFill>
              </a:rPr>
              <a:t>You can adjust </a:t>
            </a:r>
            <a:r>
              <a:rPr lang="en-CA" sz="2400" b="1" i="1" dirty="0">
                <a:solidFill>
                  <a:srgbClr val="00FF00"/>
                </a:solidFill>
              </a:rPr>
              <a:t>properties</a:t>
            </a:r>
            <a:r>
              <a:rPr lang="en-CA" sz="2400" dirty="0">
                <a:solidFill>
                  <a:schemeClr val="tx1"/>
                </a:solidFill>
              </a:rPr>
              <a:t> of the command window by right-clicking the title bar, and then clicking “Properties”</a:t>
            </a:r>
          </a:p>
          <a:p>
            <a:pPr marL="237744" lvl="1" indent="0">
              <a:buNone/>
            </a:pPr>
            <a:r>
              <a:rPr lang="en-CA" sz="2400" dirty="0">
                <a:solidFill>
                  <a:schemeClr val="tx1"/>
                </a:solidFill>
              </a:rPr>
              <a:t>From here, you can change the font, color, and other properties </a:t>
            </a:r>
          </a:p>
          <a:p>
            <a:pPr marL="237744" lvl="1" indent="0">
              <a:buNone/>
            </a:pPr>
            <a:r>
              <a:rPr lang="en-CA" sz="2400" dirty="0">
                <a:solidFill>
                  <a:schemeClr val="tx1"/>
                </a:solidFill>
              </a:rPr>
              <a:t>You can also set certain </a:t>
            </a:r>
            <a:r>
              <a:rPr lang="en-CA" sz="2400" b="1" i="1" dirty="0">
                <a:solidFill>
                  <a:srgbClr val="00FF00"/>
                </a:solidFill>
              </a:rPr>
              <a:t>defaults</a:t>
            </a:r>
            <a:r>
              <a:rPr lang="en-CA" sz="2400" dirty="0">
                <a:solidFill>
                  <a:schemeClr val="tx1"/>
                </a:solidFill>
              </a:rPr>
              <a:t> by clicking “Defaults”, making these changes permanent on start up</a:t>
            </a:r>
            <a:endParaRPr lang="en-US" sz="2400" dirty="0">
              <a:solidFill>
                <a:schemeClr val="tx1"/>
              </a:solidFill>
            </a:endParaRPr>
          </a:p>
          <a:p>
            <a:pPr marL="0" indent="0">
              <a:buNone/>
            </a:pPr>
            <a:endParaRPr lang="en-US" dirty="0"/>
          </a:p>
        </p:txBody>
      </p:sp>
    </p:spTree>
    <p:extLst>
      <p:ext uri="{BB962C8B-B14F-4D97-AF65-F5344CB8AC3E}">
        <p14:creationId xmlns:p14="http://schemas.microsoft.com/office/powerpoint/2010/main" val="4196412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Color of the Screen and Text</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If you do not like the classic black and white scheme of the command window, you can actually change the colors using the “color” command</a:t>
            </a:r>
          </a:p>
          <a:p>
            <a:pPr marL="237744" lvl="1" indent="0">
              <a:buNone/>
            </a:pPr>
            <a:r>
              <a:rPr lang="en-CA" sz="2400" dirty="0" smtClean="0">
                <a:solidFill>
                  <a:schemeClr val="tx1"/>
                </a:solidFill>
              </a:rPr>
              <a:t>The color command takes two arguments (color </a:t>
            </a:r>
            <a:r>
              <a:rPr lang="en-CA" sz="2400" u="sng" dirty="0" smtClean="0">
                <a:solidFill>
                  <a:schemeClr val="tx1"/>
                </a:solidFill>
              </a:rPr>
              <a:t>12</a:t>
            </a:r>
            <a:r>
              <a:rPr lang="en-CA" sz="2400" dirty="0" smtClean="0">
                <a:solidFill>
                  <a:schemeClr val="tx1"/>
                </a:solidFill>
              </a:rPr>
              <a:t>); first digit is the color of screen, second digit is screen color; arguments are color-coded 0-9 and a-e</a:t>
            </a:r>
          </a:p>
          <a:p>
            <a:pPr marL="237744" lvl="1" indent="0">
              <a:buNone/>
            </a:pPr>
            <a:r>
              <a:rPr lang="en-CA" sz="2400" dirty="0" smtClean="0">
                <a:solidFill>
                  <a:schemeClr val="tx1"/>
                </a:solidFill>
              </a:rPr>
              <a:t>Typing “color /?” gives you full help on the command</a:t>
            </a:r>
          </a:p>
          <a:p>
            <a:pPr marL="237744" lvl="1" indent="0">
              <a:buNone/>
            </a:pPr>
            <a:endParaRPr lang="en-CA" dirty="0"/>
          </a:p>
          <a:p>
            <a:pPr marL="237744" lvl="1" indent="0">
              <a:buNone/>
            </a:pPr>
            <a:r>
              <a:rPr lang="en-CA" dirty="0" smtClean="0"/>
              <a:t>C:\users\12345678\&gt; color a    </a:t>
            </a:r>
            <a:r>
              <a:rPr lang="en-CA" dirty="0" smtClean="0"/>
              <a:t># black </a:t>
            </a:r>
            <a:r>
              <a:rPr lang="en-CA" dirty="0" smtClean="0"/>
              <a:t>screen with green text (Matrix-like theme)</a:t>
            </a:r>
          </a:p>
          <a:p>
            <a:pPr marL="237744" lvl="1" indent="0">
              <a:buNone/>
            </a:pPr>
            <a:r>
              <a:rPr lang="en-CA" dirty="0"/>
              <a:t>C:\users\12345678\&gt; color </a:t>
            </a:r>
            <a:r>
              <a:rPr lang="en-CA" dirty="0" smtClean="0"/>
              <a:t>1f   </a:t>
            </a:r>
            <a:r>
              <a:rPr lang="en-CA" dirty="0" smtClean="0"/>
              <a:t># blue </a:t>
            </a:r>
            <a:r>
              <a:rPr lang="en-CA" dirty="0" smtClean="0"/>
              <a:t>screen with white text (80’s OS style)</a:t>
            </a:r>
          </a:p>
          <a:p>
            <a:pPr marL="237744" lvl="1" indent="0">
              <a:buNone/>
            </a:pPr>
            <a:endParaRPr lang="en-CA" dirty="0" smtClean="0"/>
          </a:p>
          <a:p>
            <a:endParaRPr lang="en-US" dirty="0"/>
          </a:p>
        </p:txBody>
      </p:sp>
    </p:spTree>
    <p:extLst>
      <p:ext uri="{BB962C8B-B14F-4D97-AF65-F5344CB8AC3E}">
        <p14:creationId xmlns:p14="http://schemas.microsoft.com/office/powerpoint/2010/main" val="3443901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Prompt Command</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Prompt command changes the directory listing with a </a:t>
            </a:r>
            <a:r>
              <a:rPr lang="en-CA" sz="2400" b="1" i="1" dirty="0" smtClean="0">
                <a:solidFill>
                  <a:srgbClr val="00FF00"/>
                </a:solidFill>
              </a:rPr>
              <a:t>code word</a:t>
            </a:r>
          </a:p>
          <a:p>
            <a:pPr marL="237744" lvl="1" indent="0">
              <a:buNone/>
            </a:pPr>
            <a:r>
              <a:rPr lang="en-CA" sz="2400" dirty="0" smtClean="0">
                <a:solidFill>
                  <a:schemeClr val="tx1"/>
                </a:solidFill>
              </a:rPr>
              <a:t>Typing “prompt hello” will make text before prompt “hello”, typing “prompt” alone after command will restore directory listing</a:t>
            </a:r>
          </a:p>
          <a:p>
            <a:pPr marL="237744" lvl="1" indent="0">
              <a:buNone/>
            </a:pPr>
            <a:endParaRPr lang="en-CA" dirty="0"/>
          </a:p>
          <a:p>
            <a:pPr marL="237744" lvl="1" indent="0">
              <a:buNone/>
            </a:pPr>
            <a:r>
              <a:rPr lang="en-CA" dirty="0"/>
              <a:t>C:\users\12345678</a:t>
            </a:r>
            <a:r>
              <a:rPr lang="en-CA" dirty="0" smtClean="0"/>
              <a:t>\&gt;  </a:t>
            </a:r>
            <a:r>
              <a:rPr lang="en-CA" dirty="0" err="1" smtClean="0"/>
              <a:t>dir</a:t>
            </a:r>
            <a:r>
              <a:rPr lang="en-CA" dirty="0" smtClean="0"/>
              <a:t>  “DATA 301”_           # before</a:t>
            </a:r>
            <a:endParaRPr lang="en-CA" dirty="0"/>
          </a:p>
          <a:p>
            <a:pPr marL="237744" lvl="1" indent="0">
              <a:buNone/>
            </a:pPr>
            <a:r>
              <a:rPr lang="en-CA" dirty="0"/>
              <a:t>h</a:t>
            </a:r>
            <a:r>
              <a:rPr lang="en-CA" dirty="0" smtClean="0"/>
              <a:t>ello </a:t>
            </a:r>
            <a:r>
              <a:rPr lang="en-CA" dirty="0" err="1" smtClean="0"/>
              <a:t>dir</a:t>
            </a:r>
            <a:r>
              <a:rPr lang="en-CA" dirty="0" smtClean="0"/>
              <a:t> “DATA 301”_                                          # after</a:t>
            </a:r>
          </a:p>
          <a:p>
            <a:pPr marL="237744" lvl="1" indent="0">
              <a:buNone/>
            </a:pPr>
            <a:endParaRPr lang="en-CA" dirty="0" smtClean="0"/>
          </a:p>
          <a:p>
            <a:pPr marL="237744" lvl="1" indent="0">
              <a:buNone/>
            </a:pPr>
            <a:r>
              <a:rPr lang="en-CA" sz="2400" dirty="0" smtClean="0">
                <a:solidFill>
                  <a:schemeClr val="tx1"/>
                </a:solidFill>
              </a:rPr>
              <a:t>This does seem </a:t>
            </a:r>
            <a:r>
              <a:rPr lang="en-CA" sz="2400" dirty="0" smtClean="0">
                <a:solidFill>
                  <a:schemeClr val="tx1"/>
                </a:solidFill>
              </a:rPr>
              <a:t>unambiguous</a:t>
            </a:r>
            <a:r>
              <a:rPr lang="en-CA" sz="2400" dirty="0" smtClean="0">
                <a:solidFill>
                  <a:schemeClr val="tx1"/>
                </a:solidFill>
              </a:rPr>
              <a:t>, but typing prompt /? gives you full help on the command, and gives you more options for the prompt, such as Windows version being used ($V), current drive ($N) , date ($D), and even time ($T)</a:t>
            </a:r>
            <a:endParaRPr lang="en-US" sz="2400" dirty="0">
              <a:solidFill>
                <a:schemeClr val="tx1"/>
              </a:solidFill>
            </a:endParaRPr>
          </a:p>
        </p:txBody>
      </p:sp>
    </p:spTree>
    <p:extLst>
      <p:ext uri="{BB962C8B-B14F-4D97-AF65-F5344CB8AC3E}">
        <p14:creationId xmlns:p14="http://schemas.microsoft.com/office/powerpoint/2010/main" val="2756475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Prompt Command (2)</a:t>
            </a:r>
            <a:endParaRPr lang="en-US" dirty="0"/>
          </a:p>
        </p:txBody>
      </p:sp>
      <p:sp>
        <p:nvSpPr>
          <p:cNvPr id="3" name="Content Placeholder 2"/>
          <p:cNvSpPr>
            <a:spLocks noGrp="1"/>
          </p:cNvSpPr>
          <p:nvPr>
            <p:ph idx="1"/>
          </p:nvPr>
        </p:nvSpPr>
        <p:spPr/>
        <p:txBody>
          <a:bodyPr/>
          <a:lstStyle/>
          <a:p>
            <a:pPr lvl="1"/>
            <a:r>
              <a:rPr lang="en-US" sz="2400" dirty="0" smtClean="0">
                <a:solidFill>
                  <a:schemeClr val="tx1"/>
                </a:solidFill>
              </a:rPr>
              <a:t>My favorite example</a:t>
            </a:r>
            <a:r>
              <a:rPr lang="en-CA" sz="2400" dirty="0" smtClean="0">
                <a:solidFill>
                  <a:schemeClr val="tx1"/>
                </a:solidFill>
              </a:rPr>
              <a:t>:</a:t>
            </a:r>
          </a:p>
          <a:p>
            <a:pPr lvl="1"/>
            <a:endParaRPr lang="en-CA" dirty="0" smtClean="0"/>
          </a:p>
          <a:p>
            <a:pPr marL="237744" lvl="1" indent="0">
              <a:buNone/>
            </a:pPr>
            <a:r>
              <a:rPr lang="en-CA" dirty="0"/>
              <a:t>C:\users\12345678</a:t>
            </a:r>
            <a:r>
              <a:rPr lang="en-CA" dirty="0" smtClean="0"/>
              <a:t>\&gt; _                                               # before</a:t>
            </a:r>
            <a:endParaRPr lang="en-CA" dirty="0"/>
          </a:p>
          <a:p>
            <a:pPr marL="237744" lvl="1" indent="0">
              <a:buNone/>
            </a:pPr>
            <a:r>
              <a:rPr lang="en-CA" dirty="0"/>
              <a:t>C:\users\12345678\&gt;  </a:t>
            </a:r>
            <a:r>
              <a:rPr lang="en-CA" dirty="0" smtClean="0"/>
              <a:t>prompt $T $S $P$G_           </a:t>
            </a:r>
            <a:r>
              <a:rPr lang="en-CA" dirty="0"/>
              <a:t># </a:t>
            </a:r>
            <a:r>
              <a:rPr lang="en-CA" dirty="0" smtClean="0"/>
              <a:t>executing prompt command</a:t>
            </a:r>
            <a:endParaRPr lang="en-CA" dirty="0"/>
          </a:p>
          <a:p>
            <a:pPr marL="237744" lvl="1" indent="0">
              <a:buNone/>
            </a:pPr>
            <a:r>
              <a:rPr lang="en-CA" dirty="0" smtClean="0"/>
              <a:t>18:16:21.56  C</a:t>
            </a:r>
            <a:r>
              <a:rPr lang="en-CA" dirty="0"/>
              <a:t>:\users\12345678</a:t>
            </a:r>
            <a:r>
              <a:rPr lang="en-CA" dirty="0" smtClean="0"/>
              <a:t>\&gt; _                       # after</a:t>
            </a:r>
          </a:p>
          <a:p>
            <a:pPr marL="237744" lvl="1" indent="0">
              <a:buNone/>
            </a:pPr>
            <a:endParaRPr lang="en-CA" dirty="0"/>
          </a:p>
          <a:p>
            <a:pPr marL="237744" lvl="1" indent="0">
              <a:buNone/>
            </a:pPr>
            <a:r>
              <a:rPr lang="en-CA" dirty="0" smtClean="0"/>
              <a:t>Very useful for system administration settings where security needs are very high, as there are time stamps on every command executed.</a:t>
            </a:r>
          </a:p>
          <a:p>
            <a:pPr marL="237744" lvl="1" indent="0">
              <a:buNone/>
            </a:pPr>
            <a:endParaRPr lang="en-CA" dirty="0"/>
          </a:p>
          <a:p>
            <a:pPr marL="237744" lvl="1" indent="0">
              <a:buNone/>
            </a:pPr>
            <a:r>
              <a:rPr lang="en-CA" dirty="0" smtClean="0"/>
              <a:t>Try it yourself! Begin with “prompt /?” and choose your own prompt customization.</a:t>
            </a:r>
            <a:endParaRPr lang="en-CA" dirty="0"/>
          </a:p>
          <a:p>
            <a:pPr marL="237744" lvl="1" indent="0">
              <a:buNone/>
            </a:pPr>
            <a:endParaRPr lang="en-US" dirty="0" smtClean="0"/>
          </a:p>
        </p:txBody>
      </p:sp>
    </p:spTree>
    <p:extLst>
      <p:ext uri="{BB962C8B-B14F-4D97-AF65-F5344CB8AC3E}">
        <p14:creationId xmlns:p14="http://schemas.microsoft.com/office/powerpoint/2010/main" val="8601640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Modifying Command Prompt with Registry Key</a:t>
            </a:r>
            <a:endParaRPr lang="en-US" dirty="0"/>
          </a:p>
        </p:txBody>
      </p:sp>
      <p:sp>
        <p:nvSpPr>
          <p:cNvPr id="3" name="Content Placeholder 2"/>
          <p:cNvSpPr>
            <a:spLocks noGrp="1"/>
          </p:cNvSpPr>
          <p:nvPr>
            <p:ph idx="1"/>
          </p:nvPr>
        </p:nvSpPr>
        <p:spPr/>
        <p:txBody>
          <a:bodyPr/>
          <a:lstStyle/>
          <a:p>
            <a:pPr marL="237744" lvl="1" indent="0">
              <a:buNone/>
            </a:pPr>
            <a:r>
              <a:rPr lang="en-US" sz="2400" dirty="0" smtClean="0">
                <a:solidFill>
                  <a:schemeClr val="tx1"/>
                </a:solidFill>
              </a:rPr>
              <a:t>The trick I showed you earlier only works while CMD is running; if you reset or close the program, it goes away</a:t>
            </a:r>
          </a:p>
          <a:p>
            <a:pPr marL="237744" lvl="1" indent="0">
              <a:buNone/>
            </a:pPr>
            <a:r>
              <a:rPr lang="en-CA" sz="2400" dirty="0" smtClean="0">
                <a:solidFill>
                  <a:schemeClr val="tx1"/>
                </a:solidFill>
              </a:rPr>
              <a:t>If you want it permanently, you can do that by changing the computer registry through the </a:t>
            </a:r>
            <a:r>
              <a:rPr lang="en-CA" sz="2400" dirty="0" smtClean="0">
                <a:solidFill>
                  <a:schemeClr val="tx1"/>
                </a:solidFill>
              </a:rPr>
              <a:t>“</a:t>
            </a:r>
            <a:r>
              <a:rPr lang="en-CA" sz="2400" b="1" i="1" dirty="0" smtClean="0">
                <a:solidFill>
                  <a:srgbClr val="00FF00"/>
                </a:solidFill>
              </a:rPr>
              <a:t>Registry Editor</a:t>
            </a:r>
            <a:r>
              <a:rPr lang="en-CA" sz="2400" dirty="0" smtClean="0">
                <a:solidFill>
                  <a:schemeClr val="tx1"/>
                </a:solidFill>
              </a:rPr>
              <a:t>”</a:t>
            </a:r>
            <a:r>
              <a:rPr lang="en-CA" sz="2400" dirty="0" smtClean="0">
                <a:solidFill>
                  <a:schemeClr val="tx1"/>
                </a:solidFill>
              </a:rPr>
              <a:t>.</a:t>
            </a:r>
            <a:endParaRPr lang="en-CA" sz="2400" dirty="0" smtClean="0">
              <a:solidFill>
                <a:schemeClr val="tx1"/>
              </a:solidFill>
            </a:endParaRPr>
          </a:p>
          <a:p>
            <a:pPr marL="237744" lvl="1" indent="0">
              <a:buNone/>
            </a:pPr>
            <a:endParaRPr lang="en-CA" dirty="0"/>
          </a:p>
          <a:p>
            <a:pPr marL="237744" lvl="1" indent="0">
              <a:buNone/>
            </a:pPr>
            <a:r>
              <a:rPr lang="en-CA" dirty="0" smtClean="0"/>
              <a:t>WARNING: I do not recommend you trying this, as modifying the wrong settings in the registry can ruin the version of Windows on your computer, and you’ll have to reinstall it, and maybe even lose your data. I will NOT explain you how to do this for safety, security, and liability reasons.</a:t>
            </a:r>
          </a:p>
          <a:p>
            <a:pPr lvl="1"/>
            <a:endParaRPr lang="en-CA" dirty="0"/>
          </a:p>
          <a:p>
            <a:pPr marL="237744" lvl="1" indent="0">
              <a:buNone/>
            </a:pPr>
            <a:r>
              <a:rPr lang="en-CA" dirty="0" smtClean="0"/>
              <a:t>For the curious student, you can watch the video linked on Slide 34 that will go in full depth on how it’s done. BE FORWARNED, if you try this and you ruin your version of Windows, NEITHER I NOR the video creator are responsible</a:t>
            </a:r>
            <a:r>
              <a:rPr lang="en-CA" dirty="0" smtClean="0"/>
              <a:t>.</a:t>
            </a:r>
            <a:endParaRPr lang="en-US" dirty="0"/>
          </a:p>
        </p:txBody>
      </p:sp>
    </p:spTree>
    <p:extLst>
      <p:ext uri="{BB962C8B-B14F-4D97-AF65-F5344CB8AC3E}">
        <p14:creationId xmlns:p14="http://schemas.microsoft.com/office/powerpoint/2010/main" val="128243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Command Line</a:t>
            </a:r>
            <a:endParaRPr lang="en-US" dirty="0"/>
          </a:p>
        </p:txBody>
      </p:sp>
      <p:sp>
        <p:nvSpPr>
          <p:cNvPr id="3" name="Content Placeholder 2"/>
          <p:cNvSpPr>
            <a:spLocks noGrp="1"/>
          </p:cNvSpPr>
          <p:nvPr>
            <p:ph idx="1"/>
          </p:nvPr>
        </p:nvSpPr>
        <p:spPr/>
        <p:txBody>
          <a:bodyPr/>
          <a:lstStyle/>
          <a:p>
            <a:r>
              <a:rPr lang="en-CA" dirty="0" smtClean="0"/>
              <a:t>The command </a:t>
            </a:r>
            <a:r>
              <a:rPr lang="en-CA" dirty="0"/>
              <a:t>l</a:t>
            </a:r>
            <a:r>
              <a:rPr lang="en-CA" dirty="0" smtClean="0"/>
              <a:t>ine on Windows dates back to the original Microsoft operating system called </a:t>
            </a:r>
            <a:r>
              <a:rPr lang="en-CA" b="1" dirty="0" smtClean="0">
                <a:solidFill>
                  <a:schemeClr val="accent6"/>
                </a:solidFill>
              </a:rPr>
              <a:t>DOS</a:t>
            </a:r>
            <a:r>
              <a:rPr lang="en-CA" dirty="0" smtClean="0"/>
              <a:t> (</a:t>
            </a:r>
            <a:r>
              <a:rPr lang="en-CA" b="1" dirty="0" smtClean="0">
                <a:solidFill>
                  <a:schemeClr val="accent6"/>
                </a:solidFill>
              </a:rPr>
              <a:t>Disk Operating System</a:t>
            </a:r>
            <a:r>
              <a:rPr lang="en-CA" dirty="0" smtClean="0"/>
              <a:t>) in 1981.</a:t>
            </a:r>
          </a:p>
          <a:p>
            <a:endParaRPr lang="en-CA" dirty="0"/>
          </a:p>
          <a:p>
            <a:r>
              <a:rPr lang="en-CA" dirty="0" smtClean="0"/>
              <a:t>This command line interface is still part of all modern Windows operating systems and is accessible as the "Command Prompt".</a:t>
            </a:r>
          </a:p>
          <a:p>
            <a:endParaRPr lang="en-CA" dirty="0"/>
          </a:p>
          <a:p>
            <a:endParaRPr lang="en-CA" dirty="0" smtClean="0"/>
          </a:p>
          <a:p>
            <a:r>
              <a:rPr lang="en-CA" dirty="0" smtClean="0"/>
              <a:t>It is commonly used for system administration and scripting.</a:t>
            </a:r>
            <a:endParaRPr lang="en-US" dirty="0"/>
          </a:p>
        </p:txBody>
      </p:sp>
      <p:pic>
        <p:nvPicPr>
          <p:cNvPr id="4" name="Picture 3"/>
          <p:cNvPicPr>
            <a:picLocks noChangeAspect="1"/>
          </p:cNvPicPr>
          <p:nvPr/>
        </p:nvPicPr>
        <p:blipFill>
          <a:blip r:embed="rId3"/>
          <a:stretch>
            <a:fillRect/>
          </a:stretch>
        </p:blipFill>
        <p:spPr>
          <a:xfrm>
            <a:off x="5638800" y="2952750"/>
            <a:ext cx="2381250" cy="361950"/>
          </a:xfrm>
          <a:prstGeom prst="rect">
            <a:avLst/>
          </a:prstGeom>
        </p:spPr>
      </p:pic>
    </p:spTree>
    <p:extLst>
      <p:ext uri="{BB962C8B-B14F-4D97-AF65-F5344CB8AC3E}">
        <p14:creationId xmlns:p14="http://schemas.microsoft.com/office/powerpoint/2010/main" val="5410634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Changing the Title of the Command Window</a:t>
            </a:r>
            <a:endParaRPr lang="en-US" dirty="0"/>
          </a:p>
        </p:txBody>
      </p:sp>
      <p:sp>
        <p:nvSpPr>
          <p:cNvPr id="3" name="Content Placeholder 2"/>
          <p:cNvSpPr>
            <a:spLocks noGrp="1"/>
          </p:cNvSpPr>
          <p:nvPr>
            <p:ph idx="1"/>
          </p:nvPr>
        </p:nvSpPr>
        <p:spPr>
          <a:xfrm>
            <a:off x="75643" y="863428"/>
            <a:ext cx="9031287" cy="4267200"/>
          </a:xfrm>
        </p:spPr>
        <p:txBody>
          <a:bodyPr>
            <a:normAutofit fontScale="92500" lnSpcReduction="20000"/>
          </a:bodyPr>
          <a:lstStyle/>
          <a:p>
            <a:pPr marL="237744" lvl="1" indent="0">
              <a:buNone/>
            </a:pPr>
            <a:r>
              <a:rPr lang="en-CA" sz="2400" dirty="0" smtClean="0">
                <a:solidFill>
                  <a:schemeClr val="tx1"/>
                </a:solidFill>
              </a:rPr>
              <a:t>You could change the command prompt window with the “title” command</a:t>
            </a:r>
          </a:p>
          <a:p>
            <a:pPr lvl="1"/>
            <a:endParaRPr lang="en-CA" dirty="0"/>
          </a:p>
          <a:p>
            <a:pPr marL="237744" lvl="1" indent="0">
              <a:buNone/>
            </a:pPr>
            <a:r>
              <a:rPr lang="en-CA" dirty="0"/>
              <a:t>C:\users\12345678</a:t>
            </a:r>
            <a:r>
              <a:rPr lang="en-CA" dirty="0" smtClean="0"/>
              <a:t>\&gt;  title  MY WINDOW_   #MY WINDOW on the title bar</a:t>
            </a:r>
          </a:p>
          <a:p>
            <a:pPr marL="237744" lvl="1" indent="0">
              <a:buNone/>
            </a:pPr>
            <a:endParaRPr lang="en-CA" dirty="0" smtClean="0"/>
          </a:p>
          <a:p>
            <a:pPr marL="237744" lvl="1" indent="0">
              <a:buNone/>
            </a:pPr>
            <a:r>
              <a:rPr lang="en-CA" sz="2600" dirty="0" smtClean="0">
                <a:solidFill>
                  <a:schemeClr val="tx1"/>
                </a:solidFill>
              </a:rPr>
              <a:t>Very useful when you need to label a specific task to be executed</a:t>
            </a:r>
            <a:endParaRPr lang="en-CA" sz="2600" dirty="0">
              <a:solidFill>
                <a:schemeClr val="tx1"/>
              </a:solidFill>
            </a:endParaRPr>
          </a:p>
          <a:p>
            <a:pPr marL="237744" lvl="1" indent="0">
              <a:buNone/>
            </a:pPr>
            <a:endParaRPr lang="en-CA" sz="2600" dirty="0">
              <a:solidFill>
                <a:schemeClr val="tx1"/>
              </a:solidFill>
            </a:endParaRPr>
          </a:p>
          <a:p>
            <a:pPr marL="237744" lvl="1" indent="0">
              <a:buNone/>
            </a:pPr>
            <a:r>
              <a:rPr lang="en-CA" sz="2600" dirty="0" smtClean="0">
                <a:solidFill>
                  <a:schemeClr val="tx1"/>
                </a:solidFill>
              </a:rPr>
              <a:t>Try it with your name!</a:t>
            </a:r>
          </a:p>
          <a:p>
            <a:pPr marL="237744" lvl="1" indent="0">
              <a:buNone/>
            </a:pPr>
            <a:endParaRPr lang="en-CA" sz="2600" dirty="0">
              <a:solidFill>
                <a:schemeClr val="tx1"/>
              </a:solidFill>
            </a:endParaRPr>
          </a:p>
          <a:p>
            <a:pPr marL="237744" lvl="1" indent="0">
              <a:buNone/>
            </a:pPr>
            <a:endParaRPr lang="en-CA" dirty="0" smtClean="0"/>
          </a:p>
          <a:p>
            <a:pPr lvl="1"/>
            <a:endParaRPr lang="en-CA" dirty="0"/>
          </a:p>
          <a:p>
            <a:pPr lvl="1"/>
            <a:endParaRPr lang="en-CA" dirty="0" smtClean="0"/>
          </a:p>
          <a:p>
            <a:pPr lvl="1"/>
            <a:endParaRPr lang="en-CA" dirty="0"/>
          </a:p>
          <a:p>
            <a:pPr marL="237744" lvl="1" indent="0">
              <a:buNone/>
            </a:pPr>
            <a:r>
              <a:rPr lang="en-CA" dirty="0" smtClean="0"/>
              <a:t>You can change the title permanently using the “Registry Editor”. Again, I don’t recommend doing it, but the video will tell </a:t>
            </a:r>
            <a:r>
              <a:rPr lang="en-CA" dirty="0" smtClean="0"/>
              <a:t>you how it’s done.  </a:t>
            </a:r>
            <a:endParaRPr lang="en-CA" dirty="0"/>
          </a:p>
          <a:p>
            <a:pPr marL="237744" lvl="1" indent="0">
              <a:buNone/>
            </a:pPr>
            <a:endParaRPr lang="en-US" dirty="0"/>
          </a:p>
          <a:p>
            <a:endParaRPr lang="en-US" dirty="0"/>
          </a:p>
        </p:txBody>
      </p:sp>
    </p:spTree>
    <p:extLst>
      <p:ext uri="{BB962C8B-B14F-4D97-AF65-F5344CB8AC3E}">
        <p14:creationId xmlns:p14="http://schemas.microsoft.com/office/powerpoint/2010/main" val="909800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Command History</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You will remember that pressing the arrow key will give you the previous command typed in earlier</a:t>
            </a:r>
          </a:p>
          <a:p>
            <a:pPr marL="237744" lvl="1" indent="0">
              <a:buNone/>
            </a:pPr>
            <a:r>
              <a:rPr lang="en-CA" sz="2400" dirty="0" smtClean="0">
                <a:solidFill>
                  <a:schemeClr val="tx1"/>
                </a:solidFill>
              </a:rPr>
              <a:t>Typing in “</a:t>
            </a:r>
            <a:r>
              <a:rPr lang="en-CA" sz="2400" dirty="0" err="1" smtClean="0">
                <a:solidFill>
                  <a:schemeClr val="tx1"/>
                </a:solidFill>
              </a:rPr>
              <a:t>doskey</a:t>
            </a:r>
            <a:r>
              <a:rPr lang="en-CA" sz="2400" dirty="0" smtClean="0">
                <a:solidFill>
                  <a:schemeClr val="tx1"/>
                </a:solidFill>
              </a:rPr>
              <a:t> /history” will show previous command entered</a:t>
            </a:r>
          </a:p>
          <a:p>
            <a:pPr marL="237744" lvl="1" indent="0">
              <a:buNone/>
            </a:pPr>
            <a:endParaRPr lang="en-CA" dirty="0"/>
          </a:p>
          <a:p>
            <a:pPr marL="237744" lvl="1" indent="0">
              <a:buNone/>
            </a:pPr>
            <a:r>
              <a:rPr lang="en-CA" dirty="0"/>
              <a:t>C:\users\12345678\&gt; </a:t>
            </a:r>
            <a:r>
              <a:rPr lang="en-CA" dirty="0" smtClean="0"/>
              <a:t> </a:t>
            </a:r>
            <a:r>
              <a:rPr lang="en-CA" dirty="0" err="1" smtClean="0"/>
              <a:t>doskey</a:t>
            </a:r>
            <a:r>
              <a:rPr lang="en-CA" dirty="0" smtClean="0"/>
              <a:t> /history_ </a:t>
            </a:r>
          </a:p>
          <a:p>
            <a:pPr marL="237744" lvl="1" indent="0">
              <a:buNone/>
            </a:pPr>
            <a:endParaRPr lang="en-CA" dirty="0"/>
          </a:p>
          <a:p>
            <a:pPr marL="237744" lvl="1" indent="0">
              <a:buNone/>
            </a:pPr>
            <a:r>
              <a:rPr lang="en-CA" sz="2400" dirty="0" smtClean="0">
                <a:solidFill>
                  <a:schemeClr val="tx1"/>
                </a:solidFill>
              </a:rPr>
              <a:t>You can also hit “F7”, and it will give you a menu of old commands</a:t>
            </a:r>
          </a:p>
          <a:p>
            <a:pPr marL="237744" lvl="1" indent="0">
              <a:buNone/>
            </a:pPr>
            <a:endParaRPr lang="en-CA" dirty="0" smtClean="0"/>
          </a:p>
          <a:p>
            <a:pPr marL="237744" lvl="1" indent="0">
              <a:buNone/>
            </a:pPr>
            <a:r>
              <a:rPr lang="en-CA" dirty="0" smtClean="0"/>
              <a:t>This command will work with Windows only.</a:t>
            </a:r>
            <a:endParaRPr lang="en-CA" dirty="0"/>
          </a:p>
        </p:txBody>
      </p:sp>
    </p:spTree>
    <p:extLst>
      <p:ext uri="{BB962C8B-B14F-4D97-AF65-F5344CB8AC3E}">
        <p14:creationId xmlns:p14="http://schemas.microsoft.com/office/powerpoint/2010/main" val="2685284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Copying Commands</a:t>
            </a:r>
            <a:endParaRPr lang="en-US" dirty="0"/>
          </a:p>
        </p:txBody>
      </p:sp>
      <p:sp>
        <p:nvSpPr>
          <p:cNvPr id="3" name="Content Placeholder 2"/>
          <p:cNvSpPr>
            <a:spLocks noGrp="1"/>
          </p:cNvSpPr>
          <p:nvPr>
            <p:ph idx="1"/>
          </p:nvPr>
        </p:nvSpPr>
        <p:spPr/>
        <p:txBody>
          <a:bodyPr>
            <a:normAutofit/>
          </a:bodyPr>
          <a:lstStyle/>
          <a:p>
            <a:pPr marL="237744" lvl="1" indent="0">
              <a:buNone/>
            </a:pPr>
            <a:r>
              <a:rPr lang="en-CA" sz="2400" dirty="0" smtClean="0">
                <a:solidFill>
                  <a:schemeClr val="tx1"/>
                </a:solidFill>
              </a:rPr>
              <a:t>You might remember that hitting “Ctrl + C” will cancel a running command, but then how do you “copy and paste”?</a:t>
            </a:r>
          </a:p>
          <a:p>
            <a:pPr marL="237744" lvl="1" indent="0">
              <a:buNone/>
            </a:pPr>
            <a:r>
              <a:rPr lang="en-CA" sz="2400" dirty="0" smtClean="0">
                <a:solidFill>
                  <a:schemeClr val="tx1"/>
                </a:solidFill>
              </a:rPr>
              <a:t>Copying text in CMD is done by highlighting the text, then right clicking; pasting is simply done by using good old “Ctrl + V” (paste</a:t>
            </a:r>
            <a:r>
              <a:rPr lang="en-CA" sz="2400" dirty="0" smtClean="0">
                <a:solidFill>
                  <a:schemeClr val="tx1"/>
                </a:solidFill>
              </a:rPr>
              <a:t>).</a:t>
            </a:r>
          </a:p>
          <a:p>
            <a:pPr marL="237744" lvl="1" indent="0">
              <a:buNone/>
            </a:pPr>
            <a:r>
              <a:rPr lang="en-CA" sz="2400" dirty="0" smtClean="0">
                <a:solidFill>
                  <a:schemeClr val="tx1"/>
                </a:solidFill>
              </a:rPr>
              <a:t>This trick works on both Windows and Linux</a:t>
            </a:r>
            <a:endParaRPr lang="en-US" sz="2400" dirty="0">
              <a:solidFill>
                <a:schemeClr val="tx1"/>
              </a:solidFill>
            </a:endParaRPr>
          </a:p>
        </p:txBody>
      </p:sp>
    </p:spTree>
    <p:extLst>
      <p:ext uri="{BB962C8B-B14F-4D97-AF65-F5344CB8AC3E}">
        <p14:creationId xmlns:p14="http://schemas.microsoft.com/office/powerpoint/2010/main" val="242389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CMD Shortcuts</a:t>
            </a:r>
            <a:endParaRPr lang="en-US" dirty="0"/>
          </a:p>
        </p:txBody>
      </p:sp>
      <p:sp>
        <p:nvSpPr>
          <p:cNvPr id="3" name="Content Placeholder 2"/>
          <p:cNvSpPr>
            <a:spLocks noGrp="1"/>
          </p:cNvSpPr>
          <p:nvPr>
            <p:ph idx="1"/>
          </p:nvPr>
        </p:nvSpPr>
        <p:spPr/>
        <p:txBody>
          <a:bodyPr>
            <a:normAutofit/>
          </a:bodyPr>
          <a:lstStyle/>
          <a:p>
            <a:pPr marL="237744" lvl="1" indent="0">
              <a:buNone/>
            </a:pPr>
            <a:r>
              <a:rPr lang="en-CA" sz="2400" dirty="0" smtClean="0">
                <a:solidFill>
                  <a:schemeClr val="tx1"/>
                </a:solidFill>
              </a:rPr>
              <a:t>Let’s say that you want to reach a particular directory, but typing it in command prompt is tedious and takes forever and you want to avoid that</a:t>
            </a:r>
          </a:p>
          <a:p>
            <a:pPr marL="237744" lvl="1" indent="0">
              <a:buNone/>
            </a:pPr>
            <a:r>
              <a:rPr lang="en-CA" sz="2400" dirty="0" smtClean="0">
                <a:solidFill>
                  <a:schemeClr val="tx1"/>
                </a:solidFill>
              </a:rPr>
              <a:t>In Windows, once you open “My Computer” and once you are in your desired directory, you can type in “</a:t>
            </a:r>
            <a:r>
              <a:rPr lang="en-CA" sz="2400" dirty="0" err="1" smtClean="0">
                <a:solidFill>
                  <a:schemeClr val="tx1"/>
                </a:solidFill>
              </a:rPr>
              <a:t>cmd</a:t>
            </a:r>
            <a:r>
              <a:rPr lang="en-CA" sz="2400" dirty="0" smtClean="0">
                <a:solidFill>
                  <a:schemeClr val="tx1"/>
                </a:solidFill>
              </a:rPr>
              <a:t>” in the address bar and CMD will start up and begin at that particular directory</a:t>
            </a:r>
          </a:p>
          <a:p>
            <a:pPr marL="237744" lvl="1" indent="0">
              <a:buNone/>
            </a:pPr>
            <a:r>
              <a:rPr lang="en-CA" sz="2400" dirty="0" smtClean="0">
                <a:solidFill>
                  <a:schemeClr val="tx1"/>
                </a:solidFill>
              </a:rPr>
              <a:t>As a bonus, instead of typing, you can “drag and drop” directories in CMD, and it will automatically fill in the name and location for that file or folder </a:t>
            </a:r>
            <a:endParaRPr lang="en-US" sz="2400" dirty="0">
              <a:solidFill>
                <a:schemeClr val="tx1"/>
              </a:solidFill>
            </a:endParaRPr>
          </a:p>
        </p:txBody>
      </p:sp>
    </p:spTree>
    <p:extLst>
      <p:ext uri="{BB962C8B-B14F-4D97-AF65-F5344CB8AC3E}">
        <p14:creationId xmlns:p14="http://schemas.microsoft.com/office/powerpoint/2010/main" val="38241707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File Checker</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In Windows, there is an utility called the “</a:t>
            </a:r>
            <a:r>
              <a:rPr lang="en-CA" sz="2400" b="1" i="1" dirty="0" smtClean="0">
                <a:solidFill>
                  <a:srgbClr val="00FF00"/>
                </a:solidFill>
              </a:rPr>
              <a:t>System File Checker</a:t>
            </a:r>
            <a:r>
              <a:rPr lang="en-CA" sz="2400" dirty="0" smtClean="0">
                <a:solidFill>
                  <a:schemeClr val="tx1"/>
                </a:solidFill>
              </a:rPr>
              <a:t>” which will look at computer files, check if they are corrupted, and repair them</a:t>
            </a:r>
          </a:p>
          <a:p>
            <a:pPr marL="237744" lvl="1" indent="0">
              <a:buNone/>
            </a:pPr>
            <a:r>
              <a:rPr lang="en-CA" sz="2400" dirty="0" smtClean="0">
                <a:solidFill>
                  <a:schemeClr val="tx1"/>
                </a:solidFill>
              </a:rPr>
              <a:t>Useful if you have issues with Windows misbehaving and/or you have errors due to corrupted files; not a failsafe method for all issues, but a good place to start</a:t>
            </a:r>
          </a:p>
          <a:p>
            <a:pPr marL="237744" lvl="1" indent="0">
              <a:buNone/>
            </a:pPr>
            <a:r>
              <a:rPr lang="en-CA" sz="2400" dirty="0" smtClean="0">
                <a:solidFill>
                  <a:schemeClr val="tx1"/>
                </a:solidFill>
              </a:rPr>
              <a:t>Will only work if you are the “administrator” on the computer (will NOT work on UBC computers)</a:t>
            </a:r>
          </a:p>
          <a:p>
            <a:pPr lvl="1"/>
            <a:endParaRPr lang="en-CA" dirty="0"/>
          </a:p>
          <a:p>
            <a:pPr marL="237744" lvl="1" indent="0">
              <a:buNone/>
            </a:pPr>
            <a:r>
              <a:rPr lang="en-CA" dirty="0"/>
              <a:t>C:\users\12345678</a:t>
            </a:r>
            <a:r>
              <a:rPr lang="en-CA" dirty="0" smtClean="0"/>
              <a:t>\&gt;  </a:t>
            </a:r>
            <a:r>
              <a:rPr lang="en-CA" dirty="0" err="1" smtClean="0"/>
              <a:t>sfc</a:t>
            </a:r>
            <a:r>
              <a:rPr lang="en-CA" dirty="0" smtClean="0"/>
              <a:t>  /?                      # help in regards of the command</a:t>
            </a:r>
          </a:p>
          <a:p>
            <a:pPr marL="237744" lvl="1" indent="0">
              <a:buNone/>
            </a:pPr>
            <a:r>
              <a:rPr lang="en-CA" dirty="0"/>
              <a:t>C:\users\12345678\&gt;  </a:t>
            </a:r>
            <a:r>
              <a:rPr lang="en-CA" dirty="0" err="1"/>
              <a:t>sfc</a:t>
            </a:r>
            <a:r>
              <a:rPr lang="en-CA" dirty="0"/>
              <a:t>  </a:t>
            </a:r>
            <a:r>
              <a:rPr lang="en-CA" dirty="0" smtClean="0"/>
              <a:t>/</a:t>
            </a:r>
            <a:r>
              <a:rPr lang="en-CA" dirty="0" err="1" smtClean="0"/>
              <a:t>scannow</a:t>
            </a:r>
            <a:r>
              <a:rPr lang="en-CA" dirty="0" smtClean="0"/>
              <a:t>        </a:t>
            </a:r>
            <a:r>
              <a:rPr lang="en-CA" dirty="0"/>
              <a:t># </a:t>
            </a:r>
            <a:r>
              <a:rPr lang="en-CA" dirty="0" smtClean="0"/>
              <a:t>begins the system file checker</a:t>
            </a:r>
            <a:endParaRPr lang="en-US" dirty="0"/>
          </a:p>
          <a:p>
            <a:pPr marL="237744" lvl="1" indent="0">
              <a:buNone/>
            </a:pPr>
            <a:endParaRPr lang="en-US" dirty="0"/>
          </a:p>
        </p:txBody>
      </p:sp>
    </p:spTree>
    <p:extLst>
      <p:ext uri="{BB962C8B-B14F-4D97-AF65-F5344CB8AC3E}">
        <p14:creationId xmlns:p14="http://schemas.microsoft.com/office/powerpoint/2010/main" val="732621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Super User Commands</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Some commands when are executed in Linux require </a:t>
            </a:r>
            <a:r>
              <a:rPr lang="en-CA" sz="2400" b="1" i="1" dirty="0" smtClean="0">
                <a:solidFill>
                  <a:srgbClr val="00FF00"/>
                </a:solidFill>
              </a:rPr>
              <a:t>super user</a:t>
            </a:r>
            <a:r>
              <a:rPr lang="en-CA" sz="2400" b="1" i="1" dirty="0" smtClean="0">
                <a:solidFill>
                  <a:schemeClr val="tx1"/>
                </a:solidFill>
              </a:rPr>
              <a:t> </a:t>
            </a:r>
            <a:r>
              <a:rPr lang="en-CA" sz="2400" dirty="0" smtClean="0">
                <a:solidFill>
                  <a:schemeClr val="tx1"/>
                </a:solidFill>
              </a:rPr>
              <a:t>function when executed to increase security</a:t>
            </a:r>
          </a:p>
          <a:p>
            <a:pPr marL="237744" lvl="1" indent="0">
              <a:buNone/>
            </a:pPr>
            <a:r>
              <a:rPr lang="en-CA" sz="2400" dirty="0" smtClean="0">
                <a:solidFill>
                  <a:schemeClr val="tx1"/>
                </a:solidFill>
              </a:rPr>
              <a:t>What requires this are updates, upgrades, importing of different libraries into Linux, and any other file that you want hidden behind a password</a:t>
            </a:r>
          </a:p>
          <a:p>
            <a:pPr marL="237744" lvl="1" indent="0">
              <a:buNone/>
            </a:pPr>
            <a:r>
              <a:rPr lang="en-CA" sz="2400" dirty="0" smtClean="0">
                <a:solidFill>
                  <a:schemeClr val="tx1"/>
                </a:solidFill>
              </a:rPr>
              <a:t>In order to use the “super user do” (</a:t>
            </a:r>
            <a:r>
              <a:rPr lang="en-CA" sz="2400" dirty="0" err="1" smtClean="0">
                <a:solidFill>
                  <a:schemeClr val="tx1"/>
                </a:solidFill>
              </a:rPr>
              <a:t>sudo</a:t>
            </a:r>
            <a:r>
              <a:rPr lang="en-CA" sz="2400" dirty="0" smtClean="0">
                <a:solidFill>
                  <a:schemeClr val="tx1"/>
                </a:solidFill>
              </a:rPr>
              <a:t>) commands, first you’ll need to create an admin password by typing “</a:t>
            </a:r>
            <a:r>
              <a:rPr lang="en-CA" sz="2400" dirty="0" err="1" smtClean="0">
                <a:solidFill>
                  <a:schemeClr val="tx1"/>
                </a:solidFill>
              </a:rPr>
              <a:t>passwd</a:t>
            </a:r>
            <a:r>
              <a:rPr lang="en-CA" sz="2400" dirty="0" smtClean="0">
                <a:solidFill>
                  <a:schemeClr val="tx1"/>
                </a:solidFill>
              </a:rPr>
              <a:t>”, and hitting the “Return” key; you will be then prompted for a password</a:t>
            </a:r>
          </a:p>
          <a:p>
            <a:pPr lvl="1"/>
            <a:endParaRPr lang="en-CA" sz="2400" dirty="0">
              <a:solidFill>
                <a:schemeClr val="tx1"/>
              </a:solidFill>
            </a:endParaRPr>
          </a:p>
          <a:p>
            <a:pPr marL="237744" lvl="1" indent="0">
              <a:buNone/>
            </a:pPr>
            <a:r>
              <a:rPr lang="en-CA" dirty="0"/>
              <a:t>A1234567: ~ </a:t>
            </a:r>
            <a:r>
              <a:rPr lang="en-CA" dirty="0" err="1"/>
              <a:t>pepman</a:t>
            </a:r>
            <a:r>
              <a:rPr lang="en-CA" dirty="0"/>
              <a:t>$  </a:t>
            </a:r>
            <a:r>
              <a:rPr lang="en-CA" dirty="0" err="1" smtClean="0"/>
              <a:t>passwd</a:t>
            </a:r>
            <a:r>
              <a:rPr lang="en-CA" dirty="0" smtClean="0"/>
              <a:t>_</a:t>
            </a:r>
          </a:p>
          <a:p>
            <a:pPr marL="237744" lvl="1" indent="0">
              <a:buNone/>
            </a:pPr>
            <a:r>
              <a:rPr lang="en-CA" dirty="0" smtClean="0"/>
              <a:t>Please Enter Password:_</a:t>
            </a:r>
            <a:endParaRPr lang="en-US" dirty="0"/>
          </a:p>
          <a:p>
            <a:endParaRPr lang="en-US" dirty="0"/>
          </a:p>
        </p:txBody>
      </p:sp>
    </p:spTree>
    <p:extLst>
      <p:ext uri="{BB962C8B-B14F-4D97-AF65-F5344CB8AC3E}">
        <p14:creationId xmlns:p14="http://schemas.microsoft.com/office/powerpoint/2010/main" val="677308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Super User Commands (2)</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NOTE: Once you set up your password, do NOT forget it, as you will be required to input it if you ever want to change it; if you forget it, you will essentially be locked out of your own computer</a:t>
            </a:r>
          </a:p>
          <a:p>
            <a:pPr marL="237744" lvl="1" indent="0">
              <a:buNone/>
            </a:pPr>
            <a:endParaRPr lang="en-CA" sz="2400" dirty="0">
              <a:solidFill>
                <a:schemeClr val="tx1"/>
              </a:solidFill>
            </a:endParaRPr>
          </a:p>
          <a:p>
            <a:pPr marL="237744" lvl="1" indent="0">
              <a:buNone/>
            </a:pPr>
            <a:r>
              <a:rPr lang="en-CA" sz="2400" dirty="0" smtClean="0">
                <a:solidFill>
                  <a:schemeClr val="tx1"/>
                </a:solidFill>
              </a:rPr>
              <a:t>Now that you’ve setup your password, you can try to create a password protected file using “</a:t>
            </a:r>
            <a:r>
              <a:rPr lang="en-CA" sz="2400" dirty="0" err="1" smtClean="0">
                <a:solidFill>
                  <a:schemeClr val="tx1"/>
                </a:solidFill>
              </a:rPr>
              <a:t>nano</a:t>
            </a:r>
            <a:r>
              <a:rPr lang="en-CA" sz="2400" dirty="0" smtClean="0">
                <a:solidFill>
                  <a:schemeClr val="tx1"/>
                </a:solidFill>
              </a:rPr>
              <a:t>” (notepad) as discussed earlier</a:t>
            </a:r>
          </a:p>
          <a:p>
            <a:pPr marL="237744" lvl="1" indent="0">
              <a:buNone/>
            </a:pPr>
            <a:endParaRPr lang="en-CA" sz="2400" dirty="0">
              <a:solidFill>
                <a:schemeClr val="tx1"/>
              </a:solidFill>
            </a:endParaRPr>
          </a:p>
          <a:p>
            <a:pPr marL="237744" lvl="1" indent="0">
              <a:buNone/>
            </a:pPr>
            <a:r>
              <a:rPr lang="en-CA" dirty="0"/>
              <a:t>A1234567: ~ </a:t>
            </a:r>
            <a:r>
              <a:rPr lang="en-CA" dirty="0" err="1"/>
              <a:t>pepman</a:t>
            </a:r>
            <a:r>
              <a:rPr lang="en-CA" dirty="0"/>
              <a:t>$  </a:t>
            </a:r>
            <a:r>
              <a:rPr lang="en-CA" dirty="0" err="1" smtClean="0"/>
              <a:t>sudo</a:t>
            </a:r>
            <a:r>
              <a:rPr lang="en-CA" dirty="0" smtClean="0"/>
              <a:t> </a:t>
            </a:r>
            <a:r>
              <a:rPr lang="en-CA" dirty="0" err="1" smtClean="0"/>
              <a:t>nano</a:t>
            </a:r>
            <a:r>
              <a:rPr lang="en-CA" dirty="0" smtClean="0"/>
              <a:t> test-secure.txt_                  </a:t>
            </a:r>
          </a:p>
          <a:p>
            <a:pPr marL="237744" lvl="1" indent="0">
              <a:buNone/>
            </a:pPr>
            <a:r>
              <a:rPr lang="en-CA" dirty="0" smtClean="0"/>
              <a:t>Please Enter Password: _</a:t>
            </a:r>
          </a:p>
          <a:p>
            <a:pPr marL="237744" lvl="1" indent="0">
              <a:buNone/>
            </a:pPr>
            <a:endParaRPr lang="en-CA" dirty="0"/>
          </a:p>
          <a:p>
            <a:pPr marL="237744" lvl="1" indent="0">
              <a:buNone/>
            </a:pPr>
            <a:r>
              <a:rPr lang="en-CA" dirty="0" smtClean="0"/>
              <a:t>Running code as </a:t>
            </a:r>
            <a:r>
              <a:rPr lang="en-CA" dirty="0" err="1" smtClean="0"/>
              <a:t>superuser</a:t>
            </a:r>
            <a:r>
              <a:rPr lang="en-CA" dirty="0" smtClean="0"/>
              <a:t> will always prompt you for the admin password, and opening and editing the “test-secure.txt” is password-protected.</a:t>
            </a:r>
            <a:endParaRPr lang="en-US" dirty="0"/>
          </a:p>
        </p:txBody>
      </p:sp>
    </p:spTree>
    <p:extLst>
      <p:ext uri="{BB962C8B-B14F-4D97-AF65-F5344CB8AC3E}">
        <p14:creationId xmlns:p14="http://schemas.microsoft.com/office/powerpoint/2010/main" val="1948298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Importing Programs and Libraries</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Importing various code and other programs is done preferably through command line for Linux and to a certain extent for Windows as well</a:t>
            </a:r>
          </a:p>
          <a:p>
            <a:pPr marL="237744" lvl="1" indent="0">
              <a:buNone/>
            </a:pPr>
            <a:r>
              <a:rPr lang="en-CA" sz="2400" dirty="0" smtClean="0">
                <a:solidFill>
                  <a:schemeClr val="tx1"/>
                </a:solidFill>
              </a:rPr>
              <a:t>For Linux, the “apt-get” command is used, but will require “</a:t>
            </a:r>
            <a:r>
              <a:rPr lang="en-CA" sz="2400" dirty="0" err="1" smtClean="0">
                <a:solidFill>
                  <a:schemeClr val="tx1"/>
                </a:solidFill>
              </a:rPr>
              <a:t>sudo</a:t>
            </a:r>
            <a:r>
              <a:rPr lang="en-CA" sz="2400" dirty="0" smtClean="0">
                <a:solidFill>
                  <a:schemeClr val="tx1"/>
                </a:solidFill>
              </a:rPr>
              <a:t>”</a:t>
            </a:r>
          </a:p>
          <a:p>
            <a:pPr marL="237744" lvl="1" indent="0">
              <a:buNone/>
            </a:pPr>
            <a:r>
              <a:rPr lang="en-CA" sz="2400" dirty="0" smtClean="0">
                <a:solidFill>
                  <a:schemeClr val="tx1"/>
                </a:solidFill>
              </a:rPr>
              <a:t>For Windows, the “Get-</a:t>
            </a:r>
            <a:r>
              <a:rPr lang="en-CA" sz="2400" dirty="0" err="1" smtClean="0">
                <a:solidFill>
                  <a:schemeClr val="tx1"/>
                </a:solidFill>
              </a:rPr>
              <a:t>AppxPackage</a:t>
            </a:r>
            <a:r>
              <a:rPr lang="en-CA" sz="2400" dirty="0" smtClean="0">
                <a:solidFill>
                  <a:schemeClr val="tx1"/>
                </a:solidFill>
              </a:rPr>
              <a:t>” command is used for getting application packages</a:t>
            </a:r>
          </a:p>
          <a:p>
            <a:pPr lvl="1"/>
            <a:endParaRPr lang="en-CA" sz="2400" dirty="0">
              <a:solidFill>
                <a:schemeClr val="tx1"/>
              </a:solidFill>
            </a:endParaRPr>
          </a:p>
          <a:p>
            <a:pPr marL="237744" lvl="1" indent="0">
              <a:buNone/>
            </a:pPr>
            <a:r>
              <a:rPr lang="en-CA" dirty="0"/>
              <a:t>C:\users\12345678\&gt;  </a:t>
            </a:r>
            <a:r>
              <a:rPr lang="en-CA" dirty="0" smtClean="0"/>
              <a:t>Get-</a:t>
            </a:r>
            <a:r>
              <a:rPr lang="en-CA" dirty="0" err="1" smtClean="0"/>
              <a:t>AppxPackage</a:t>
            </a:r>
            <a:r>
              <a:rPr lang="en-CA" dirty="0" smtClean="0"/>
              <a:t>  -Name [Package Name]      # Windows</a:t>
            </a:r>
          </a:p>
          <a:p>
            <a:pPr marL="237744" lvl="1" indent="0">
              <a:buNone/>
            </a:pPr>
            <a:endParaRPr lang="en-CA" dirty="0" smtClean="0"/>
          </a:p>
          <a:p>
            <a:pPr marL="237744" lvl="1" indent="0">
              <a:buNone/>
            </a:pPr>
            <a:r>
              <a:rPr lang="en-CA" dirty="0" smtClean="0"/>
              <a:t>A1234567</a:t>
            </a:r>
            <a:r>
              <a:rPr lang="en-CA" dirty="0"/>
              <a:t>: ~ </a:t>
            </a:r>
            <a:r>
              <a:rPr lang="en-CA" dirty="0" err="1"/>
              <a:t>pepman</a:t>
            </a:r>
            <a:r>
              <a:rPr lang="en-CA" dirty="0"/>
              <a:t>$  </a:t>
            </a:r>
            <a:r>
              <a:rPr lang="en-CA" dirty="0" err="1" smtClean="0"/>
              <a:t>sudo</a:t>
            </a:r>
            <a:r>
              <a:rPr lang="en-CA" dirty="0" smtClean="0"/>
              <a:t> apt-get [Package Name]                          # Linux</a:t>
            </a:r>
          </a:p>
          <a:p>
            <a:pPr marL="237744" lvl="1" indent="0">
              <a:buNone/>
            </a:pPr>
            <a:r>
              <a:rPr lang="en-CA" dirty="0" smtClean="0"/>
              <a:t>Please Enter Password: _</a:t>
            </a:r>
          </a:p>
          <a:p>
            <a:endParaRPr lang="en-US" dirty="0"/>
          </a:p>
        </p:txBody>
      </p:sp>
    </p:spTree>
    <p:extLst>
      <p:ext uri="{BB962C8B-B14F-4D97-AF65-F5344CB8AC3E}">
        <p14:creationId xmlns:p14="http://schemas.microsoft.com/office/powerpoint/2010/main" val="1747255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Removing Programs and Libraries</a:t>
            </a:r>
            <a:endParaRPr lang="en-US" dirty="0"/>
          </a:p>
        </p:txBody>
      </p:sp>
      <p:sp>
        <p:nvSpPr>
          <p:cNvPr id="3" name="Content Placeholder 2"/>
          <p:cNvSpPr>
            <a:spLocks noGrp="1"/>
          </p:cNvSpPr>
          <p:nvPr>
            <p:ph idx="1"/>
          </p:nvPr>
        </p:nvSpPr>
        <p:spPr/>
        <p:txBody>
          <a:bodyPr>
            <a:normAutofit fontScale="92500" lnSpcReduction="10000"/>
          </a:bodyPr>
          <a:lstStyle/>
          <a:p>
            <a:pPr marL="237744" lvl="1" indent="0">
              <a:buNone/>
            </a:pPr>
            <a:r>
              <a:rPr lang="en-CA" sz="2400" dirty="0" smtClean="0">
                <a:solidFill>
                  <a:schemeClr val="tx1"/>
                </a:solidFill>
              </a:rPr>
              <a:t>When you download and use a particular package or app, you may only use it for a certain amount of time and then not need it anymore, so it’s best to delete these files to avoid taking up unnecessary computer resources </a:t>
            </a:r>
          </a:p>
          <a:p>
            <a:pPr marL="237744" lvl="1" indent="0">
              <a:buNone/>
            </a:pPr>
            <a:r>
              <a:rPr lang="en-CA" sz="2400" dirty="0" smtClean="0">
                <a:solidFill>
                  <a:schemeClr val="tx1"/>
                </a:solidFill>
              </a:rPr>
              <a:t>Once you run the command you will be prompted if you are sure, and then the uninstall and deleting of the package begins</a:t>
            </a:r>
          </a:p>
          <a:p>
            <a:pPr marL="237744" lvl="1" indent="0">
              <a:buNone/>
            </a:pPr>
            <a:endParaRPr lang="en-CA" sz="2400" dirty="0">
              <a:solidFill>
                <a:schemeClr val="tx1"/>
              </a:solidFill>
            </a:endParaRPr>
          </a:p>
          <a:p>
            <a:pPr marL="237744" lvl="1" indent="0">
              <a:buNone/>
            </a:pPr>
            <a:r>
              <a:rPr lang="en-CA" dirty="0"/>
              <a:t>C:\users\12345678\&gt;  </a:t>
            </a:r>
            <a:r>
              <a:rPr lang="en-CA" dirty="0" smtClean="0"/>
              <a:t>Remove-</a:t>
            </a:r>
            <a:r>
              <a:rPr lang="en-CA" dirty="0" err="1" smtClean="0"/>
              <a:t>AppxPackage</a:t>
            </a:r>
            <a:r>
              <a:rPr lang="en-CA" dirty="0" smtClean="0"/>
              <a:t>  </a:t>
            </a:r>
            <a:r>
              <a:rPr lang="en-CA" dirty="0"/>
              <a:t>-Name [Package Name</a:t>
            </a:r>
            <a:r>
              <a:rPr lang="en-CA" dirty="0" smtClean="0"/>
              <a:t>]_    # Windows</a:t>
            </a:r>
            <a:endParaRPr lang="en-CA" dirty="0"/>
          </a:p>
          <a:p>
            <a:pPr marL="237744" lvl="1" indent="0">
              <a:buNone/>
            </a:pPr>
            <a:endParaRPr lang="en-CA" dirty="0" smtClean="0"/>
          </a:p>
          <a:p>
            <a:pPr marL="237744" lvl="1" indent="0">
              <a:buNone/>
            </a:pPr>
            <a:r>
              <a:rPr lang="en-CA" dirty="0" smtClean="0"/>
              <a:t>A1234567</a:t>
            </a:r>
            <a:r>
              <a:rPr lang="en-CA" dirty="0"/>
              <a:t>: ~ </a:t>
            </a:r>
            <a:r>
              <a:rPr lang="en-CA" dirty="0" err="1"/>
              <a:t>pepman</a:t>
            </a:r>
            <a:r>
              <a:rPr lang="en-CA" dirty="0"/>
              <a:t>$  </a:t>
            </a:r>
            <a:r>
              <a:rPr lang="en-CA" dirty="0" err="1"/>
              <a:t>sudo</a:t>
            </a:r>
            <a:r>
              <a:rPr lang="en-CA" dirty="0"/>
              <a:t> apt-get </a:t>
            </a:r>
            <a:r>
              <a:rPr lang="en-CA" dirty="0" smtClean="0"/>
              <a:t>purge [Package </a:t>
            </a:r>
            <a:r>
              <a:rPr lang="en-CA" dirty="0"/>
              <a:t>Name</a:t>
            </a:r>
            <a:r>
              <a:rPr lang="en-CA" dirty="0" smtClean="0"/>
              <a:t>]_                     # </a:t>
            </a:r>
            <a:r>
              <a:rPr lang="en-CA" dirty="0"/>
              <a:t>Linux</a:t>
            </a:r>
          </a:p>
          <a:p>
            <a:pPr marL="237744" lvl="1" indent="0">
              <a:buNone/>
            </a:pPr>
            <a:r>
              <a:rPr lang="en-CA" dirty="0"/>
              <a:t>Please Enter Password: </a:t>
            </a:r>
            <a:r>
              <a:rPr lang="en-CA" dirty="0" smtClean="0"/>
              <a:t>_</a:t>
            </a:r>
          </a:p>
          <a:p>
            <a:pPr marL="237744" lvl="1" indent="0">
              <a:buNone/>
            </a:pPr>
            <a:endParaRPr lang="en-CA" dirty="0"/>
          </a:p>
          <a:p>
            <a:pPr marL="237744" lvl="1" indent="0">
              <a:buNone/>
            </a:pPr>
            <a:r>
              <a:rPr lang="en-CA" dirty="0" smtClean="0"/>
              <a:t>Note that in Linux you can use “remove” instead of “purge”, but “remove” will only uninstall the package and not delete the code, unlike “purge” which deletes any file associated with the package.</a:t>
            </a:r>
            <a:endParaRPr lang="en-CA" dirty="0"/>
          </a:p>
        </p:txBody>
      </p:sp>
    </p:spTree>
    <p:extLst>
      <p:ext uri="{BB962C8B-B14F-4D97-AF65-F5344CB8AC3E}">
        <p14:creationId xmlns:p14="http://schemas.microsoft.com/office/powerpoint/2010/main" val="179586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Version</a:t>
            </a:r>
            <a:endParaRPr lang="en-US" dirty="0"/>
          </a:p>
        </p:txBody>
      </p:sp>
      <p:sp>
        <p:nvSpPr>
          <p:cNvPr id="3" name="Content Placeholder 2"/>
          <p:cNvSpPr>
            <a:spLocks noGrp="1"/>
          </p:cNvSpPr>
          <p:nvPr>
            <p:ph idx="1"/>
          </p:nvPr>
        </p:nvSpPr>
        <p:spPr/>
        <p:txBody>
          <a:bodyPr/>
          <a:lstStyle/>
          <a:p>
            <a:pPr marL="237744" lvl="1" indent="0">
              <a:buNone/>
            </a:pPr>
            <a:r>
              <a:rPr lang="en-CA" sz="2400" dirty="0" smtClean="0">
                <a:solidFill>
                  <a:schemeClr val="tx1"/>
                </a:solidFill>
              </a:rPr>
              <a:t>You can find the exact version of the operating system you are using by using the “</a:t>
            </a:r>
            <a:r>
              <a:rPr lang="en-CA" sz="2400" dirty="0" err="1" smtClean="0">
                <a:solidFill>
                  <a:schemeClr val="tx1"/>
                </a:solidFill>
              </a:rPr>
              <a:t>uname</a:t>
            </a:r>
            <a:r>
              <a:rPr lang="en-CA" sz="2400" dirty="0" smtClean="0">
                <a:solidFill>
                  <a:schemeClr val="tx1"/>
                </a:solidFill>
              </a:rPr>
              <a:t>” command in Linux and “</a:t>
            </a:r>
            <a:r>
              <a:rPr lang="en-CA" sz="2400" dirty="0" err="1" smtClean="0">
                <a:solidFill>
                  <a:schemeClr val="tx1"/>
                </a:solidFill>
              </a:rPr>
              <a:t>ver</a:t>
            </a:r>
            <a:r>
              <a:rPr lang="en-CA" sz="2400" dirty="0" smtClean="0">
                <a:solidFill>
                  <a:schemeClr val="tx1"/>
                </a:solidFill>
              </a:rPr>
              <a:t>” in Windows; the strength of this command is allowing you to see if your OS version is new enough for a specific function, or to double check the version in case you get errors </a:t>
            </a:r>
          </a:p>
          <a:p>
            <a:pPr lvl="1"/>
            <a:endParaRPr lang="en-CA" sz="2400" dirty="0" smtClean="0">
              <a:solidFill>
                <a:schemeClr val="tx1"/>
              </a:solidFill>
            </a:endParaRPr>
          </a:p>
          <a:p>
            <a:pPr marL="237744" lvl="1" indent="0">
              <a:buNone/>
            </a:pPr>
            <a:r>
              <a:rPr lang="en-CA" dirty="0" smtClean="0"/>
              <a:t>A1234567: ~ </a:t>
            </a:r>
            <a:r>
              <a:rPr lang="en-CA" dirty="0" err="1" smtClean="0"/>
              <a:t>pepman</a:t>
            </a:r>
            <a:r>
              <a:rPr lang="en-CA" dirty="0" smtClean="0"/>
              <a:t>$  </a:t>
            </a:r>
            <a:r>
              <a:rPr lang="en-CA" dirty="0" err="1" smtClean="0"/>
              <a:t>uname</a:t>
            </a:r>
            <a:r>
              <a:rPr lang="en-CA" dirty="0" smtClean="0"/>
              <a:t> –a_              # returns the kernel and OS version</a:t>
            </a:r>
          </a:p>
          <a:p>
            <a:pPr marL="237744" lvl="1" indent="0">
              <a:buNone/>
            </a:pPr>
            <a:endParaRPr lang="en-CA" dirty="0"/>
          </a:p>
          <a:p>
            <a:pPr marL="237744" lvl="1" indent="0">
              <a:buNone/>
            </a:pPr>
            <a:r>
              <a:rPr lang="en-CA" dirty="0"/>
              <a:t>C:\users\12345678</a:t>
            </a:r>
            <a:r>
              <a:rPr lang="en-CA" dirty="0" smtClean="0"/>
              <a:t>\&gt; </a:t>
            </a:r>
            <a:r>
              <a:rPr lang="en-CA" dirty="0" err="1" smtClean="0"/>
              <a:t>ver</a:t>
            </a:r>
            <a:r>
              <a:rPr lang="en-CA" dirty="0" smtClean="0"/>
              <a:t>_                              # returns Windows version</a:t>
            </a:r>
          </a:p>
          <a:p>
            <a:pPr marL="237744" lvl="1" indent="0">
              <a:buNone/>
            </a:pPr>
            <a:endParaRPr lang="en-CA" dirty="0" smtClean="0"/>
          </a:p>
          <a:p>
            <a:pPr marL="237744" lvl="1" indent="0">
              <a:buNone/>
            </a:pPr>
            <a:endParaRPr lang="en-US" sz="2400" dirty="0">
              <a:solidFill>
                <a:srgbClr val="00FF00"/>
              </a:solidFill>
            </a:endParaRPr>
          </a:p>
          <a:p>
            <a:pPr marL="0" indent="0">
              <a:buNone/>
            </a:pPr>
            <a:endParaRPr lang="en-US" dirty="0"/>
          </a:p>
        </p:txBody>
      </p:sp>
    </p:spTree>
    <p:extLst>
      <p:ext uri="{BB962C8B-B14F-4D97-AF65-F5344CB8AC3E}">
        <p14:creationId xmlns:p14="http://schemas.microsoft.com/office/powerpoint/2010/main" val="294363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Command Line - Windows</a:t>
            </a:r>
            <a:endParaRPr lang="en-US" dirty="0"/>
          </a:p>
        </p:txBody>
      </p:sp>
      <p:pic>
        <p:nvPicPr>
          <p:cNvPr id="4" name="Picture 3"/>
          <p:cNvPicPr>
            <a:picLocks noChangeAspect="1"/>
          </p:cNvPicPr>
          <p:nvPr/>
        </p:nvPicPr>
        <p:blipFill>
          <a:blip r:embed="rId3"/>
          <a:stretch>
            <a:fillRect/>
          </a:stretch>
        </p:blipFill>
        <p:spPr>
          <a:xfrm>
            <a:off x="1481281" y="892526"/>
            <a:ext cx="6181439" cy="4192810"/>
          </a:xfrm>
          <a:prstGeom prst="rect">
            <a:avLst/>
          </a:prstGeom>
        </p:spPr>
      </p:pic>
    </p:spTree>
    <p:extLst>
      <p:ext uri="{BB962C8B-B14F-4D97-AF65-F5344CB8AC3E}">
        <p14:creationId xmlns:p14="http://schemas.microsoft.com/office/powerpoint/2010/main" val="34231341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System Update</a:t>
            </a:r>
            <a:endParaRPr lang="en-US" dirty="0"/>
          </a:p>
        </p:txBody>
      </p:sp>
      <p:sp>
        <p:nvSpPr>
          <p:cNvPr id="3" name="Content Placeholder 2"/>
          <p:cNvSpPr>
            <a:spLocks noGrp="1"/>
          </p:cNvSpPr>
          <p:nvPr>
            <p:ph idx="1"/>
          </p:nvPr>
        </p:nvSpPr>
        <p:spPr/>
        <p:txBody>
          <a:bodyPr>
            <a:normAutofit lnSpcReduction="10000"/>
          </a:bodyPr>
          <a:lstStyle/>
          <a:p>
            <a:pPr marL="237744" lvl="1" indent="0">
              <a:buNone/>
            </a:pPr>
            <a:r>
              <a:rPr lang="en-CA" sz="2400" dirty="0" smtClean="0">
                <a:solidFill>
                  <a:schemeClr val="tx1"/>
                </a:solidFill>
              </a:rPr>
              <a:t>In Linux, to </a:t>
            </a:r>
            <a:r>
              <a:rPr lang="en-CA" sz="2400" dirty="0">
                <a:solidFill>
                  <a:schemeClr val="tx1"/>
                </a:solidFill>
              </a:rPr>
              <a:t>update your existing </a:t>
            </a:r>
            <a:r>
              <a:rPr lang="en-CA" sz="2400" b="1" i="1" dirty="0">
                <a:solidFill>
                  <a:srgbClr val="00FF00"/>
                </a:solidFill>
              </a:rPr>
              <a:t>code libraries</a:t>
            </a:r>
            <a:r>
              <a:rPr lang="en-CA" sz="2400" dirty="0">
                <a:solidFill>
                  <a:schemeClr val="tx1"/>
                </a:solidFill>
              </a:rPr>
              <a:t> and </a:t>
            </a:r>
            <a:r>
              <a:rPr lang="en-CA" sz="2400" b="1" i="1" dirty="0">
                <a:solidFill>
                  <a:srgbClr val="00FF00"/>
                </a:solidFill>
              </a:rPr>
              <a:t>programs</a:t>
            </a:r>
            <a:r>
              <a:rPr lang="en-CA" sz="2400" dirty="0">
                <a:solidFill>
                  <a:schemeClr val="tx1"/>
                </a:solidFill>
              </a:rPr>
              <a:t> the “update</a:t>
            </a:r>
            <a:r>
              <a:rPr lang="en-CA" sz="2400" dirty="0" smtClean="0">
                <a:solidFill>
                  <a:schemeClr val="tx1"/>
                </a:solidFill>
              </a:rPr>
              <a:t>” clause is used; note that it requires super user command</a:t>
            </a:r>
            <a:endParaRPr lang="en-CA" sz="2400" dirty="0">
              <a:solidFill>
                <a:schemeClr val="tx1"/>
              </a:solidFill>
            </a:endParaRPr>
          </a:p>
          <a:p>
            <a:pPr marL="237744" lvl="1" indent="0">
              <a:buNone/>
            </a:pPr>
            <a:endParaRPr lang="en-CA" sz="2400" dirty="0" smtClean="0">
              <a:solidFill>
                <a:schemeClr val="tx1"/>
              </a:solidFill>
            </a:endParaRPr>
          </a:p>
          <a:p>
            <a:pPr marL="237744" lvl="1" indent="0">
              <a:buNone/>
            </a:pPr>
            <a:r>
              <a:rPr lang="en-CA" dirty="0"/>
              <a:t>A1234567: ~ </a:t>
            </a:r>
            <a:r>
              <a:rPr lang="en-CA" dirty="0" err="1"/>
              <a:t>pepman</a:t>
            </a:r>
            <a:r>
              <a:rPr lang="en-CA" dirty="0"/>
              <a:t>$  </a:t>
            </a:r>
            <a:r>
              <a:rPr lang="en-CA" dirty="0" err="1" smtClean="0"/>
              <a:t>sudo</a:t>
            </a:r>
            <a:r>
              <a:rPr lang="en-CA" dirty="0" smtClean="0"/>
              <a:t> apt-get update_</a:t>
            </a:r>
          </a:p>
          <a:p>
            <a:pPr marL="237744" lvl="1" indent="0">
              <a:buNone/>
            </a:pPr>
            <a:r>
              <a:rPr lang="en-CA" dirty="0" smtClean="0"/>
              <a:t>Please Enter Password: _                                                # can take about 5 </a:t>
            </a:r>
            <a:r>
              <a:rPr lang="en-CA" dirty="0" err="1" smtClean="0"/>
              <a:t>mins</a:t>
            </a:r>
            <a:endParaRPr lang="en-CA" dirty="0" smtClean="0"/>
          </a:p>
          <a:p>
            <a:pPr marL="0" indent="0">
              <a:buNone/>
            </a:pPr>
            <a:endParaRPr lang="en-CA" dirty="0" smtClean="0"/>
          </a:p>
          <a:p>
            <a:pPr marL="237744" lvl="1" indent="0">
              <a:buNone/>
            </a:pPr>
            <a:r>
              <a:rPr lang="en-CA" sz="2400" dirty="0" smtClean="0">
                <a:solidFill>
                  <a:schemeClr val="tx1"/>
                </a:solidFill>
              </a:rPr>
              <a:t>To update </a:t>
            </a:r>
            <a:r>
              <a:rPr lang="en-CA" sz="2400" dirty="0">
                <a:solidFill>
                  <a:schemeClr val="tx1"/>
                </a:solidFill>
              </a:rPr>
              <a:t>your existing </a:t>
            </a:r>
            <a:r>
              <a:rPr lang="en-CA" sz="2400" b="1" i="1" dirty="0" smtClean="0">
                <a:solidFill>
                  <a:srgbClr val="00FF00"/>
                </a:solidFill>
              </a:rPr>
              <a:t>operating system</a:t>
            </a:r>
            <a:r>
              <a:rPr lang="en-CA" sz="2400" dirty="0" smtClean="0">
                <a:solidFill>
                  <a:schemeClr val="tx1"/>
                </a:solidFill>
              </a:rPr>
              <a:t> to the latest version, </a:t>
            </a:r>
            <a:r>
              <a:rPr lang="en-CA" sz="2400" dirty="0">
                <a:solidFill>
                  <a:schemeClr val="tx1"/>
                </a:solidFill>
              </a:rPr>
              <a:t>the “</a:t>
            </a:r>
            <a:r>
              <a:rPr lang="en-CA" sz="2400" dirty="0" smtClean="0">
                <a:solidFill>
                  <a:schemeClr val="tx1"/>
                </a:solidFill>
              </a:rPr>
              <a:t>upgrade</a:t>
            </a:r>
            <a:r>
              <a:rPr lang="en-CA" sz="2400" dirty="0">
                <a:solidFill>
                  <a:schemeClr val="tx1"/>
                </a:solidFill>
              </a:rPr>
              <a:t>” clause is used; </a:t>
            </a:r>
            <a:r>
              <a:rPr lang="en-CA" sz="2400" dirty="0" smtClean="0">
                <a:solidFill>
                  <a:schemeClr val="tx1"/>
                </a:solidFill>
              </a:rPr>
              <a:t>using “</a:t>
            </a:r>
            <a:r>
              <a:rPr lang="en-CA" sz="2400" dirty="0" err="1" smtClean="0">
                <a:solidFill>
                  <a:schemeClr val="tx1"/>
                </a:solidFill>
              </a:rPr>
              <a:t>dist</a:t>
            </a:r>
            <a:r>
              <a:rPr lang="en-CA" sz="2400" dirty="0" smtClean="0">
                <a:solidFill>
                  <a:schemeClr val="tx1"/>
                </a:solidFill>
              </a:rPr>
              <a:t>-upgrade” is recommended, as it fully deletes the old unused packages and frees up resources</a:t>
            </a:r>
          </a:p>
          <a:p>
            <a:pPr marL="237744" lvl="1" indent="0">
              <a:buNone/>
            </a:pPr>
            <a:endParaRPr lang="en-CA" sz="2400" dirty="0">
              <a:solidFill>
                <a:schemeClr val="tx1"/>
              </a:solidFill>
            </a:endParaRPr>
          </a:p>
          <a:p>
            <a:pPr marL="237744" lvl="1" indent="0">
              <a:buNone/>
            </a:pPr>
            <a:r>
              <a:rPr lang="en-CA" sz="2200" dirty="0"/>
              <a:t>A1234567: ~ </a:t>
            </a:r>
            <a:r>
              <a:rPr lang="en-CA" sz="2200" dirty="0" err="1"/>
              <a:t>pepman</a:t>
            </a:r>
            <a:r>
              <a:rPr lang="en-CA" sz="2200" dirty="0"/>
              <a:t>$  </a:t>
            </a:r>
            <a:r>
              <a:rPr lang="en-CA" sz="2200" dirty="0" err="1"/>
              <a:t>sudo</a:t>
            </a:r>
            <a:r>
              <a:rPr lang="en-CA" sz="2200" dirty="0"/>
              <a:t> apt-get </a:t>
            </a:r>
            <a:r>
              <a:rPr lang="en-CA" sz="2200" dirty="0" err="1" smtClean="0"/>
              <a:t>dist</a:t>
            </a:r>
            <a:r>
              <a:rPr lang="en-CA" sz="2200" dirty="0" smtClean="0"/>
              <a:t>-upgrade_</a:t>
            </a:r>
            <a:endParaRPr lang="en-CA" sz="2200" dirty="0"/>
          </a:p>
          <a:p>
            <a:pPr marL="237744" lvl="1" indent="0">
              <a:buNone/>
            </a:pPr>
            <a:r>
              <a:rPr lang="en-CA" sz="2200" dirty="0"/>
              <a:t>Please Enter Password: _                                        </a:t>
            </a:r>
            <a:r>
              <a:rPr lang="en-CA" sz="2200" dirty="0" smtClean="0"/>
              <a:t># </a:t>
            </a:r>
            <a:r>
              <a:rPr lang="en-CA" sz="2200" dirty="0"/>
              <a:t>can take </a:t>
            </a:r>
            <a:r>
              <a:rPr lang="en-CA" sz="2200" dirty="0" smtClean="0"/>
              <a:t>over an hour</a:t>
            </a:r>
            <a:endParaRPr lang="en-CA" sz="2200" dirty="0"/>
          </a:p>
          <a:p>
            <a:pPr lvl="1"/>
            <a:endParaRPr lang="en-CA" sz="2400" dirty="0">
              <a:solidFill>
                <a:schemeClr val="tx1"/>
              </a:solidFill>
            </a:endParaRPr>
          </a:p>
          <a:p>
            <a:pPr lvl="1"/>
            <a:endParaRPr lang="en-CA" sz="2400" dirty="0">
              <a:solidFill>
                <a:schemeClr val="tx1"/>
              </a:solidFill>
            </a:endParaRPr>
          </a:p>
          <a:p>
            <a:pPr marL="0" indent="0">
              <a:buNone/>
            </a:pPr>
            <a:endParaRPr lang="en-CA" dirty="0" smtClean="0"/>
          </a:p>
          <a:p>
            <a:pPr marL="0" indent="0">
              <a:buNone/>
            </a:pPr>
            <a:endParaRPr lang="en-CA" dirty="0"/>
          </a:p>
          <a:p>
            <a:endParaRPr lang="en-US" dirty="0"/>
          </a:p>
        </p:txBody>
      </p:sp>
    </p:spTree>
    <p:extLst>
      <p:ext uri="{BB962C8B-B14F-4D97-AF65-F5344CB8AC3E}">
        <p14:creationId xmlns:p14="http://schemas.microsoft.com/office/powerpoint/2010/main" val="2692124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Internet Protocol Configuration</a:t>
            </a:r>
            <a:endParaRPr lang="en-US" dirty="0"/>
          </a:p>
        </p:txBody>
      </p:sp>
      <p:sp>
        <p:nvSpPr>
          <p:cNvPr id="3" name="Content Placeholder 2"/>
          <p:cNvSpPr>
            <a:spLocks noGrp="1"/>
          </p:cNvSpPr>
          <p:nvPr>
            <p:ph idx="1"/>
          </p:nvPr>
        </p:nvSpPr>
        <p:spPr/>
        <p:txBody>
          <a:bodyPr>
            <a:normAutofit fontScale="92500" lnSpcReduction="10000"/>
          </a:bodyPr>
          <a:lstStyle/>
          <a:p>
            <a:pPr marL="237744" lvl="1" indent="0">
              <a:buNone/>
            </a:pPr>
            <a:r>
              <a:rPr lang="en-CA" sz="2400" dirty="0" smtClean="0">
                <a:solidFill>
                  <a:schemeClr val="tx1"/>
                </a:solidFill>
              </a:rPr>
              <a:t>In Command Line, you can access </a:t>
            </a:r>
            <a:r>
              <a:rPr lang="en-CA" sz="2400" b="1" i="1" dirty="0" smtClean="0">
                <a:solidFill>
                  <a:srgbClr val="00FF00"/>
                </a:solidFill>
              </a:rPr>
              <a:t>Internet Protocol (IP) </a:t>
            </a:r>
            <a:r>
              <a:rPr lang="en-CA" sz="2400" dirty="0" smtClean="0">
                <a:solidFill>
                  <a:schemeClr val="tx1"/>
                </a:solidFill>
              </a:rPr>
              <a:t>configurations using the following </a:t>
            </a:r>
            <a:r>
              <a:rPr lang="en-CA" sz="2400" dirty="0" smtClean="0">
                <a:solidFill>
                  <a:schemeClr val="tx1"/>
                </a:solidFill>
              </a:rPr>
              <a:t>commands:</a:t>
            </a:r>
            <a:endParaRPr lang="en-CA" sz="2400" dirty="0" smtClean="0">
              <a:solidFill>
                <a:schemeClr val="tx1"/>
              </a:solidFill>
            </a:endParaRPr>
          </a:p>
          <a:p>
            <a:pPr marL="237744" lvl="1" indent="0">
              <a:buNone/>
            </a:pPr>
            <a:endParaRPr lang="en-CA" dirty="0" smtClean="0"/>
          </a:p>
          <a:p>
            <a:pPr marL="237744" lvl="1" indent="0">
              <a:buNone/>
            </a:pPr>
            <a:r>
              <a:rPr lang="en-CA" dirty="0" smtClean="0"/>
              <a:t>ipconfig </a:t>
            </a:r>
            <a:r>
              <a:rPr lang="en-CA" dirty="0" smtClean="0"/>
              <a:t>(Windows)</a:t>
            </a:r>
            <a:endParaRPr lang="en-CA" dirty="0" smtClean="0"/>
          </a:p>
          <a:p>
            <a:pPr marL="237744" lvl="1" indent="0">
              <a:buNone/>
            </a:pPr>
            <a:r>
              <a:rPr lang="en-CA" dirty="0" err="1" smtClean="0"/>
              <a:t>ifconfig</a:t>
            </a:r>
            <a:r>
              <a:rPr lang="en-CA" dirty="0" smtClean="0"/>
              <a:t> (Mac/Linux)</a:t>
            </a:r>
            <a:endParaRPr lang="en-CA" dirty="0" smtClean="0"/>
          </a:p>
          <a:p>
            <a:pPr marL="237744" lvl="1" indent="0">
              <a:buNone/>
            </a:pPr>
            <a:endParaRPr lang="en-CA" dirty="0" smtClean="0"/>
          </a:p>
          <a:p>
            <a:pPr marL="237744" lvl="1" indent="0">
              <a:buNone/>
            </a:pPr>
            <a:r>
              <a:rPr lang="en-CA" dirty="0"/>
              <a:t>C:\users\12345678\&gt; ipconfig _                       </a:t>
            </a:r>
            <a:r>
              <a:rPr lang="en-CA" dirty="0" smtClean="0"/>
              <a:t>  # Windows</a:t>
            </a:r>
          </a:p>
          <a:p>
            <a:pPr marL="237744" lvl="1" indent="0">
              <a:buNone/>
            </a:pPr>
            <a:endParaRPr lang="en-CA" dirty="0"/>
          </a:p>
          <a:p>
            <a:pPr marL="237744" lvl="1" indent="0">
              <a:buNone/>
            </a:pPr>
            <a:r>
              <a:rPr lang="en-CA" dirty="0"/>
              <a:t>A1234567: ~ </a:t>
            </a:r>
            <a:r>
              <a:rPr lang="en-CA" dirty="0" err="1"/>
              <a:t>pepman</a:t>
            </a:r>
            <a:r>
              <a:rPr lang="en-CA" dirty="0"/>
              <a:t>$ </a:t>
            </a:r>
            <a:r>
              <a:rPr lang="en-CA" dirty="0" err="1" smtClean="0"/>
              <a:t>ifconfig</a:t>
            </a:r>
            <a:r>
              <a:rPr lang="en-CA" dirty="0" smtClean="0"/>
              <a:t> _                        </a:t>
            </a:r>
            <a:r>
              <a:rPr lang="en-CA" dirty="0"/>
              <a:t># Mac/Linux</a:t>
            </a:r>
          </a:p>
          <a:p>
            <a:pPr marL="237744" lvl="1" indent="0">
              <a:buNone/>
            </a:pPr>
            <a:endParaRPr lang="en-CA" dirty="0"/>
          </a:p>
          <a:p>
            <a:pPr marL="237744" lvl="1" indent="0">
              <a:buNone/>
            </a:pPr>
            <a:r>
              <a:rPr lang="en-CA" sz="2400" dirty="0" smtClean="0">
                <a:solidFill>
                  <a:schemeClr val="tx1"/>
                </a:solidFill>
              </a:rPr>
              <a:t>Useful for your local network to find a local network adapter or even you default gateway</a:t>
            </a:r>
          </a:p>
          <a:p>
            <a:pPr marL="237744" lvl="1" indent="0">
              <a:buNone/>
            </a:pPr>
            <a:r>
              <a:rPr lang="en-CA" sz="2400" dirty="0" smtClean="0">
                <a:solidFill>
                  <a:schemeClr val="tx1"/>
                </a:solidFill>
              </a:rPr>
              <a:t>Also gives very useful information about what devices are connected to the network</a:t>
            </a:r>
            <a:endParaRPr lang="en-US" sz="2400" dirty="0" smtClean="0">
              <a:solidFill>
                <a:schemeClr val="tx1"/>
              </a:solidFill>
            </a:endParaRPr>
          </a:p>
          <a:p>
            <a:endParaRPr lang="en-US" dirty="0"/>
          </a:p>
        </p:txBody>
      </p:sp>
    </p:spTree>
    <p:extLst>
      <p:ext uri="{BB962C8B-B14F-4D97-AF65-F5344CB8AC3E}">
        <p14:creationId xmlns:p14="http://schemas.microsoft.com/office/powerpoint/2010/main" val="655608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 Thank you</a:t>
            </a:r>
            <a:endParaRPr lang="en-US" dirty="0"/>
          </a:p>
        </p:txBody>
      </p:sp>
      <p:sp>
        <p:nvSpPr>
          <p:cNvPr id="3" name="Content Placeholder 2"/>
          <p:cNvSpPr>
            <a:spLocks noGrp="1"/>
          </p:cNvSpPr>
          <p:nvPr>
            <p:ph idx="1"/>
          </p:nvPr>
        </p:nvSpPr>
        <p:spPr/>
        <p:txBody>
          <a:bodyPr/>
          <a:lstStyle/>
          <a:p>
            <a:r>
              <a:rPr lang="en-CA" dirty="0" smtClean="0"/>
              <a:t>Any more questions?</a:t>
            </a:r>
            <a:endParaRPr lang="en-US" dirty="0"/>
          </a:p>
        </p:txBody>
      </p:sp>
    </p:spTree>
    <p:extLst>
      <p:ext uri="{BB962C8B-B14F-4D97-AF65-F5344CB8AC3E}">
        <p14:creationId xmlns:p14="http://schemas.microsoft.com/office/powerpoint/2010/main" val="1332583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Mac OS Command Line</a:t>
            </a:r>
            <a:endParaRPr lang="en-US" dirty="0"/>
          </a:p>
        </p:txBody>
      </p:sp>
      <p:sp>
        <p:nvSpPr>
          <p:cNvPr id="3" name="Content Placeholder 2"/>
          <p:cNvSpPr>
            <a:spLocks noGrp="1"/>
          </p:cNvSpPr>
          <p:nvPr>
            <p:ph idx="1"/>
          </p:nvPr>
        </p:nvSpPr>
        <p:spPr/>
        <p:txBody>
          <a:bodyPr/>
          <a:lstStyle/>
          <a:p>
            <a:r>
              <a:rPr lang="en-CA" dirty="0" smtClean="0"/>
              <a:t>The command </a:t>
            </a:r>
            <a:r>
              <a:rPr lang="en-CA" dirty="0"/>
              <a:t>l</a:t>
            </a:r>
            <a:r>
              <a:rPr lang="en-CA" dirty="0" smtClean="0"/>
              <a:t>ine for Mac OS uses the same commands as Linux.  It can be opened using </a:t>
            </a:r>
            <a:r>
              <a:rPr lang="en-CA" dirty="0" smtClean="0">
                <a:latin typeface="Courier New" panose="02070309020205020404" pitchFamily="49" charset="0"/>
                <a:cs typeface="Courier New" panose="02070309020205020404" pitchFamily="49" charset="0"/>
              </a:rPr>
              <a:t>Finder</a:t>
            </a:r>
            <a:r>
              <a:rPr lang="en-CA" dirty="0" smtClean="0"/>
              <a:t> then </a:t>
            </a:r>
            <a:r>
              <a:rPr lang="en-CA" dirty="0" smtClean="0">
                <a:latin typeface="Courier New" panose="02070309020205020404" pitchFamily="49" charset="0"/>
                <a:cs typeface="Courier New" panose="02070309020205020404" pitchFamily="49" charset="0"/>
              </a:rPr>
              <a:t>Utilities</a:t>
            </a:r>
            <a:r>
              <a:rPr lang="en-CA" dirty="0" smtClean="0"/>
              <a:t> then </a:t>
            </a:r>
            <a:r>
              <a:rPr lang="en-CA" dirty="0" smtClean="0">
                <a:latin typeface="Courier New" panose="02070309020205020404" pitchFamily="49" charset="0"/>
                <a:cs typeface="Courier New" panose="02070309020205020404" pitchFamily="49" charset="0"/>
              </a:rPr>
              <a:t>Terminal</a:t>
            </a:r>
            <a:r>
              <a:rPr lang="en-CA" dirty="0" smtClean="0"/>
              <a:t>.</a:t>
            </a:r>
            <a:endParaRPr lang="en-US" dirty="0"/>
          </a:p>
        </p:txBody>
      </p:sp>
      <p:pic>
        <p:nvPicPr>
          <p:cNvPr id="6" name="Picture 5"/>
          <p:cNvPicPr>
            <a:picLocks noChangeAspect="1"/>
          </p:cNvPicPr>
          <p:nvPr/>
        </p:nvPicPr>
        <p:blipFill>
          <a:blip r:embed="rId3"/>
          <a:stretch>
            <a:fillRect/>
          </a:stretch>
        </p:blipFill>
        <p:spPr>
          <a:xfrm>
            <a:off x="1309382" y="1500568"/>
            <a:ext cx="6596084" cy="3566661"/>
          </a:xfrm>
          <a:prstGeom prst="rect">
            <a:avLst/>
          </a:prstGeom>
        </p:spPr>
      </p:pic>
    </p:spTree>
    <p:extLst>
      <p:ext uri="{BB962C8B-B14F-4D97-AF65-F5344CB8AC3E}">
        <p14:creationId xmlns:p14="http://schemas.microsoft.com/office/powerpoint/2010/main" val="2258536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Command Line – Mac/Linux</a:t>
            </a:r>
            <a:endParaRPr lang="en-US" dirty="0"/>
          </a:p>
        </p:txBody>
      </p:sp>
      <p:pic>
        <p:nvPicPr>
          <p:cNvPr id="3" name="Picture 2"/>
          <p:cNvPicPr>
            <a:picLocks noChangeAspect="1"/>
          </p:cNvPicPr>
          <p:nvPr/>
        </p:nvPicPr>
        <p:blipFill>
          <a:blip r:embed="rId3"/>
          <a:stretch>
            <a:fillRect/>
          </a:stretch>
        </p:blipFill>
        <p:spPr>
          <a:xfrm>
            <a:off x="1350629" y="861096"/>
            <a:ext cx="6571826" cy="4268753"/>
          </a:xfrm>
          <a:prstGeom prst="rect">
            <a:avLst/>
          </a:prstGeom>
        </p:spPr>
      </p:pic>
    </p:spTree>
    <p:extLst>
      <p:ext uri="{BB962C8B-B14F-4D97-AF65-F5344CB8AC3E}">
        <p14:creationId xmlns:p14="http://schemas.microsoft.com/office/powerpoint/2010/main" val="1860450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Entering a Command</a:t>
            </a:r>
            <a:endParaRPr lang="en-US" dirty="0"/>
          </a:p>
        </p:txBody>
      </p:sp>
      <p:sp>
        <p:nvSpPr>
          <p:cNvPr id="3" name="Content Placeholder 2"/>
          <p:cNvSpPr>
            <a:spLocks noGrp="1"/>
          </p:cNvSpPr>
          <p:nvPr>
            <p:ph idx="1"/>
          </p:nvPr>
        </p:nvSpPr>
        <p:spPr>
          <a:xfrm>
            <a:off x="62839" y="819150"/>
            <a:ext cx="4509162" cy="4267200"/>
          </a:xfrm>
        </p:spPr>
        <p:txBody>
          <a:bodyPr/>
          <a:lstStyle/>
          <a:p>
            <a:r>
              <a:rPr lang="en-CA" dirty="0" smtClean="0"/>
              <a:t>Enter a </a:t>
            </a:r>
            <a:r>
              <a:rPr lang="en-US" b="1" i="1" dirty="0" smtClean="0">
                <a:solidFill>
                  <a:srgbClr val="14FD3A"/>
                </a:solidFill>
              </a:rPr>
              <a:t>command</a:t>
            </a:r>
            <a:r>
              <a:rPr lang="en-CA" dirty="0" smtClean="0"/>
              <a:t> at a </a:t>
            </a:r>
            <a:r>
              <a:rPr lang="en-US" b="1" i="1" dirty="0" smtClean="0">
                <a:solidFill>
                  <a:srgbClr val="14FD3A"/>
                </a:solidFill>
              </a:rPr>
              <a:t>prompt</a:t>
            </a:r>
            <a:r>
              <a:rPr lang="en-CA" dirty="0" smtClean="0"/>
              <a:t>.</a:t>
            </a:r>
          </a:p>
          <a:p>
            <a:pPr lvl="1"/>
            <a:r>
              <a:rPr lang="en-CA" dirty="0" smtClean="0"/>
              <a:t>The prompt may be a </a:t>
            </a:r>
            <a:r>
              <a:rPr lang="en-CA" dirty="0" smtClean="0">
                <a:latin typeface="Courier New" panose="02070309020205020404" pitchFamily="49" charset="0"/>
                <a:cs typeface="Courier New" panose="02070309020205020404" pitchFamily="49" charset="0"/>
              </a:rPr>
              <a:t>&gt;</a:t>
            </a:r>
            <a:r>
              <a:rPr lang="en-CA" dirty="0" smtClean="0"/>
              <a:t> or a </a:t>
            </a:r>
            <a:r>
              <a:rPr lang="en-CA" dirty="0" smtClean="0">
                <a:latin typeface="Courier New" panose="02070309020205020404" pitchFamily="49" charset="0"/>
                <a:cs typeface="Courier New" panose="02070309020205020404" pitchFamily="49" charset="0"/>
              </a:rPr>
              <a:t>$</a:t>
            </a:r>
            <a:r>
              <a:rPr lang="en-CA" dirty="0" smtClean="0"/>
              <a:t> or customized by the user.</a:t>
            </a:r>
          </a:p>
          <a:p>
            <a:pPr marL="0" indent="0">
              <a:buNone/>
            </a:pPr>
            <a:endParaRPr lang="en-CA" dirty="0"/>
          </a:p>
          <a:p>
            <a:r>
              <a:rPr lang="en-CA" dirty="0" smtClean="0"/>
              <a:t>Press </a:t>
            </a:r>
            <a:r>
              <a:rPr lang="en-CA" dirty="0" smtClean="0">
                <a:latin typeface="Courier New" panose="02070309020205020404" pitchFamily="49" charset="0"/>
                <a:cs typeface="Courier New" panose="02070309020205020404" pitchFamily="49" charset="0"/>
              </a:rPr>
              <a:t>ENTER</a:t>
            </a:r>
            <a:r>
              <a:rPr lang="en-CA" dirty="0" smtClean="0"/>
              <a:t> to execute the command.</a:t>
            </a:r>
          </a:p>
          <a:p>
            <a:endParaRPr lang="en-CA" dirty="0"/>
          </a:p>
          <a:p>
            <a:r>
              <a:rPr lang="en-CA" dirty="0" smtClean="0"/>
              <a:t>On Windows, commands are mostly case-insensitive while on Mac/Linux they are case-sensitive.</a:t>
            </a:r>
            <a:endParaRPr lang="en-US" dirty="0"/>
          </a:p>
        </p:txBody>
      </p:sp>
      <p:pic>
        <p:nvPicPr>
          <p:cNvPr id="4" name="Picture 3"/>
          <p:cNvPicPr>
            <a:picLocks noChangeAspect="1"/>
          </p:cNvPicPr>
          <p:nvPr/>
        </p:nvPicPr>
        <p:blipFill rotWithShape="1">
          <a:blip r:embed="rId3"/>
          <a:srcRect l="-2" r="27648"/>
          <a:stretch/>
        </p:blipFill>
        <p:spPr>
          <a:xfrm>
            <a:off x="4380031" y="899914"/>
            <a:ext cx="4693226" cy="4213315"/>
          </a:xfrm>
          <a:prstGeom prst="rect">
            <a:avLst/>
          </a:prstGeom>
        </p:spPr>
      </p:pic>
      <p:sp>
        <p:nvSpPr>
          <p:cNvPr id="5" name="Line 7"/>
          <p:cNvSpPr>
            <a:spLocks noChangeShapeType="1"/>
          </p:cNvSpPr>
          <p:nvPr/>
        </p:nvSpPr>
        <p:spPr bwMode="blackWhite">
          <a:xfrm>
            <a:off x="4114799" y="1123950"/>
            <a:ext cx="381001" cy="76200"/>
          </a:xfrm>
          <a:prstGeom prst="line">
            <a:avLst/>
          </a:prstGeom>
          <a:noFill/>
          <a:ln w="31750">
            <a:solidFill>
              <a:srgbClr val="14FD3A"/>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Tree>
    <p:extLst>
      <p:ext uri="{BB962C8B-B14F-4D97-AF65-F5344CB8AC3E}">
        <p14:creationId xmlns:p14="http://schemas.microsoft.com/office/powerpoint/2010/main" val="34918166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File System</a:t>
            </a:r>
            <a:endParaRPr lang="en-US" dirty="0"/>
          </a:p>
        </p:txBody>
      </p:sp>
      <p:sp>
        <p:nvSpPr>
          <p:cNvPr id="3" name="Content Placeholder 2"/>
          <p:cNvSpPr>
            <a:spLocks noGrp="1"/>
          </p:cNvSpPr>
          <p:nvPr>
            <p:ph idx="1"/>
          </p:nvPr>
        </p:nvSpPr>
        <p:spPr>
          <a:xfrm>
            <a:off x="3058629" y="819150"/>
            <a:ext cx="5893725" cy="4267200"/>
          </a:xfrm>
        </p:spPr>
        <p:txBody>
          <a:bodyPr/>
          <a:lstStyle/>
          <a:p>
            <a:r>
              <a:rPr lang="en-CA" dirty="0"/>
              <a:t>The </a:t>
            </a:r>
            <a:r>
              <a:rPr lang="en-US" b="1" i="1" dirty="0">
                <a:solidFill>
                  <a:srgbClr val="14FD3A"/>
                </a:solidFill>
              </a:rPr>
              <a:t>file system</a:t>
            </a:r>
            <a:r>
              <a:rPr lang="en-CA" dirty="0"/>
              <a:t> organizes data on a device as a hierarchy of directories and files.</a:t>
            </a:r>
          </a:p>
          <a:p>
            <a:endParaRPr lang="en-CA" dirty="0"/>
          </a:p>
          <a:p>
            <a:r>
              <a:rPr lang="en-US" dirty="0"/>
              <a:t>Each </a:t>
            </a:r>
            <a:r>
              <a:rPr lang="en-US" b="1" i="1" dirty="0">
                <a:solidFill>
                  <a:srgbClr val="14FD3A"/>
                </a:solidFill>
              </a:rPr>
              <a:t>folder</a:t>
            </a:r>
            <a:r>
              <a:rPr lang="en-US" dirty="0"/>
              <a:t> (directory) has a name and can contain any number of files or subdirectories. </a:t>
            </a:r>
          </a:p>
          <a:p>
            <a:pPr marL="0" indent="0">
              <a:buNone/>
            </a:pPr>
            <a:endParaRPr lang="en-US" dirty="0"/>
          </a:p>
          <a:p>
            <a:r>
              <a:rPr lang="en-US" dirty="0"/>
              <a:t>Each </a:t>
            </a:r>
            <a:r>
              <a:rPr lang="en-US" b="1" i="1" dirty="0">
                <a:solidFill>
                  <a:srgbClr val="14FD3A"/>
                </a:solidFill>
              </a:rPr>
              <a:t>file</a:t>
            </a:r>
            <a:r>
              <a:rPr lang="en-US" dirty="0"/>
              <a:t> has a name. </a:t>
            </a:r>
          </a:p>
          <a:p>
            <a:endParaRPr lang="en-CA" dirty="0"/>
          </a:p>
          <a:p>
            <a:r>
              <a:rPr lang="en-CA" dirty="0"/>
              <a:t>The user can change (navigate) directories in the hierarchy.</a:t>
            </a:r>
            <a:endParaRPr lang="en-US" dirty="0"/>
          </a:p>
          <a:p>
            <a:endParaRPr lang="en-US" dirty="0"/>
          </a:p>
        </p:txBody>
      </p:sp>
      <p:pic>
        <p:nvPicPr>
          <p:cNvPr id="4" name="Picture 6" descr="FileStructure"/>
          <p:cNvPicPr>
            <a:picLocks noChangeAspect="1" noChangeArrowheads="1"/>
          </p:cNvPicPr>
          <p:nvPr/>
        </p:nvPicPr>
        <p:blipFill rotWithShape="1">
          <a:blip r:embed="rId3">
            <a:extLst>
              <a:ext uri="{28A0092B-C50C-407E-A947-70E740481C1C}">
                <a14:useLocalDpi xmlns:a14="http://schemas.microsoft.com/office/drawing/2010/main" val="0"/>
              </a:ext>
            </a:extLst>
          </a:blip>
          <a:srcRect t="1" b="23337"/>
          <a:stretch/>
        </p:blipFill>
        <p:spPr bwMode="auto">
          <a:xfrm>
            <a:off x="304800" y="971550"/>
            <a:ext cx="2486025"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595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4845</TotalTime>
  <Words>4303</Words>
  <Application>Microsoft Office PowerPoint</Application>
  <PresentationFormat>On-screen Show (16:9)</PresentationFormat>
  <Paragraphs>575</Paragraphs>
  <Slides>52</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Courier New</vt:lpstr>
      <vt:lpstr>Symbol</vt:lpstr>
      <vt:lpstr>Times New Roman</vt:lpstr>
      <vt:lpstr>Verdana</vt:lpstr>
      <vt:lpstr>Wingdings</vt:lpstr>
      <vt:lpstr>Office Theme</vt:lpstr>
      <vt:lpstr>DATA 301  Introduction to Data Analytics Command Line</vt:lpstr>
      <vt:lpstr>Why learn the Command Line?</vt:lpstr>
      <vt:lpstr>What is the Command Line?</vt:lpstr>
      <vt:lpstr>Windows Command Line</vt:lpstr>
      <vt:lpstr>Command Line - Windows</vt:lpstr>
      <vt:lpstr>Mac OS Command Line</vt:lpstr>
      <vt:lpstr>Command Line – Mac/Linux</vt:lpstr>
      <vt:lpstr>Entering a Command</vt:lpstr>
      <vt:lpstr>File System</vt:lpstr>
      <vt:lpstr>Absolute versus Relative Paths</vt:lpstr>
      <vt:lpstr>Absolute versus Relative Path Question</vt:lpstr>
      <vt:lpstr>Commonly Used File Navigation Commands</vt:lpstr>
      <vt:lpstr>Commonly Used Text Related Commands</vt:lpstr>
      <vt:lpstr>Wildcards</vt:lpstr>
      <vt:lpstr>Navigating the Command Line</vt:lpstr>
      <vt:lpstr>Pausing or Cancelling Commands</vt:lpstr>
      <vt:lpstr>Command Shortcuts Question</vt:lpstr>
      <vt:lpstr> Try it: Navigating Directories with Commands</vt:lpstr>
      <vt:lpstr>Command Arguments</vt:lpstr>
      <vt:lpstr>Command Arguments – Mac/Linux</vt:lpstr>
      <vt:lpstr>Standard Input, Output, and Error</vt:lpstr>
      <vt:lpstr>Redirecting Input</vt:lpstr>
      <vt:lpstr>Redirecting Output</vt:lpstr>
      <vt:lpstr>Redirection Summary</vt:lpstr>
      <vt:lpstr>Escape Symbol</vt:lpstr>
      <vt:lpstr>Environment Variables</vt:lpstr>
      <vt:lpstr>Finding Text in Files</vt:lpstr>
      <vt:lpstr>Batch Files</vt:lpstr>
      <vt:lpstr>Connecting to Another Computer using SSH</vt:lpstr>
      <vt:lpstr> Try it: Using Batch Files</vt:lpstr>
      <vt:lpstr>Conclusion</vt:lpstr>
      <vt:lpstr>Objectives</vt:lpstr>
      <vt:lpstr>Objectives (2)</vt:lpstr>
      <vt:lpstr>Bonus Tips and Tricks</vt:lpstr>
      <vt:lpstr>Properties of Command Prompt</vt:lpstr>
      <vt:lpstr>Changing the Color of the Screen and Text</vt:lpstr>
      <vt:lpstr>Prompt Command</vt:lpstr>
      <vt:lpstr>Prompt Command (2)</vt:lpstr>
      <vt:lpstr>Modifying Command Prompt with Registry Key</vt:lpstr>
      <vt:lpstr>Changing the Title of the Command Window</vt:lpstr>
      <vt:lpstr>Command History</vt:lpstr>
      <vt:lpstr>Copying Commands</vt:lpstr>
      <vt:lpstr>CMD Shortcuts</vt:lpstr>
      <vt:lpstr>System File Checker</vt:lpstr>
      <vt:lpstr>Super User Commands</vt:lpstr>
      <vt:lpstr>Super User Commands (2)</vt:lpstr>
      <vt:lpstr>Importing Programs and Libraries</vt:lpstr>
      <vt:lpstr>Removing Programs and Libraries</vt:lpstr>
      <vt:lpstr>System Version</vt:lpstr>
      <vt:lpstr>System Update</vt:lpstr>
      <vt:lpstr>Internet Protocol Configuration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301  Introduction to Data Analytics  - Command Line</dc:title>
  <dc:creator>Ramon Lawrence</dc:creator>
  <cp:lastModifiedBy>UBCO User</cp:lastModifiedBy>
  <cp:revision>389</cp:revision>
  <cp:lastPrinted>2018-02-01T21:42:10Z</cp:lastPrinted>
  <dcterms:created xsi:type="dcterms:W3CDTF">2006-08-16T00:00:00Z</dcterms:created>
  <dcterms:modified xsi:type="dcterms:W3CDTF">2019-06-11T22:26:51Z</dcterms:modified>
</cp:coreProperties>
</file>