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89" r:id="rId2"/>
    <p:sldId id="272" r:id="rId3"/>
    <p:sldId id="274" r:id="rId4"/>
    <p:sldId id="279" r:id="rId5"/>
    <p:sldId id="275" r:id="rId6"/>
    <p:sldId id="276" r:id="rId7"/>
    <p:sldId id="282" r:id="rId8"/>
    <p:sldId id="263" r:id="rId9"/>
    <p:sldId id="277" r:id="rId10"/>
    <p:sldId id="290" r:id="rId11"/>
    <p:sldId id="284" r:id="rId12"/>
    <p:sldId id="288" r:id="rId13"/>
    <p:sldId id="280" r:id="rId14"/>
    <p:sldId id="278" r:id="rId15"/>
    <p:sldId id="281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BB22D"/>
    <a:srgbClr val="008000"/>
    <a:srgbClr val="FFFFCC"/>
    <a:srgbClr val="333399"/>
    <a:srgbClr val="003399"/>
    <a:srgbClr val="6666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8" autoAdjust="0"/>
    <p:restoredTop sz="76460" autoAdjust="0"/>
  </p:normalViewPr>
  <p:slideViewPr>
    <p:cSldViewPr showGuides="1">
      <p:cViewPr varScale="1">
        <p:scale>
          <a:sx n="70" d="100"/>
          <a:sy n="70" d="100"/>
        </p:scale>
        <p:origin x="2048" y="152"/>
      </p:cViewPr>
      <p:guideLst>
        <p:guide orient="horz" pos="2160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pitchFamily="1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pitchFamily="1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pitchFamily="1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794907B-7114-6643-A5E0-70093099AA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39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September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4907B-7114-6643-A5E0-70093099AA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5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</a:t>
            </a:r>
            <a:r>
              <a:rPr lang="en-CA" baseline="0" dirty="0"/>
              <a:t> older remotes use 3.  People always forget the battery at the very top.</a:t>
            </a:r>
          </a:p>
          <a:p>
            <a:r>
              <a:rPr lang="en-CA" baseline="0" dirty="0"/>
              <a:t>The newer </a:t>
            </a:r>
            <a:r>
              <a:rPr lang="en-CA" baseline="0" dirty="0" err="1"/>
              <a:t>iClicker</a:t>
            </a:r>
            <a:r>
              <a:rPr lang="en-CA" baseline="0" dirty="0"/>
              <a:t>+ remotes use 2.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4907B-7114-6643-A5E0-70093099AA4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60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3F0BF-43E8-9149-855B-7FE202879156}" type="slidenum">
              <a:rPr lang="en-US"/>
              <a:pPr/>
              <a:t>13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904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7E0C1-1777-E04F-B4C5-DF7A9150FEE5}" type="slidenum">
              <a:rPr lang="en-US"/>
              <a:pPr/>
              <a:t>14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630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849E6-79CF-954E-8436-F3277AD553F4}" type="slidenum">
              <a:rPr lang="en-US"/>
              <a:pPr/>
              <a:t>15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89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D93B3-DE95-E242-A89B-D1D7E857F09B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631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315C1-794A-3043-9C73-BF4F77E237EF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43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475A0-D9FD-2C4B-8881-00A33E921B55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96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BCA47-050F-DA4B-8F1C-2295C6E2CBFE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30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49CF4-A16E-3D4E-864C-7DA52FADD73F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72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DB273-DB8E-AE4E-8C39-01D1D7A161BF}" type="slidenum">
              <a:rPr lang="en-US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12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DB273-DB8E-AE4E-8C39-01D1D7A161BF}" type="slidenum">
              <a:rPr lang="en-US"/>
              <a:pPr/>
              <a:t>10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05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796D-8322-D548-812C-57FEA5A6720E}" type="slidenum">
              <a:rPr lang="en-US"/>
              <a:pPr/>
              <a:t>11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Use the FDOC handout w/ package and leave-behind rebate info. </a:t>
            </a:r>
          </a:p>
          <a:p>
            <a:r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Student FAQS are on the iclicker website</a:t>
            </a:r>
          </a:p>
          <a:p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44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7" name="Picture 2" descr="http://dl.dropboxusercontent.com/u/4035790/UBC%20Brand%20Assets/UBC_signatures2012/4_logo/1_blue282/rgb/s4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7963"/>
            <a:ext cx="608973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671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4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0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366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109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22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138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086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5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147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72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07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888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DF73-85D2-4237-9B32-053DBDB0C31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9" descr="logo_final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696200" y="6248400"/>
            <a:ext cx="131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http://dl.dropboxusercontent.com/u/4035790/UBC%20Brand%20Assets/UBC_signatures2012/4_logo/1_blue282/rgb/s4b.jp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7963"/>
            <a:ext cx="608973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licker.support@ubc.c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724400"/>
            <a:ext cx="8458200" cy="1222375"/>
          </a:xfrm>
        </p:spPr>
        <p:txBody>
          <a:bodyPr/>
          <a:lstStyle/>
          <a:p>
            <a:r>
              <a:rPr lang="en-CA" dirty="0" err="1"/>
              <a:t>i</a:t>
            </a:r>
            <a:r>
              <a:rPr lang="en-CA" dirty="0"/>
              <a:t>&gt;Clicker orientation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410200"/>
            <a:ext cx="8458200" cy="914400"/>
          </a:xfrm>
        </p:spPr>
        <p:txBody>
          <a:bodyPr/>
          <a:lstStyle/>
          <a:p>
            <a:r>
              <a:rPr lang="en-CA" dirty="0"/>
              <a:t>														SUMMER 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Registering Your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5791200"/>
            <a:ext cx="9144000" cy="116955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400" dirty="0">
              <a:solidFill>
                <a:schemeClr val="bg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latin typeface="Trebuchet MS" pitchFamily="-109" charset="0"/>
              </a:rPr>
              <a:t>JUST REGISTER AT canvas.ubc.ca TOO</a:t>
            </a:r>
          </a:p>
          <a:p>
            <a:pPr algn="ctr" eaLnBrk="0" hangingPunct="0">
              <a:spcBef>
                <a:spcPct val="50000"/>
              </a:spcBef>
            </a:pPr>
            <a:endParaRPr lang="en-US" sz="1200" dirty="0">
              <a:solidFill>
                <a:schemeClr val="bg1"/>
              </a:solidFill>
              <a:latin typeface="Trebuchet MS" pitchFamily="-109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23408" y="4590871"/>
            <a:ext cx="79173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514350" indent="-514350" eaLnBrk="0" hangingPunct="0">
              <a:buFont typeface="Trebuchet MS" pitchFamily="-109" charset="0"/>
              <a:buAutoNum type="arabicPeriod"/>
            </a:pPr>
            <a:endParaRPr lang="en-US" sz="2400" dirty="0">
              <a:solidFill>
                <a:schemeClr val="tx2"/>
              </a:solidFill>
              <a:latin typeface="Trebuchet MS" pitchFamily="-109" charset="0"/>
            </a:endParaRPr>
          </a:p>
          <a:p>
            <a:pPr eaLnBrk="0" hangingPunct="0"/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If you mistakenly registered at iclicker.com, </a:t>
            </a:r>
          </a:p>
          <a:p>
            <a:pPr eaLnBrk="0" hangingPunct="0"/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UBC will not have your clicker information.</a:t>
            </a:r>
          </a:p>
        </p:txBody>
      </p:sp>
      <p:sp>
        <p:nvSpPr>
          <p:cNvPr id="2" name="AutoShape 2" descr="https://g333.pbworks.com/f/1313689980/donoticlick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https://g333.pbworks.com/f/1313689980/donoticlicker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8" name="Picture 6" descr="https://g333.pbworks.com/f/1313689980/donoticlic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90522"/>
            <a:ext cx="4276060" cy="300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2900" y="1143001"/>
            <a:ext cx="7967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Register your clicker on Canvas, NOT iclicker.com.</a:t>
            </a:r>
          </a:p>
        </p:txBody>
      </p:sp>
    </p:spTree>
    <p:extLst>
      <p:ext uri="{BB962C8B-B14F-4D97-AF65-F5344CB8AC3E}">
        <p14:creationId xmlns:p14="http://schemas.microsoft.com/office/powerpoint/2010/main" val="111731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What if the remote ID is </a:t>
            </a:r>
            <a:br>
              <a:rPr lang="en-US" dirty="0"/>
            </a:br>
            <a:r>
              <a:rPr lang="en-US" dirty="0"/>
              <a:t>	illegible?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your clicker serial number has rubbed off</a:t>
            </a:r>
            <a:r>
              <a:rPr lang="en-US" dirty="0"/>
              <a:t>:</a:t>
            </a:r>
          </a:p>
          <a:p>
            <a:pPr lvl="1"/>
            <a:r>
              <a:rPr lang="en-CA" dirty="0"/>
              <a:t>1. Look for a back up sticker in the battery compartment under the first battery. </a:t>
            </a:r>
          </a:p>
          <a:p>
            <a:pPr lvl="1"/>
            <a:r>
              <a:rPr lang="en-CA" dirty="0"/>
              <a:t>2. Go to a special workstation in the Library and use the Clicker ID Finder program.  The workstation is usually staffed by Learning &amp; Technology Assistants and they can help if needed. </a:t>
            </a:r>
          </a:p>
          <a:p>
            <a:pPr lvl="1"/>
            <a:endParaRPr lang="en-US" dirty="0"/>
          </a:p>
          <a:p>
            <a:r>
              <a:rPr lang="en-US" dirty="0"/>
              <a:t>Register your clicker before the next class.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Batteries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u="sng" dirty="0"/>
              <a:t>Question 2</a:t>
            </a:r>
          </a:p>
          <a:p>
            <a:pPr marL="0" indent="0">
              <a:buNone/>
            </a:pPr>
            <a:r>
              <a:rPr lang="en-CA" dirty="0"/>
              <a:t>How many </a:t>
            </a:r>
            <a:r>
              <a:rPr lang="en-CA" dirty="0" err="1"/>
              <a:t>AAA</a:t>
            </a:r>
            <a:r>
              <a:rPr lang="en-CA" dirty="0"/>
              <a:t> batteries does the remote use?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A.  1</a:t>
            </a:r>
          </a:p>
          <a:p>
            <a:pPr marL="0" indent="0">
              <a:buNone/>
            </a:pPr>
            <a:r>
              <a:rPr lang="en-US" dirty="0"/>
              <a:t>B.  2</a:t>
            </a:r>
          </a:p>
          <a:p>
            <a:pPr marL="0" indent="0">
              <a:buNone/>
            </a:pPr>
            <a:r>
              <a:rPr lang="en-US" dirty="0"/>
              <a:t>C. 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Batteries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bought a used clicker, replace the AAA batteries (all 3 of them). </a:t>
            </a:r>
          </a:p>
          <a:p>
            <a:endParaRPr lang="en-US" sz="1600" dirty="0"/>
          </a:p>
          <a:p>
            <a:r>
              <a:rPr lang="en-US" dirty="0"/>
              <a:t>If you have an older model clicker, do not use Duracell (they are a bit short for the casing).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 Before using a new clicker for the first time, pull the plastic tab out of the battery compartment.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Other important notes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3894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itchFamily="-109" charset="2"/>
              <a:buChar char="§"/>
            </a:pPr>
            <a:r>
              <a:rPr lang="en-CA" dirty="0">
                <a:cs typeface="Arial" panose="020B0604020202020204" pitchFamily="34" charset="0"/>
              </a:rPr>
              <a:t>All students will need to register their clicker in </a:t>
            </a:r>
            <a:r>
              <a:rPr lang="en-CA" b="1" i="1" dirty="0">
                <a:cs typeface="Arial" panose="020B0604020202020204" pitchFamily="34" charset="0"/>
              </a:rPr>
              <a:t>Canvas</a:t>
            </a:r>
            <a:r>
              <a:rPr lang="en-CA" dirty="0">
                <a:cs typeface="Arial" panose="020B0604020202020204" pitchFamily="34" charset="0"/>
              </a:rPr>
              <a:t>. </a:t>
            </a:r>
          </a:p>
          <a:p>
            <a:pPr>
              <a:spcBef>
                <a:spcPct val="50000"/>
              </a:spcBef>
              <a:buFont typeface="Wingdings" pitchFamily="-109" charset="2"/>
              <a:buChar char="§"/>
            </a:pPr>
            <a:r>
              <a:rPr lang="en-CA" dirty="0">
                <a:ea typeface="ＭＳ Ｐゴシック" pitchFamily="-109" charset="-128"/>
                <a:cs typeface="Arial" panose="020B0604020202020204" pitchFamily="34" charset="0"/>
              </a:rPr>
              <a:t>Unregister any clickers you don’t own anymore</a:t>
            </a:r>
          </a:p>
          <a:p>
            <a:pPr>
              <a:spcBef>
                <a:spcPct val="50000"/>
              </a:spcBef>
              <a:buFont typeface="Wingdings" pitchFamily="-109" charset="2"/>
              <a:buChar char="§"/>
            </a:pPr>
            <a:r>
              <a:rPr lang="en-CA" dirty="0">
                <a:ea typeface="ＭＳ Ｐゴシック" pitchFamily="-109" charset="-128"/>
                <a:cs typeface="Arial" panose="020B0604020202020204" pitchFamily="34" charset="0"/>
              </a:rPr>
              <a:t>If you lose a clicker during the semester, keep it registered so you get credit for votes sent from that clicker.</a:t>
            </a:r>
            <a:endParaRPr lang="en-US" dirty="0">
              <a:ea typeface="ＭＳ Ｐゴシック" pitchFamily="-109" charset="-128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 typeface="Wingdings" pitchFamily="-109" charset="2"/>
              <a:buChar char="§"/>
            </a:pPr>
            <a:r>
              <a:rPr lang="en-CA" dirty="0">
                <a:cs typeface="Arial" panose="020B0604020202020204" pitchFamily="34" charset="0"/>
              </a:rPr>
              <a:t>Tell your instructors if you get a new </a:t>
            </a:r>
            <a:r>
              <a:rPr lang="en-CA" dirty="0" err="1">
                <a:cs typeface="Arial" panose="020B0604020202020204" pitchFamily="34" charset="0"/>
              </a:rPr>
              <a:t>i</a:t>
            </a:r>
            <a:r>
              <a:rPr lang="en-CA" dirty="0">
                <a:cs typeface="Arial" panose="020B0604020202020204" pitchFamily="34" charset="0"/>
              </a:rPr>
              <a:t>&gt;clicker during the term.  They will need to update their class lists.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Other important notes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your clicker to class every day!</a:t>
            </a:r>
          </a:p>
          <a:p>
            <a:endParaRPr lang="en-US" sz="1600" dirty="0"/>
          </a:p>
          <a:p>
            <a:r>
              <a:rPr lang="en-US" dirty="0"/>
              <a:t>Make sure your remote is on when voting!</a:t>
            </a:r>
          </a:p>
          <a:p>
            <a:endParaRPr lang="en-US" sz="1600" dirty="0"/>
          </a:p>
          <a:p>
            <a:r>
              <a:rPr lang="en-US" dirty="0"/>
              <a:t>Contact </a:t>
            </a:r>
            <a:r>
              <a:rPr lang="en-US" dirty="0">
                <a:hlinkClick r:id="rId3"/>
              </a:rPr>
              <a:t>clicker.support@ubc.ca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for help.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	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229600" cy="4922838"/>
          </a:xfrm>
        </p:spPr>
        <p:txBody>
          <a:bodyPr/>
          <a:lstStyle/>
          <a:p>
            <a:r>
              <a:rPr lang="en-CA" dirty="0"/>
              <a:t>Support materials provided courtesy of </a:t>
            </a:r>
            <a:r>
              <a:rPr lang="en-CA" dirty="0" err="1"/>
              <a:t>i</a:t>
            </a:r>
            <a:r>
              <a:rPr lang="en-CA" dirty="0"/>
              <a:t>&gt;clicker.  </a:t>
            </a:r>
          </a:p>
          <a:p>
            <a:r>
              <a:rPr lang="en-CA" dirty="0"/>
              <a:t>Adapted for use at UBC by: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The Centre for Teaching, Learning &amp; Technology at Vancouver campus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CA" dirty="0"/>
              <a:t>The Centre for Teaching and Learning at Okanagan campus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How will we use the 	clicker?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827699" y="2052925"/>
            <a:ext cx="580170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Questions will be presented on the screen during lectures</a:t>
            </a:r>
          </a:p>
          <a:p>
            <a:r>
              <a:rPr lang="en-US" sz="2600" dirty="0"/>
              <a:t>Use your </a:t>
            </a:r>
            <a:r>
              <a:rPr lang="en-US" sz="2600" dirty="0" err="1"/>
              <a:t>i</a:t>
            </a:r>
            <a:r>
              <a:rPr lang="en-US" sz="2600" dirty="0"/>
              <a:t>&gt;clicker remote to enter your answer</a:t>
            </a:r>
          </a:p>
          <a:p>
            <a:r>
              <a:rPr lang="en-US" sz="2600" dirty="0"/>
              <a:t>Class results are tallied &amp; can be presented in a graph on screen</a:t>
            </a:r>
          </a:p>
          <a:p>
            <a:endParaRPr lang="en-CA" sz="2600" dirty="0"/>
          </a:p>
          <a:p>
            <a:endParaRPr lang="en-CA" sz="2600" dirty="0"/>
          </a:p>
          <a:p>
            <a:endParaRPr lang="en-CA" sz="2600" dirty="0"/>
          </a:p>
          <a:p>
            <a:endParaRPr lang="en-US" sz="2600" dirty="0"/>
          </a:p>
          <a:p>
            <a:r>
              <a:rPr lang="en-US" sz="2600" dirty="0"/>
              <a:t>Marks may </a:t>
            </a:r>
            <a:r>
              <a:rPr lang="en-US" sz="2600"/>
              <a:t>be awarded </a:t>
            </a:r>
            <a:r>
              <a:rPr lang="en-US" sz="2600" dirty="0"/>
              <a:t>correct answers</a:t>
            </a:r>
          </a:p>
          <a:p>
            <a:endParaRPr lang="en-US" dirty="0"/>
          </a:p>
        </p:txBody>
      </p:sp>
      <p:pic>
        <p:nvPicPr>
          <p:cNvPr id="3076" name="Picture 13"/>
          <p:cNvPicPr>
            <a:picLocks noChangeAspect="1" noChangeArrowheads="1"/>
          </p:cNvPicPr>
          <p:nvPr/>
        </p:nvPicPr>
        <p:blipFill>
          <a:blip r:embed="rId3"/>
          <a:srcRect l="56348" b="51620"/>
          <a:stretch>
            <a:fillRect/>
          </a:stretch>
        </p:blipFill>
        <p:spPr bwMode="auto">
          <a:xfrm>
            <a:off x="5867400" y="3352800"/>
            <a:ext cx="2287413" cy="190500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l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009" y="1079977"/>
            <a:ext cx="2254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94" y="1524079"/>
            <a:ext cx="1991738" cy="46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do you vote?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3518352" y="1386681"/>
            <a:ext cx="3052901" cy="4922838"/>
          </a:xfrm>
        </p:spPr>
        <p:txBody>
          <a:bodyPr/>
          <a:lstStyle/>
          <a:p>
            <a:r>
              <a:rPr lang="en-US" dirty="0"/>
              <a:t>Turn on the clicker using the “On/Off” button.</a:t>
            </a:r>
          </a:p>
          <a:p>
            <a:endParaRPr lang="en-US" dirty="0"/>
          </a:p>
          <a:p>
            <a:r>
              <a:rPr lang="en-US" dirty="0"/>
              <a:t>Check for the blue/green “Power” light at the top.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143000" y="4970463"/>
            <a:ext cx="1447800" cy="6096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2667000" y="1905000"/>
            <a:ext cx="990600" cy="2971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7866653" y="2325412"/>
            <a:ext cx="515347" cy="449317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482340" y="1905000"/>
            <a:ext cx="1518659" cy="4204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2336885" y="1222371"/>
            <a:ext cx="850458" cy="603415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Oval 2"/>
          <p:cNvSpPr/>
          <p:nvPr/>
        </p:nvSpPr>
        <p:spPr>
          <a:xfrm>
            <a:off x="7503226" y="2399175"/>
            <a:ext cx="152400" cy="122264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6482341" y="2171314"/>
            <a:ext cx="850458" cy="603415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  <p:bldP spid="3076" grpId="1" uiExpand="1" build="p"/>
      <p:bldP spid="4101" grpId="0" animBg="1"/>
      <p:bldP spid="4102" grpId="0" animBg="1"/>
      <p:bldP spid="4103" grpId="0" animBg="1"/>
      <p:bldP spid="14" grpId="0" animBg="1"/>
      <p:bldP spid="16" grpId="0" animBg="1"/>
      <p:bldP spid="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Changing the frequency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1828800" y="1554162"/>
            <a:ext cx="6252099" cy="49228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frequency we’ll be using is </a:t>
            </a:r>
            <a:r>
              <a:rPr lang="en-US" sz="2400" dirty="0">
                <a:solidFill>
                  <a:srgbClr val="FFFF00"/>
                </a:solidFill>
              </a:rPr>
              <a:t>[class freq]</a:t>
            </a:r>
          </a:p>
          <a:p>
            <a:endParaRPr lang="en-US" sz="1600" dirty="0"/>
          </a:p>
          <a:p>
            <a:r>
              <a:rPr lang="en-US" sz="2400" dirty="0"/>
              <a:t>At the beginning of each class,</a:t>
            </a:r>
          </a:p>
          <a:p>
            <a:pPr marL="0" indent="0">
              <a:buNone/>
            </a:pPr>
            <a:r>
              <a:rPr lang="en-US" sz="2400" dirty="0"/>
              <a:t>	once you see the </a:t>
            </a:r>
            <a:r>
              <a:rPr lang="en-US" sz="2400" dirty="0" err="1"/>
              <a:t>iClicker</a:t>
            </a:r>
            <a:r>
              <a:rPr lang="en-US" sz="2400" dirty="0"/>
              <a:t> toolbar on</a:t>
            </a:r>
          </a:p>
          <a:p>
            <a:pPr marL="0" indent="0">
              <a:buNone/>
            </a:pPr>
            <a:r>
              <a:rPr lang="en-US" sz="2400" dirty="0"/>
              <a:t>	your instructor’s screen:</a:t>
            </a:r>
          </a:p>
          <a:p>
            <a:pPr lvl="1">
              <a:buFont typeface="Arial"/>
              <a:buChar char="•"/>
            </a:pPr>
            <a:r>
              <a:rPr lang="en-US" dirty="0"/>
              <a:t>hold the On/Off button for 2 seconds </a:t>
            </a:r>
          </a:p>
          <a:p>
            <a:pPr lvl="1">
              <a:buFont typeface="Arial"/>
              <a:buChar char="•"/>
            </a:pPr>
            <a:r>
              <a:rPr lang="en-US" dirty="0"/>
              <a:t>when the blue Power Light flashes, let go</a:t>
            </a:r>
          </a:p>
          <a:p>
            <a:pPr lvl="1">
              <a:buFont typeface="Arial"/>
              <a:buChar char="•"/>
            </a:pPr>
            <a:r>
              <a:rPr lang="en-US" dirty="0"/>
              <a:t>enter </a:t>
            </a:r>
            <a:r>
              <a:rPr lang="en-US" dirty="0">
                <a:solidFill>
                  <a:srgbClr val="FFFF00"/>
                </a:solidFill>
              </a:rPr>
              <a:t>[class freq]</a:t>
            </a:r>
          </a:p>
          <a:p>
            <a:pPr marL="755656" lvl="1" indent="-355600">
              <a:buFont typeface="Arial"/>
              <a:buChar char="•"/>
            </a:pPr>
            <a:r>
              <a:rPr lang="en-US" dirty="0"/>
              <a:t>The “Vote Status” or A-E lights will turn green </a:t>
            </a:r>
          </a:p>
          <a:p>
            <a:pPr marL="755656" lvl="1" indent="-355600">
              <a:buFont typeface="Arial"/>
              <a:buChar char="•"/>
            </a:pPr>
            <a:r>
              <a:rPr lang="en-US" dirty="0"/>
              <a:t>after you’ve entered this new frequency</a:t>
            </a:r>
          </a:p>
          <a:p>
            <a:endParaRPr lang="en-US" sz="1400" dirty="0"/>
          </a:p>
          <a:p>
            <a:r>
              <a:rPr lang="en-US" sz="2400" dirty="0"/>
              <a:t>Every time you turn on your clicker</a:t>
            </a:r>
          </a:p>
          <a:p>
            <a:pPr marL="0" indent="0">
              <a:buNone/>
            </a:pPr>
            <a:r>
              <a:rPr lang="en-US" sz="2400" dirty="0"/>
              <a:t>	set the frequency so you can vote</a:t>
            </a:r>
          </a:p>
        </p:txBody>
      </p:sp>
      <p:pic>
        <p:nvPicPr>
          <p:cNvPr id="9" name="Picture 7" descr="bl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845" y="1752600"/>
            <a:ext cx="138960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87780" y="2156564"/>
            <a:ext cx="726154" cy="281836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1447798" y="2438400"/>
            <a:ext cx="381001" cy="2209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29732" y="4191000"/>
            <a:ext cx="726154" cy="281836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5800" y="1905000"/>
            <a:ext cx="726154" cy="205636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48200" y="2252135"/>
            <a:ext cx="72000" cy="72000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741452" y="1926020"/>
            <a:ext cx="1025038" cy="3082159"/>
            <a:chOff x="7489533" y="2110636"/>
            <a:chExt cx="1363642" cy="320032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533" y="2110636"/>
              <a:ext cx="1363642" cy="320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7907310" y="2709518"/>
              <a:ext cx="95326" cy="83708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07179" y="3094093"/>
            <a:ext cx="1265821" cy="1403400"/>
            <a:chOff x="6848474" y="3280800"/>
            <a:chExt cx="1265821" cy="1403400"/>
          </a:xfrm>
        </p:grpSpPr>
        <p:grpSp>
          <p:nvGrpSpPr>
            <p:cNvPr id="23" name="Group 22"/>
            <p:cNvGrpSpPr/>
            <p:nvPr/>
          </p:nvGrpSpPr>
          <p:grpSpPr>
            <a:xfrm>
              <a:off x="6848474" y="3352800"/>
              <a:ext cx="1164197" cy="1295400"/>
              <a:chOff x="6848474" y="3352800"/>
              <a:chExt cx="1164197" cy="12954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>
                <a:off x="7467599" y="3352800"/>
                <a:ext cx="9526" cy="129540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7467599" y="3362325"/>
                <a:ext cx="526023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7486648" y="3651715"/>
                <a:ext cx="526023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486648" y="4648200"/>
                <a:ext cx="526023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477125" y="4010025"/>
                <a:ext cx="526023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467599" y="4322393"/>
                <a:ext cx="526023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6848474" y="4010025"/>
                <a:ext cx="619125" cy="543774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42295" y="3280800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8042295" y="3638550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8035959" y="3964500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8035959" y="4275916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8042295" y="4612200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  <p:bldP spid="4098" grpId="1" uiExpand="1" build="p"/>
      <p:bldP spid="10" grpId="1" uiExpand="1" animBg="1"/>
      <p:bldP spid="11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" descr="bl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2254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How do you vote?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1554162"/>
            <a:ext cx="3886200" cy="4922838"/>
          </a:xfrm>
        </p:spPr>
        <p:txBody>
          <a:bodyPr/>
          <a:lstStyle/>
          <a:p>
            <a:r>
              <a:rPr lang="en-US" dirty="0"/>
              <a:t>When the timer starts after a question is presented, select your answer using the keypad.</a:t>
            </a:r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 flipH="1">
            <a:off x="2819400" y="3543300"/>
            <a:ext cx="717550" cy="79124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524000" y="2209800"/>
            <a:ext cx="1219200" cy="26670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86600" y="1371600"/>
            <a:ext cx="1752600" cy="4572000"/>
            <a:chOff x="7489533" y="2110636"/>
            <a:chExt cx="1363642" cy="3200321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533" y="2110636"/>
              <a:ext cx="1363642" cy="320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7907310" y="2709518"/>
              <a:ext cx="95326" cy="83708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239000" y="2971800"/>
            <a:ext cx="1219200" cy="26670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715000" y="3543300"/>
            <a:ext cx="1524000" cy="9525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  <p:bldP spid="5125" grpId="0" animBg="1"/>
      <p:bldP spid="5126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9174"/>
            <a:ext cx="6701890" cy="1417226"/>
          </a:xfrm>
        </p:spPr>
        <p:txBody>
          <a:bodyPr>
            <a:normAutofit fontScale="90000"/>
          </a:bodyPr>
          <a:lstStyle/>
          <a:p>
            <a:r>
              <a:rPr lang="en-US" dirty="0"/>
              <a:t>		How do you know your </a:t>
            </a:r>
            <a:br>
              <a:rPr lang="en-US" dirty="0"/>
            </a:br>
            <a:r>
              <a:rPr lang="en-US" dirty="0"/>
              <a:t>			   vote was received?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746364" y="1575290"/>
            <a:ext cx="4495800" cy="49228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Check your “Vote Status” or the “A-E” lights:</a:t>
            </a:r>
          </a:p>
          <a:p>
            <a:pPr>
              <a:buFont typeface="Arial"/>
              <a:buChar char="•"/>
            </a:pPr>
            <a:r>
              <a:rPr lang="en-US" sz="2400" dirty="0"/>
              <a:t>green light = your vote was sent AND received</a:t>
            </a:r>
          </a:p>
          <a:p>
            <a:pPr>
              <a:buFont typeface="Arial"/>
              <a:buChar char="•"/>
            </a:pPr>
            <a:r>
              <a:rPr lang="en-US" sz="2400" dirty="0"/>
              <a:t>red flashing light = you need to vote again</a:t>
            </a:r>
          </a:p>
          <a:p>
            <a:endParaRPr lang="en-US" sz="1600" dirty="0"/>
          </a:p>
          <a:p>
            <a:r>
              <a:rPr lang="en-US" sz="2400" dirty="0"/>
              <a:t>Not sure you saw the light?</a:t>
            </a:r>
          </a:p>
          <a:p>
            <a:pPr>
              <a:buFont typeface="Arial"/>
              <a:buChar char="•"/>
            </a:pPr>
            <a:r>
              <a:rPr lang="en-US" sz="2400" dirty="0"/>
              <a:t>just vote again</a:t>
            </a:r>
          </a:p>
          <a:p>
            <a:endParaRPr lang="en-US" sz="1600" dirty="0"/>
          </a:p>
          <a:p>
            <a:r>
              <a:rPr lang="en-US" sz="2400" dirty="0"/>
              <a:t>Want to change your vote?</a:t>
            </a:r>
          </a:p>
          <a:p>
            <a:pPr>
              <a:buFont typeface="Arial"/>
              <a:buChar char="•"/>
            </a:pPr>
            <a:r>
              <a:rPr lang="en-US" sz="2400" dirty="0"/>
              <a:t>as long as the timer is still going, you can vote again </a:t>
            </a:r>
          </a:p>
        </p:txBody>
      </p:sp>
      <p:pic>
        <p:nvPicPr>
          <p:cNvPr id="6148" name="Picture 4" descr="gre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791" y="1152983"/>
            <a:ext cx="20574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066800" y="1752600"/>
            <a:ext cx="1219200" cy="3048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H="1">
            <a:off x="2357887" y="1790700"/>
            <a:ext cx="533400" cy="228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257266" y="1845733"/>
            <a:ext cx="152366" cy="152366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 flipV="1">
            <a:off x="1257232" y="1842307"/>
            <a:ext cx="152400" cy="152400"/>
          </a:xfrm>
          <a:prstGeom prst="ellipse">
            <a:avLst/>
          </a:prstGeom>
          <a:solidFill>
            <a:srgbClr val="2BB22D"/>
          </a:solidFill>
          <a:ln>
            <a:solidFill>
              <a:srgbClr val="2BB2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BB22D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31584" y="1575290"/>
            <a:ext cx="1524000" cy="4191000"/>
            <a:chOff x="7489533" y="2110636"/>
            <a:chExt cx="1363642" cy="3200321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533" y="2110636"/>
              <a:ext cx="1363642" cy="320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>
            <a:xfrm>
              <a:off x="7907310" y="2709518"/>
              <a:ext cx="95326" cy="83708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92987" y="1994707"/>
            <a:ext cx="1176409" cy="3072878"/>
            <a:chOff x="7280523" y="2390608"/>
            <a:chExt cx="833772" cy="2293592"/>
          </a:xfrm>
        </p:grpSpPr>
        <p:grpSp>
          <p:nvGrpSpPr>
            <p:cNvPr id="14" name="Group 13"/>
            <p:cNvGrpSpPr/>
            <p:nvPr/>
          </p:nvGrpSpPr>
          <p:grpSpPr>
            <a:xfrm>
              <a:off x="7280523" y="2390608"/>
              <a:ext cx="732148" cy="2257592"/>
              <a:chOff x="7280523" y="2390608"/>
              <a:chExt cx="732148" cy="225759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7604562" y="3352800"/>
                <a:ext cx="9526" cy="129540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7614088" y="3362325"/>
                <a:ext cx="379534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609325" y="3651715"/>
                <a:ext cx="40334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604562" y="4648200"/>
                <a:ext cx="408109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7614088" y="4000500"/>
                <a:ext cx="389060" cy="952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609325" y="4322393"/>
                <a:ext cx="384297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280523" y="2390608"/>
                <a:ext cx="324039" cy="962192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8042295" y="3280800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8042295" y="3638550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8035959" y="3964500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8035959" y="4275916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8042295" y="4612200"/>
              <a:ext cx="72000" cy="720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51" name="Group 6150"/>
          <p:cNvGrpSpPr/>
          <p:nvPr/>
        </p:nvGrpSpPr>
        <p:grpSpPr>
          <a:xfrm>
            <a:off x="7859783" y="3174596"/>
            <a:ext cx="109613" cy="1892989"/>
            <a:chOff x="7856619" y="3173850"/>
            <a:chExt cx="109613" cy="1892989"/>
          </a:xfrm>
        </p:grpSpPr>
        <p:sp>
          <p:nvSpPr>
            <p:cNvPr id="6145" name="Oval 6144"/>
            <p:cNvSpPr/>
            <p:nvPr/>
          </p:nvSpPr>
          <p:spPr>
            <a:xfrm>
              <a:off x="7856619" y="3173850"/>
              <a:ext cx="101588" cy="1092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7856619" y="3640390"/>
              <a:ext cx="101588" cy="1092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/>
            <p:cNvSpPr/>
            <p:nvPr/>
          </p:nvSpPr>
          <p:spPr>
            <a:xfrm>
              <a:off x="7856619" y="4096228"/>
              <a:ext cx="101588" cy="1092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/>
            <p:cNvSpPr/>
            <p:nvPr/>
          </p:nvSpPr>
          <p:spPr>
            <a:xfrm>
              <a:off x="7856619" y="4500692"/>
              <a:ext cx="101588" cy="1092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/>
            <p:cNvSpPr/>
            <p:nvPr/>
          </p:nvSpPr>
          <p:spPr>
            <a:xfrm>
              <a:off x="7864644" y="4957615"/>
              <a:ext cx="101588" cy="1092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152" name="Group 6151"/>
          <p:cNvGrpSpPr/>
          <p:nvPr/>
        </p:nvGrpSpPr>
        <p:grpSpPr>
          <a:xfrm>
            <a:off x="7844424" y="3174596"/>
            <a:ext cx="128466" cy="1897262"/>
            <a:chOff x="8846644" y="3260180"/>
            <a:chExt cx="128466" cy="1897262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8846644" y="3260180"/>
              <a:ext cx="128466" cy="12198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8860083" y="3739482"/>
              <a:ext cx="115027" cy="10922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8846644" y="4176179"/>
              <a:ext cx="128466" cy="12198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8846644" y="4593404"/>
              <a:ext cx="120260" cy="114193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8855584" y="5043946"/>
              <a:ext cx="119526" cy="11349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6149" grpId="0" uiExpand="1" animBg="1"/>
      <p:bldP spid="6149" grpId="1" uiExpand="1" animBg="1"/>
      <p:bldP spid="6150" grpId="0" uiExpand="1" animBg="1"/>
      <p:bldP spid="6150" grpId="1" uiExpand="1" animBg="1"/>
      <p:bldP spid="11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Using your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Question 1</a:t>
            </a:r>
          </a:p>
          <a:p>
            <a:pPr marL="0" indent="0">
              <a:buNone/>
            </a:pPr>
            <a:r>
              <a:rPr lang="en-US" dirty="0"/>
              <a:t>	I am taking this course as a(n):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A.	 degree requirement</a:t>
            </a:r>
          </a:p>
          <a:p>
            <a:pPr marL="0" indent="0">
              <a:buNone/>
            </a:pPr>
            <a:r>
              <a:rPr lang="en-US" dirty="0"/>
              <a:t>	B.	 elective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Registering your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0800" y="1554162"/>
            <a:ext cx="6400800" cy="4922838"/>
          </a:xfrm>
        </p:spPr>
        <p:txBody>
          <a:bodyPr/>
          <a:lstStyle/>
          <a:p>
            <a:r>
              <a:rPr lang="en-US" dirty="0"/>
              <a:t>Until you register your </a:t>
            </a:r>
            <a:r>
              <a:rPr lang="en-US" dirty="0" err="1"/>
              <a:t>i</a:t>
            </a:r>
            <a:r>
              <a:rPr lang="en-US" dirty="0"/>
              <a:t>&gt;clicker, your responses are tied to your clicker remote ID rather than to you. </a:t>
            </a:r>
          </a:p>
          <a:p>
            <a:endParaRPr lang="en-US" sz="1600" dirty="0"/>
          </a:p>
          <a:p>
            <a:r>
              <a:rPr lang="en-US" dirty="0"/>
              <a:t>Even if you’ve done the quiz, you won’t receive marks unless you’ve registered your </a:t>
            </a:r>
            <a:r>
              <a:rPr lang="en-US" dirty="0" err="1"/>
              <a:t>i</a:t>
            </a:r>
            <a:r>
              <a:rPr lang="en-US" dirty="0"/>
              <a:t>&gt;clicker.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20" name="Picture 17" descr="iclicker_b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710" y="1175843"/>
            <a:ext cx="193198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18"/>
          <p:cNvSpPr>
            <a:spLocks noChangeArrowheads="1"/>
          </p:cNvSpPr>
          <p:nvPr/>
        </p:nvSpPr>
        <p:spPr bwMode="auto">
          <a:xfrm>
            <a:off x="685800" y="5105400"/>
            <a:ext cx="838200" cy="3810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7174" name="Line 19"/>
          <p:cNvSpPr>
            <a:spLocks noChangeShapeType="1"/>
          </p:cNvSpPr>
          <p:nvPr/>
        </p:nvSpPr>
        <p:spPr bwMode="auto">
          <a:xfrm flipH="1">
            <a:off x="1524000" y="3810000"/>
            <a:ext cx="10668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173" grpId="0" uiExpand="1" animBg="1"/>
      <p:bldP spid="7174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Registering Your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5791200"/>
            <a:ext cx="9144000" cy="1250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400" dirty="0">
              <a:solidFill>
                <a:schemeClr val="bg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chemeClr val="bg1"/>
                </a:solidFill>
                <a:latin typeface="Trebuchet MS" pitchFamily="-109" charset="0"/>
              </a:rPr>
              <a:t>REGISTER AT canvas.ubc.ca</a:t>
            </a:r>
          </a:p>
          <a:p>
            <a:pPr algn="ctr" eaLnBrk="0" hangingPunct="0">
              <a:spcBef>
                <a:spcPct val="50000"/>
              </a:spcBef>
            </a:pPr>
            <a:endParaRPr lang="en-US" sz="1200" dirty="0">
              <a:solidFill>
                <a:schemeClr val="bg1"/>
              </a:solidFill>
              <a:latin typeface="Trebuchet MS" pitchFamily="-109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514350" indent="-514350" eaLnBrk="0" hangingPunct="0">
              <a:buFontTx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Go to the </a:t>
            </a:r>
            <a:r>
              <a:rPr lang="en-US" sz="2400" dirty="0">
                <a:latin typeface="Trebuchet MS" pitchFamily="-109" charset="0"/>
              </a:rPr>
              <a:t>your</a:t>
            </a:r>
            <a:r>
              <a:rPr lang="en-US" sz="2400" dirty="0">
                <a:solidFill>
                  <a:srgbClr val="FFFF00"/>
                </a:solidFill>
                <a:latin typeface="Trebuchet MS" pitchFamily="-10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course website in </a:t>
            </a:r>
            <a:r>
              <a:rPr lang="en-US" sz="2400" i="1" dirty="0">
                <a:solidFill>
                  <a:schemeClr val="tx2"/>
                </a:solidFill>
                <a:latin typeface="Trebuchet MS" pitchFamily="-109" charset="0"/>
              </a:rPr>
              <a:t>Canvas</a:t>
            </a:r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.</a:t>
            </a:r>
          </a:p>
          <a:p>
            <a:pPr marL="514350" indent="-514350" eaLnBrk="0" hangingPunct="0">
              <a:buFontTx/>
              <a:buAutoNum type="arabicPeriod"/>
            </a:pPr>
            <a:endParaRPr lang="en-US" sz="2400" dirty="0">
              <a:solidFill>
                <a:schemeClr val="tx2"/>
              </a:solidFill>
              <a:latin typeface="Trebuchet MS" pitchFamily="-109" charset="0"/>
            </a:endParaRPr>
          </a:p>
          <a:p>
            <a:pPr marL="514350" indent="-514350" eaLnBrk="0" hangingPunct="0">
              <a:buFontTx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Click on </a:t>
            </a:r>
            <a:r>
              <a:rPr lang="en-US" sz="2400" dirty="0" err="1">
                <a:solidFill>
                  <a:schemeClr val="tx2"/>
                </a:solidFill>
                <a:latin typeface="Trebuchet MS" pitchFamily="-109" charset="0"/>
              </a:rPr>
              <a:t>iClicker</a:t>
            </a:r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 on the course menu.</a:t>
            </a:r>
          </a:p>
          <a:p>
            <a:pPr marL="514350" indent="-514350" eaLnBrk="0" hangingPunct="0">
              <a:buFont typeface="Trebuchet MS" pitchFamily="-109" charset="0"/>
              <a:buAutoNum type="arabicPeriod"/>
            </a:pPr>
            <a:endParaRPr lang="en-US" sz="2400" dirty="0">
              <a:solidFill>
                <a:schemeClr val="tx2"/>
              </a:solidFill>
              <a:latin typeface="Trebuchet MS" pitchFamily="-109" charset="0"/>
            </a:endParaRPr>
          </a:p>
          <a:p>
            <a:pPr marL="514350" indent="-514350" eaLnBrk="0" hangingPunct="0">
              <a:buFont typeface="Trebuchet MS" pitchFamily="-109" charset="0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Click on the</a:t>
            </a:r>
            <a:br>
              <a:rPr lang="en-US" sz="2400" dirty="0">
                <a:solidFill>
                  <a:schemeClr val="tx2"/>
                </a:solidFill>
                <a:latin typeface="Trebuchet MS" pitchFamily="-109" charset="0"/>
              </a:rPr>
            </a:br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Registration icon</a:t>
            </a:r>
          </a:p>
          <a:p>
            <a:pPr marL="514350" indent="-514350" eaLnBrk="0" hangingPunct="0">
              <a:buFont typeface="Trebuchet MS" pitchFamily="-109" charset="0"/>
              <a:buAutoNum type="arabicPeriod"/>
            </a:pPr>
            <a:endParaRPr lang="en-US" sz="2400" dirty="0">
              <a:solidFill>
                <a:schemeClr val="tx2"/>
              </a:solidFill>
              <a:latin typeface="Trebuchet MS" pitchFamily="-109" charset="0"/>
            </a:endParaRPr>
          </a:p>
          <a:p>
            <a:pPr marL="514350" indent="-514350" eaLnBrk="0" hangingPunct="0">
              <a:buFont typeface="Trebuchet MS" pitchFamily="-109" charset="0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Enter your remote ID,  </a:t>
            </a:r>
          </a:p>
          <a:p>
            <a:pPr eaLnBrk="0" hangingPunct="0"/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	 email, and change the </a:t>
            </a:r>
          </a:p>
          <a:p>
            <a:pPr eaLnBrk="0" hangingPunct="0"/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	 country to </a:t>
            </a:r>
            <a:r>
              <a:rPr lang="en-US" sz="2400" u="sng" dirty="0">
                <a:solidFill>
                  <a:schemeClr val="tx2"/>
                </a:solidFill>
                <a:latin typeface="Trebuchet MS" pitchFamily="-109" charset="0"/>
              </a:rPr>
              <a:t>Canada</a:t>
            </a:r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. </a:t>
            </a:r>
          </a:p>
          <a:p>
            <a:pPr marL="514350" indent="-514350" eaLnBrk="0" hangingPunct="0">
              <a:buFont typeface="Trebuchet MS" pitchFamily="-109" charset="0"/>
              <a:buAutoNum type="arabicPeriod"/>
            </a:pPr>
            <a:endParaRPr lang="en-US" sz="2400" dirty="0">
              <a:solidFill>
                <a:schemeClr val="tx2"/>
              </a:solidFill>
              <a:latin typeface="Trebuchet MS" pitchFamily="-109" charset="0"/>
            </a:endParaRPr>
          </a:p>
          <a:p>
            <a:pPr marL="514350" indent="-514350" eaLnBrk="0" hangingPunct="0"/>
            <a:r>
              <a:rPr lang="en-US" sz="2400" dirty="0">
                <a:solidFill>
                  <a:schemeClr val="tx2"/>
                </a:solidFill>
                <a:latin typeface="Trebuchet MS" pitchFamily="-109" charset="0"/>
              </a:rPr>
              <a:t>5.   Click “Register”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20771" t="24321" r="65728" b="71104"/>
          <a:stretch/>
        </p:blipFill>
        <p:spPr bwMode="auto">
          <a:xfrm>
            <a:off x="4038600" y="2543530"/>
            <a:ext cx="3200400" cy="710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41175" r="51273" b="39061"/>
          <a:stretch/>
        </p:blipFill>
        <p:spPr bwMode="auto">
          <a:xfrm>
            <a:off x="4288536" y="3608579"/>
            <a:ext cx="4114800" cy="171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uiExpand="1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23946</TotalTime>
  <Words>606</Words>
  <Application>Microsoft Macintosh PowerPoint</Application>
  <PresentationFormat>On-screen Show (4:3)</PresentationFormat>
  <Paragraphs>125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Trebuchet MS</vt:lpstr>
      <vt:lpstr>Wingdings</vt:lpstr>
      <vt:lpstr>Wingdings 3</vt:lpstr>
      <vt:lpstr>Ion</vt:lpstr>
      <vt:lpstr>i&gt;Clicker orientation</vt:lpstr>
      <vt:lpstr> How will we use the  clicker?</vt:lpstr>
      <vt:lpstr> How do you vote?</vt:lpstr>
      <vt:lpstr> Changing the frequency</vt:lpstr>
      <vt:lpstr>  How do you vote?</vt:lpstr>
      <vt:lpstr>  How do you know your        vote was received?</vt:lpstr>
      <vt:lpstr>  Using your i&gt;clicker</vt:lpstr>
      <vt:lpstr> Registering your i&gt;clicker</vt:lpstr>
      <vt:lpstr> Registering Your i&gt;clicker</vt:lpstr>
      <vt:lpstr> Registering Your i&gt;clicker</vt:lpstr>
      <vt:lpstr> What if the remote ID is   illegible?</vt:lpstr>
      <vt:lpstr>  Batteries</vt:lpstr>
      <vt:lpstr>  Batteries</vt:lpstr>
      <vt:lpstr> Other important notes  </vt:lpstr>
      <vt:lpstr> Other important notes</vt:lpstr>
      <vt:lpstr> Acknowledgements</vt:lpstr>
    </vt:vector>
  </TitlesOfParts>
  <Company>Pearson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Students!</dc:title>
  <dc:creator>sfa</dc:creator>
  <cp:lastModifiedBy>Irene Vrbik</cp:lastModifiedBy>
  <cp:revision>170</cp:revision>
  <dcterms:created xsi:type="dcterms:W3CDTF">2010-09-10T18:22:30Z</dcterms:created>
  <dcterms:modified xsi:type="dcterms:W3CDTF">2019-05-14T22:39:41Z</dcterms:modified>
</cp:coreProperties>
</file>