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59" r:id="rId4"/>
    <p:sldId id="260" r:id="rId5"/>
    <p:sldId id="261" r:id="rId6"/>
    <p:sldId id="262" r:id="rId7"/>
    <p:sldId id="285" r:id="rId8"/>
    <p:sldId id="286" r:id="rId9"/>
    <p:sldId id="278" r:id="rId10"/>
    <p:sldId id="279" r:id="rId11"/>
    <p:sldId id="280" r:id="rId12"/>
    <p:sldId id="271" r:id="rId13"/>
    <p:sldId id="268" r:id="rId14"/>
    <p:sldId id="269" r:id="rId15"/>
    <p:sldId id="284" r:id="rId16"/>
    <p:sldId id="282" r:id="rId17"/>
    <p:sldId id="281" r:id="rId18"/>
    <p:sldId id="270" r:id="rId19"/>
  </p:sldIdLst>
  <p:sldSz cx="9144000" cy="6858000" type="letter"/>
  <p:notesSz cx="6858000" cy="9144000"/>
  <p:defaultTextStyle>
    <a:defPPr>
      <a:defRPr lang="en-US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F62A"/>
    <a:srgbClr val="44B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3"/>
    <p:restoredTop sz="78311" autoAdjust="0"/>
  </p:normalViewPr>
  <p:slideViewPr>
    <p:cSldViewPr>
      <p:cViewPr varScale="1">
        <p:scale>
          <a:sx n="82" d="100"/>
          <a:sy n="82" d="100"/>
        </p:scale>
        <p:origin x="18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3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AFD1A-4446-3E42-84F6-594467C8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1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49B78-ECBF-4D79-8EE0-7EEBA90FC5B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CEF61-6081-4889-BDED-2ADA6FEC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92150"/>
            <a:ext cx="4551363" cy="3414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7CB8-D238-4A72-A8D0-3D7547DAD3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6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92150"/>
            <a:ext cx="4551363" cy="3414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7CB8-D238-4A72-A8D0-3D7547DAD35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1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CF743-E4DA-4D42-AB9F-FA4E769DB87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1363" cy="3414713"/>
          </a:xfrm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C61AB-CD8C-4EFE-9C14-FCA1A8299145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1363" cy="3414713"/>
          </a:xfrm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C61AB-CD8C-4EFE-9C14-FCA1A829914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1363" cy="3414713"/>
          </a:xfrm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23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C61AB-CD8C-4EFE-9C14-FCA1A829914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1363" cy="3414713"/>
          </a:xfrm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20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C61AB-CD8C-4EFE-9C14-FCA1A8299145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1363" cy="3414713"/>
          </a:xfrm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2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675B1-49E1-40F3-9BF5-3543C34C7C28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1363" cy="3414713"/>
          </a:xfrm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C887C-7518-4A9A-8849-A2A6E39F49E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1363" cy="3414713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92150"/>
            <a:ext cx="4551363" cy="3414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7CB8-D238-4A72-A8D0-3D7547DAD35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2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92150"/>
            <a:ext cx="4551363" cy="3414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7CB8-D238-4A72-A8D0-3D7547DAD35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3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92150"/>
            <a:ext cx="4551363" cy="3414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7CB8-D238-4A72-A8D0-3D7547DAD35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5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EA6BC-6463-4B92-BF41-338E2D8C3AE0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1363" cy="3414713"/>
          </a:xfrm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1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Large</a:t>
            </a:r>
            <a:r>
              <a:rPr lang="en-CA" baseline="0" dirty="0"/>
              <a:t> Hadron Collider</a:t>
            </a:r>
          </a:p>
          <a:p>
            <a:endParaRPr lang="en-CA" baseline="0" dirty="0"/>
          </a:p>
          <a:p>
            <a:r>
              <a:rPr lang="en-CA" baseline="0" dirty="0" err="1"/>
              <a:t>FitBit</a:t>
            </a:r>
            <a:r>
              <a:rPr lang="en-CA" baseline="0" dirty="0"/>
              <a:t> data set: https://finance.yahoo.com/news/exclusive-fitbits-6-billion-nights-sleep-data-reveals-us-110058417.html</a:t>
            </a:r>
          </a:p>
          <a:p>
            <a:endParaRPr lang="en-CA" baseline="0" dirty="0"/>
          </a:p>
          <a:p>
            <a:r>
              <a:rPr lang="en-CA" baseline="0" dirty="0"/>
              <a:t>Women sleep about 25 minutes longer. 6 hours 50 min compared to 6 hours 26 min</a:t>
            </a:r>
          </a:p>
          <a:p>
            <a:r>
              <a:rPr lang="en-CA" baseline="0" dirty="0"/>
              <a:t>East cost people stay up a little later (7 minutes)</a:t>
            </a:r>
          </a:p>
          <a:p>
            <a:r>
              <a:rPr lang="en-CA" baseline="0" dirty="0"/>
              <a:t>Average bed time is 11:21 pm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1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Large</a:t>
            </a:r>
            <a:r>
              <a:rPr lang="en-CA" baseline="0" dirty="0"/>
              <a:t> Hadron Collider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7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7" y="0"/>
            <a:ext cx="8991599" cy="1092200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algn="l">
              <a:lnSpc>
                <a:spcPct val="89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6" y="1092200"/>
            <a:ext cx="9031287" cy="5689600"/>
          </a:xfrm>
        </p:spPr>
        <p:txBody>
          <a:bodyPr/>
          <a:lstStyle>
            <a:lvl1pPr marL="91434" indent="-91434">
              <a:lnSpc>
                <a:spcPct val="89000"/>
              </a:lnSpc>
              <a:spcBef>
                <a:spcPts val="1000"/>
              </a:spcBef>
              <a:buFont typeface="Symbol" pitchFamily="18" charset="2"/>
              <a:buChar char=" "/>
              <a:defRPr/>
            </a:lvl1pPr>
            <a:lvl2pPr marL="457167" indent="-219441">
              <a:lnSpc>
                <a:spcPct val="89000"/>
              </a:lnSpc>
              <a:defRPr/>
            </a:lvl2pPr>
            <a:lvl3pPr marL="731466">
              <a:lnSpc>
                <a:spcPct val="89000"/>
              </a:lnSpc>
              <a:defRPr/>
            </a:lvl3pPr>
            <a:lvl4pPr>
              <a:lnSpc>
                <a:spcPct val="89000"/>
              </a:lnSpc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6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46" y="1193802"/>
            <a:ext cx="9031287" cy="5703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5099051" y="9"/>
            <a:ext cx="4038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en-US" sz="10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 301: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 Data Analytics (</a:t>
            </a:r>
            <a:fld id="{C730B863-690F-47F2-A358-65BFACF01BB1}" type="slidenum">
              <a:rPr lang="en-US" sz="14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pPr algn="r">
                <a:lnSpc>
                  <a:spcPct val="100000"/>
                </a:lnSpc>
              </a:pPr>
              <a:t>‹#›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 flipV="1">
            <a:off x="62846" y="1110089"/>
            <a:ext cx="9031287" cy="0"/>
          </a:xfrm>
          <a:prstGeom prst="line">
            <a:avLst/>
          </a:prstGeom>
          <a:noFill/>
          <a:ln w="47625" cmpd="thinThick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66508" y="2703"/>
            <a:ext cx="9027621" cy="1034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2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lnSpc>
          <a:spcPct val="89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9074" indent="-285729" algn="l" defTabSz="914332" rtl="0" eaLnBrk="1" latinLnBrk="0" hangingPunct="1">
        <a:lnSpc>
          <a:spcPct val="89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FFFF00"/>
          </a:solidFill>
          <a:latin typeface="+mn-lt"/>
          <a:ea typeface="+mn-ea"/>
          <a:cs typeface="+mn-cs"/>
        </a:defRPr>
      </a:lvl2pPr>
      <a:lvl3pPr marL="742895" indent="-228582" algn="l" defTabSz="914332" rtl="0" eaLnBrk="1" latinLnBrk="0" hangingPunct="1">
        <a:lnSpc>
          <a:spcPct val="89000"/>
        </a:lnSpc>
        <a:spcBef>
          <a:spcPct val="20000"/>
        </a:spcBef>
        <a:buFont typeface="Wingdings" pitchFamily="2" charset="2"/>
        <a:buChar char="§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976241" indent="-228582" algn="l" defTabSz="914332" rtl="0" eaLnBrk="1" latinLnBrk="0" hangingPunct="1">
        <a:lnSpc>
          <a:spcPct val="89000"/>
        </a:lnSpc>
        <a:spcBef>
          <a:spcPct val="20000"/>
        </a:spcBef>
        <a:buFont typeface="Arial" pitchFamily="34" charset="0"/>
        <a:buChar char="–"/>
        <a:defRPr sz="1800" kern="1200">
          <a:solidFill>
            <a:srgbClr val="FFC000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Grp="1" noChangeArrowheads="1"/>
          </p:cNvSpPr>
          <p:nvPr>
            <p:ph type="ctrTitle"/>
          </p:nvPr>
        </p:nvSpPr>
        <p:spPr bwMode="ltGray">
          <a:xfrm>
            <a:off x="228604" y="1314453"/>
            <a:ext cx="8382000" cy="1709737"/>
          </a:xfrm>
          <a:prstGeom prst="roundRect">
            <a:avLst>
              <a:gd name="adj" fmla="val 12495"/>
            </a:avLst>
          </a:prstGeom>
          <a:solidFill>
            <a:srgbClr val="339966"/>
          </a:solidFill>
          <a:ln w="12700" cap="flat">
            <a:solidFill>
              <a:schemeClr val="tx2"/>
            </a:solidFill>
            <a:round/>
            <a:headEnd type="none" w="med" len="med"/>
            <a:tailEnd type="none" w="med" len="med"/>
          </a:ln>
          <a:effectLst>
            <a:outerShdw dist="161645" dir="2700000" algn="ctr" rotWithShape="0">
              <a:schemeClr val="bg2"/>
            </a:outerShdw>
          </a:effectLst>
        </p:spPr>
        <p:txBody>
          <a:bodyPr vert="horz" lIns="92075" tIns="46039" rIns="92075" bIns="46039" rtlCol="0" anchor="b">
            <a:noAutofit/>
          </a:bodyPr>
          <a:lstStyle/>
          <a:p>
            <a:pPr algn="ctr">
              <a:spcBef>
                <a:spcPts val="30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DATA 301 </a:t>
            </a:r>
            <a:b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Introduction to Data Analytics</a:t>
            </a:r>
            <a:b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Course 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8300" y="3810006"/>
            <a:ext cx="5867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Dr. </a:t>
            </a:r>
            <a:r>
              <a:rPr lang="en-CA" sz="3200" dirty="0" smtClean="0"/>
              <a:t>Patricia Lasserre</a:t>
            </a:r>
            <a:endParaRPr lang="en-CA" sz="3200" dirty="0"/>
          </a:p>
          <a:p>
            <a:pPr algn="ctr"/>
            <a:r>
              <a:rPr lang="en-CA" sz="3200" dirty="0"/>
              <a:t>University of British Columbia Okanagan</a:t>
            </a:r>
          </a:p>
          <a:p>
            <a:pPr algn="ctr"/>
            <a:r>
              <a:rPr lang="en-CA" sz="3200" dirty="0" smtClean="0"/>
              <a:t>patricia.lasserre@ubc.ca</a:t>
            </a:r>
            <a:endParaRPr lang="en-CA" sz="3200" dirty="0"/>
          </a:p>
        </p:txBody>
      </p:sp>
      <p:sp>
        <p:nvSpPr>
          <p:cNvPr id="4" name="Slides courtesy of Dr. Ramon Lawrence"/>
          <p:cNvSpPr/>
          <p:nvPr/>
        </p:nvSpPr>
        <p:spPr>
          <a:xfrm>
            <a:off x="3962400" y="6263051"/>
            <a:ext cx="4977308" cy="42418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rPr dirty="0">
                <a:solidFill>
                  <a:schemeClr val="bg1"/>
                </a:solidFill>
              </a:rPr>
              <a:t>Slides courtesy of </a:t>
            </a:r>
            <a:r>
              <a:rPr b="1" dirty="0">
                <a:solidFill>
                  <a:schemeClr val="bg1"/>
                </a:solidFill>
              </a:rPr>
              <a:t>Dr. Ramon Lawrence</a:t>
            </a:r>
          </a:p>
        </p:txBody>
      </p:sp>
    </p:spTree>
    <p:extLst>
      <p:ext uri="{BB962C8B-B14F-4D97-AF65-F5344CB8AC3E}">
        <p14:creationId xmlns:p14="http://schemas.microsoft.com/office/powerpoint/2010/main" val="388046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Data Analytics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b="1" i="1" dirty="0">
              <a:solidFill>
                <a:srgbClr val="14FD3A"/>
              </a:solidFill>
            </a:endParaRPr>
          </a:p>
          <a:p>
            <a:r>
              <a:rPr lang="en-CA" b="1" i="1" dirty="0">
                <a:solidFill>
                  <a:srgbClr val="14FD3A"/>
                </a:solidFill>
              </a:rPr>
              <a:t>Data analytics</a:t>
            </a:r>
            <a:r>
              <a:rPr lang="en-CA" dirty="0"/>
              <a:t> is important as society is collecting more and larger data sets all the time:</a:t>
            </a:r>
          </a:p>
          <a:p>
            <a:pPr lvl="1"/>
            <a:r>
              <a:rPr lang="en-CA" dirty="0"/>
              <a:t>Web: All web pages visited and links clicked, searches made, images and posts</a:t>
            </a:r>
          </a:p>
          <a:p>
            <a:pPr lvl="1"/>
            <a:r>
              <a:rPr lang="en-CA" dirty="0"/>
              <a:t>Business: Items purchased by date, supply chain/customers, industrial sensors</a:t>
            </a:r>
          </a:p>
          <a:p>
            <a:pPr lvl="1"/>
            <a:r>
              <a:rPr lang="en-CA" dirty="0"/>
              <a:t>Science: Massive data sets (biological/genomic, astronomy, physics)</a:t>
            </a:r>
          </a:p>
          <a:p>
            <a:pPr lvl="1"/>
            <a:r>
              <a:rPr lang="en-CA" dirty="0"/>
              <a:t>Environmental: Sensors and monitors (temperature, etc.)</a:t>
            </a:r>
          </a:p>
          <a:p>
            <a:r>
              <a:rPr lang="en-CA" dirty="0"/>
              <a:t>and transforming this raw data into useful insights has major value:</a:t>
            </a:r>
          </a:p>
          <a:p>
            <a:pPr lvl="1"/>
            <a:r>
              <a:rPr lang="en-CA" dirty="0"/>
              <a:t>Web: Online advertising driven by understanding customer behaviour</a:t>
            </a:r>
          </a:p>
          <a:p>
            <a:pPr lvl="1"/>
            <a:r>
              <a:rPr lang="en-CA" dirty="0"/>
              <a:t>Business: Sales predictions, marketing promotions, manufacturing improvement</a:t>
            </a:r>
          </a:p>
          <a:p>
            <a:pPr lvl="1"/>
            <a:r>
              <a:rPr lang="en-CA" dirty="0"/>
              <a:t>Science: Scientific discoveries, new medical treatments and drugs</a:t>
            </a:r>
          </a:p>
          <a:p>
            <a:pPr lvl="1"/>
            <a:r>
              <a:rPr lang="en-CA" dirty="0"/>
              <a:t>Environmental: Understanding of environmental processes to allow for changing policies and behaviours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7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Analytics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A data analyst has expertise in programming, statistics, data </a:t>
            </a:r>
            <a:r>
              <a:rPr lang="en-CA" i="1" dirty="0">
                <a:solidFill>
                  <a:schemeClr val="accent6"/>
                </a:solidFill>
              </a:rPr>
              <a:t>munging</a:t>
            </a:r>
            <a:r>
              <a:rPr lang="en-CA" dirty="0"/>
              <a:t> (transformation), and data visualization.</a:t>
            </a:r>
          </a:p>
          <a:p>
            <a:r>
              <a:rPr lang="en-CA" dirty="0"/>
              <a:t>In this course, you will learn industrial tools and build competency in </a:t>
            </a:r>
            <a:r>
              <a:rPr lang="en-CA" dirty="0" smtClean="0"/>
              <a:t>these </a:t>
            </a:r>
            <a:r>
              <a:rPr lang="en-CA" dirty="0"/>
              <a:t>skills.</a:t>
            </a:r>
          </a:p>
          <a:p>
            <a:r>
              <a:rPr lang="en-CA" dirty="0"/>
              <a:t>As an introductory course, the goal is to get exposure to the skills and techniques as there will not be time for mastery.</a:t>
            </a:r>
          </a:p>
          <a:p>
            <a:r>
              <a:rPr lang="en-CA" dirty="0"/>
              <a:t>This toolkit of systems and techniques will be useful in many jobs even if they are not considered data analyst positions.</a:t>
            </a:r>
          </a:p>
        </p:txBody>
      </p:sp>
    </p:spTree>
    <p:extLst>
      <p:ext uri="{BB962C8B-B14F-4D97-AF65-F5344CB8AC3E}">
        <p14:creationId xmlns:p14="http://schemas.microsoft.com/office/powerpoint/2010/main" val="78430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 is Important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  <a:p>
            <a:r>
              <a:rPr lang="en-CA"/>
              <a:t>Many </a:t>
            </a:r>
            <a:r>
              <a:rPr lang="en-CA" dirty="0"/>
              <a:t>professional jobs of the future will involve collecting, manipulating, and analyzing data.  People who can understand how data can be used will have better employment opportunities.</a:t>
            </a:r>
          </a:p>
          <a:p>
            <a:r>
              <a:rPr lang="en-CA" dirty="0"/>
              <a:t>Important results:</a:t>
            </a:r>
          </a:p>
          <a:p>
            <a:pPr lvl="1"/>
            <a:r>
              <a:rPr lang="en-CA" dirty="0"/>
              <a:t>Excel Proficiency – Everyone should know how to use Excel as a general data analysis and productivity software.</a:t>
            </a:r>
          </a:p>
          <a:p>
            <a:pPr lvl="1"/>
            <a:r>
              <a:rPr lang="en-CA" dirty="0"/>
              <a:t>Databases – Understand how they work and how to use them.</a:t>
            </a:r>
          </a:p>
          <a:p>
            <a:pPr lvl="1"/>
            <a:r>
              <a:rPr lang="en-CA" dirty="0"/>
              <a:t>Programming and Computational Thinking – The ability to clearly articulate a problem in a systematic way has applications beyond data analytics.</a:t>
            </a:r>
          </a:p>
          <a:p>
            <a:pPr lvl="1"/>
            <a:r>
              <a:rPr lang="en-CA" dirty="0"/>
              <a:t>Applied Statistics – Using R and other software makes your statistics training useful for real-world problems.</a:t>
            </a:r>
          </a:p>
          <a:p>
            <a:pPr lvl="1"/>
            <a:r>
              <a:rPr lang="en-CA" dirty="0"/>
              <a:t>Real-world problem solving – Your toolkit will allow you to tackle real-world data analysis problems and understand what tool to use and how to proceed.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3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Why are you here?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A) I want to learn more about data analytics.</a:t>
            </a:r>
          </a:p>
          <a:p>
            <a:endParaRPr lang="en-CA" dirty="0"/>
          </a:p>
          <a:p>
            <a:r>
              <a:rPr lang="en-CA" dirty="0"/>
              <a:t>B) I know how important data is to my work or future work.</a:t>
            </a:r>
          </a:p>
          <a:p>
            <a:endParaRPr lang="en-CA" dirty="0"/>
          </a:p>
          <a:p>
            <a:r>
              <a:rPr lang="en-CA" dirty="0"/>
              <a:t>C) I need an upper-year elective course.</a:t>
            </a:r>
          </a:p>
          <a:p>
            <a:endParaRPr lang="en-CA" dirty="0"/>
          </a:p>
          <a:p>
            <a:r>
              <a:rPr lang="en-CA" dirty="0"/>
              <a:t>D) I already have training in computer science/statistics and want to expand my knowledge further.</a:t>
            </a:r>
          </a:p>
          <a:p>
            <a:endParaRPr lang="en-CA" dirty="0"/>
          </a:p>
          <a:p>
            <a:r>
              <a:rPr lang="en-CA" dirty="0"/>
              <a:t>E) I want an easy credit.</a:t>
            </a:r>
          </a:p>
        </p:txBody>
      </p:sp>
    </p:spTree>
    <p:extLst>
      <p:ext uri="{BB962C8B-B14F-4D97-AF65-F5344CB8AC3E}">
        <p14:creationId xmlns:p14="http://schemas.microsoft.com/office/powerpoint/2010/main" val="26759887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What Topic are You Most Interested In?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A) Excel and SQL Databases</a:t>
            </a:r>
          </a:p>
          <a:p>
            <a:endParaRPr lang="en-CA" dirty="0"/>
          </a:p>
          <a:p>
            <a:r>
              <a:rPr lang="en-CA" dirty="0"/>
              <a:t>B) Programming and Python</a:t>
            </a:r>
          </a:p>
          <a:p>
            <a:endParaRPr lang="en-CA" dirty="0"/>
          </a:p>
          <a:p>
            <a:r>
              <a:rPr lang="en-CA" dirty="0"/>
              <a:t>C) Data Visualization and GIS</a:t>
            </a:r>
          </a:p>
          <a:p>
            <a:endParaRPr lang="en-CA" dirty="0"/>
          </a:p>
          <a:p>
            <a:r>
              <a:rPr lang="en-CA" dirty="0"/>
              <a:t>D) R and Applied Statistics</a:t>
            </a:r>
          </a:p>
          <a:p>
            <a:endParaRPr lang="en-CA" dirty="0"/>
          </a:p>
          <a:p>
            <a:r>
              <a:rPr lang="en-CA" dirty="0"/>
              <a:t>E) None of the above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86766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What is Your Major?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A) Math/Stat/Computer Science/Engineering</a:t>
            </a:r>
          </a:p>
          <a:p>
            <a:endParaRPr lang="en-CA" dirty="0"/>
          </a:p>
          <a:p>
            <a:r>
              <a:rPr lang="en-CA" dirty="0"/>
              <a:t>B) Business</a:t>
            </a:r>
          </a:p>
          <a:p>
            <a:endParaRPr lang="en-CA" dirty="0"/>
          </a:p>
          <a:p>
            <a:r>
              <a:rPr lang="en-CA" dirty="0"/>
              <a:t>C) Science (biology, chemistry, physics, environmental)</a:t>
            </a:r>
          </a:p>
          <a:p>
            <a:endParaRPr lang="en-CA" dirty="0"/>
          </a:p>
          <a:p>
            <a:r>
              <a:rPr lang="en-CA" dirty="0"/>
              <a:t>D) Arts</a:t>
            </a:r>
          </a:p>
          <a:p>
            <a:endParaRPr lang="en-CA" dirty="0"/>
          </a:p>
          <a:p>
            <a:r>
              <a:rPr lang="en-CA" dirty="0"/>
              <a:t>E) Other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711891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What is Your Statistics Background?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A) I have taken no statistics courses.</a:t>
            </a:r>
          </a:p>
          <a:p>
            <a:endParaRPr lang="en-CA" dirty="0"/>
          </a:p>
          <a:p>
            <a:r>
              <a:rPr lang="en-CA" dirty="0"/>
              <a:t>B) I have taken a statistics course – not sure what I remember though.</a:t>
            </a:r>
          </a:p>
          <a:p>
            <a:endParaRPr lang="en-CA" dirty="0"/>
          </a:p>
          <a:p>
            <a:r>
              <a:rPr lang="en-CA" dirty="0"/>
              <a:t>C) I have taken a statistics course and can explain what a confidence interval is.</a:t>
            </a:r>
          </a:p>
          <a:p>
            <a:endParaRPr lang="en-CA" dirty="0"/>
          </a:p>
          <a:p>
            <a:r>
              <a:rPr lang="en-CA" dirty="0"/>
              <a:t>D) I have taken multiple statistics courses.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732614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What is Your Computer Background?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A) I can use computer and mobile applications</a:t>
            </a:r>
          </a:p>
          <a:p>
            <a:endParaRPr lang="en-CA" dirty="0"/>
          </a:p>
          <a:p>
            <a:r>
              <a:rPr lang="en-CA" dirty="0"/>
              <a:t>B) I can write a formula in Excel</a:t>
            </a:r>
          </a:p>
          <a:p>
            <a:endParaRPr lang="en-CA" dirty="0"/>
          </a:p>
          <a:p>
            <a:r>
              <a:rPr lang="en-CA" dirty="0"/>
              <a:t>C) I can write a simple program in some programming language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D) I can write a query in SQL</a:t>
            </a:r>
          </a:p>
          <a:p>
            <a:endParaRPr lang="en-CA" dirty="0"/>
          </a:p>
          <a:p>
            <a:r>
              <a:rPr lang="en-CA" dirty="0"/>
              <a:t>E) I am a CS major or have taken several CS courses</a:t>
            </a:r>
          </a:p>
        </p:txBody>
      </p:sp>
    </p:spTree>
    <p:extLst>
      <p:ext uri="{BB962C8B-B14F-4D97-AF65-F5344CB8AC3E}">
        <p14:creationId xmlns:p14="http://schemas.microsoft.com/office/powerpoint/2010/main" val="8621647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What Grade are You Expecting to Get?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A) A</a:t>
            </a:r>
          </a:p>
          <a:p>
            <a:endParaRPr lang="en-CA"/>
          </a:p>
          <a:p>
            <a:r>
              <a:rPr lang="en-CA"/>
              <a:t>B) B</a:t>
            </a:r>
          </a:p>
          <a:p>
            <a:endParaRPr lang="en-CA"/>
          </a:p>
          <a:p>
            <a:r>
              <a:rPr lang="en-CA"/>
              <a:t>C) C</a:t>
            </a:r>
          </a:p>
          <a:p>
            <a:endParaRPr lang="en-CA"/>
          </a:p>
          <a:p>
            <a:r>
              <a:rPr lang="en-CA"/>
              <a:t>D) D</a:t>
            </a:r>
          </a:p>
          <a:p>
            <a:endParaRPr lang="en-CA"/>
          </a:p>
          <a:p>
            <a:r>
              <a:rPr lang="en-CA"/>
              <a:t>E) F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90043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the Course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overall goal of this course is for you to:</a:t>
            </a:r>
          </a:p>
          <a:p>
            <a:pPr algn="ctr"/>
            <a:endParaRPr lang="en-CA" b="1" dirty="0">
              <a:solidFill>
                <a:srgbClr val="14FD3A"/>
              </a:solidFill>
            </a:endParaRPr>
          </a:p>
          <a:p>
            <a:pPr algn="ctr"/>
            <a:r>
              <a:rPr lang="en-CA" b="1" dirty="0">
                <a:solidFill>
                  <a:srgbClr val="14FD3A"/>
                </a:solidFill>
              </a:rPr>
              <a:t>Understand data analytics and be able to apply data analysis to data sets using a variety of software tools and techniques</a:t>
            </a:r>
            <a:endParaRPr lang="en-CA" dirty="0"/>
          </a:p>
          <a:p>
            <a:endParaRPr lang="en-CA" dirty="0"/>
          </a:p>
          <a:p>
            <a:r>
              <a:rPr lang="en-CA" dirty="0"/>
              <a:t>This course will provide the tools for you to perform your own data analysis when encountering problems in the real-world.</a:t>
            </a:r>
          </a:p>
        </p:txBody>
      </p:sp>
    </p:spTree>
    <p:extLst>
      <p:ext uri="{BB962C8B-B14F-4D97-AF65-F5344CB8AC3E}">
        <p14:creationId xmlns:p14="http://schemas.microsoft.com/office/powerpoint/2010/main" val="358226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Course Goals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167" indent="-457167">
              <a:buAutoNum type="arabicParenR"/>
            </a:pPr>
            <a:r>
              <a:rPr lang="en-US" dirty="0"/>
              <a:t>Provide the information in a simple, concise, and effective way for learning.</a:t>
            </a:r>
          </a:p>
          <a:p>
            <a:pPr marL="457167" indent="-457167">
              <a:buAutoNum type="arabicParenR"/>
            </a:pPr>
            <a:r>
              <a:rPr lang="en-US" dirty="0"/>
              <a:t>Strive for </a:t>
            </a:r>
            <a:r>
              <a:rPr lang="en-CA" b="1" i="1" dirty="0">
                <a:solidFill>
                  <a:srgbClr val="14FD3A"/>
                </a:solidFill>
              </a:rPr>
              <a:t>all</a:t>
            </a:r>
            <a:r>
              <a:rPr lang="en-US" dirty="0"/>
              <a:t> students to understand the material and pass the course.</a:t>
            </a:r>
          </a:p>
          <a:p>
            <a:pPr marL="457167" indent="-457167">
              <a:buAutoNum type="arabicParenR"/>
            </a:pPr>
            <a:r>
              <a:rPr lang="en-US" dirty="0"/>
              <a:t>Be available for questions</a:t>
            </a:r>
          </a:p>
          <a:p>
            <a:pPr marL="457167" indent="-457167">
              <a:buAutoNum type="arabicParenR"/>
            </a:pPr>
            <a:r>
              <a:rPr lang="en-CA" dirty="0"/>
              <a:t>Provide an introduction to data analytics tools and techniques so that students are able to apply data analysis to their own data sets.</a:t>
            </a:r>
          </a:p>
          <a:p>
            <a:pPr marL="457167" indent="-457167">
              <a:buAutoNum type="arabicParenR"/>
            </a:pPr>
            <a:r>
              <a:rPr lang="en-CA" dirty="0"/>
              <a:t>Encourage students to continue with other data analytics or computer science courses.</a:t>
            </a:r>
          </a:p>
        </p:txBody>
      </p:sp>
    </p:spTree>
    <p:extLst>
      <p:ext uri="{BB962C8B-B14F-4D97-AF65-F5344CB8AC3E}">
        <p14:creationId xmlns:p14="http://schemas.microsoft.com/office/powerpoint/2010/main" val="308894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167" indent="-457167">
              <a:buAutoNum type="arabicParenR"/>
            </a:pPr>
            <a:r>
              <a:rPr lang="en-US" dirty="0"/>
              <a:t>Understand data representation formats and techniques and how to use them.</a:t>
            </a:r>
          </a:p>
          <a:p>
            <a:pPr marL="457167" indent="-457167">
              <a:buAutoNum type="arabicParenR"/>
            </a:pPr>
            <a:r>
              <a:rPr lang="en-CA" dirty="0"/>
              <a:t>Experience a wide-range of data analytics tools include Excel, SQL databases, </a:t>
            </a:r>
            <a:r>
              <a:rPr lang="en-CA" dirty="0" smtClean="0"/>
              <a:t>R (tentative), </a:t>
            </a:r>
            <a:r>
              <a:rPr lang="en-CA" dirty="0"/>
              <a:t>and visualization and reporting software.</a:t>
            </a:r>
          </a:p>
          <a:p>
            <a:pPr marL="457167" indent="-457167">
              <a:buAutoNum type="arabicParenR"/>
            </a:pPr>
            <a:r>
              <a:rPr lang="en-CA" dirty="0"/>
              <a:t>Develop a computational thinking approach to problem solving and use programs and scripting to solve data tasks.</a:t>
            </a:r>
          </a:p>
          <a:p>
            <a:pPr marL="457167" indent="-457167">
              <a:buAutoNum type="arabicParenR"/>
            </a:pPr>
            <a:r>
              <a:rPr lang="en-CA" dirty="0"/>
              <a:t>Apply techniques to representative problems involving geographical (GIS), business, and scientific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9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Academic Dishonesty</a:t>
            </a:r>
          </a:p>
        </p:txBody>
      </p:sp>
      <p:sp>
        <p:nvSpPr>
          <p:cNvPr id="45977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Cheating in all its forms is strictly prohibited and will be taken very seriously by the instructor. </a:t>
            </a:r>
          </a:p>
          <a:p>
            <a:r>
              <a:rPr lang="en-US" dirty="0"/>
              <a:t>A guideline to what constitutes cheating:</a:t>
            </a:r>
          </a:p>
          <a:p>
            <a:pPr lvl="1"/>
            <a:r>
              <a:rPr lang="en-US" dirty="0"/>
              <a:t>Assignments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Working in groups to solve questions and/or comparing answers to questions once they have been solved (except for group assignments).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Discussing HOW to solve a particular question instead of WHAT the question involves.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Accessing previous lab solutions</a:t>
            </a:r>
          </a:p>
          <a:p>
            <a:pPr lvl="1"/>
            <a:r>
              <a:rPr lang="en-US" dirty="0" smtClean="0"/>
              <a:t>Tests </a:t>
            </a:r>
            <a:endParaRPr lang="en-US" dirty="0"/>
          </a:p>
          <a:p>
            <a:pPr lvl="2"/>
            <a:r>
              <a:rPr lang="en-US" dirty="0"/>
              <a:t>All exams are </a:t>
            </a:r>
            <a:r>
              <a:rPr lang="en-US" dirty="0" smtClean="0"/>
              <a:t>open book.</a:t>
            </a:r>
            <a:endParaRPr lang="en-US" dirty="0"/>
          </a:p>
          <a:p>
            <a:r>
              <a:rPr lang="en-US" dirty="0"/>
              <a:t>Academic dishonesty may result in a "F" for the assignment or course and all instances are recorded in the Dean's office.</a:t>
            </a:r>
          </a:p>
        </p:txBody>
      </p:sp>
    </p:spTree>
    <p:extLst>
      <p:ext uri="{BB962C8B-B14F-4D97-AF65-F5344CB8AC3E}">
        <p14:creationId xmlns:p14="http://schemas.microsoft.com/office/powerpoint/2010/main" val="116374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Pass This Course</a:t>
            </a:r>
            <a:endParaRPr lang="en-US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most important things to do to pass this course: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 you work </a:t>
            </a:r>
            <a:r>
              <a:rPr lang="en-US" b="1" i="1" dirty="0" smtClean="0">
                <a:solidFill>
                  <a:srgbClr val="2AF62A"/>
                </a:solidFill>
              </a:rPr>
              <a:t>on time</a:t>
            </a:r>
          </a:p>
          <a:p>
            <a:pPr lvl="2"/>
            <a:r>
              <a:rPr lang="en-US" dirty="0" smtClean="0"/>
              <a:t>Listen </a:t>
            </a:r>
            <a:r>
              <a:rPr lang="en-US" dirty="0"/>
              <a:t>to the videos when they </a:t>
            </a:r>
            <a:r>
              <a:rPr lang="en-US" dirty="0" smtClean="0"/>
              <a:t>arrive</a:t>
            </a:r>
          </a:p>
          <a:p>
            <a:pPr lvl="2"/>
            <a:r>
              <a:rPr lang="en-US" dirty="0" smtClean="0"/>
              <a:t>Take notes of the videos to support your learning</a:t>
            </a:r>
          </a:p>
          <a:p>
            <a:pPr lvl="2"/>
            <a:r>
              <a:rPr lang="en-US" dirty="0" smtClean="0"/>
              <a:t>Complete your quizzes on time</a:t>
            </a:r>
          </a:p>
          <a:p>
            <a:pPr lvl="2"/>
            <a:r>
              <a:rPr lang="en-US" dirty="0" smtClean="0"/>
              <a:t>Start </a:t>
            </a:r>
            <a:r>
              <a:rPr lang="en-US" dirty="0"/>
              <a:t>your lab early and finish it on </a:t>
            </a:r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Start your project early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Participate</a:t>
            </a:r>
          </a:p>
          <a:p>
            <a:pPr lvl="2"/>
            <a:r>
              <a:rPr lang="en-US" dirty="0"/>
              <a:t>Check Ed discussion: ask questions if yours have not been asked </a:t>
            </a:r>
            <a:r>
              <a:rPr lang="en-US" dirty="0" smtClean="0"/>
              <a:t>yet</a:t>
            </a:r>
          </a:p>
          <a:p>
            <a:pPr lvl="2"/>
            <a:r>
              <a:rPr lang="en-US" dirty="0" smtClean="0"/>
              <a:t>Participate in class activities</a:t>
            </a:r>
          </a:p>
          <a:p>
            <a:pPr lvl="2"/>
            <a:r>
              <a:rPr lang="en-US" dirty="0" smtClean="0"/>
              <a:t>Be active in the project</a:t>
            </a:r>
          </a:p>
          <a:p>
            <a:pPr marL="502884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Complete </a:t>
            </a:r>
            <a:r>
              <a:rPr lang="en-US" dirty="0"/>
              <a:t>all lab assignments</a:t>
            </a:r>
          </a:p>
          <a:p>
            <a:pPr lvl="2"/>
            <a:r>
              <a:rPr lang="en-US" dirty="0"/>
              <a:t>Labs are for marks and are practice to learn the material for the exams.</a:t>
            </a:r>
          </a:p>
          <a:p>
            <a:pPr marL="502884" lvl="2" indent="0">
              <a:buNone/>
            </a:pPr>
            <a:endParaRPr lang="en-US" dirty="0"/>
          </a:p>
          <a:p>
            <a:r>
              <a:rPr lang="en-US" dirty="0"/>
              <a:t>To get an “A” in this course do all the above plus:</a:t>
            </a:r>
          </a:p>
          <a:p>
            <a:pPr lvl="1"/>
            <a:r>
              <a:rPr lang="en-CA" dirty="0"/>
              <a:t>Practice on your own.</a:t>
            </a:r>
            <a:r>
              <a:rPr lang="en-US" dirty="0"/>
              <a:t> Practice makes perfect.</a:t>
            </a:r>
          </a:p>
          <a:p>
            <a:pPr lvl="2"/>
            <a:r>
              <a:rPr lang="en-CA" dirty="0"/>
              <a:t>Do more questions than in the labs.  Try the techniques on your own data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2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is the course set 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Mainly asynchronous to accommodate all students</a:t>
            </a:r>
          </a:p>
          <a:p>
            <a:endParaRPr lang="en-CA" dirty="0"/>
          </a:p>
          <a:p>
            <a:r>
              <a:rPr lang="en-CA" dirty="0" smtClean="0"/>
              <a:t>All will be accessed through Canvas</a:t>
            </a:r>
          </a:p>
          <a:p>
            <a:pPr lvl="1"/>
            <a:r>
              <a:rPr lang="en-CA" dirty="0" smtClean="0"/>
              <a:t>Course Content holds the majority of the information</a:t>
            </a:r>
          </a:p>
          <a:p>
            <a:pPr lvl="2"/>
            <a:r>
              <a:rPr lang="en-CA" dirty="0" smtClean="0"/>
              <a:t>Syllabus</a:t>
            </a:r>
          </a:p>
          <a:p>
            <a:pPr lvl="2"/>
            <a:r>
              <a:rPr lang="en-CA" dirty="0" smtClean="0"/>
              <a:t>Weekly schedule</a:t>
            </a:r>
          </a:p>
          <a:p>
            <a:pPr lvl="2"/>
            <a:r>
              <a:rPr lang="en-CA" dirty="0" smtClean="0"/>
              <a:t>Labs access (but labs must be submitted through Canvas)</a:t>
            </a:r>
          </a:p>
          <a:p>
            <a:pPr lvl="1"/>
            <a:r>
              <a:rPr lang="en-CA" dirty="0" smtClean="0"/>
              <a:t>Canvas notification to announce when more material has been added to course content</a:t>
            </a:r>
          </a:p>
          <a:p>
            <a:pPr lvl="1"/>
            <a:r>
              <a:rPr lang="en-CA" dirty="0" smtClean="0"/>
              <a:t>Videos will be linked directly in Canvas, slides will be in content.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6033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Communication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For questions about logistics, labs, </a:t>
            </a:r>
            <a:r>
              <a:rPr lang="en-CA" dirty="0" err="1" smtClean="0"/>
              <a:t>etc</a:t>
            </a:r>
            <a:endParaRPr lang="en-CA" dirty="0" smtClean="0"/>
          </a:p>
          <a:p>
            <a:pPr lvl="1"/>
            <a:r>
              <a:rPr lang="en-CA" dirty="0" smtClean="0"/>
              <a:t>Ed discussion</a:t>
            </a:r>
          </a:p>
          <a:p>
            <a:pPr lvl="1"/>
            <a:r>
              <a:rPr lang="en-CA" dirty="0" smtClean="0"/>
              <a:t>Don’t wait to the last minute for asking questions ! The earlier the questions are asked, the more the entire class benefit from the answer!</a:t>
            </a:r>
          </a:p>
          <a:p>
            <a:pPr lvl="1"/>
            <a:r>
              <a:rPr lang="en-CA" dirty="0" smtClean="0"/>
              <a:t>1hr per day on Ed discussion (TA + me)</a:t>
            </a:r>
          </a:p>
          <a:p>
            <a:pPr lvl="1"/>
            <a:endParaRPr lang="en-CA" dirty="0"/>
          </a:p>
          <a:p>
            <a:r>
              <a:rPr lang="en-CA" dirty="0" smtClean="0"/>
              <a:t>For personal questions (marks, medical issues, emergency situation)</a:t>
            </a:r>
          </a:p>
          <a:p>
            <a:pPr lvl="1"/>
            <a:r>
              <a:rPr lang="en-CA" dirty="0" smtClean="0"/>
              <a:t>Canvas (only place where we receive notification!)</a:t>
            </a:r>
          </a:p>
          <a:p>
            <a:pPr lvl="1"/>
            <a:r>
              <a:rPr lang="en-CA" dirty="0" smtClean="0"/>
              <a:t>Don’t abuse it.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828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Data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b="1" i="1" dirty="0">
              <a:solidFill>
                <a:srgbClr val="14FD3A"/>
              </a:solidFill>
            </a:endParaRPr>
          </a:p>
          <a:p>
            <a:r>
              <a:rPr lang="en-CA" b="1" i="1" dirty="0">
                <a:solidFill>
                  <a:srgbClr val="14FD3A"/>
                </a:solidFill>
              </a:rPr>
              <a:t>Data analysis</a:t>
            </a:r>
            <a:r>
              <a:rPr lang="en-CA" dirty="0"/>
              <a:t> is the processing of data to yield useful insights or knowledge.</a:t>
            </a:r>
          </a:p>
          <a:p>
            <a:pPr lvl="1"/>
            <a:r>
              <a:rPr lang="en-CA" dirty="0"/>
              <a:t>Data processing involves finding, loading, cleaning, manipulating, transforming, modeling, and visualizing the data.</a:t>
            </a:r>
          </a:p>
          <a:p>
            <a:pPr lvl="1"/>
            <a:r>
              <a:rPr lang="en-CA" dirty="0"/>
              <a:t>The knowledge may be used for scientific discovery, business decision-making, or a variety of other applications.</a:t>
            </a:r>
          </a:p>
          <a:p>
            <a:pPr marL="237726" lvl="1" indent="0">
              <a:buNone/>
            </a:pPr>
            <a:endParaRPr lang="en-CA" dirty="0"/>
          </a:p>
          <a:p>
            <a:r>
              <a:rPr lang="en-CA" dirty="0"/>
              <a:t>A </a:t>
            </a:r>
            <a:r>
              <a:rPr lang="en-CA" b="1" i="1" dirty="0">
                <a:solidFill>
                  <a:srgbClr val="14FD3A"/>
                </a:solidFill>
              </a:rPr>
              <a:t>data analyst</a:t>
            </a:r>
            <a:r>
              <a:rPr lang="en-CA" dirty="0"/>
              <a:t> is a person who uses tools and applications to transform raw data into a form that will be useful.</a:t>
            </a:r>
          </a:p>
          <a:p>
            <a:pPr lvl="1"/>
            <a:r>
              <a:rPr lang="en-CA" dirty="0"/>
              <a:t>Data analyst jobs are projected to be one of the top jobs over the next 10 years.</a:t>
            </a:r>
          </a:p>
          <a:p>
            <a:pPr lvl="2"/>
            <a:r>
              <a:rPr lang="en-CA" dirty="0"/>
              <a:t>See: http://blog.udacity.com/2014/11/data-analysts-what-youll-make.html</a:t>
            </a:r>
            <a:endParaRPr lang="en-US" dirty="0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 flipH="1">
            <a:off x="46251" y="0"/>
            <a:ext cx="609601" cy="762013"/>
          </a:xfrm>
          <a:prstGeom prst="star5">
            <a:avLst/>
          </a:prstGeom>
          <a:solidFill>
            <a:srgbClr val="F0F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sz="32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91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5232</TotalTime>
  <Words>1401</Words>
  <Application>Microsoft Office PowerPoint</Application>
  <PresentationFormat>Letter Paper (8.5x11 in)</PresentationFormat>
  <Paragraphs>195</Paragraphs>
  <Slides>18</Slides>
  <Notes>16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Symbol</vt:lpstr>
      <vt:lpstr>Verdana</vt:lpstr>
      <vt:lpstr>Wingdings</vt:lpstr>
      <vt:lpstr>Office Theme</vt:lpstr>
      <vt:lpstr>DATA 301  Introduction to Data Analytics Course Introduction</vt:lpstr>
      <vt:lpstr>The Essence of the Course</vt:lpstr>
      <vt:lpstr>My Course Goals</vt:lpstr>
      <vt:lpstr>Course Objectives</vt:lpstr>
      <vt:lpstr>Academic Dishonesty</vt:lpstr>
      <vt:lpstr>How to Pass This Course</vt:lpstr>
      <vt:lpstr>How is the course set up</vt:lpstr>
      <vt:lpstr>Communication </vt:lpstr>
      <vt:lpstr>What is Data Analysis?</vt:lpstr>
      <vt:lpstr>Why is Data Analytics Important?</vt:lpstr>
      <vt:lpstr>Data Analytics Toolkit</vt:lpstr>
      <vt:lpstr>Why This Course is Important</vt:lpstr>
      <vt:lpstr>  Why are you here?</vt:lpstr>
      <vt:lpstr> What Topic are You Most Interested In?</vt:lpstr>
      <vt:lpstr> What is Your Major?</vt:lpstr>
      <vt:lpstr> What is Your Statistics Background?</vt:lpstr>
      <vt:lpstr> What is Your Computer Background?</vt:lpstr>
      <vt:lpstr>  What Grade are You Expecting to Get?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301  Introduction to Data Analytics  Course Introduction</dc:title>
  <dc:creator>Ramon Lawrence</dc:creator>
  <cp:lastModifiedBy>Lasserre, Patricia</cp:lastModifiedBy>
  <cp:revision>84</cp:revision>
  <cp:lastPrinted>2018-05-15T00:23:25Z</cp:lastPrinted>
  <dcterms:created xsi:type="dcterms:W3CDTF">2006-08-16T00:00:00Z</dcterms:created>
  <dcterms:modified xsi:type="dcterms:W3CDTF">2021-01-09T00:20:25Z</dcterms:modified>
</cp:coreProperties>
</file>