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308"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xfrm>
            <a:off x="1143000" y="685800"/>
            <a:ext cx="4572000" cy="3429000"/>
          </a:xfrm>
          <a:prstGeom prst="rect">
            <a:avLst/>
          </a:prstGeom>
        </p:spPr>
        <p:txBody>
          <a:bodyPr/>
          <a:lstStyle/>
          <a:p>
            <a:endParaRPr/>
          </a:p>
        </p:txBody>
      </p:sp>
      <p:sp>
        <p:nvSpPr>
          <p:cNvPr id="102" name="Shape 10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Shape 469"/>
          <p:cNvSpPr>
            <a:spLocks noGrp="1" noRot="1" noChangeAspect="1"/>
          </p:cNvSpPr>
          <p:nvPr>
            <p:ph type="sldImg"/>
          </p:nvPr>
        </p:nvSpPr>
        <p:spPr>
          <a:xfrm>
            <a:off x="381000" y="685800"/>
            <a:ext cx="6096000" cy="3429000"/>
          </a:xfrm>
          <a:prstGeom prst="rect">
            <a:avLst/>
          </a:prstGeom>
        </p:spPr>
        <p:txBody>
          <a:bodyPr/>
          <a:lstStyle/>
          <a:p>
            <a:endParaRPr/>
          </a:p>
        </p:txBody>
      </p:sp>
      <p:sp>
        <p:nvSpPr>
          <p:cNvPr id="470" name="Shape 470"/>
          <p:cNvSpPr>
            <a:spLocks noGrp="1"/>
          </p:cNvSpPr>
          <p:nvPr>
            <p:ph type="body" sz="quarter" idx="1"/>
          </p:nvPr>
        </p:nvSpPr>
        <p:spPr>
          <a:prstGeom prst="rect">
            <a:avLst/>
          </a:prstGeom>
        </p:spPr>
        <p:txBody>
          <a:bodyPr/>
          <a:lstStyle/>
          <a:p>
            <a:r>
              <a:t>A for loop is a for-each loop which will iterate based on the number of group/collection elements.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Shape 578"/>
          <p:cNvSpPr>
            <a:spLocks noGrp="1" noRot="1" noChangeAspect="1"/>
          </p:cNvSpPr>
          <p:nvPr>
            <p:ph type="sldImg"/>
          </p:nvPr>
        </p:nvSpPr>
        <p:spPr>
          <a:xfrm>
            <a:off x="381000" y="685800"/>
            <a:ext cx="6096000" cy="3429000"/>
          </a:xfrm>
          <a:prstGeom prst="rect">
            <a:avLst/>
          </a:prstGeom>
        </p:spPr>
        <p:txBody>
          <a:bodyPr/>
          <a:lstStyle/>
          <a:p>
            <a:endParaRPr/>
          </a:p>
        </p:txBody>
      </p:sp>
      <p:sp>
        <p:nvSpPr>
          <p:cNvPr id="579" name="Shape 579"/>
          <p:cNvSpPr>
            <a:spLocks noGrp="1"/>
          </p:cNvSpPr>
          <p:nvPr>
            <p:ph type="body" sz="quarter" idx="1"/>
          </p:nvPr>
        </p:nvSpPr>
        <p:spPr>
          <a:prstGeom prst="rect">
            <a:avLst/>
          </a:prstGeom>
        </p:spPr>
        <p:txBody>
          <a:bodyPr/>
          <a:lstStyle/>
          <a:p>
            <a:r>
              <a:t>for i in range(0, len(x)):</a:t>
            </a:r>
          </a:p>
          <a:p>
            <a:r>
              <a:t>        x[i] = x[i] * 2</a:t>
            </a:r>
          </a:p>
          <a:p>
            <a:r>
              <a:t>    return x</a:t>
            </a:r>
          </a:p>
          <a:p>
            <a:endParaRPr/>
          </a:p>
          <a:p>
            <a:r>
              <a:t>List concatenation using +</a:t>
            </a:r>
          </a:p>
          <a:p>
            <a:r>
              <a:t>x + y</a:t>
            </a:r>
          </a:p>
          <a:p>
            <a:r>
              <a:t>for two lists x and y</a:t>
            </a:r>
          </a:p>
          <a:p>
            <a:endParaRPr/>
          </a:p>
          <a:p>
            <a:r>
              <a:t>letters = ['a', 'b', 'c', 'd']</a:t>
            </a:r>
          </a:p>
          <a:p>
            <a:r>
              <a:t>print " ".join(letters)</a:t>
            </a:r>
          </a:p>
          <a:p>
            <a:r>
              <a:t>print "---".join(letters)</a:t>
            </a:r>
          </a:p>
          <a:p>
            <a:r>
              <a:t>In the example above, we create a list called letters.</a:t>
            </a:r>
          </a:p>
          <a:p>
            <a:r>
              <a:t>Then, we print a b c d. The .join method uses the string to combine the items in the list.</a:t>
            </a:r>
          </a:p>
          <a:p>
            <a:r>
              <a:t>Finally, we print a---b---c---d. We are calling the .join function on the "---" string.</a:t>
            </a:r>
          </a:p>
          <a:p>
            <a:r>
              <a:t>We want to turn each row into "O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a:endParaRPr/>
          </a:p>
        </p:txBody>
      </p:sp>
      <p:sp>
        <p:nvSpPr>
          <p:cNvPr id="586" name="Shape 586"/>
          <p:cNvSpPr>
            <a:spLocks noGrp="1"/>
          </p:cNvSpPr>
          <p:nvPr>
            <p:ph type="body" sz="quarter" idx="1"/>
          </p:nvPr>
        </p:nvSpPr>
        <p:spPr>
          <a:prstGeom prst="rect">
            <a:avLst/>
          </a:prstGeom>
        </p:spPr>
        <p:txBody>
          <a:bodyPr/>
          <a:lstStyle/>
          <a:p>
            <a:pPr defTabSz="882522"/>
            <a:r>
              <a:t>Add:</a:t>
            </a:r>
          </a:p>
          <a:p>
            <a:pPr defTabSz="882522">
              <a:defRPr>
                <a:solidFill>
                  <a:srgbClr val="1F497D"/>
                </a:solidFill>
              </a:defRPr>
            </a:pPr>
            <a:r>
              <a:t>lst = []</a:t>
            </a:r>
          </a:p>
          <a:p>
            <a:pPr>
              <a:defRPr>
                <a:latin typeface="Courier New"/>
                <a:ea typeface="Courier New"/>
                <a:cs typeface="Courier New"/>
                <a:sym typeface="Courier New"/>
              </a:defRPr>
            </a:pPr>
            <a:r>
              <a:t>lst.append(1)</a:t>
            </a:r>
          </a:p>
          <a:p>
            <a:r>
              <a:t>print(lst)</a:t>
            </a:r>
          </a:p>
          <a:p>
            <a:endParaRPr/>
          </a:p>
          <a:p>
            <a:r>
              <a:t>Insert:</a:t>
            </a:r>
          </a:p>
          <a:p>
            <a:r>
              <a:t>data = [1, 2, 3, 5]</a:t>
            </a:r>
          </a:p>
          <a:p>
            <a:r>
              <a:t>data.insert(3, 4)</a:t>
            </a:r>
          </a:p>
          <a:p>
            <a:r>
              <a:t>print(data)</a:t>
            </a:r>
          </a:p>
          <a:p>
            <a:endParaRPr/>
          </a:p>
          <a:p>
            <a:r>
              <a:t>Remove:</a:t>
            </a:r>
          </a:p>
          <a:p>
            <a:r>
              <a:t>data = [1, 2, 3, 5]</a:t>
            </a:r>
          </a:p>
          <a:p>
            <a:r>
              <a:t>data.remove(5)</a:t>
            </a:r>
          </a:p>
          <a:p>
            <a:r>
              <a:t>print(data)</a:t>
            </a:r>
          </a:p>
          <a:p>
            <a:endParaRPr/>
          </a:p>
          <a:p>
            <a:r>
              <a:t>Update:</a:t>
            </a:r>
          </a:p>
          <a:p>
            <a:r>
              <a:t>lst = []</a:t>
            </a:r>
          </a:p>
          <a:p>
            <a:r>
              <a:t>lst.append(1)</a:t>
            </a:r>
          </a:p>
          <a:p>
            <a:r>
              <a:t>lst[0] = 10</a:t>
            </a:r>
          </a:p>
          <a:p>
            <a:r>
              <a:t>print(lst)</a:t>
            </a:r>
          </a:p>
          <a:p>
            <a:endParaRPr/>
          </a:p>
          <a:p>
            <a:endParaRPr/>
          </a:p>
          <a:p>
            <a:r>
              <a:t>Note: Also has pop method that removes at index and also returns the value at that index.</a:t>
            </a:r>
          </a:p>
          <a:p>
            <a:endParaRPr/>
          </a:p>
          <a:p>
            <a:r>
              <a:t>reversed(list.sort()) - will put in reverse order</a:t>
            </a:r>
          </a:p>
          <a:p>
            <a:r>
              <a:t>list.sort(reverse=True)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Shape 593"/>
          <p:cNvSpPr>
            <a:spLocks noGrp="1" noRot="1" noChangeAspect="1"/>
          </p:cNvSpPr>
          <p:nvPr>
            <p:ph type="sldImg"/>
          </p:nvPr>
        </p:nvSpPr>
        <p:spPr>
          <a:xfrm>
            <a:off x="381000" y="685800"/>
            <a:ext cx="6096000" cy="3429000"/>
          </a:xfrm>
          <a:prstGeom prst="rect">
            <a:avLst/>
          </a:prstGeom>
        </p:spPr>
        <p:txBody>
          <a:bodyPr/>
          <a:lstStyle/>
          <a:p>
            <a:endParaRPr/>
          </a:p>
        </p:txBody>
      </p:sp>
      <p:sp>
        <p:nvSpPr>
          <p:cNvPr id="594" name="Shape 594"/>
          <p:cNvSpPr>
            <a:spLocks noGrp="1"/>
          </p:cNvSpPr>
          <p:nvPr>
            <p:ph type="body" sz="quarter" idx="1"/>
          </p:nvPr>
        </p:nvSpPr>
        <p:spPr>
          <a:prstGeom prst="rect">
            <a:avLst/>
          </a:prstGeom>
        </p:spPr>
        <p:txBody>
          <a:bodyPr/>
          <a:lstStyle/>
          <a:p>
            <a:r>
              <a:t>It's also common to need to iterate over two lists at once. This is where the built-in zipfunction comes in handy.</a:t>
            </a:r>
          </a:p>
          <a:p>
            <a:r>
              <a:t>zip will create pairs of elements when passed two lists, and will stop at the end of the shorter list.</a:t>
            </a:r>
          </a:p>
          <a:p>
            <a:r>
              <a:t>zip can handle three or more lists as well!</a:t>
            </a:r>
          </a:p>
          <a:p>
            <a:endParaRPr/>
          </a:p>
          <a:p>
            <a:r>
              <a:t>list_a = [3, 9, 17, 15, 19]</a:t>
            </a:r>
          </a:p>
          <a:p>
            <a:r>
              <a:t>list_b = [2, 4, 8, 10, 30, 40, 50, 60, 70, 80, 90]</a:t>
            </a:r>
          </a:p>
          <a:p>
            <a:endParaRPr/>
          </a:p>
          <a:p>
            <a:r>
              <a:t>for a, b in zip(list_a, list_b):</a:t>
            </a:r>
          </a:p>
          <a:p>
            <a:r>
              <a:t>    if a &gt; b:</a:t>
            </a:r>
          </a:p>
          <a:p>
            <a:r>
              <a:t>        print a</a:t>
            </a:r>
          </a:p>
          <a:p>
            <a:r>
              <a:t>    else:</a:t>
            </a:r>
          </a:p>
          <a:p>
            <a:r>
              <a:t>        print 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Shape 607"/>
          <p:cNvSpPr>
            <a:spLocks noGrp="1" noRot="1" noChangeAspect="1"/>
          </p:cNvSpPr>
          <p:nvPr>
            <p:ph type="sldImg"/>
          </p:nvPr>
        </p:nvSpPr>
        <p:spPr>
          <a:xfrm>
            <a:off x="381000" y="685800"/>
            <a:ext cx="6096000" cy="3429000"/>
          </a:xfrm>
          <a:prstGeom prst="rect">
            <a:avLst/>
          </a:prstGeom>
        </p:spPr>
        <p:txBody>
          <a:bodyPr/>
          <a:lstStyle/>
          <a:p>
            <a:endParaRPr/>
          </a:p>
        </p:txBody>
      </p:sp>
      <p:sp>
        <p:nvSpPr>
          <p:cNvPr id="608" name="Shape 608"/>
          <p:cNvSpPr>
            <a:spLocks noGrp="1"/>
          </p:cNvSpPr>
          <p:nvPr>
            <p:ph type="body" sz="quarter" idx="1"/>
          </p:nvPr>
        </p:nvSpPr>
        <p:spPr>
          <a:prstGeom prst="rect">
            <a:avLst/>
          </a:prstGeom>
        </p:spPr>
        <p:txBody>
          <a:bodyPr/>
          <a:lstStyle/>
          <a:p>
            <a:r>
              <a:t>print(evenNums100[10:30:5])  # [20, 30, 40, 50]</a:t>
            </a:r>
          </a:p>
          <a:p>
            <a:r>
              <a:t>print(evenNums100[20:9:-5])  # [40, 30, 20]</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hape 614"/>
          <p:cNvSpPr>
            <a:spLocks noGrp="1" noRot="1" noChangeAspect="1"/>
          </p:cNvSpPr>
          <p:nvPr>
            <p:ph type="sldImg"/>
          </p:nvPr>
        </p:nvSpPr>
        <p:spPr>
          <a:xfrm>
            <a:off x="381000" y="685800"/>
            <a:ext cx="6096000" cy="3429000"/>
          </a:xfrm>
          <a:prstGeom prst="rect">
            <a:avLst/>
          </a:prstGeom>
        </p:spPr>
        <p:txBody>
          <a:bodyPr/>
          <a:lstStyle/>
          <a:p>
            <a:endParaRPr/>
          </a:p>
        </p:txBody>
      </p:sp>
      <p:sp>
        <p:nvSpPr>
          <p:cNvPr id="615" name="Shape 615"/>
          <p:cNvSpPr>
            <a:spLocks noGrp="1"/>
          </p:cNvSpPr>
          <p:nvPr>
            <p:ph type="body" sz="quarter" idx="1"/>
          </p:nvPr>
        </p:nvSpPr>
        <p:spPr>
          <a:prstGeom prst="rect">
            <a:avLst/>
          </a:prstGeom>
        </p:spPr>
        <p:txBody>
          <a:bodyPr/>
          <a:lstStyle/>
          <a:p>
            <a:r>
              <a:t>Answer: C</a:t>
            </a:r>
          </a:p>
          <a:p>
            <a:endParaRPr/>
          </a:p>
          <a:p>
            <a:r>
              <a:t>[2, 2, 3]</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Shape 620"/>
          <p:cNvSpPr>
            <a:spLocks noGrp="1" noRot="1" noChangeAspect="1"/>
          </p:cNvSpPr>
          <p:nvPr>
            <p:ph type="sldImg"/>
          </p:nvPr>
        </p:nvSpPr>
        <p:spPr>
          <a:xfrm>
            <a:off x="381000" y="685800"/>
            <a:ext cx="6096000" cy="3429000"/>
          </a:xfrm>
          <a:prstGeom prst="rect">
            <a:avLst/>
          </a:prstGeom>
        </p:spPr>
        <p:txBody>
          <a:bodyPr/>
          <a:lstStyle/>
          <a:p>
            <a:endParaRPr/>
          </a:p>
        </p:txBody>
      </p:sp>
      <p:sp>
        <p:nvSpPr>
          <p:cNvPr id="621" name="Shape 621"/>
          <p:cNvSpPr>
            <a:spLocks noGrp="1"/>
          </p:cNvSpPr>
          <p:nvPr>
            <p:ph type="body" sz="quarter" idx="1"/>
          </p:nvPr>
        </p:nvSpPr>
        <p:spPr>
          <a:prstGeom prst="rect">
            <a:avLst/>
          </a:prstGeom>
        </p:spPr>
        <p:txBody>
          <a:bodyPr/>
          <a:lstStyle/>
          <a:p>
            <a:r>
              <a:t>1)</a:t>
            </a:r>
          </a:p>
          <a:p>
            <a:r>
              <a:t>data = []</a:t>
            </a:r>
          </a:p>
          <a:p>
            <a:r>
              <a:t>for i in range(1, 11, 1):</a:t>
            </a:r>
          </a:p>
          <a:p>
            <a:r>
              <a:t>    data.append(i)</a:t>
            </a:r>
          </a:p>
          <a:p>
            <a:r>
              <a:t>for v in data:</a:t>
            </a:r>
          </a:p>
          <a:p>
            <a:r>
              <a:t>    print(v)</a:t>
            </a:r>
          </a:p>
          <a:p>
            <a:endParaRPr/>
          </a:p>
          <a:p>
            <a:r>
              <a:t>2)</a:t>
            </a:r>
          </a:p>
          <a:p>
            <a:r>
              <a:t>data = []</a:t>
            </a:r>
          </a:p>
          <a:p>
            <a:r>
              <a:t>for i in range(1, 11):</a:t>
            </a:r>
          </a:p>
          <a:p>
            <a:r>
              <a:t>    data.append(i)</a:t>
            </a:r>
          </a:p>
          <a:p>
            <a:r>
              <a:t>for i in range(0, len(data)-1):</a:t>
            </a:r>
          </a:p>
          <a:p>
            <a:r>
              <a:t>	data[i] = data[i]*2</a:t>
            </a:r>
          </a:p>
          <a:p>
            <a:r>
              <a:t>print(data)</a:t>
            </a:r>
          </a:p>
          <a:p>
            <a:endParaRPr/>
          </a:p>
          <a:p>
            <a:r>
              <a:t># This is more complicated version. Not needed.</a:t>
            </a:r>
          </a:p>
          <a:p>
            <a:r>
              <a:t>data = list(range(1,11))</a:t>
            </a:r>
          </a:p>
          <a:p>
            <a:r>
              <a:t>for idx, val in enumerate(data):</a:t>
            </a:r>
          </a:p>
          <a:p>
            <a:r>
              <a:t>    data[idx] = val * 2	</a:t>
            </a:r>
          </a:p>
          <a:p>
            <a:endParaRPr/>
          </a:p>
          <a:p>
            <a:r>
              <a:t>3) </a:t>
            </a:r>
          </a:p>
          <a:p>
            <a:r>
              <a:t>sentence = input("Enter a sentence: ")</a:t>
            </a:r>
          </a:p>
          <a:p>
            <a:r>
              <a:t>words = sentence.split()</a:t>
            </a:r>
          </a:p>
          <a:p>
            <a:r>
              <a:t>for w in words:</a:t>
            </a:r>
          </a:p>
          <a:p>
            <a:r>
              <a:t>    if len(w) &gt; 3:</a:t>
            </a:r>
          </a:p>
          <a:p>
            <a:r>
              <a:t>        print(w)</a:t>
            </a:r>
          </a:p>
          <a:p>
            <a:r>
              <a:t>print(len(words))</a:t>
            </a:r>
          </a:p>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Shape 627"/>
          <p:cNvSpPr>
            <a:spLocks noGrp="1" noRot="1" noChangeAspect="1"/>
          </p:cNvSpPr>
          <p:nvPr>
            <p:ph type="sldImg"/>
          </p:nvPr>
        </p:nvSpPr>
        <p:spPr>
          <a:xfrm>
            <a:off x="381000" y="685800"/>
            <a:ext cx="6096000" cy="3429000"/>
          </a:xfrm>
          <a:prstGeom prst="rect">
            <a:avLst/>
          </a:prstGeom>
        </p:spPr>
        <p:txBody>
          <a:bodyPr/>
          <a:lstStyle/>
          <a:p>
            <a:endParaRPr/>
          </a:p>
        </p:txBody>
      </p:sp>
      <p:sp>
        <p:nvSpPr>
          <p:cNvPr id="628" name="Shape 628"/>
          <p:cNvSpPr>
            <a:spLocks noGrp="1"/>
          </p:cNvSpPr>
          <p:nvPr>
            <p:ph type="body" sz="quarter" idx="1"/>
          </p:nvPr>
        </p:nvSpPr>
        <p:spPr>
          <a:prstGeom prst="rect">
            <a:avLst/>
          </a:prstGeom>
        </p:spPr>
        <p:txBody>
          <a:bodyPr/>
          <a:lstStyle/>
          <a:p>
            <a:r>
              <a:t>https://docs.python.org/3/library/stdtypes.html#mapping-types-dict</a:t>
            </a:r>
          </a:p>
          <a:p>
            <a:endParaRPr/>
          </a:p>
          <a:p>
            <a:r>
              <a:t>Also dict.items() returns items</a:t>
            </a:r>
          </a:p>
          <a:p>
            <a:endParaRPr/>
          </a:p>
          <a:p>
            <a:r>
              <a:t>Note: Get key error (KeyError) if try to retrieve or remove a key that is not in the dictionary.</a:t>
            </a:r>
          </a:p>
          <a:p>
            <a:r>
              <a:t>May use get() instead of [] that will not raise a key error.</a:t>
            </a:r>
          </a:p>
          <a:p>
            <a:endParaRPr/>
          </a:p>
          <a:p>
            <a:r>
              <a:t>May use defaultdict() on a list or dict that has property that if look up a key it does not contain it adds key with zero-argument (can pass in function to set default value).  Example:</a:t>
            </a:r>
          </a:p>
          <a:p>
            <a:r>
              <a:t>data = [1,2,3]</a:t>
            </a:r>
          </a:p>
          <a:p>
            <a:r>
              <a:t>dict = defaultdict(data)</a:t>
            </a:r>
          </a:p>
          <a:p>
            <a:endParaRPr/>
          </a:p>
          <a:p>
            <a:r>
              <a:t>Counter will create a dictionary from a list that has the keys and the frequency of their occurrence.</a:t>
            </a:r>
          </a:p>
          <a:p>
            <a:r>
              <a:t>from collections import Counter</a:t>
            </a:r>
          </a:p>
          <a:p>
            <a:r>
              <a:t>data = [1,1,3,2,3,1]</a:t>
            </a:r>
          </a:p>
          <a:p>
            <a:r>
              <a:t>c = Counter(data)</a:t>
            </a:r>
          </a:p>
          <a:p>
            <a:r>
              <a:t>print(c)  #  Counter({1: 3, 3: 2, 2: 1})</a:t>
            </a:r>
          </a:p>
          <a:p>
            <a:r>
              <a:t>for n, count in c.most_common(5):</a:t>
            </a:r>
          </a:p>
          <a:p>
            <a:r>
              <a:t>	print(n, count)</a:t>
            </a:r>
          </a:p>
          <a:p>
            <a:endParaRPr/>
          </a:p>
          <a:p>
            <a:r>
              <a:t>Data structure set will remove duplicates.</a:t>
            </a:r>
          </a:p>
          <a:p>
            <a:r>
              <a:t>s = set()</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noRot="1" noChangeAspect="1"/>
          </p:cNvSpPr>
          <p:nvPr>
            <p:ph type="sldImg"/>
          </p:nvPr>
        </p:nvSpPr>
        <p:spPr>
          <a:xfrm>
            <a:off x="381000" y="685800"/>
            <a:ext cx="6096000" cy="3429000"/>
          </a:xfrm>
          <a:prstGeom prst="rect">
            <a:avLst/>
          </a:prstGeom>
        </p:spPr>
        <p:txBody>
          <a:bodyPr/>
          <a:lstStyle/>
          <a:p>
            <a:endParaRPr/>
          </a:p>
        </p:txBody>
      </p:sp>
      <p:sp>
        <p:nvSpPr>
          <p:cNvPr id="635" name="Shape 635"/>
          <p:cNvSpPr>
            <a:spLocks noGrp="1"/>
          </p:cNvSpPr>
          <p:nvPr>
            <p:ph type="body" sz="quarter" idx="1"/>
          </p:nvPr>
        </p:nvSpPr>
        <p:spPr>
          <a:prstGeom prst="rect">
            <a:avLst/>
          </a:prstGeom>
        </p:spPr>
        <p:txBody>
          <a:bodyPr/>
          <a:lstStyle/>
          <a:p>
            <a:r>
              <a:t>Answer: A 7</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t>1)</a:t>
            </a:r>
          </a:p>
          <a:p>
            <a:r>
              <a:t>from pprint import pprint</a:t>
            </a:r>
          </a:p>
          <a:p>
            <a:endParaRPr/>
          </a:p>
          <a:p>
            <a:r>
              <a:t># Alternative way to build dictionary</a:t>
            </a:r>
          </a:p>
          <a:p>
            <a:r>
              <a:t>#counts = {}</a:t>
            </a:r>
          </a:p>
          <a:p>
            <a:r>
              <a:t>#for l in range(65,91):</a:t>
            </a:r>
          </a:p>
          <a:p>
            <a:r>
              <a:t>#	counts[chr(l)] = 0</a:t>
            </a:r>
          </a:p>
          <a:p>
            <a:endParaRPr/>
          </a:p>
          <a:p>
            <a:r>
              <a:t>import string</a:t>
            </a:r>
          </a:p>
          <a:p>
            <a:r>
              <a:t>counts = {}</a:t>
            </a:r>
          </a:p>
          <a:p>
            <a:r>
              <a:t>for letter in string.ascii_uppercase:</a:t>
            </a:r>
          </a:p>
          <a:p>
            <a:r>
              <a:t>    counts[letter] = 0</a:t>
            </a:r>
          </a:p>
          <a:p>
            <a:r>
              <a:t>print(counts)</a:t>
            </a:r>
          </a:p>
          <a:p>
            <a:endParaRPr/>
          </a:p>
          <a:p>
            <a:endParaRPr/>
          </a:p>
          <a:p>
            <a:r>
              <a:t>str = input("Enter a message: ")</a:t>
            </a:r>
          </a:p>
          <a:p>
            <a:r>
              <a:t>str = str.upper()</a:t>
            </a:r>
          </a:p>
          <a:p>
            <a:r>
              <a:t>for c in str:</a:t>
            </a:r>
          </a:p>
          <a:p>
            <a:r>
              <a:t>    if c in counts:</a:t>
            </a:r>
          </a:p>
          <a:p>
            <a:r>
              <a:t>        counts[c] = counts[c]+1</a:t>
            </a:r>
          </a:p>
          <a:p>
            <a:r>
              <a:t>print(counts)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Shape 675"/>
          <p:cNvSpPr>
            <a:spLocks noGrp="1" noRot="1" noChangeAspect="1"/>
          </p:cNvSpPr>
          <p:nvPr>
            <p:ph type="sldImg"/>
          </p:nvPr>
        </p:nvSpPr>
        <p:spPr>
          <a:xfrm>
            <a:off x="381000" y="685800"/>
            <a:ext cx="6096000" cy="3429000"/>
          </a:xfrm>
          <a:prstGeom prst="rect">
            <a:avLst/>
          </a:prstGeom>
        </p:spPr>
        <p:txBody>
          <a:bodyPr/>
          <a:lstStyle/>
          <a:p>
            <a:endParaRPr/>
          </a:p>
        </p:txBody>
      </p:sp>
      <p:sp>
        <p:nvSpPr>
          <p:cNvPr id="676" name="Shape 676"/>
          <p:cNvSpPr>
            <a:spLocks noGrp="1"/>
          </p:cNvSpPr>
          <p:nvPr>
            <p:ph type="body" sz="quarter" idx="1"/>
          </p:nvPr>
        </p:nvSpPr>
        <p:spPr>
          <a:prstGeom prst="rect">
            <a:avLst/>
          </a:prstGeom>
        </p:spPr>
        <p:txBody>
          <a:bodyPr/>
          <a:lstStyle/>
          <a:p>
            <a:r>
              <a:t>Useful ask this point to ask what functions/methods they have seen.  </a:t>
            </a:r>
          </a:p>
          <a:p>
            <a:endParaRPr/>
          </a:p>
          <a:p>
            <a:r>
              <a:t>Note: This is first example where order of execution is not linear top to bottom.</a:t>
            </a:r>
          </a:p>
          <a:p>
            <a:endParaRPr/>
          </a:p>
          <a:p>
            <a:r>
              <a:t>Note: if function has no statements must put keyword pass</a:t>
            </a:r>
          </a:p>
          <a:p>
            <a:endParaRPr/>
          </a:p>
          <a:p>
            <a:r>
              <a:t>def nothing():</a:t>
            </a:r>
          </a:p>
          <a:p>
            <a:r>
              <a:t>    pass</a:t>
            </a: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xfrm>
            <a:off x="381000" y="685800"/>
            <a:ext cx="6096000" cy="3429000"/>
          </a:xfrm>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t>Note: No ++ or -– operators in Python.</a:t>
            </a:r>
          </a:p>
          <a:p>
            <a:endParaRPr/>
          </a:p>
          <a:p>
            <a:r>
              <a:t>Writes 1 to 5.</a:t>
            </a:r>
          </a:p>
          <a:p>
            <a:endParaRPr/>
          </a:p>
          <a:p>
            <a:pPr>
              <a:defRPr sz="1300"/>
            </a:pPr>
            <a:r>
              <a:t>Something completely different about Python is the while/else construction. while/else is similar to if/else, but there </a:t>
            </a:r>
            <a:r>
              <a:rPr i="1"/>
              <a:t>is</a:t>
            </a:r>
            <a:r>
              <a:t> a difference: the else block will execute </a:t>
            </a:r>
            <a:r>
              <a:rPr b="1"/>
              <a:t>anytime</a:t>
            </a:r>
            <a:r>
              <a:t> the loop condition is evaluated to False. This means that it will execute if the loop is never entered or if the loop exits normally. If the loop exits as the result of a break, the else will not be executed.</a:t>
            </a:r>
          </a:p>
          <a:p>
            <a:pPr>
              <a:defRPr sz="1300"/>
            </a:pPr>
            <a:r>
              <a:t>In this example, the loop will break if a 5 is generated, and the else will not execute. Otherwise, after 3 numbers are generated, the loop condition will become false and the else will execute.</a:t>
            </a:r>
          </a:p>
          <a:p>
            <a:endParaRPr/>
          </a:p>
          <a:p>
            <a:r>
              <a:t>count = 0</a:t>
            </a:r>
          </a:p>
          <a:p>
            <a:r>
              <a:t>while count &lt; 3:</a:t>
            </a:r>
          </a:p>
          <a:p>
            <a:r>
              <a:t>    num = random.randint(1, 6)</a:t>
            </a:r>
          </a:p>
          <a:p>
            <a:r>
              <a:t>    print num</a:t>
            </a:r>
          </a:p>
          <a:p>
            <a:r>
              <a:t>    if num == 5:</a:t>
            </a:r>
          </a:p>
          <a:p>
            <a:r>
              <a:t>        print "Sorry, you lose!"</a:t>
            </a:r>
          </a:p>
          <a:p>
            <a:r>
              <a:t>        break</a:t>
            </a:r>
          </a:p>
          <a:p>
            <a:r>
              <a:t>    count += 1</a:t>
            </a:r>
          </a:p>
          <a:p>
            <a:r>
              <a:t>else:</a:t>
            </a:r>
          </a:p>
          <a:p>
            <a:r>
              <a:t>    print "You win!"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Shape 682"/>
          <p:cNvSpPr>
            <a:spLocks noGrp="1" noRot="1" noChangeAspect="1"/>
          </p:cNvSpPr>
          <p:nvPr>
            <p:ph type="sldImg"/>
          </p:nvPr>
        </p:nvSpPr>
        <p:spPr>
          <a:xfrm>
            <a:off x="381000" y="685800"/>
            <a:ext cx="6096000" cy="3429000"/>
          </a:xfrm>
          <a:prstGeom prst="rect">
            <a:avLst/>
          </a:prstGeom>
        </p:spPr>
        <p:txBody>
          <a:bodyPr/>
          <a:lstStyle/>
          <a:p>
            <a:endParaRPr/>
          </a:p>
        </p:txBody>
      </p:sp>
      <p:sp>
        <p:nvSpPr>
          <p:cNvPr id="683" name="Shape 683"/>
          <p:cNvSpPr>
            <a:spLocks noGrp="1"/>
          </p:cNvSpPr>
          <p:nvPr>
            <p:ph type="body" sz="quarter" idx="1"/>
          </p:nvPr>
        </p:nvSpPr>
        <p:spPr>
          <a:prstGeom prst="rect">
            <a:avLst/>
          </a:prstGeom>
        </p:spPr>
        <p:txBody>
          <a:bodyPr/>
          <a:lstStyle/>
          <a:p>
            <a:r>
              <a:t>from module import *</a:t>
            </a:r>
          </a:p>
          <a:p>
            <a:pPr marL="174922" indent="-174922">
              <a:buSzPct val="100000"/>
              <a:buChar char="-"/>
            </a:pPr>
            <a:r>
              <a:t>universal import</a:t>
            </a:r>
          </a:p>
          <a:p>
            <a:pPr marL="174922" indent="-174922">
              <a:buSzPct val="100000"/>
              <a:buChar char="-"/>
            </a:pPr>
            <a:endParaRPr/>
          </a:p>
          <a:p>
            <a:r>
              <a:t>example:</a:t>
            </a:r>
          </a:p>
          <a:p>
            <a:r>
              <a:t>from math import *</a:t>
            </a:r>
          </a:p>
          <a:p>
            <a:pPr marL="174922" indent="-174922">
              <a:buSzPct val="100000"/>
              <a:buChar char="-"/>
            </a:pPr>
            <a:r>
              <a:t>not good as will fill program with a lot of variable and function names – only import what you need</a:t>
            </a:r>
          </a:p>
          <a:p>
            <a:pPr marL="174922" indent="-174922">
              <a:buSzPct val="100000"/>
              <a:buChar char="-"/>
            </a:pPr>
            <a:endParaRPr/>
          </a:p>
          <a:p>
            <a:r>
              <a:t>List all functions in a module:</a:t>
            </a:r>
          </a:p>
          <a:p>
            <a:pPr marL="174922" indent="-174922">
              <a:buSzPct val="100000"/>
              <a:buChar char="-"/>
            </a:pPr>
            <a:r>
              <a:t>import math            # Imports the math module</a:t>
            </a:r>
          </a:p>
          <a:p>
            <a:pPr marL="174922" indent="-174922">
              <a:buSzPct val="100000"/>
              <a:buChar char="-"/>
            </a:pPr>
            <a:r>
              <a:t>everything = dir(math) # Sets everything to a list of things from math</a:t>
            </a:r>
          </a:p>
          <a:p>
            <a:pPr marL="174922" indent="-174922">
              <a:buSzPct val="100000"/>
              <a:buChar char="-"/>
            </a:pPr>
            <a:r>
              <a:t>print everything       # Prints 'em all!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Shape 690"/>
          <p:cNvSpPr>
            <a:spLocks noGrp="1" noRot="1" noChangeAspect="1"/>
          </p:cNvSpPr>
          <p:nvPr>
            <p:ph type="sldImg"/>
          </p:nvPr>
        </p:nvSpPr>
        <p:spPr>
          <a:xfrm>
            <a:off x="381000" y="685800"/>
            <a:ext cx="6096000" cy="3429000"/>
          </a:xfrm>
          <a:prstGeom prst="rect">
            <a:avLst/>
          </a:prstGeom>
        </p:spPr>
        <p:txBody>
          <a:bodyPr/>
          <a:lstStyle/>
          <a:p>
            <a:endParaRPr/>
          </a:p>
        </p:txBody>
      </p:sp>
      <p:sp>
        <p:nvSpPr>
          <p:cNvPr id="691" name="Shape 691"/>
          <p:cNvSpPr>
            <a:spLocks noGrp="1"/>
          </p:cNvSpPr>
          <p:nvPr>
            <p:ph type="body" sz="quarter" idx="1"/>
          </p:nvPr>
        </p:nvSpPr>
        <p:spPr>
          <a:prstGeom prst="rect">
            <a:avLst/>
          </a:prstGeom>
        </p:spPr>
        <p:txBody>
          <a:bodyPr/>
          <a:lstStyle/>
          <a:p>
            <a:r>
              <a:t>Comparison with type() example:</a:t>
            </a:r>
          </a:p>
          <a:p>
            <a:r>
              <a:t>    if (type(n) == int or type(n) == float):</a:t>
            </a:r>
          </a:p>
          <a:p>
            <a:r>
              <a:t>        return abs(n)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a:spLocks noGrp="1" noRot="1" noChangeAspect="1"/>
          </p:cNvSpPr>
          <p:nvPr>
            <p:ph type="sldImg"/>
          </p:nvPr>
        </p:nvSpPr>
        <p:spPr>
          <a:xfrm>
            <a:off x="381000" y="685800"/>
            <a:ext cx="6096000" cy="3429000"/>
          </a:xfrm>
          <a:prstGeom prst="rect">
            <a:avLst/>
          </a:prstGeom>
        </p:spPr>
        <p:txBody>
          <a:bodyPr/>
          <a:lstStyle/>
          <a:p>
            <a:endParaRPr/>
          </a:p>
        </p:txBody>
      </p:sp>
      <p:sp>
        <p:nvSpPr>
          <p:cNvPr id="698" name="Shape 698"/>
          <p:cNvSpPr>
            <a:spLocks noGrp="1"/>
          </p:cNvSpPr>
          <p:nvPr>
            <p:ph type="body" sz="quarter" idx="1"/>
          </p:nvPr>
        </p:nvSpPr>
        <p:spPr>
          <a:prstGeom prst="rect">
            <a:avLst/>
          </a:prstGeom>
        </p:spPr>
        <p:txBody>
          <a:bodyPr/>
          <a:lstStyle/>
          <a:p>
            <a:r>
              <a:t>Or could:</a:t>
            </a:r>
          </a:p>
          <a:p>
            <a:r>
              <a:t>import random</a:t>
            </a:r>
          </a:p>
          <a:p>
            <a:endParaRPr/>
          </a:p>
          <a:p>
            <a:r>
              <a:t>then call random.randint(0,1)</a:t>
            </a:r>
          </a:p>
          <a:p>
            <a:endParaRPr/>
          </a:p>
          <a:p>
            <a:r>
              <a:t>Can also do:</a:t>
            </a:r>
          </a:p>
          <a:p>
            <a:r>
              <a:t>random.choice(&lt;list&gt;) # will pick an element from the list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Shape 704"/>
          <p:cNvSpPr>
            <a:spLocks noGrp="1" noRot="1" noChangeAspect="1"/>
          </p:cNvSpPr>
          <p:nvPr>
            <p:ph type="sldImg"/>
          </p:nvPr>
        </p:nvSpPr>
        <p:spPr>
          <a:xfrm>
            <a:off x="381000" y="685800"/>
            <a:ext cx="6096000" cy="3429000"/>
          </a:xfrm>
          <a:prstGeom prst="rect">
            <a:avLst/>
          </a:prstGeom>
        </p:spPr>
        <p:txBody>
          <a:bodyPr/>
          <a:lstStyle/>
          <a:p>
            <a:endParaRPr/>
          </a:p>
        </p:txBody>
      </p:sp>
      <p:sp>
        <p:nvSpPr>
          <p:cNvPr id="705" name="Shape 705"/>
          <p:cNvSpPr>
            <a:spLocks noGrp="1"/>
          </p:cNvSpPr>
          <p:nvPr>
            <p:ph type="body" sz="quarter" idx="1"/>
          </p:nvPr>
        </p:nvSpPr>
        <p:spPr>
          <a:prstGeom prst="rect">
            <a:avLst/>
          </a:prstGeom>
        </p:spPr>
        <p:txBody>
          <a:bodyPr/>
          <a:lstStyle/>
          <a:p>
            <a:r>
              <a:t>lambda function does not have a name which is why it is called an anonymous function</a:t>
            </a:r>
          </a:p>
          <a:p>
            <a:endParaRPr/>
          </a:p>
          <a:p>
            <a:r>
              <a:t>Did not cover bitwise operations. </a:t>
            </a:r>
            <a:r>
              <a:rPr sz="1300"/>
              <a:t>In Python, you can write numbers in binary format by starting the number with </a:t>
            </a:r>
            <a:r>
              <a:t>0b</a:t>
            </a:r>
            <a:r>
              <a:rPr sz="1300"/>
              <a:t>. print 0b1,    #1</a:t>
            </a:r>
          </a:p>
          <a:p>
            <a:pPr>
              <a:defRPr sz="1300"/>
            </a:pPr>
            <a:r>
              <a:t>print 0b10,   #2</a:t>
            </a:r>
          </a:p>
          <a:p>
            <a:pPr>
              <a:defRPr sz="1300"/>
            </a:pPr>
            <a:r>
              <a:t>print 0b11,   #3</a:t>
            </a:r>
          </a:p>
          <a:p>
            <a:pPr>
              <a:defRPr sz="1300"/>
            </a:pPr>
            <a:r>
              <a:t>print 0b100,  #4</a:t>
            </a:r>
          </a:p>
          <a:p>
            <a:pPr>
              <a:defRPr sz="1300"/>
            </a:pPr>
            <a:r>
              <a:t>print 0b101,  #5</a:t>
            </a:r>
          </a:p>
          <a:p>
            <a:pPr>
              <a:defRPr sz="1300"/>
            </a:pPr>
            <a:r>
              <a:t>print 0b110,  #6</a:t>
            </a:r>
          </a:p>
          <a:p>
            <a:pPr>
              <a:defRPr sz="1300"/>
            </a:pPr>
            <a:r>
              <a:t>print 0b111   #7</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Shape 711"/>
          <p:cNvSpPr>
            <a:spLocks noGrp="1" noRot="1" noChangeAspect="1"/>
          </p:cNvSpPr>
          <p:nvPr>
            <p:ph type="sldImg"/>
          </p:nvPr>
        </p:nvSpPr>
        <p:spPr>
          <a:xfrm>
            <a:off x="381000" y="685800"/>
            <a:ext cx="6096000" cy="3429000"/>
          </a:xfrm>
          <a:prstGeom prst="rect">
            <a:avLst/>
          </a:prstGeom>
        </p:spPr>
        <p:txBody>
          <a:bodyPr/>
          <a:lstStyle/>
          <a:p>
            <a:endParaRPr/>
          </a:p>
        </p:txBody>
      </p:sp>
      <p:sp>
        <p:nvSpPr>
          <p:cNvPr id="712" name="Shape 712"/>
          <p:cNvSpPr>
            <a:spLocks noGrp="1"/>
          </p:cNvSpPr>
          <p:nvPr>
            <p:ph type="body" sz="quarter" idx="1"/>
          </p:nvPr>
        </p:nvSpPr>
        <p:spPr>
          <a:prstGeom prst="rect">
            <a:avLst/>
          </a:prstGeom>
        </p:spPr>
        <p:txBody>
          <a:bodyPr/>
          <a:lstStyle/>
          <a:p>
            <a:r>
              <a:t>Answer: D 21</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Shape 717"/>
          <p:cNvSpPr>
            <a:spLocks noGrp="1" noRot="1" noChangeAspect="1"/>
          </p:cNvSpPr>
          <p:nvPr>
            <p:ph type="sldImg"/>
          </p:nvPr>
        </p:nvSpPr>
        <p:spPr>
          <a:xfrm>
            <a:off x="381000" y="685800"/>
            <a:ext cx="6096000" cy="3429000"/>
          </a:xfrm>
          <a:prstGeom prst="rect">
            <a:avLst/>
          </a:prstGeom>
        </p:spPr>
        <p:txBody>
          <a:bodyPr/>
          <a:lstStyle/>
          <a:p>
            <a:endParaRPr/>
          </a:p>
        </p:txBody>
      </p:sp>
      <p:sp>
        <p:nvSpPr>
          <p:cNvPr id="718" name="Shape 718"/>
          <p:cNvSpPr>
            <a:spLocks noGrp="1"/>
          </p:cNvSpPr>
          <p:nvPr>
            <p:ph type="body" sz="quarter" idx="1"/>
          </p:nvPr>
        </p:nvSpPr>
        <p:spPr>
          <a:prstGeom prst="rect">
            <a:avLst/>
          </a:prstGeom>
        </p:spPr>
        <p:txBody>
          <a:bodyPr/>
          <a:lstStyle/>
          <a:p>
            <a:pPr>
              <a:defRPr>
                <a:latin typeface="Courier New"/>
                <a:ea typeface="Courier New"/>
                <a:cs typeface="Courier New"/>
                <a:sym typeface="Courier New"/>
              </a:defRPr>
            </a:pPr>
            <a:r>
              <a:t>1) </a:t>
            </a:r>
          </a:p>
          <a:p>
            <a:pPr>
              <a:defRPr>
                <a:latin typeface="Courier New"/>
                <a:ea typeface="Courier New"/>
                <a:cs typeface="Courier New"/>
                <a:sym typeface="Courier New"/>
              </a:defRPr>
            </a:pPr>
            <a:r>
              <a:t>def largest(n1, n2):</a:t>
            </a:r>
          </a:p>
          <a:p>
            <a:pPr>
              <a:defRPr>
                <a:latin typeface="Courier New"/>
                <a:ea typeface="Courier New"/>
                <a:cs typeface="Courier New"/>
                <a:sym typeface="Courier New"/>
              </a:defRPr>
            </a:pPr>
            <a:r>
              <a:t>    if n1 &gt; n2:</a:t>
            </a:r>
          </a:p>
          <a:p>
            <a:pPr>
              <a:defRPr>
                <a:latin typeface="Courier New"/>
                <a:ea typeface="Courier New"/>
                <a:cs typeface="Courier New"/>
                <a:sym typeface="Courier New"/>
              </a:defRPr>
            </a:pPr>
            <a:r>
              <a:t>        return n1</a:t>
            </a:r>
          </a:p>
          <a:p>
            <a:pPr>
              <a:defRPr>
                <a:latin typeface="Courier New"/>
                <a:ea typeface="Courier New"/>
                <a:cs typeface="Courier New"/>
                <a:sym typeface="Courier New"/>
              </a:defRPr>
            </a:pPr>
            <a:r>
              <a:t>    else:</a:t>
            </a:r>
          </a:p>
          <a:p>
            <a:pPr>
              <a:defRPr>
                <a:latin typeface="Courier New"/>
                <a:ea typeface="Courier New"/>
                <a:cs typeface="Courier New"/>
                <a:sym typeface="Courier New"/>
              </a:defRPr>
            </a:pPr>
            <a:r>
              <a:t>        return n2</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print(largest(10,15))</a:t>
            </a:r>
          </a:p>
          <a:p>
            <a:pPr>
              <a:defRPr>
                <a:latin typeface="Courier New"/>
                <a:ea typeface="Courier New"/>
                <a:cs typeface="Courier New"/>
                <a:sym typeface="Courier New"/>
              </a:defRPr>
            </a:pPr>
            <a:r>
              <a:t>print(largest(5,5))</a:t>
            </a:r>
          </a:p>
          <a:p>
            <a:pPr>
              <a:defRPr>
                <a:latin typeface="Courier New"/>
                <a:ea typeface="Courier New"/>
                <a:cs typeface="Courier New"/>
                <a:sym typeface="Courier New"/>
              </a:defRPr>
            </a:pPr>
            <a:endParaRPr/>
          </a:p>
          <a:p>
            <a:pPr>
              <a:defRPr>
                <a:latin typeface="Courier New"/>
                <a:ea typeface="Courier New"/>
                <a:cs typeface="Courier New"/>
                <a:sym typeface="Courier New"/>
              </a:defRPr>
            </a:pPr>
            <a:r>
              <a:t>2)</a:t>
            </a:r>
          </a:p>
          <a:p>
            <a:pPr>
              <a:defRPr>
                <a:latin typeface="Courier New"/>
                <a:ea typeface="Courier New"/>
                <a:cs typeface="Courier New"/>
                <a:sym typeface="Courier New"/>
              </a:defRPr>
            </a:pPr>
            <a:r>
              <a:t>def printN(n):</a:t>
            </a:r>
          </a:p>
          <a:p>
            <a:pPr>
              <a:defRPr>
                <a:latin typeface="Courier New"/>
                <a:ea typeface="Courier New"/>
                <a:cs typeface="Courier New"/>
                <a:sym typeface="Courier New"/>
              </a:defRPr>
            </a:pPr>
            <a:r>
              <a:t>    for i in range(1,n+1):</a:t>
            </a:r>
          </a:p>
          <a:p>
            <a:pPr>
              <a:defRPr>
                <a:latin typeface="Courier New"/>
                <a:ea typeface="Courier New"/>
                <a:cs typeface="Courier New"/>
                <a:sym typeface="Courier New"/>
              </a:defRPr>
            </a:pPr>
            <a:r>
              <a:t>        print(i)</a:t>
            </a:r>
          </a:p>
          <a:p>
            <a:pPr>
              <a:defRPr>
                <a:latin typeface="Courier New"/>
                <a:ea typeface="Courier New"/>
                <a:cs typeface="Courier New"/>
                <a:sym typeface="Courier New"/>
              </a:defRPr>
            </a:pPr>
            <a:r>
              <a:t>        </a:t>
            </a:r>
          </a:p>
          <a:p>
            <a:pPr>
              <a:defRPr>
                <a:latin typeface="Courier New"/>
                <a:ea typeface="Courier New"/>
                <a:cs typeface="Courier New"/>
                <a:sym typeface="Courier New"/>
              </a:defRPr>
            </a:pPr>
            <a:r>
              <a:t>printN(10)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a:spLocks noGrp="1" noRot="1" noChangeAspect="1"/>
          </p:cNvSpPr>
          <p:nvPr>
            <p:ph type="sldImg"/>
          </p:nvPr>
        </p:nvSpPr>
        <p:spPr>
          <a:xfrm>
            <a:off x="381000" y="685800"/>
            <a:ext cx="6096000" cy="3429000"/>
          </a:xfrm>
          <a:prstGeom prst="rect">
            <a:avLst/>
          </a:prstGeom>
        </p:spPr>
        <p:txBody>
          <a:bodyPr/>
          <a:lstStyle/>
          <a:p>
            <a:endParaRPr/>
          </a:p>
        </p:txBody>
      </p:sp>
      <p:sp>
        <p:nvSpPr>
          <p:cNvPr id="487" name="Shape 487"/>
          <p:cNvSpPr>
            <a:spLocks noGrp="1"/>
          </p:cNvSpPr>
          <p:nvPr>
            <p:ph type="body" sz="quarter" idx="1"/>
          </p:nvPr>
        </p:nvSpPr>
        <p:spPr>
          <a:prstGeom prst="rect">
            <a:avLst/>
          </a:prstGeom>
        </p:spPr>
        <p:txBody>
          <a:bodyPr/>
          <a:lstStyle/>
          <a:p>
            <a:r>
              <a:t>Answer: 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xfrm>
            <a:off x="381000" y="685800"/>
            <a:ext cx="6096000" cy="3429000"/>
          </a:xfrm>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r>
              <a:t>Answer: D – "infinite loop" printing 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xfrm>
            <a:off x="381000" y="685800"/>
            <a:ext cx="6096000" cy="3429000"/>
          </a:xfrm>
          <a:prstGeom prst="rect">
            <a:avLst/>
          </a:prstGeom>
        </p:spPr>
        <p:txBody>
          <a:bodyPr/>
          <a:lstStyle/>
          <a:p>
            <a:endParaRPr/>
          </a:p>
        </p:txBody>
      </p:sp>
      <p:sp>
        <p:nvSpPr>
          <p:cNvPr id="508" name="Shape 508"/>
          <p:cNvSpPr>
            <a:spLocks noGrp="1"/>
          </p:cNvSpPr>
          <p:nvPr>
            <p:ph type="body" sz="quarter" idx="1"/>
          </p:nvPr>
        </p:nvSpPr>
        <p:spPr>
          <a:prstGeom prst="rect">
            <a:avLst/>
          </a:prstGeom>
        </p:spPr>
        <p:txBody>
          <a:bodyPr/>
          <a:lstStyle/>
          <a:p>
            <a:r>
              <a:t>Prints 1 to 5.</a:t>
            </a:r>
          </a:p>
          <a:p>
            <a:endParaRPr/>
          </a:p>
          <a:p>
            <a:r>
              <a:t>IMPORTANT: Before advance make sure you iterate through all 5 iterations.  Especially important not to skip the last few.</a:t>
            </a:r>
          </a:p>
          <a:p>
            <a:endParaRPr/>
          </a:p>
          <a:p>
            <a:r>
              <a:t>Then modify some of the loop and ask what gets printed:</a:t>
            </a:r>
          </a:p>
          <a:p>
            <a:r>
              <a:t> - i=0 To 10</a:t>
            </a:r>
          </a:p>
          <a:p>
            <a:r>
              <a:t> - i=2 To 10</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Shape 533"/>
          <p:cNvSpPr>
            <a:spLocks noGrp="1" noRot="1" noChangeAspect="1"/>
          </p:cNvSpPr>
          <p:nvPr>
            <p:ph type="sldImg"/>
          </p:nvPr>
        </p:nvSpPr>
        <p:spPr>
          <a:xfrm>
            <a:off x="381000" y="685800"/>
            <a:ext cx="6096000" cy="3429000"/>
          </a:xfrm>
          <a:prstGeom prst="rect">
            <a:avLst/>
          </a:prstGeom>
        </p:spPr>
        <p:txBody>
          <a:bodyPr/>
          <a:lstStyle/>
          <a:p>
            <a:endParaRPr/>
          </a:p>
        </p:txBody>
      </p:sp>
      <p:sp>
        <p:nvSpPr>
          <p:cNvPr id="534" name="Shape 534"/>
          <p:cNvSpPr>
            <a:spLocks noGrp="1"/>
          </p:cNvSpPr>
          <p:nvPr>
            <p:ph type="body" sz="quarter" idx="1"/>
          </p:nvPr>
        </p:nvSpPr>
        <p:spPr>
          <a:prstGeom prst="rect">
            <a:avLst/>
          </a:prstGeom>
        </p:spPr>
        <p:txBody>
          <a:bodyPr/>
          <a:lstStyle/>
          <a:p>
            <a:r>
              <a:t>range(0,11)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noRot="1" noChangeAspect="1"/>
          </p:cNvSpPr>
          <p:nvPr>
            <p:ph type="sldImg"/>
          </p:nvPr>
        </p:nvSpPr>
        <p:spPr>
          <a:xfrm>
            <a:off x="381000" y="685800"/>
            <a:ext cx="6096000" cy="3429000"/>
          </a:xfrm>
          <a:prstGeom prst="rect">
            <a:avLst/>
          </a:prstGeom>
        </p:spPr>
        <p:txBody>
          <a:bodyPr/>
          <a:lstStyle/>
          <a:p>
            <a:endParaRPr/>
          </a:p>
        </p:txBody>
      </p:sp>
      <p:sp>
        <p:nvSpPr>
          <p:cNvPr id="541" name="Shape 541"/>
          <p:cNvSpPr>
            <a:spLocks noGrp="1"/>
          </p:cNvSpPr>
          <p:nvPr>
            <p:ph type="body" sz="quarter" idx="1"/>
          </p:nvPr>
        </p:nvSpPr>
        <p:spPr>
          <a:prstGeom prst="rect">
            <a:avLst/>
          </a:prstGeom>
        </p:spPr>
        <p:txBody>
          <a:bodyPr/>
          <a:lstStyle/>
          <a:p>
            <a:r>
              <a:t>Answer: 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Shape 547"/>
          <p:cNvSpPr>
            <a:spLocks noGrp="1" noRot="1" noChangeAspect="1"/>
          </p:cNvSpPr>
          <p:nvPr>
            <p:ph type="sldImg"/>
          </p:nvPr>
        </p:nvSpPr>
        <p:spPr>
          <a:xfrm>
            <a:off x="381000" y="685800"/>
            <a:ext cx="6096000" cy="3429000"/>
          </a:xfrm>
          <a:prstGeom prst="rect">
            <a:avLst/>
          </a:prstGeom>
        </p:spPr>
        <p:txBody>
          <a:bodyPr/>
          <a:lstStyle/>
          <a:p>
            <a:endParaRPr/>
          </a:p>
        </p:txBody>
      </p:sp>
      <p:sp>
        <p:nvSpPr>
          <p:cNvPr id="548" name="Shape 548"/>
          <p:cNvSpPr>
            <a:spLocks noGrp="1"/>
          </p:cNvSpPr>
          <p:nvPr>
            <p:ph type="body" sz="quarter" idx="1"/>
          </p:nvPr>
        </p:nvSpPr>
        <p:spPr>
          <a:prstGeom prst="rect">
            <a:avLst/>
          </a:prstGeom>
        </p:spPr>
        <p:txBody>
          <a:bodyPr/>
          <a:lstStyle/>
          <a:p>
            <a:r>
              <a:t>Answer: 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Shape 553"/>
          <p:cNvSpPr>
            <a:spLocks noGrp="1" noRot="1" noChangeAspect="1"/>
          </p:cNvSpPr>
          <p:nvPr>
            <p:ph type="sldImg"/>
          </p:nvPr>
        </p:nvSpPr>
        <p:spPr>
          <a:xfrm>
            <a:off x="381000" y="685800"/>
            <a:ext cx="6096000" cy="3429000"/>
          </a:xfrm>
          <a:prstGeom prst="rect">
            <a:avLst/>
          </a:prstGeom>
        </p:spPr>
        <p:txBody>
          <a:bodyPr/>
          <a:lstStyle/>
          <a:p>
            <a:endParaRPr/>
          </a:p>
        </p:txBody>
      </p:sp>
      <p:sp>
        <p:nvSpPr>
          <p:cNvPr id="554" name="Shape 554"/>
          <p:cNvSpPr>
            <a:spLocks noGrp="1"/>
          </p:cNvSpPr>
          <p:nvPr>
            <p:ph type="body" sz="quarter" idx="1"/>
          </p:nvPr>
        </p:nvSpPr>
        <p:spPr>
          <a:prstGeom prst="rect">
            <a:avLst/>
          </a:prstGeom>
        </p:spPr>
        <p:txBody>
          <a:bodyPr/>
          <a:lstStyle/>
          <a:p>
            <a:r>
              <a:t>1)</a:t>
            </a:r>
          </a:p>
          <a:p>
            <a:r>
              <a:t>for i in range(1, 11, 1):</a:t>
            </a:r>
          </a:p>
          <a:p>
            <a:r>
              <a:t> 	print(i)</a:t>
            </a:r>
          </a:p>
          <a:p>
            <a:r>
              <a:t>for i in range(10, 0, -1):</a:t>
            </a:r>
          </a:p>
          <a:p>
            <a:r>
              <a:t> 	print(i)</a:t>
            </a:r>
          </a:p>
          <a:p>
            <a:endParaRPr/>
          </a:p>
          <a:p>
            <a:r>
              <a:t>2)</a:t>
            </a:r>
          </a:p>
          <a:p>
            <a:r>
              <a:t>for n in range(1,101):</a:t>
            </a:r>
          </a:p>
          <a:p>
            <a:r>
              <a:t>    if n % 3 == 0 and n % 5 == 0:</a:t>
            </a:r>
          </a:p>
          <a:p>
            <a:r>
              <a:t>        print(n)</a:t>
            </a:r>
          </a:p>
          <a:p>
            <a:endParaRPr/>
          </a:p>
          <a:p>
            <a:r>
              <a:t>More efficient:</a:t>
            </a:r>
          </a:p>
          <a:p>
            <a:r>
              <a:t>for n in range(15,101,15):</a:t>
            </a:r>
          </a:p>
          <a:p>
            <a:r>
              <a:t>    print(n)</a:t>
            </a:r>
          </a:p>
          <a:p>
            <a:endParaRPr/>
          </a:p>
          <a:p>
            <a:r>
              <a:t>3)</a:t>
            </a:r>
          </a:p>
          <a:p>
            <a:r>
              <a:t>total = 0</a:t>
            </a:r>
          </a:p>
          <a:p>
            <a:r>
              <a:t>maxnum = 0</a:t>
            </a:r>
          </a:p>
          <a:p>
            <a:r>
              <a:t>for i in range(1,6):</a:t>
            </a:r>
          </a:p>
          <a:p>
            <a:r>
              <a:t>    n = input("Enter a number: ")</a:t>
            </a:r>
          </a:p>
          <a:p>
            <a:r>
              <a:t>    n = int(n)</a:t>
            </a:r>
          </a:p>
          <a:p>
            <a:r>
              <a:t>    total += n</a:t>
            </a:r>
          </a:p>
          <a:p>
            <a:r>
              <a:t>    if n &gt; maxnum:</a:t>
            </a:r>
          </a:p>
          <a:p>
            <a:r>
              <a:t>        maxnum = n</a:t>
            </a:r>
          </a:p>
          <a:p>
            <a:endParaRPr/>
          </a:p>
          <a:p>
            <a:r>
              <a:t>print("Max:",maxnum)</a:t>
            </a:r>
          </a:p>
          <a:p>
            <a:r>
              <a:t>print("Sum:",total)</a:t>
            </a:r>
          </a:p>
          <a:p>
            <a:r>
              <a:t>print("Avg:",total/5)</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xfrm>
            <a:off x="685800" y="1597819"/>
            <a:ext cx="7772400" cy="1102520"/>
          </a:xfrm>
          <a:prstGeom prst="rect">
            <a:avLst/>
          </a:prstGeom>
        </p:spPr>
        <p:txBody>
          <a:bodyPr/>
          <a:lstStyle/>
          <a:p>
            <a:r>
              <a:t>Title Text</a:t>
            </a:r>
          </a:p>
        </p:txBody>
      </p:sp>
      <p:sp>
        <p:nvSpPr>
          <p:cNvPr id="14" name="Body Level One…"/>
          <p:cNvSpPr txBox="1">
            <a:spLocks noGrp="1"/>
          </p:cNvSpPr>
          <p:nvPr>
            <p:ph type="body" sz="quarter" idx="1"/>
          </p:nvPr>
        </p:nvSpPr>
        <p:spPr>
          <a:xfrm>
            <a:off x="1371600" y="2914650"/>
            <a:ext cx="6400800" cy="1314450"/>
          </a:xfrm>
          <a:prstGeom prst="rect">
            <a:avLst/>
          </a:prstGeom>
        </p:spPr>
        <p:txBody>
          <a:bodyPr/>
          <a:lstStyle>
            <a:lvl1pPr algn="ct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3" name="Title Text"/>
          <p:cNvSpPr txBox="1">
            <a:spLocks noGrp="1"/>
          </p:cNvSpPr>
          <p:nvPr>
            <p:ph type="title"/>
          </p:nvPr>
        </p:nvSpPr>
        <p:spPr>
          <a:xfrm>
            <a:off x="1792288" y="3600450"/>
            <a:ext cx="5486401" cy="425054"/>
          </a:xfrm>
          <a:prstGeom prst="rect">
            <a:avLst/>
          </a:prstGeom>
        </p:spPr>
        <p:txBody>
          <a:bodyPr/>
          <a:lstStyle>
            <a:lvl1pPr>
              <a:defRPr sz="2000"/>
            </a:lvl1pPr>
          </a:lstStyle>
          <a:p>
            <a:r>
              <a:t>Title Text</a:t>
            </a:r>
          </a:p>
        </p:txBody>
      </p:sp>
      <p:sp>
        <p:nvSpPr>
          <p:cNvPr id="94" name="Picture Placeholder 2"/>
          <p:cNvSpPr>
            <a:spLocks noGrp="1"/>
          </p:cNvSpPr>
          <p:nvPr>
            <p:ph type="pic" sz="half" idx="21"/>
          </p:nvPr>
        </p:nvSpPr>
        <p:spPr>
          <a:xfrm>
            <a:off x="1792288" y="459581"/>
            <a:ext cx="5486401" cy="3086101"/>
          </a:xfrm>
          <a:prstGeom prst="rect">
            <a:avLst/>
          </a:prstGeom>
        </p:spPr>
        <p:txBody>
          <a:bodyPr lIns="91439" rIns="91439">
            <a:noAutofit/>
          </a:bodyPr>
          <a:lstStyle/>
          <a:p>
            <a:endParaRPr/>
          </a:p>
        </p:txBody>
      </p:sp>
      <p:sp>
        <p:nvSpPr>
          <p:cNvPr id="95" name="Body Level One…"/>
          <p:cNvSpPr txBox="1">
            <a:spLocks noGrp="1"/>
          </p:cNvSpPr>
          <p:nvPr>
            <p:ph type="body" sz="quarter" idx="1"/>
          </p:nvPr>
        </p:nvSpPr>
        <p:spPr>
          <a:xfrm>
            <a:off x="1792288" y="4025503"/>
            <a:ext cx="5486401" cy="603648"/>
          </a:xfrm>
          <a:prstGeom prst="rect">
            <a:avLst/>
          </a:prstGeom>
        </p:spPr>
        <p:txBody>
          <a:bodyPr/>
          <a:lstStyle>
            <a:lvl1pPr>
              <a:spcBef>
                <a:spcPts val="300"/>
              </a:spcBef>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0">
    <p:spTree>
      <p:nvGrpSpPr>
        <p:cNvPr id="1" name=""/>
        <p:cNvGrpSpPr/>
        <p:nvPr/>
      </p:nvGrpSpPr>
      <p:grpSpPr>
        <a:xfrm>
          <a:off x="0" y="0"/>
          <a:ext cx="0" cy="0"/>
          <a:chOff x="0" y="0"/>
          <a:chExt cx="0" cy="0"/>
        </a:xfrm>
      </p:grpSpPr>
      <p:sp>
        <p:nvSpPr>
          <p:cNvPr id="21" name="Title Text"/>
          <p:cNvSpPr txBox="1">
            <a:spLocks noGrp="1"/>
          </p:cNvSpPr>
          <p:nvPr>
            <p:ph type="title"/>
          </p:nvPr>
        </p:nvSpPr>
        <p:spPr>
          <a:xfrm>
            <a:off x="685800" y="1597819"/>
            <a:ext cx="7772400" cy="1102520"/>
          </a:xfrm>
          <a:prstGeom prst="rect">
            <a:avLst/>
          </a:prstGeom>
        </p:spPr>
        <p:txBody>
          <a:bodyPr/>
          <a:lstStyle/>
          <a:p>
            <a:r>
              <a:t>Title Text</a:t>
            </a:r>
          </a:p>
        </p:txBody>
      </p:sp>
      <p:sp>
        <p:nvSpPr>
          <p:cNvPr id="22" name="Body Level One…"/>
          <p:cNvSpPr txBox="1">
            <a:spLocks noGrp="1"/>
          </p:cNvSpPr>
          <p:nvPr>
            <p:ph type="body" sz="quarter" idx="1"/>
          </p:nvPr>
        </p:nvSpPr>
        <p:spPr>
          <a:xfrm>
            <a:off x="1371600" y="2914650"/>
            <a:ext cx="6400800" cy="1314450"/>
          </a:xfrm>
          <a:prstGeom prst="rect">
            <a:avLst/>
          </a:prstGeom>
        </p:spPr>
        <p:txBody>
          <a:bodyPr/>
          <a:lstStyle>
            <a:lvl1pPr algn="ctr"/>
            <a:lvl2pPr marL="0" indent="457200" algn="ctr">
              <a:buSzTx/>
              <a:buNone/>
            </a:lvl2pPr>
            <a:lvl3pPr marL="0" indent="914400" algn="ctr">
              <a:buSzTx/>
              <a:buNone/>
            </a:lvl3pPr>
            <a:lvl4pPr marL="0" indent="1371600" algn="ctr">
              <a:buSzTx/>
              <a:buNone/>
            </a:lvl4pPr>
            <a:lvl5pPr marL="0" indent="1828800" algn="ctr">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553200" y="4800600"/>
            <a:ext cx="335866" cy="33308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1" name="Title Text"/>
          <p:cNvSpPr txBox="1">
            <a:spLocks noGrp="1"/>
          </p:cNvSpPr>
          <p:nvPr>
            <p:ph type="title"/>
          </p:nvPr>
        </p:nvSpPr>
        <p:spPr>
          <a:xfrm>
            <a:off x="76200" y="0"/>
            <a:ext cx="8991600" cy="819150"/>
          </a:xfrm>
          <a:prstGeom prst="rect">
            <a:avLst/>
          </a:prstGeom>
        </p:spPr>
        <p:txBody>
          <a:bodyPr lIns="0" tIns="0" rIns="0" bIns="0"/>
          <a:lstStyle>
            <a:lvl1pPr>
              <a:lnSpc>
                <a:spcPct val="89000"/>
              </a:lnSpc>
              <a:defRPr sz="3200"/>
            </a:lvl1pPr>
          </a:lstStyle>
          <a:p>
            <a:r>
              <a:t>Title Text</a:t>
            </a:r>
          </a:p>
        </p:txBody>
      </p:sp>
      <p:sp>
        <p:nvSpPr>
          <p:cNvPr id="32" name="Body Level One…"/>
          <p:cNvSpPr txBox="1">
            <a:spLocks noGrp="1"/>
          </p:cNvSpPr>
          <p:nvPr>
            <p:ph type="body" idx="1"/>
          </p:nvPr>
        </p:nvSpPr>
        <p:spPr>
          <a:xfrm>
            <a:off x="62838" y="819150"/>
            <a:ext cx="9031287" cy="4267200"/>
          </a:xfrm>
          <a:prstGeom prst="rect">
            <a:avLst/>
          </a:prstGeom>
        </p:spPr>
        <p:txBody>
          <a:bodyPr/>
          <a:lstStyle>
            <a:lvl1pPr marL="91439" indent="-91439">
              <a:spcBef>
                <a:spcPts val="1000"/>
              </a:spcBef>
              <a:buSzPct val="100000"/>
              <a:buFont typeface="Symbol"/>
              <a:buChar char=" "/>
            </a:lvl1pPr>
            <a:lvl2pPr marL="501091" indent="-263347">
              <a:spcBef>
                <a:spcPts val="1000"/>
              </a:spcBef>
              <a:buFont typeface="Symbol"/>
              <a:buChar char="·"/>
            </a:lvl2pPr>
            <a:lvl3pPr marL="807719">
              <a:spcBef>
                <a:spcPts val="1000"/>
              </a:spcBef>
              <a:buFont typeface="Symbol"/>
            </a:lvl3pPr>
            <a:lvl4pPr>
              <a:spcBef>
                <a:spcPts val="1000"/>
              </a:spcBef>
              <a:buFont typeface="Symbol"/>
            </a:lvl4pPr>
            <a:lvl5pPr>
              <a:spcBef>
                <a:spcPts val="1000"/>
              </a:spcBef>
              <a:buFont typeface="Symbol"/>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0" name="Title Text"/>
          <p:cNvSpPr txBox="1">
            <a:spLocks noGrp="1"/>
          </p:cNvSpPr>
          <p:nvPr>
            <p:ph type="title"/>
          </p:nvPr>
        </p:nvSpPr>
        <p:spPr>
          <a:xfrm>
            <a:off x="722312" y="3305176"/>
            <a:ext cx="7772401" cy="1021557"/>
          </a:xfrm>
          <a:prstGeom prst="rect">
            <a:avLst/>
          </a:prstGeom>
        </p:spPr>
        <p:txBody>
          <a:bodyPr anchor="t"/>
          <a:lstStyle>
            <a:lvl1pPr>
              <a:defRPr sz="4000" cap="all"/>
            </a:lvl1pPr>
          </a:lstStyle>
          <a:p>
            <a:r>
              <a:t>Title Text</a:t>
            </a:r>
          </a:p>
        </p:txBody>
      </p:sp>
      <p:sp>
        <p:nvSpPr>
          <p:cNvPr id="41" name="Body Level One…"/>
          <p:cNvSpPr txBox="1">
            <a:spLocks noGrp="1"/>
          </p:cNvSpPr>
          <p:nvPr>
            <p:ph type="body" sz="quarter" idx="1"/>
          </p:nvPr>
        </p:nvSpPr>
        <p:spPr>
          <a:xfrm>
            <a:off x="722312" y="2180034"/>
            <a:ext cx="7772401" cy="1125141"/>
          </a:xfrm>
          <a:prstGeom prst="rect">
            <a:avLst/>
          </a:prstGeom>
        </p:spPr>
        <p:txBody>
          <a:bodyPr anchor="b"/>
          <a:lstStyle>
            <a:lvl1pPr>
              <a:spcBef>
                <a:spcPts val="400"/>
              </a:spcBef>
              <a:defRPr sz="2000"/>
            </a:lvl1pPr>
            <a:lvl2pPr marL="0" indent="457200">
              <a:spcBef>
                <a:spcPts val="400"/>
              </a:spcBef>
              <a:buSzTx/>
              <a:buNone/>
              <a:defRPr sz="2000"/>
            </a:lvl2pPr>
            <a:lvl3pPr marL="0" indent="914400">
              <a:spcBef>
                <a:spcPts val="400"/>
              </a:spcBef>
              <a:buSzTx/>
              <a:buNone/>
              <a:defRPr sz="2000"/>
            </a:lvl3pPr>
            <a:lvl4pPr marL="0" indent="1371600">
              <a:spcBef>
                <a:spcPts val="400"/>
              </a:spcBef>
              <a:buSzTx/>
              <a:buNone/>
              <a:defRPr sz="2000"/>
            </a:lvl4pPr>
            <a:lvl5pPr marL="0" indent="1828800">
              <a:spcBef>
                <a:spcPts val="400"/>
              </a:spcBef>
              <a:buSzTx/>
              <a:buNone/>
              <a:defRPr sz="20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9" name="Title Text"/>
          <p:cNvSpPr txBox="1">
            <a:spLocks noGrp="1"/>
          </p:cNvSpPr>
          <p:nvPr>
            <p:ph type="title"/>
          </p:nvPr>
        </p:nvSpPr>
        <p:spPr>
          <a:prstGeom prst="rect">
            <a:avLst/>
          </a:prstGeom>
        </p:spPr>
        <p:txBody>
          <a:bodyPr/>
          <a:lstStyle/>
          <a:p>
            <a:r>
              <a:t>Title Text</a:t>
            </a:r>
          </a:p>
        </p:txBody>
      </p:sp>
      <p:sp>
        <p:nvSpPr>
          <p:cNvPr id="50" name="Body Level One…"/>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marL="566737" indent="-333375">
              <a:spcBef>
                <a:spcPts val="600"/>
              </a:spcBef>
              <a:defRPr sz="2800"/>
            </a:lvl2pPr>
            <a:lvl3pPr marL="834389" indent="-320039">
              <a:spcBef>
                <a:spcPts val="600"/>
              </a:spcBef>
              <a:defRPr sz="2800"/>
            </a:lvl3pPr>
            <a:lvl4pPr marL="1103312"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8" name="Title Text"/>
          <p:cNvSpPr txBox="1">
            <a:spLocks noGrp="1"/>
          </p:cNvSpPr>
          <p:nvPr>
            <p:ph type="title"/>
          </p:nvPr>
        </p:nvSpPr>
        <p:spPr>
          <a:prstGeom prst="rect">
            <a:avLst/>
          </a:prstGeom>
        </p:spPr>
        <p:txBody>
          <a:bodyPr/>
          <a:lstStyle/>
          <a:p>
            <a:r>
              <a:t>Title Text</a:t>
            </a:r>
          </a:p>
        </p:txBody>
      </p:sp>
      <p:sp>
        <p:nvSpPr>
          <p:cNvPr id="59" name="Body Level One…"/>
          <p:cNvSpPr txBox="1">
            <a:spLocks noGrp="1"/>
          </p:cNvSpPr>
          <p:nvPr>
            <p:ph type="body" sz="quarter" idx="1"/>
          </p:nvPr>
        </p:nvSpPr>
        <p:spPr>
          <a:xfrm>
            <a:off x="457200" y="1151334"/>
            <a:ext cx="4040188" cy="479823"/>
          </a:xfrm>
          <a:prstGeom prst="rect">
            <a:avLst/>
          </a:prstGeom>
        </p:spPr>
        <p:txBody>
          <a:bodyPr anchor="b"/>
          <a:lstStyle>
            <a:lvl1pPr>
              <a:defRPr b="1"/>
            </a:lvl1pPr>
            <a:lvl2pPr marL="0" indent="457200">
              <a:buSzTx/>
              <a:buNone/>
              <a:defRPr b="1"/>
            </a:lvl2pPr>
            <a:lvl3pPr marL="0" indent="914400">
              <a:buSzTx/>
              <a:buNone/>
              <a:defRPr b="1"/>
            </a:lvl3pPr>
            <a:lvl4pPr marL="0" indent="1371600">
              <a:buSzTx/>
              <a:buNone/>
              <a:defRPr b="1"/>
            </a:lvl4pPr>
            <a:lvl5pPr marL="0" indent="1828800">
              <a:buSzTx/>
              <a:buNone/>
              <a:defRPr b="1"/>
            </a:lvl5pPr>
          </a:lstStyle>
          <a:p>
            <a:r>
              <a:t>Body Level One</a:t>
            </a:r>
          </a:p>
          <a:p>
            <a:pPr lvl="1"/>
            <a:r>
              <a:t>Body Level Two</a:t>
            </a:r>
          </a:p>
          <a:p>
            <a:pPr lvl="2"/>
            <a:r>
              <a:t>Body Level Three</a:t>
            </a:r>
          </a:p>
          <a:p>
            <a:pPr lvl="3"/>
            <a:r>
              <a:t>Body Level Four</a:t>
            </a:r>
          </a:p>
          <a:p>
            <a:pPr lvl="4"/>
            <a:r>
              <a:t>Body Level Five</a:t>
            </a:r>
          </a:p>
        </p:txBody>
      </p:sp>
      <p:sp>
        <p:nvSpPr>
          <p:cNvPr id="60" name="Text Placeholder 4"/>
          <p:cNvSpPr>
            <a:spLocks noGrp="1"/>
          </p:cNvSpPr>
          <p:nvPr>
            <p:ph type="body" sz="quarter" idx="21"/>
          </p:nvPr>
        </p:nvSpPr>
        <p:spPr>
          <a:xfrm>
            <a:off x="4645026" y="1151334"/>
            <a:ext cx="4041776" cy="479823"/>
          </a:xfrm>
          <a:prstGeom prst="rect">
            <a:avLst/>
          </a:prstGeom>
        </p:spPr>
        <p:txBody>
          <a:bodyPr anchor="b"/>
          <a:lstStyle/>
          <a:p>
            <a:pPr>
              <a:defRPr b="1"/>
            </a:pPr>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8"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3" name="Title Text"/>
          <p:cNvSpPr txBox="1">
            <a:spLocks noGrp="1"/>
          </p:cNvSpPr>
          <p:nvPr>
            <p:ph type="title"/>
          </p:nvPr>
        </p:nvSpPr>
        <p:spPr>
          <a:xfrm>
            <a:off x="457201" y="204786"/>
            <a:ext cx="3008314" cy="871539"/>
          </a:xfrm>
          <a:prstGeom prst="rect">
            <a:avLst/>
          </a:prstGeom>
        </p:spPr>
        <p:txBody>
          <a:bodyPr/>
          <a:lstStyle>
            <a:lvl1pPr>
              <a:defRPr sz="2000"/>
            </a:lvl1pPr>
          </a:lstStyle>
          <a:p>
            <a:r>
              <a:t>Title Text</a:t>
            </a:r>
          </a:p>
        </p:txBody>
      </p:sp>
      <p:sp>
        <p:nvSpPr>
          <p:cNvPr id="84" name="Body Level One…"/>
          <p:cNvSpPr txBox="1">
            <a:spLocks noGrp="1"/>
          </p:cNvSpPr>
          <p:nvPr>
            <p:ph type="body" idx="1"/>
          </p:nvPr>
        </p:nvSpPr>
        <p:spPr>
          <a:xfrm>
            <a:off x="3575050" y="204788"/>
            <a:ext cx="5111750" cy="4389836"/>
          </a:xfrm>
          <a:prstGeom prst="rect">
            <a:avLst/>
          </a:prstGeom>
        </p:spPr>
        <p:txBody>
          <a:bodyPr/>
          <a:lstStyle>
            <a:lvl1pPr>
              <a:spcBef>
                <a:spcPts val="700"/>
              </a:spcBef>
              <a:defRPr sz="3200"/>
            </a:lvl1pPr>
            <a:lvl2pPr marL="559934" indent="-326571">
              <a:spcBef>
                <a:spcPts val="700"/>
              </a:spcBef>
              <a:defRPr sz="3200"/>
            </a:lvl2pPr>
            <a:lvl3pPr>
              <a:spcBef>
                <a:spcPts val="700"/>
              </a:spcBef>
              <a:defRPr sz="3200"/>
            </a:lvl3pPr>
            <a:lvl4pPr marL="1113472" indent="-365759">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85" name="Text Placeholder 3"/>
          <p:cNvSpPr>
            <a:spLocks noGrp="1"/>
          </p:cNvSpPr>
          <p:nvPr>
            <p:ph type="body" sz="half" idx="21"/>
          </p:nvPr>
        </p:nvSpPr>
        <p:spPr>
          <a:xfrm>
            <a:off x="457200" y="1076326"/>
            <a:ext cx="3008315" cy="3518297"/>
          </a:xfrm>
          <a:prstGeom prst="rect">
            <a:avLst/>
          </a:prstGeom>
        </p:spPr>
        <p:txBody>
          <a:bodyPr/>
          <a:lstStyle/>
          <a:p>
            <a:pPr>
              <a:spcBef>
                <a:spcPts val="300"/>
              </a:spcBef>
              <a:defRPr sz="1400"/>
            </a:pPr>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5099050" y="1"/>
            <a:ext cx="335866" cy="333088"/>
          </a:xfrm>
          <a:prstGeom prst="rect">
            <a:avLst/>
          </a:prstGeom>
          <a:ln w="12700">
            <a:miter lim="400000"/>
          </a:ln>
        </p:spPr>
        <p:txBody>
          <a:bodyPr wrap="none" lIns="45719" rIns="45719">
            <a:spAutoFit/>
          </a:bodyPr>
          <a:lstStyle>
            <a:lvl1pPr>
              <a:defRPr>
                <a:solidFill>
                  <a:srgbClr val="FFFFFF"/>
                </a:solidFill>
              </a:defRPr>
            </a:lvl1pPr>
          </a:lstStyle>
          <a:p>
            <a:fld id="{86CB4B4D-7CA3-9044-876B-883B54F8677D}" type="slidenum">
              <a:t>‹#›</a:t>
            </a:fld>
            <a:endParaRPr/>
          </a:p>
        </p:txBody>
      </p:sp>
      <p:sp>
        <p:nvSpPr>
          <p:cNvPr id="3" name="Line 5"/>
          <p:cNvSpPr/>
          <p:nvPr/>
        </p:nvSpPr>
        <p:spPr>
          <a:xfrm>
            <a:off x="62837" y="833836"/>
            <a:ext cx="9031289" cy="1"/>
          </a:xfrm>
          <a:prstGeom prst="line">
            <a:avLst/>
          </a:prstGeom>
          <a:ln w="47625">
            <a:solidFill>
              <a:schemeClr val="accent2"/>
            </a:solidFill>
          </a:ln>
        </p:spPr>
        <p:txBody>
          <a:bodyPr lIns="45719" rIns="45719"/>
          <a:lstStyle/>
          <a:p>
            <a:pPr>
              <a:defRPr>
                <a:solidFill>
                  <a:srgbClr val="FFFFFF"/>
                </a:solidFill>
              </a:defRPr>
            </a:pPr>
            <a:endParaRPr/>
          </a:p>
        </p:txBody>
      </p:sp>
      <p:sp>
        <p:nvSpPr>
          <p:cNvPr id="4" name="Title Text"/>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5"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Calibri"/>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Calibri"/>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Calibri"/>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Calibri"/>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Calibri"/>
        </a:defRPr>
      </a:lvl9pPr>
    </p:titleStyle>
    <p:bodyStyle>
      <a:lvl1pPr marL="0" marR="0" indent="0" algn="l" defTabSz="914400" rtl="0" latinLnBrk="0">
        <a:lnSpc>
          <a:spcPct val="89000"/>
        </a:lnSpc>
        <a:spcBef>
          <a:spcPts val="500"/>
        </a:spcBef>
        <a:spcAft>
          <a:spcPts val="0"/>
        </a:spcAft>
        <a:buClrTx/>
        <a:buSzTx/>
        <a:buFontTx/>
        <a:buNone/>
        <a:tabLst/>
        <a:defRPr sz="2400" b="0" i="0" u="none" strike="noStrike" cap="none" spc="0" baseline="0">
          <a:solidFill>
            <a:srgbClr val="FFFFFF"/>
          </a:solidFill>
          <a:uFillTx/>
          <a:latin typeface="+mn-lt"/>
          <a:ea typeface="+mn-ea"/>
          <a:cs typeface="+mn-cs"/>
          <a:sym typeface="Calibri"/>
        </a:defRPr>
      </a:lvl1pPr>
      <a:lvl2pPr marL="576262" marR="0" indent="-342900" algn="l" defTabSz="914400" rtl="0" latinLnBrk="0">
        <a:lnSpc>
          <a:spcPct val="89000"/>
        </a:lnSpc>
        <a:spcBef>
          <a:spcPts val="500"/>
        </a:spcBef>
        <a:spcAft>
          <a:spcPts val="0"/>
        </a:spcAft>
        <a:buClrTx/>
        <a:buSzPct val="100000"/>
        <a:buFontTx/>
        <a:buChar char="•"/>
        <a:tabLst/>
        <a:defRPr sz="2400" b="0" i="0" u="none" strike="noStrike" cap="none" spc="0" baseline="0">
          <a:solidFill>
            <a:srgbClr val="FFFFFF"/>
          </a:solidFill>
          <a:uFillTx/>
          <a:latin typeface="+mn-lt"/>
          <a:ea typeface="+mn-ea"/>
          <a:cs typeface="+mn-cs"/>
          <a:sym typeface="Calibri"/>
        </a:defRPr>
      </a:lvl2pPr>
      <a:lvl3pPr marL="819150" marR="0" indent="-304800" algn="l" defTabSz="914400" rtl="0" latinLnBrk="0">
        <a:lnSpc>
          <a:spcPct val="89000"/>
        </a:lnSpc>
        <a:spcBef>
          <a:spcPts val="500"/>
        </a:spcBef>
        <a:spcAft>
          <a:spcPts val="0"/>
        </a:spcAft>
        <a:buClrTx/>
        <a:buSzPct val="100000"/>
        <a:buFontTx/>
        <a:buChar char="▪"/>
        <a:tabLst/>
        <a:defRPr sz="2400" b="0" i="0" u="none" strike="noStrike" cap="none" spc="0" baseline="0">
          <a:solidFill>
            <a:srgbClr val="FFFFFF"/>
          </a:solidFill>
          <a:uFillTx/>
          <a:latin typeface="+mn-lt"/>
          <a:ea typeface="+mn-ea"/>
          <a:cs typeface="+mn-cs"/>
          <a:sym typeface="Calibri"/>
        </a:defRPr>
      </a:lvl3pPr>
      <a:lvl4pPr marL="1052512" marR="0" indent="-304800" algn="l" defTabSz="914400" rtl="0" latinLnBrk="0">
        <a:lnSpc>
          <a:spcPct val="89000"/>
        </a:lnSpc>
        <a:spcBef>
          <a:spcPts val="500"/>
        </a:spcBef>
        <a:spcAft>
          <a:spcPts val="0"/>
        </a:spcAft>
        <a:buClrTx/>
        <a:buSzPct val="100000"/>
        <a:buFontTx/>
        <a:buChar char="–"/>
        <a:tabLst/>
        <a:defRPr sz="2400" b="0" i="0" u="none" strike="noStrike" cap="none" spc="0" baseline="0">
          <a:solidFill>
            <a:srgbClr val="FFFFFF"/>
          </a:solidFill>
          <a:uFillTx/>
          <a:latin typeface="+mn-lt"/>
          <a:ea typeface="+mn-ea"/>
          <a:cs typeface="+mn-cs"/>
          <a:sym typeface="Calibri"/>
        </a:defRPr>
      </a:lvl4pPr>
      <a:lvl5pPr marL="2103120" marR="0" indent="-274320" algn="l" defTabSz="914400" rtl="0" latinLnBrk="0">
        <a:lnSpc>
          <a:spcPct val="89000"/>
        </a:lnSpc>
        <a:spcBef>
          <a:spcPts val="500"/>
        </a:spcBef>
        <a:spcAft>
          <a:spcPts val="0"/>
        </a:spcAft>
        <a:buClrTx/>
        <a:buSzPct val="100000"/>
        <a:buFontTx/>
        <a:buChar char="»"/>
        <a:tabLst/>
        <a:defRPr sz="2400" b="0" i="0" u="none" strike="noStrike" cap="none" spc="0" baseline="0">
          <a:solidFill>
            <a:srgbClr val="FFFFFF"/>
          </a:solidFill>
          <a:uFillTx/>
          <a:latin typeface="+mn-lt"/>
          <a:ea typeface="+mn-ea"/>
          <a:cs typeface="+mn-cs"/>
          <a:sym typeface="Calibri"/>
        </a:defRPr>
      </a:lvl5pPr>
      <a:lvl6pPr marL="2560320" marR="0" indent="-274320" algn="l" defTabSz="914400" rtl="0" latinLnBrk="0">
        <a:lnSpc>
          <a:spcPct val="89000"/>
        </a:lnSpc>
        <a:spcBef>
          <a:spcPts val="500"/>
        </a:spcBef>
        <a:spcAft>
          <a:spcPts val="0"/>
        </a:spcAft>
        <a:buClrTx/>
        <a:buSzPct val="100000"/>
        <a:buFontTx/>
        <a:buChar char="•"/>
        <a:tabLst/>
        <a:defRPr sz="2400" b="0" i="0" u="none" strike="noStrike" cap="none" spc="0" baseline="0">
          <a:solidFill>
            <a:srgbClr val="FFFFFF"/>
          </a:solidFill>
          <a:uFillTx/>
          <a:latin typeface="+mn-lt"/>
          <a:ea typeface="+mn-ea"/>
          <a:cs typeface="+mn-cs"/>
          <a:sym typeface="Calibri"/>
        </a:defRPr>
      </a:lvl6pPr>
      <a:lvl7pPr marL="3017520" marR="0" indent="-274320" algn="l" defTabSz="914400" rtl="0" latinLnBrk="0">
        <a:lnSpc>
          <a:spcPct val="89000"/>
        </a:lnSpc>
        <a:spcBef>
          <a:spcPts val="500"/>
        </a:spcBef>
        <a:spcAft>
          <a:spcPts val="0"/>
        </a:spcAft>
        <a:buClrTx/>
        <a:buSzPct val="100000"/>
        <a:buFontTx/>
        <a:buChar char="•"/>
        <a:tabLst/>
        <a:defRPr sz="2400" b="0" i="0" u="none" strike="noStrike" cap="none" spc="0" baseline="0">
          <a:solidFill>
            <a:srgbClr val="FFFFFF"/>
          </a:solidFill>
          <a:uFillTx/>
          <a:latin typeface="+mn-lt"/>
          <a:ea typeface="+mn-ea"/>
          <a:cs typeface="+mn-cs"/>
          <a:sym typeface="Calibri"/>
        </a:defRPr>
      </a:lvl7pPr>
      <a:lvl8pPr marL="3474720" marR="0" indent="-274320" algn="l" defTabSz="914400" rtl="0" latinLnBrk="0">
        <a:lnSpc>
          <a:spcPct val="89000"/>
        </a:lnSpc>
        <a:spcBef>
          <a:spcPts val="500"/>
        </a:spcBef>
        <a:spcAft>
          <a:spcPts val="0"/>
        </a:spcAft>
        <a:buClrTx/>
        <a:buSzPct val="100000"/>
        <a:buFontTx/>
        <a:buChar char="•"/>
        <a:tabLst/>
        <a:defRPr sz="2400" b="0" i="0" u="none" strike="noStrike" cap="none" spc="0" baseline="0">
          <a:solidFill>
            <a:srgbClr val="FFFFFF"/>
          </a:solidFill>
          <a:uFillTx/>
          <a:latin typeface="+mn-lt"/>
          <a:ea typeface="+mn-ea"/>
          <a:cs typeface="+mn-cs"/>
          <a:sym typeface="Calibri"/>
        </a:defRPr>
      </a:lvl8pPr>
      <a:lvl9pPr marL="3931920" marR="0" indent="-274320" algn="l" defTabSz="914400" rtl="0" latinLnBrk="0">
        <a:lnSpc>
          <a:spcPct val="89000"/>
        </a:lnSpc>
        <a:spcBef>
          <a:spcPts val="500"/>
        </a:spcBef>
        <a:spcAft>
          <a:spcPts val="0"/>
        </a:spcAft>
        <a:buClrTx/>
        <a:buSzPct val="100000"/>
        <a:buFontTx/>
        <a:buChar char="•"/>
        <a:tabLst/>
        <a:defRPr sz="2400" b="0" i="0" u="none" strike="noStrike" cap="none" spc="0" baseline="0">
          <a:solidFill>
            <a:srgbClr val="FFFFFF"/>
          </a:solidFill>
          <a:uFillTx/>
          <a:latin typeface="+mn-lt"/>
          <a:ea typeface="+mn-ea"/>
          <a:cs typeface="+mn-cs"/>
          <a:sym typeface="Calibri"/>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AutoShape 2"/>
          <p:cNvSpPr txBox="1">
            <a:spLocks noGrp="1"/>
          </p:cNvSpPr>
          <p:nvPr>
            <p:ph type="title"/>
          </p:nvPr>
        </p:nvSpPr>
        <p:spPr>
          <a:xfrm>
            <a:off x="291174" y="519772"/>
            <a:ext cx="8256860" cy="1584595"/>
          </a:xfrm>
          <a:prstGeom prst="rect">
            <a:avLst/>
          </a:prstGeom>
          <a:solidFill>
            <a:srgbClr val="339966"/>
          </a:solidFill>
          <a:ln>
            <a:solidFill>
              <a:srgbClr val="EEECE1"/>
            </a:solidFill>
            <a:round/>
          </a:ln>
          <a:effectLst>
            <a:outerShdw dist="161645" dir="2700000" rotWithShape="0">
              <a:srgbClr val="1F497D"/>
            </a:outerShdw>
          </a:effectLst>
        </p:spPr>
        <p:txBody>
          <a:bodyPr lIns="46037" tIns="46037" rIns="46037" bIns="46037"/>
          <a:lstStyle/>
          <a:p>
            <a:pPr algn="ctr">
              <a:spcBef>
                <a:spcPts val="7800"/>
              </a:spcBef>
              <a:defRPr sz="3200">
                <a:effectLst>
                  <a:outerShdw blurRad="38100" dist="38100" dir="2700000" rotWithShape="0">
                    <a:srgbClr val="000000"/>
                  </a:outerShdw>
                </a:effectLst>
              </a:defRPr>
            </a:pPr>
            <a:r>
              <a:t>DATA 301 </a:t>
            </a:r>
            <a:br/>
            <a:r>
              <a:t>Extra Reference slides about Python</a:t>
            </a:r>
          </a:p>
        </p:txBody>
      </p:sp>
      <p:sp>
        <p:nvSpPr>
          <p:cNvPr id="464" name="TextBox 1"/>
          <p:cNvSpPr txBox="1"/>
          <p:nvPr/>
        </p:nvSpPr>
        <p:spPr>
          <a:xfrm>
            <a:off x="1684020" y="2952750"/>
            <a:ext cx="5775960" cy="917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a:solidFill>
                  <a:srgbClr val="FFFFFF"/>
                </a:solidFill>
              </a:defRPr>
            </a:pPr>
            <a:r>
              <a:t>Dr. Firas Moosvi</a:t>
            </a:r>
          </a:p>
          <a:p>
            <a:pPr algn="ctr">
              <a:defRPr>
                <a:solidFill>
                  <a:srgbClr val="FFFFFF"/>
                </a:solidFill>
              </a:defRPr>
            </a:pPr>
            <a:r>
              <a:t>University of British Columbia Okanagan</a:t>
            </a:r>
          </a:p>
          <a:p>
            <a:pPr algn="ctr">
              <a:defRPr>
                <a:solidFill>
                  <a:srgbClr val="FFFFFF"/>
                </a:solidFill>
              </a:defRPr>
            </a:pPr>
            <a:r>
              <a:t>firas.moosvi@ubc.ca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10</a:t>
            </a:fld>
            <a:endParaRPr/>
          </a:p>
        </p:txBody>
      </p:sp>
      <p:sp>
        <p:nvSpPr>
          <p:cNvPr id="529" name="Rectangle 2"/>
          <p:cNvSpPr txBox="1">
            <a:spLocks noGrp="1"/>
          </p:cNvSpPr>
          <p:nvPr>
            <p:ph type="title"/>
          </p:nvPr>
        </p:nvSpPr>
        <p:spPr>
          <a:xfrm>
            <a:off x="76199" y="0"/>
            <a:ext cx="8991601" cy="819150"/>
          </a:xfrm>
          <a:prstGeom prst="rect">
            <a:avLst/>
          </a:prstGeom>
        </p:spPr>
        <p:txBody>
          <a:bodyPr/>
          <a:lstStyle/>
          <a:p>
            <a:pPr>
              <a:defRPr sz="2800"/>
            </a:pPr>
            <a:br/>
            <a:r>
              <a:t>Common Problems – Off-by-one Error</a:t>
            </a:r>
          </a:p>
        </p:txBody>
      </p:sp>
      <p:sp>
        <p:nvSpPr>
          <p:cNvPr id="530" name="Rectangle 3"/>
          <p:cNvSpPr txBox="1">
            <a:spLocks noGrp="1"/>
          </p:cNvSpPr>
          <p:nvPr>
            <p:ph type="body" idx="1"/>
          </p:nvPr>
        </p:nvSpPr>
        <p:spPr>
          <a:xfrm>
            <a:off x="62837" y="819150"/>
            <a:ext cx="9031289" cy="4267200"/>
          </a:xfrm>
          <a:prstGeom prst="rect">
            <a:avLst/>
          </a:prstGeom>
        </p:spPr>
        <p:txBody>
          <a:bodyPr/>
          <a:lstStyle/>
          <a:p>
            <a:r>
              <a:t>The most common error is to be "</a:t>
            </a:r>
            <a:r>
              <a:rPr b="1" i="1">
                <a:solidFill>
                  <a:srgbClr val="14FD3A"/>
                </a:solidFill>
              </a:rPr>
              <a:t>off-by-one</a:t>
            </a:r>
            <a:r>
              <a:t>".  This occurs when you stop the loop one iteration too early or too late.</a:t>
            </a:r>
          </a:p>
          <a:p>
            <a:pPr marL="457200" lvl="1" indent="-219456">
              <a:spcBef>
                <a:spcPts val="400"/>
              </a:spcBef>
              <a:buFont typeface="Arial"/>
              <a:buChar char="•"/>
              <a:defRPr sz="2000">
                <a:solidFill>
                  <a:srgbClr val="FFFF00"/>
                </a:solidFill>
              </a:defRPr>
            </a:pPr>
            <a:endParaRPr/>
          </a:p>
          <a:p>
            <a:r>
              <a:t>Example:</a:t>
            </a:r>
          </a:p>
          <a:p>
            <a:pPr marL="457200" lvl="1" indent="-219456">
              <a:spcBef>
                <a:spcPts val="400"/>
              </a:spcBef>
              <a:buFont typeface="Arial"/>
              <a:buChar char="•"/>
              <a:defRPr sz="2000">
                <a:solidFill>
                  <a:srgbClr val="FFFF00"/>
                </a:solidFill>
              </a:defRPr>
            </a:pPr>
            <a:r>
              <a:t>This loop was supposed to print 0 to 10, but it does not.</a:t>
            </a:r>
          </a:p>
        </p:txBody>
      </p:sp>
      <p:sp>
        <p:nvSpPr>
          <p:cNvPr id="531" name="Text Box 7"/>
          <p:cNvSpPr txBox="1"/>
          <p:nvPr/>
        </p:nvSpPr>
        <p:spPr>
          <a:xfrm>
            <a:off x="1431500" y="3651870"/>
            <a:ext cx="6173630"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57200" indent="-457200">
              <a:defRPr>
                <a:solidFill>
                  <a:srgbClr val="CCECFF"/>
                </a:solidFill>
                <a:latin typeface="Times New Roman"/>
                <a:ea typeface="Times New Roman"/>
                <a:cs typeface="Times New Roman"/>
                <a:sym typeface="Times New Roman"/>
              </a:defRPr>
            </a:lvl1pPr>
          </a:lstStyle>
          <a:p>
            <a:r>
              <a:t>Question: How can we fix this code to print 0 to 10?</a:t>
            </a:r>
          </a:p>
        </p:txBody>
      </p:sp>
      <p:sp>
        <p:nvSpPr>
          <p:cNvPr id="532" name="Text Box 4"/>
          <p:cNvSpPr txBox="1"/>
          <p:nvPr/>
        </p:nvSpPr>
        <p:spPr>
          <a:xfrm>
            <a:off x="1431500" y="2743646"/>
            <a:ext cx="4390180" cy="1069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b="1">
                <a:solidFill>
                  <a:srgbClr val="FFFFFF"/>
                </a:solidFill>
                <a:latin typeface="Courier New"/>
                <a:ea typeface="Courier New"/>
                <a:cs typeface="Courier New"/>
                <a:sym typeface="Courier New"/>
              </a:defRPr>
            </a:pPr>
            <a:r>
              <a:t>for</a:t>
            </a:r>
            <a:r>
              <a:rPr b="0"/>
              <a:t> i</a:t>
            </a:r>
            <a:r>
              <a:t> in range(0,10):</a:t>
            </a:r>
            <a:endParaRPr sz="2000"/>
          </a:p>
          <a:p>
            <a:pPr defTabSz="457200">
              <a:defRPr sz="2400">
                <a:solidFill>
                  <a:srgbClr val="FFFFFF"/>
                </a:solidFill>
                <a:latin typeface="Courier New"/>
                <a:ea typeface="Courier New"/>
                <a:cs typeface="Courier New"/>
                <a:sym typeface="Courier New"/>
              </a:defRPr>
            </a:pPr>
            <a:r>
              <a:t> 	print(i)</a:t>
            </a:r>
            <a:endParaRPr sz="20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11</a:t>
            </a:fld>
            <a:endParaRPr/>
          </a:p>
        </p:txBody>
      </p:sp>
      <p:sp>
        <p:nvSpPr>
          <p:cNvPr id="537" name="Rectangle 2"/>
          <p:cNvSpPr txBox="1">
            <a:spLocks noGrp="1"/>
          </p:cNvSpPr>
          <p:nvPr>
            <p:ph type="title"/>
          </p:nvPr>
        </p:nvSpPr>
        <p:spPr>
          <a:xfrm>
            <a:off x="76199" y="0"/>
            <a:ext cx="8991601" cy="819150"/>
          </a:xfrm>
          <a:prstGeom prst="rect">
            <a:avLst/>
          </a:prstGeom>
        </p:spPr>
        <p:txBody>
          <a:bodyPr/>
          <a:lstStyle/>
          <a:p>
            <a:r>
              <a:t>Question: </a:t>
            </a:r>
            <a:r>
              <a:rPr>
                <a:latin typeface="Courier New"/>
                <a:ea typeface="Courier New"/>
                <a:cs typeface="Courier New"/>
                <a:sym typeface="Courier New"/>
              </a:rPr>
              <a:t>for</a:t>
            </a:r>
            <a:r>
              <a:t> Loop</a:t>
            </a:r>
          </a:p>
        </p:txBody>
      </p:sp>
      <p:sp>
        <p:nvSpPr>
          <p:cNvPr id="538"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a:t>
            </a:r>
            <a:r>
              <a:rPr b="0" i="0">
                <a:solidFill>
                  <a:srgbClr val="FFFFFF"/>
                </a:solidFill>
              </a:rPr>
              <a:t> How many numbers are printed with this loop?</a:t>
            </a: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pPr marL="0" indent="0">
              <a:buSzTx/>
              <a:buNone/>
            </a:pPr>
            <a:endParaRPr b="0" i="0">
              <a:solidFill>
                <a:srgbClr val="FFFFFF"/>
              </a:solidFill>
            </a:endParaRPr>
          </a:p>
          <a:p>
            <a:pPr>
              <a:defRPr b="1">
                <a:solidFill>
                  <a:srgbClr val="F0F000"/>
                </a:solidFill>
              </a:defRPr>
            </a:pPr>
            <a:r>
              <a:t>A)</a:t>
            </a:r>
            <a:r>
              <a:rPr b="0">
                <a:solidFill>
                  <a:srgbClr val="FFFFFF"/>
                </a:solidFill>
              </a:rPr>
              <a:t> 0 	       </a:t>
            </a:r>
            <a:r>
              <a:t>B)</a:t>
            </a:r>
            <a:r>
              <a:rPr b="0">
                <a:solidFill>
                  <a:srgbClr val="FFFFFF"/>
                </a:solidFill>
              </a:rPr>
              <a:t> 9	</a:t>
            </a:r>
            <a:r>
              <a:t>C)</a:t>
            </a:r>
            <a:r>
              <a:rPr b="0">
                <a:solidFill>
                  <a:srgbClr val="FFFFFF"/>
                </a:solidFill>
              </a:rPr>
              <a:t> 10	       </a:t>
            </a:r>
            <a:r>
              <a:t>D)</a:t>
            </a:r>
            <a:r>
              <a:rPr b="0">
                <a:solidFill>
                  <a:srgbClr val="FFFFFF"/>
                </a:solidFill>
              </a:rPr>
              <a:t> 11	</a:t>
            </a:r>
            <a:r>
              <a:t>E)</a:t>
            </a:r>
            <a:r>
              <a:rPr b="0">
                <a:solidFill>
                  <a:srgbClr val="FFFFFF"/>
                </a:solidFill>
              </a:rPr>
              <a:t> error</a:t>
            </a:r>
          </a:p>
        </p:txBody>
      </p:sp>
      <p:sp>
        <p:nvSpPr>
          <p:cNvPr id="539" name="Text Box 4"/>
          <p:cNvSpPr txBox="1"/>
          <p:nvPr/>
        </p:nvSpPr>
        <p:spPr>
          <a:xfrm>
            <a:off x="1493519" y="1638300"/>
            <a:ext cx="5623561" cy="1069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b="1">
                <a:solidFill>
                  <a:srgbClr val="FFFFFF"/>
                </a:solidFill>
                <a:latin typeface="Courier New"/>
                <a:ea typeface="Courier New"/>
                <a:cs typeface="Courier New"/>
                <a:sym typeface="Courier New"/>
              </a:defRPr>
            </a:pPr>
            <a:r>
              <a:t>for</a:t>
            </a:r>
            <a:r>
              <a:rPr b="0"/>
              <a:t> i</a:t>
            </a:r>
            <a:r>
              <a:t> in range(1,10):</a:t>
            </a:r>
            <a:endParaRPr sz="2000"/>
          </a:p>
          <a:p>
            <a:pPr defTabSz="457200">
              <a:defRPr sz="2400">
                <a:solidFill>
                  <a:srgbClr val="FFFFFF"/>
                </a:solidFill>
                <a:latin typeface="Courier New"/>
                <a:ea typeface="Courier New"/>
                <a:cs typeface="Courier New"/>
                <a:sym typeface="Courier New"/>
              </a:defRPr>
            </a:pPr>
            <a:r>
              <a:t> 	print(i)</a:t>
            </a:r>
            <a:endParaRPr sz="20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12</a:t>
            </a:fld>
            <a:endParaRPr/>
          </a:p>
        </p:txBody>
      </p:sp>
      <p:sp>
        <p:nvSpPr>
          <p:cNvPr id="544" name="Rectangle 2"/>
          <p:cNvSpPr txBox="1">
            <a:spLocks noGrp="1"/>
          </p:cNvSpPr>
          <p:nvPr>
            <p:ph type="title"/>
          </p:nvPr>
        </p:nvSpPr>
        <p:spPr>
          <a:xfrm>
            <a:off x="76199" y="0"/>
            <a:ext cx="8991601" cy="819150"/>
          </a:xfrm>
          <a:prstGeom prst="rect">
            <a:avLst/>
          </a:prstGeom>
        </p:spPr>
        <p:txBody>
          <a:bodyPr/>
          <a:lstStyle/>
          <a:p>
            <a:r>
              <a:t>Question: </a:t>
            </a:r>
            <a:r>
              <a:rPr>
                <a:latin typeface="Courier New"/>
                <a:ea typeface="Courier New"/>
                <a:cs typeface="Courier New"/>
                <a:sym typeface="Courier New"/>
              </a:rPr>
              <a:t>for</a:t>
            </a:r>
            <a:r>
              <a:t> Loop</a:t>
            </a:r>
          </a:p>
        </p:txBody>
      </p:sp>
      <p:sp>
        <p:nvSpPr>
          <p:cNvPr id="545"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a:t>
            </a:r>
            <a:r>
              <a:rPr b="0" i="0">
                <a:solidFill>
                  <a:srgbClr val="FFFFFF"/>
                </a:solidFill>
              </a:rPr>
              <a:t> How many numbers are printed with this loop?</a:t>
            </a: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pPr marL="0" indent="0">
              <a:buSzTx/>
              <a:buNone/>
            </a:pPr>
            <a:endParaRPr b="0" i="0">
              <a:solidFill>
                <a:srgbClr val="FFFFFF"/>
              </a:solidFill>
            </a:endParaRPr>
          </a:p>
          <a:p>
            <a:pPr>
              <a:defRPr b="1">
                <a:solidFill>
                  <a:srgbClr val="F0F000"/>
                </a:solidFill>
              </a:defRPr>
            </a:pPr>
            <a:r>
              <a:t>A)</a:t>
            </a:r>
            <a:r>
              <a:rPr b="0">
                <a:solidFill>
                  <a:srgbClr val="FFFFFF"/>
                </a:solidFill>
              </a:rPr>
              <a:t> 0 	       </a:t>
            </a:r>
            <a:r>
              <a:t>B)</a:t>
            </a:r>
            <a:r>
              <a:rPr b="0">
                <a:solidFill>
                  <a:srgbClr val="FFFFFF"/>
                </a:solidFill>
              </a:rPr>
              <a:t> 9	</a:t>
            </a:r>
            <a:r>
              <a:t>C)</a:t>
            </a:r>
            <a:r>
              <a:rPr b="0">
                <a:solidFill>
                  <a:srgbClr val="FFFFFF"/>
                </a:solidFill>
              </a:rPr>
              <a:t> 10	       </a:t>
            </a:r>
            <a:r>
              <a:t>D)</a:t>
            </a:r>
            <a:r>
              <a:rPr b="0">
                <a:solidFill>
                  <a:srgbClr val="FFFFFF"/>
                </a:solidFill>
              </a:rPr>
              <a:t> 11	</a:t>
            </a:r>
            <a:r>
              <a:t>E)</a:t>
            </a:r>
            <a:r>
              <a:rPr b="0">
                <a:solidFill>
                  <a:srgbClr val="FFFFFF"/>
                </a:solidFill>
              </a:rPr>
              <a:t> error</a:t>
            </a:r>
          </a:p>
        </p:txBody>
      </p:sp>
      <p:sp>
        <p:nvSpPr>
          <p:cNvPr id="546" name="Text Box 4"/>
          <p:cNvSpPr txBox="1"/>
          <p:nvPr/>
        </p:nvSpPr>
        <p:spPr>
          <a:xfrm>
            <a:off x="1493519" y="1638300"/>
            <a:ext cx="5623561" cy="1069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b="1">
                <a:solidFill>
                  <a:srgbClr val="FFFFFF"/>
                </a:solidFill>
                <a:latin typeface="Courier New"/>
                <a:ea typeface="Courier New"/>
                <a:cs typeface="Courier New"/>
                <a:sym typeface="Courier New"/>
              </a:defRPr>
            </a:pPr>
            <a:r>
              <a:t>for</a:t>
            </a:r>
            <a:r>
              <a:rPr b="0"/>
              <a:t> i</a:t>
            </a:r>
            <a:r>
              <a:t> in range(11,0):</a:t>
            </a:r>
            <a:endParaRPr sz="2000"/>
          </a:p>
          <a:p>
            <a:pPr defTabSz="457200">
              <a:defRPr sz="2400">
                <a:solidFill>
                  <a:srgbClr val="FFFFFF"/>
                </a:solidFill>
                <a:latin typeface="Courier New"/>
                <a:ea typeface="Courier New"/>
                <a:cs typeface="Courier New"/>
                <a:sym typeface="Courier New"/>
              </a:defRPr>
            </a:pPr>
            <a:r>
              <a:t> 	print(i)</a:t>
            </a:r>
            <a:endParaRPr sz="20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13</a:t>
            </a:fld>
            <a:endParaRPr/>
          </a:p>
        </p:txBody>
      </p:sp>
      <p:sp>
        <p:nvSpPr>
          <p:cNvPr id="551" name="Rectangle 2"/>
          <p:cNvSpPr txBox="1">
            <a:spLocks noGrp="1"/>
          </p:cNvSpPr>
          <p:nvPr>
            <p:ph type="title"/>
          </p:nvPr>
        </p:nvSpPr>
        <p:spPr>
          <a:xfrm>
            <a:off x="76199" y="0"/>
            <a:ext cx="8991601" cy="819150"/>
          </a:xfrm>
          <a:prstGeom prst="rect">
            <a:avLst/>
          </a:prstGeom>
        </p:spPr>
        <p:txBody>
          <a:bodyPr/>
          <a:lstStyle/>
          <a:p>
            <a:pPr defTabSz="841247">
              <a:defRPr sz="2576"/>
            </a:pPr>
            <a:br/>
            <a:r>
              <a:rPr sz="2944"/>
              <a:t>Try it: </a:t>
            </a:r>
            <a:r>
              <a:rPr sz="2944">
                <a:latin typeface="Courier New"/>
                <a:ea typeface="Courier New"/>
                <a:cs typeface="Courier New"/>
                <a:sym typeface="Courier New"/>
              </a:rPr>
              <a:t>for</a:t>
            </a:r>
            <a:r>
              <a:rPr sz="2944"/>
              <a:t> Loops</a:t>
            </a:r>
          </a:p>
        </p:txBody>
      </p:sp>
      <p:sp>
        <p:nvSpPr>
          <p:cNvPr id="552"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 1:</a:t>
            </a:r>
            <a:r>
              <a:rPr b="0" i="0">
                <a:solidFill>
                  <a:srgbClr val="FFFFFF"/>
                </a:solidFill>
              </a:rPr>
              <a:t> Write a program that prints the numbers from 1 to 10 then 10 to 1.</a:t>
            </a:r>
          </a:p>
          <a:p>
            <a:pPr marL="0" indent="0">
              <a:buSzTx/>
              <a:buNone/>
              <a:defRPr b="1" i="1">
                <a:solidFill>
                  <a:srgbClr val="14FD3A"/>
                </a:solidFill>
              </a:defRPr>
            </a:pPr>
            <a:endParaRPr b="0" i="0">
              <a:solidFill>
                <a:srgbClr val="FFFFFF"/>
              </a:solidFill>
            </a:endParaRPr>
          </a:p>
          <a:p>
            <a:pPr>
              <a:defRPr b="1" i="1">
                <a:solidFill>
                  <a:srgbClr val="14FD3A"/>
                </a:solidFill>
              </a:defRPr>
            </a:pPr>
            <a:r>
              <a:t>Question 2:</a:t>
            </a:r>
            <a:r>
              <a:rPr b="0" i="0">
                <a:solidFill>
                  <a:srgbClr val="FFFFFF"/>
                </a:solidFill>
              </a:rPr>
              <a:t> Write a program that prints the numbers from 1 to 100 that are divisible by 3 and 5.</a:t>
            </a:r>
          </a:p>
          <a:p>
            <a:pPr marL="0" indent="0">
              <a:buSzTx/>
              <a:buNone/>
              <a:defRPr b="1" i="1">
                <a:solidFill>
                  <a:srgbClr val="14FD3A"/>
                </a:solidFill>
              </a:defRPr>
            </a:pPr>
            <a:endParaRPr b="0" i="0">
              <a:solidFill>
                <a:srgbClr val="FFFFFF"/>
              </a:solidFill>
            </a:endParaRPr>
          </a:p>
          <a:p>
            <a:pPr>
              <a:defRPr b="1" i="1">
                <a:solidFill>
                  <a:srgbClr val="14FD3A"/>
                </a:solidFill>
              </a:defRPr>
            </a:pPr>
            <a:r>
              <a:t>Question 3:</a:t>
            </a:r>
            <a:r>
              <a:rPr b="0" i="0">
                <a:solidFill>
                  <a:srgbClr val="FFFFFF"/>
                </a:solidFill>
              </a:rPr>
              <a:t> Write a program that asks the user for 5 numbers and prints the maximum, sum, and average of the numbers.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14</a:t>
            </a:fld>
            <a:endParaRPr/>
          </a:p>
        </p:txBody>
      </p:sp>
      <p:sp>
        <p:nvSpPr>
          <p:cNvPr id="557" name="Rectangle 2"/>
          <p:cNvSpPr txBox="1">
            <a:spLocks noGrp="1"/>
          </p:cNvSpPr>
          <p:nvPr>
            <p:ph type="title"/>
          </p:nvPr>
        </p:nvSpPr>
        <p:spPr>
          <a:xfrm>
            <a:off x="76199" y="0"/>
            <a:ext cx="8991601" cy="819150"/>
          </a:xfrm>
          <a:prstGeom prst="rect">
            <a:avLst/>
          </a:prstGeom>
        </p:spPr>
        <p:txBody>
          <a:bodyPr/>
          <a:lstStyle/>
          <a:p>
            <a:r>
              <a:t>Lists Overview</a:t>
            </a:r>
          </a:p>
        </p:txBody>
      </p:sp>
      <p:sp>
        <p:nvSpPr>
          <p:cNvPr id="558" name="Rectangle 3"/>
          <p:cNvSpPr txBox="1">
            <a:spLocks noGrp="1"/>
          </p:cNvSpPr>
          <p:nvPr>
            <p:ph type="body" idx="1"/>
          </p:nvPr>
        </p:nvSpPr>
        <p:spPr>
          <a:xfrm>
            <a:off x="62837" y="819150"/>
            <a:ext cx="9031289" cy="4267200"/>
          </a:xfrm>
          <a:prstGeom prst="rect">
            <a:avLst/>
          </a:prstGeom>
        </p:spPr>
        <p:txBody>
          <a:bodyPr/>
          <a:lstStyle/>
          <a:p>
            <a:r>
              <a:t>A </a:t>
            </a:r>
            <a:r>
              <a:rPr b="1" i="1">
                <a:solidFill>
                  <a:srgbClr val="14FD3A"/>
                </a:solidFill>
              </a:rPr>
              <a:t>list</a:t>
            </a:r>
            <a:r>
              <a:t> is a collection of data items that are referenced by index.</a:t>
            </a:r>
          </a:p>
          <a:p>
            <a:pPr marL="457200" lvl="1" indent="-219456">
              <a:spcBef>
                <a:spcPts val="400"/>
              </a:spcBef>
              <a:buFont typeface="Arial"/>
              <a:buChar char="•"/>
              <a:defRPr sz="2000">
                <a:solidFill>
                  <a:srgbClr val="FFFF00"/>
                </a:solidFill>
              </a:defRPr>
            </a:pPr>
            <a:r>
              <a:t>Lists in Python are similar to arrays in other programming languages</a:t>
            </a:r>
          </a:p>
          <a:p>
            <a:r>
              <a:t>A list allows multiple data items to be referenced by one name and retrieved by index.</a:t>
            </a:r>
          </a:p>
          <a:p>
            <a:endParaRPr/>
          </a:p>
          <a:p>
            <a:r>
              <a:t>Python list:</a:t>
            </a:r>
          </a:p>
        </p:txBody>
      </p:sp>
      <p:sp>
        <p:nvSpPr>
          <p:cNvPr id="559" name="Text Box 26"/>
          <p:cNvSpPr txBox="1"/>
          <p:nvPr/>
        </p:nvSpPr>
        <p:spPr>
          <a:xfrm>
            <a:off x="1874519" y="3673673"/>
            <a:ext cx="231277" cy="350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0F000"/>
                </a:solidFill>
                <a:latin typeface="Arial"/>
                <a:ea typeface="Arial"/>
                <a:cs typeface="Arial"/>
                <a:sym typeface="Arial"/>
              </a:defRPr>
            </a:lvl1pPr>
          </a:lstStyle>
          <a:p>
            <a:r>
              <a:t>0</a:t>
            </a:r>
          </a:p>
        </p:txBody>
      </p:sp>
      <p:grpSp>
        <p:nvGrpSpPr>
          <p:cNvPr id="562" name="Group 27"/>
          <p:cNvGrpSpPr/>
          <p:nvPr/>
        </p:nvGrpSpPr>
        <p:grpSpPr>
          <a:xfrm>
            <a:off x="1985083" y="4075510"/>
            <a:ext cx="5787840" cy="606386"/>
            <a:chOff x="0" y="0"/>
            <a:chExt cx="5787838" cy="606384"/>
          </a:xfrm>
        </p:grpSpPr>
        <p:sp>
          <p:nvSpPr>
            <p:cNvPr id="560" name="Text Box 16"/>
            <p:cNvSpPr txBox="1"/>
            <p:nvPr/>
          </p:nvSpPr>
          <p:spPr>
            <a:xfrm>
              <a:off x="2389559" y="286344"/>
              <a:ext cx="763356"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500">
                  <a:solidFill>
                    <a:srgbClr val="66FF33"/>
                  </a:solidFill>
                  <a:latin typeface="Tahoma"/>
                  <a:ea typeface="Tahoma"/>
                  <a:cs typeface="Tahoma"/>
                  <a:sym typeface="Tahoma"/>
                </a:defRPr>
              </a:lvl1pPr>
            </a:lstStyle>
            <a:p>
              <a:r>
                <a:t>Indexes</a:t>
              </a:r>
            </a:p>
          </p:txBody>
        </p:sp>
        <p:sp>
          <p:nvSpPr>
            <p:cNvPr id="561" name="AutoShape 25"/>
            <p:cNvSpPr/>
            <p:nvPr/>
          </p:nvSpPr>
          <p:spPr>
            <a:xfrm rot="5400000">
              <a:off x="2785572" y="-2785573"/>
              <a:ext cx="216695" cy="57878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369"/>
                    <a:pt x="10800" y="823"/>
                  </a:cubicBezTo>
                  <a:lnTo>
                    <a:pt x="10800" y="9977"/>
                  </a:lnTo>
                  <a:cubicBezTo>
                    <a:pt x="10800" y="10431"/>
                    <a:pt x="15635" y="10800"/>
                    <a:pt x="21600" y="10800"/>
                  </a:cubicBezTo>
                  <a:cubicBezTo>
                    <a:pt x="15635" y="10800"/>
                    <a:pt x="10800" y="11169"/>
                    <a:pt x="10800" y="11623"/>
                  </a:cubicBezTo>
                  <a:lnTo>
                    <a:pt x="10800" y="20777"/>
                  </a:lnTo>
                  <a:cubicBezTo>
                    <a:pt x="10800" y="21231"/>
                    <a:pt x="5965" y="21600"/>
                    <a:pt x="0" y="21600"/>
                  </a:cubicBezTo>
                </a:path>
              </a:pathLst>
            </a:custGeom>
            <a:noFill/>
            <a:ln w="38100" cap="flat">
              <a:solidFill>
                <a:srgbClr val="66FF33"/>
              </a:solidFill>
              <a:prstDash val="solid"/>
              <a:round/>
            </a:ln>
            <a:effectLst/>
          </p:spPr>
          <p:txBody>
            <a:bodyPr wrap="square" lIns="45719" tIns="45719" rIns="45719" bIns="45719" numCol="1" anchor="ctr">
              <a:noAutofit/>
            </a:bodyPr>
            <a:lstStyle/>
            <a:p>
              <a:pPr algn="ctr">
                <a:defRPr sz="1300">
                  <a:solidFill>
                    <a:srgbClr val="66FF33"/>
                  </a:solidFill>
                </a:defRPr>
              </a:pPr>
              <a:endParaRPr/>
            </a:p>
          </p:txBody>
        </p:sp>
      </p:grpSp>
      <p:grpSp>
        <p:nvGrpSpPr>
          <p:cNvPr id="565" name="Group 21503"/>
          <p:cNvGrpSpPr/>
          <p:nvPr/>
        </p:nvGrpSpPr>
        <p:grpSpPr>
          <a:xfrm>
            <a:off x="229210" y="3705676"/>
            <a:ext cx="1043228" cy="984202"/>
            <a:chOff x="0" y="0"/>
            <a:chExt cx="1043226" cy="984200"/>
          </a:xfrm>
        </p:grpSpPr>
        <p:sp>
          <p:nvSpPr>
            <p:cNvPr id="563" name="Text Box 10"/>
            <p:cNvSpPr txBox="1"/>
            <p:nvPr/>
          </p:nvSpPr>
          <p:spPr>
            <a:xfrm>
              <a:off x="0" y="435560"/>
              <a:ext cx="1043227" cy="548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500">
                  <a:solidFill>
                    <a:srgbClr val="FFCCFF"/>
                  </a:solidFill>
                  <a:latin typeface="Tahoma"/>
                  <a:ea typeface="Tahoma"/>
                  <a:cs typeface="Tahoma"/>
                  <a:sym typeface="Tahoma"/>
                </a:defRPr>
              </a:lvl1pPr>
            </a:lstStyle>
            <a:p>
              <a:r>
                <a:t>list variable name</a:t>
              </a:r>
            </a:p>
          </p:txBody>
        </p:sp>
        <p:sp>
          <p:nvSpPr>
            <p:cNvPr id="564" name="Line 11"/>
            <p:cNvSpPr/>
            <p:nvPr/>
          </p:nvSpPr>
          <p:spPr>
            <a:xfrm flipV="1">
              <a:off x="529803" y="0"/>
              <a:ext cx="1" cy="381000"/>
            </a:xfrm>
            <a:prstGeom prst="line">
              <a:avLst/>
            </a:prstGeom>
            <a:noFill/>
            <a:ln w="31750" cap="flat">
              <a:solidFill>
                <a:srgbClr val="FFCCFF"/>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grpSp>
      <p:sp>
        <p:nvSpPr>
          <p:cNvPr id="566" name="Text Box 6"/>
          <p:cNvSpPr txBox="1"/>
          <p:nvPr/>
        </p:nvSpPr>
        <p:spPr>
          <a:xfrm>
            <a:off x="234804" y="3255435"/>
            <a:ext cx="8330077"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b="1">
                <a:solidFill>
                  <a:srgbClr val="FFFFFF"/>
                </a:solidFill>
                <a:latin typeface="Courier New"/>
                <a:ea typeface="Courier New"/>
                <a:cs typeface="Courier New"/>
                <a:sym typeface="Courier New"/>
              </a:defRPr>
            </a:pPr>
            <a:r>
              <a:t>data</a:t>
            </a:r>
            <a:r>
              <a:rPr b="0"/>
              <a:t> = </a:t>
            </a:r>
            <a:r>
              <a:rPr>
                <a:solidFill>
                  <a:schemeClr val="accent6"/>
                </a:solidFill>
              </a:rPr>
              <a:t>[</a:t>
            </a:r>
            <a:r>
              <a:rPr b="0"/>
              <a:t>100, 200, 300, 'one', 'two', 600</a:t>
            </a:r>
            <a:r>
              <a:rPr>
                <a:solidFill>
                  <a:schemeClr val="accent6"/>
                </a:solidFill>
              </a:rPr>
              <a:t>]</a:t>
            </a:r>
          </a:p>
        </p:txBody>
      </p:sp>
      <p:sp>
        <p:nvSpPr>
          <p:cNvPr id="567" name="Text Box 26"/>
          <p:cNvSpPr txBox="1"/>
          <p:nvPr/>
        </p:nvSpPr>
        <p:spPr>
          <a:xfrm>
            <a:off x="2811708" y="3673673"/>
            <a:ext cx="231278" cy="350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0F000"/>
                </a:solidFill>
                <a:latin typeface="Arial"/>
                <a:ea typeface="Arial"/>
                <a:cs typeface="Arial"/>
                <a:sym typeface="Arial"/>
              </a:defRPr>
            </a:lvl1pPr>
          </a:lstStyle>
          <a:p>
            <a:r>
              <a:t>1</a:t>
            </a:r>
          </a:p>
        </p:txBody>
      </p:sp>
      <p:sp>
        <p:nvSpPr>
          <p:cNvPr id="568" name="Text Box 26"/>
          <p:cNvSpPr txBox="1"/>
          <p:nvPr/>
        </p:nvSpPr>
        <p:spPr>
          <a:xfrm>
            <a:off x="3716173" y="3673673"/>
            <a:ext cx="231278" cy="350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0F000"/>
                </a:solidFill>
                <a:latin typeface="Arial"/>
                <a:ea typeface="Arial"/>
                <a:cs typeface="Arial"/>
                <a:sym typeface="Arial"/>
              </a:defRPr>
            </a:lvl1pPr>
          </a:lstStyle>
          <a:p>
            <a:r>
              <a:t>2</a:t>
            </a:r>
          </a:p>
        </p:txBody>
      </p:sp>
      <p:sp>
        <p:nvSpPr>
          <p:cNvPr id="569" name="Text Box 26"/>
          <p:cNvSpPr txBox="1"/>
          <p:nvPr/>
        </p:nvSpPr>
        <p:spPr>
          <a:xfrm>
            <a:off x="4822528" y="3673673"/>
            <a:ext cx="231277" cy="350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0F000"/>
                </a:solidFill>
                <a:latin typeface="Arial"/>
                <a:ea typeface="Arial"/>
                <a:cs typeface="Arial"/>
                <a:sym typeface="Arial"/>
              </a:defRPr>
            </a:lvl1pPr>
          </a:lstStyle>
          <a:p>
            <a:r>
              <a:t>3</a:t>
            </a:r>
          </a:p>
        </p:txBody>
      </p:sp>
      <p:sp>
        <p:nvSpPr>
          <p:cNvPr id="570" name="Text Box 26"/>
          <p:cNvSpPr txBox="1"/>
          <p:nvPr/>
        </p:nvSpPr>
        <p:spPr>
          <a:xfrm>
            <a:off x="6110303" y="3673673"/>
            <a:ext cx="231277" cy="350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0F000"/>
                </a:solidFill>
                <a:latin typeface="Arial"/>
                <a:ea typeface="Arial"/>
                <a:cs typeface="Arial"/>
                <a:sym typeface="Arial"/>
              </a:defRPr>
            </a:lvl1pPr>
          </a:lstStyle>
          <a:p>
            <a:r>
              <a:t>4</a:t>
            </a:r>
          </a:p>
        </p:txBody>
      </p:sp>
      <p:sp>
        <p:nvSpPr>
          <p:cNvPr id="571" name="Text Box 26"/>
          <p:cNvSpPr txBox="1"/>
          <p:nvPr/>
        </p:nvSpPr>
        <p:spPr>
          <a:xfrm>
            <a:off x="7241624" y="3673673"/>
            <a:ext cx="231278" cy="350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F0F000"/>
                </a:solidFill>
                <a:latin typeface="Arial"/>
                <a:ea typeface="Arial"/>
                <a:cs typeface="Arial"/>
                <a:sym typeface="Arial"/>
              </a:defRPr>
            </a:lvl1pPr>
          </a:lstStyle>
          <a:p>
            <a:r>
              <a:t>5</a:t>
            </a:r>
          </a:p>
        </p:txBody>
      </p:sp>
      <p:sp>
        <p:nvSpPr>
          <p:cNvPr id="572" name="AutoShape 4"/>
          <p:cNvSpPr/>
          <p:nvPr/>
        </p:nvSpPr>
        <p:spPr>
          <a:xfrm>
            <a:off x="76201" y="4"/>
            <a:ext cx="455372" cy="398450"/>
          </a:xfrm>
          <a:prstGeom prst="star5">
            <a:avLst>
              <a:gd name="adj" fmla="val 19098"/>
              <a:gd name="hf" fmla="val 105146"/>
              <a:gd name="vf" fmla="val 110557"/>
            </a:avLst>
          </a:prstGeom>
          <a:solidFill>
            <a:srgbClr val="F0F000"/>
          </a:solidFill>
          <a:ln>
            <a:solidFill>
              <a:srgbClr val="000000"/>
            </a:solidFill>
            <a:miter/>
          </a:ln>
        </p:spPr>
        <p:txBody>
          <a:bodyPr lIns="45719" rIns="45719"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15</a:t>
            </a:fld>
            <a:endParaRPr/>
          </a:p>
        </p:txBody>
      </p:sp>
      <p:sp>
        <p:nvSpPr>
          <p:cNvPr id="575" name="Title 1"/>
          <p:cNvSpPr txBox="1">
            <a:spLocks noGrp="1"/>
          </p:cNvSpPr>
          <p:nvPr>
            <p:ph type="title"/>
          </p:nvPr>
        </p:nvSpPr>
        <p:spPr>
          <a:xfrm>
            <a:off x="76199" y="0"/>
            <a:ext cx="8991601" cy="819150"/>
          </a:xfrm>
          <a:prstGeom prst="rect">
            <a:avLst/>
          </a:prstGeom>
        </p:spPr>
        <p:txBody>
          <a:bodyPr/>
          <a:lstStyle/>
          <a:p>
            <a:r>
              <a:t>Retrieving Items from a List</a:t>
            </a:r>
          </a:p>
        </p:txBody>
      </p:sp>
      <p:sp>
        <p:nvSpPr>
          <p:cNvPr id="576" name="Content Placeholder 2"/>
          <p:cNvSpPr txBox="1">
            <a:spLocks noGrp="1"/>
          </p:cNvSpPr>
          <p:nvPr>
            <p:ph type="body" idx="1"/>
          </p:nvPr>
        </p:nvSpPr>
        <p:spPr>
          <a:xfrm>
            <a:off x="62837" y="819150"/>
            <a:ext cx="9031289" cy="4267200"/>
          </a:xfrm>
          <a:prstGeom prst="rect">
            <a:avLst/>
          </a:prstGeom>
        </p:spPr>
        <p:txBody>
          <a:bodyPr/>
          <a:lstStyle/>
          <a:p>
            <a:r>
              <a:t>Items are retrieved by index (starting from 0) using square brackets:</a:t>
            </a:r>
          </a:p>
        </p:txBody>
      </p:sp>
      <p:sp>
        <p:nvSpPr>
          <p:cNvPr id="577" name="Text Box 6"/>
          <p:cNvSpPr txBox="1"/>
          <p:nvPr/>
        </p:nvSpPr>
        <p:spPr>
          <a:xfrm>
            <a:off x="198120" y="1296856"/>
            <a:ext cx="8747760" cy="3520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data = </a:t>
            </a:r>
            <a:r>
              <a:rPr b="1">
                <a:solidFill>
                  <a:schemeClr val="accent6"/>
                </a:solidFill>
              </a:rPr>
              <a:t>[</a:t>
            </a:r>
            <a:r>
              <a:t>100, 200, 300, 'one', 'two', 600</a:t>
            </a:r>
            <a:r>
              <a:rPr b="1">
                <a:solidFill>
                  <a:schemeClr val="accent6"/>
                </a:solidFill>
              </a:rPr>
              <a:t>]</a:t>
            </a:r>
            <a:endParaRPr sz="2000"/>
          </a:p>
          <a:p>
            <a:pPr defTabSz="457200">
              <a:defRPr sz="2400">
                <a:solidFill>
                  <a:srgbClr val="FFFFFF"/>
                </a:solidFill>
                <a:latin typeface="Courier New"/>
                <a:ea typeface="Courier New"/>
                <a:cs typeface="Courier New"/>
                <a:sym typeface="Courier New"/>
              </a:defRPr>
            </a:pPr>
            <a:r>
              <a:t>print(data</a:t>
            </a:r>
            <a:r>
              <a:rPr b="1">
                <a:solidFill>
                  <a:schemeClr val="accent6"/>
                </a:solidFill>
              </a:rPr>
              <a:t>[0]</a:t>
            </a:r>
            <a:r>
              <a:t>)					# 100</a:t>
            </a:r>
            <a:endParaRPr sz="2000"/>
          </a:p>
          <a:p>
            <a:pPr defTabSz="457200">
              <a:defRPr sz="2400">
                <a:solidFill>
                  <a:srgbClr val="FFFFFF"/>
                </a:solidFill>
                <a:latin typeface="Courier New"/>
                <a:ea typeface="Courier New"/>
                <a:cs typeface="Courier New"/>
                <a:sym typeface="Courier New"/>
              </a:defRPr>
            </a:pPr>
            <a:r>
              <a:t>print(data</a:t>
            </a:r>
            <a:r>
              <a:rPr b="1">
                <a:solidFill>
                  <a:schemeClr val="accent6"/>
                </a:solidFill>
              </a:rPr>
              <a:t>[4]</a:t>
            </a:r>
            <a:r>
              <a:t>)					# 'two'</a:t>
            </a:r>
            <a:endParaRPr b="1">
              <a:solidFill>
                <a:schemeClr val="accent6"/>
              </a:solidFill>
            </a:endParaRPr>
          </a:p>
          <a:p>
            <a:pPr defTabSz="457200">
              <a:defRPr sz="2400">
                <a:solidFill>
                  <a:srgbClr val="FFFFFF"/>
                </a:solidFill>
                <a:latin typeface="Courier New"/>
                <a:ea typeface="Courier New"/>
                <a:cs typeface="Courier New"/>
                <a:sym typeface="Courier New"/>
              </a:defRPr>
            </a:pPr>
            <a:r>
              <a:t>print(data</a:t>
            </a:r>
            <a:r>
              <a:rPr b="1">
                <a:solidFill>
                  <a:schemeClr val="accent6"/>
                </a:solidFill>
              </a:rPr>
              <a:t>[6]</a:t>
            </a:r>
            <a:r>
              <a:t>)					# error – out of range</a:t>
            </a:r>
            <a:endParaRPr b="1">
              <a:solidFill>
                <a:schemeClr val="accent6"/>
              </a:solidFill>
            </a:endParaRPr>
          </a:p>
          <a:p>
            <a:pPr defTabSz="457200">
              <a:defRPr sz="2400">
                <a:solidFill>
                  <a:srgbClr val="FFFFFF"/>
                </a:solidFill>
                <a:latin typeface="Courier New"/>
                <a:ea typeface="Courier New"/>
                <a:cs typeface="Courier New"/>
                <a:sym typeface="Courier New"/>
              </a:defRPr>
            </a:pPr>
            <a:r>
              <a:t>print(data</a:t>
            </a:r>
            <a:r>
              <a:rPr b="1">
                <a:solidFill>
                  <a:schemeClr val="accent6"/>
                </a:solidFill>
              </a:rPr>
              <a:t>[len(data)-1]</a:t>
            </a:r>
            <a:r>
              <a:t>)	# 600</a:t>
            </a:r>
            <a:endParaRPr sz="2000"/>
          </a:p>
          <a:p>
            <a:pPr defTabSz="457200">
              <a:defRPr sz="2400">
                <a:solidFill>
                  <a:srgbClr val="FFFFFF"/>
                </a:solidFill>
                <a:latin typeface="Courier New"/>
                <a:ea typeface="Courier New"/>
                <a:cs typeface="Courier New"/>
                <a:sym typeface="Courier New"/>
              </a:defRPr>
            </a:pPr>
            <a:r>
              <a:t>print(data</a:t>
            </a:r>
            <a:r>
              <a:rPr b="1">
                <a:solidFill>
                  <a:schemeClr val="accent6"/>
                </a:solidFill>
              </a:rPr>
              <a:t>[-1]</a:t>
            </a:r>
            <a:r>
              <a:t>)					# 600</a:t>
            </a:r>
            <a:endParaRPr sz="2000"/>
          </a:p>
          <a:p>
            <a:pPr defTabSz="457200">
              <a:defRPr sz="2400">
                <a:solidFill>
                  <a:srgbClr val="FFFFFF"/>
                </a:solidFill>
                <a:latin typeface="Courier New"/>
                <a:ea typeface="Courier New"/>
                <a:cs typeface="Courier New"/>
                <a:sym typeface="Courier New"/>
              </a:defRPr>
            </a:pPr>
            <a:r>
              <a:t>print(data</a:t>
            </a:r>
            <a:r>
              <a:rPr b="1">
                <a:solidFill>
                  <a:schemeClr val="accent6"/>
                </a:solidFill>
              </a:rPr>
              <a:t>[2:4]</a:t>
            </a:r>
            <a:r>
              <a:t>)				# [300, 'one']</a:t>
            </a:r>
            <a:endParaRPr b="1">
              <a:solidFill>
                <a:schemeClr val="accent6"/>
              </a:solidFill>
            </a:endParaRPr>
          </a:p>
          <a:p>
            <a:pPr defTabSz="457200">
              <a:defRPr sz="2400" b="1">
                <a:solidFill>
                  <a:schemeClr val="accent6"/>
                </a:solidFill>
                <a:latin typeface="Courier New"/>
                <a:ea typeface="Courier New"/>
                <a:cs typeface="Courier New"/>
                <a:sym typeface="Courier New"/>
              </a:defRPr>
            </a:pPr>
            <a:endParaRPr b="1">
              <a:solidFill>
                <a:schemeClr val="accent6"/>
              </a:solidFill>
            </a:endParaRPr>
          </a:p>
          <a:p>
            <a:pPr defTabSz="457200">
              <a:defRPr sz="2400">
                <a:solidFill>
                  <a:srgbClr val="FFFFFF"/>
                </a:solidFill>
                <a:latin typeface="Courier New"/>
                <a:ea typeface="Courier New"/>
                <a:cs typeface="Courier New"/>
                <a:sym typeface="Courier New"/>
              </a:defRPr>
            </a:pPr>
            <a:r>
              <a:t># Create an empty list:</a:t>
            </a:r>
            <a:endParaRPr sz="2000"/>
          </a:p>
          <a:p>
            <a:pPr defTabSz="457200">
              <a:defRPr sz="2400">
                <a:solidFill>
                  <a:srgbClr val="FFFFFF"/>
                </a:solidFill>
                <a:latin typeface="Courier New"/>
                <a:ea typeface="Courier New"/>
                <a:cs typeface="Courier New"/>
                <a:sym typeface="Courier New"/>
              </a:defRPr>
            </a:pPr>
            <a:r>
              <a:t>emptyList =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16</a:t>
            </a:fld>
            <a:endParaRPr/>
          </a:p>
        </p:txBody>
      </p:sp>
      <p:sp>
        <p:nvSpPr>
          <p:cNvPr id="582" name="Rectangle 2"/>
          <p:cNvSpPr txBox="1">
            <a:spLocks noGrp="1"/>
          </p:cNvSpPr>
          <p:nvPr>
            <p:ph type="title"/>
          </p:nvPr>
        </p:nvSpPr>
        <p:spPr>
          <a:xfrm>
            <a:off x="76199" y="0"/>
            <a:ext cx="8991601" cy="819150"/>
          </a:xfrm>
          <a:prstGeom prst="rect">
            <a:avLst/>
          </a:prstGeom>
        </p:spPr>
        <p:txBody>
          <a:bodyPr/>
          <a:lstStyle/>
          <a:p>
            <a:pPr>
              <a:defRPr sz="2800"/>
            </a:pPr>
            <a:br/>
            <a:r>
              <a:t>List Operations</a:t>
            </a:r>
          </a:p>
        </p:txBody>
      </p:sp>
      <p:graphicFrame>
        <p:nvGraphicFramePr>
          <p:cNvPr id="583" name="Table 4"/>
          <p:cNvGraphicFramePr/>
          <p:nvPr/>
        </p:nvGraphicFramePr>
        <p:xfrm>
          <a:off x="25167" y="1725160"/>
          <a:ext cx="9099099" cy="3364749"/>
        </p:xfrm>
        <a:graphic>
          <a:graphicData uri="http://schemas.openxmlformats.org/drawingml/2006/table">
            <a:tbl>
              <a:tblPr firstRow="1" firstCol="1" bandRow="1">
                <a:tableStyleId>{4C3C2611-4C71-4FC5-86AE-919BDF0F9419}</a:tableStyleId>
              </a:tblPr>
              <a:tblGrid>
                <a:gridCol w="1341755">
                  <a:extLst>
                    <a:ext uri="{9D8B030D-6E8A-4147-A177-3AD203B41FA5}">
                      <a16:colId xmlns:a16="http://schemas.microsoft.com/office/drawing/2014/main" val="20000"/>
                    </a:ext>
                  </a:extLst>
                </a:gridCol>
                <a:gridCol w="2937624">
                  <a:extLst>
                    <a:ext uri="{9D8B030D-6E8A-4147-A177-3AD203B41FA5}">
                      <a16:colId xmlns:a16="http://schemas.microsoft.com/office/drawing/2014/main" val="20001"/>
                    </a:ext>
                  </a:extLst>
                </a:gridCol>
                <a:gridCol w="2372110">
                  <a:extLst>
                    <a:ext uri="{9D8B030D-6E8A-4147-A177-3AD203B41FA5}">
                      <a16:colId xmlns:a16="http://schemas.microsoft.com/office/drawing/2014/main" val="20002"/>
                    </a:ext>
                  </a:extLst>
                </a:gridCol>
                <a:gridCol w="2447610">
                  <a:extLst>
                    <a:ext uri="{9D8B030D-6E8A-4147-A177-3AD203B41FA5}">
                      <a16:colId xmlns:a16="http://schemas.microsoft.com/office/drawing/2014/main" val="20003"/>
                    </a:ext>
                  </a:extLst>
                </a:gridCol>
              </a:tblGrid>
              <a:tr h="373861">
                <a:tc>
                  <a:txBody>
                    <a:bodyPr/>
                    <a:lstStyle/>
                    <a:p>
                      <a:pPr>
                        <a:defRPr b="0">
                          <a:solidFill>
                            <a:srgbClr val="000000"/>
                          </a:solidFill>
                        </a:defRPr>
                      </a:pPr>
                      <a:r>
                        <a:rPr b="1">
                          <a:solidFill>
                            <a:srgbClr val="FFFFFF"/>
                          </a:solidFill>
                        </a:rPr>
                        <a:t>Operation</a:t>
                      </a:r>
                    </a:p>
                  </a:txBody>
                  <a:tcPr marL="45720" marR="45720" horzOverflow="overflow"/>
                </a:tc>
                <a:tc>
                  <a:txBody>
                    <a:bodyPr/>
                    <a:lstStyle/>
                    <a:p>
                      <a:pPr>
                        <a:defRPr b="0">
                          <a:solidFill>
                            <a:srgbClr val="000000"/>
                          </a:solidFill>
                        </a:defRPr>
                      </a:pPr>
                      <a:r>
                        <a:rPr b="1">
                          <a:solidFill>
                            <a:srgbClr val="FFFFFF"/>
                          </a:solidFill>
                        </a:rPr>
                        <a:t>Syntax</a:t>
                      </a:r>
                    </a:p>
                  </a:txBody>
                  <a:tcPr marL="45720" marR="45720" horzOverflow="overflow"/>
                </a:tc>
                <a:tc>
                  <a:txBody>
                    <a:bodyPr/>
                    <a:lstStyle/>
                    <a:p>
                      <a:pPr>
                        <a:defRPr b="0">
                          <a:solidFill>
                            <a:srgbClr val="000000"/>
                          </a:solidFill>
                        </a:defRPr>
                      </a:pPr>
                      <a:r>
                        <a:rPr b="1">
                          <a:solidFill>
                            <a:srgbClr val="FFFFFF"/>
                          </a:solidFill>
                        </a:rPr>
                        <a:t>Examples</a:t>
                      </a:r>
                    </a:p>
                  </a:txBody>
                  <a:tcPr marL="45720" marR="45720" horzOverflow="overflow"/>
                </a:tc>
                <a:tc>
                  <a:txBody>
                    <a:bodyPr/>
                    <a:lstStyle/>
                    <a:p>
                      <a:pPr>
                        <a:defRPr b="0">
                          <a:solidFill>
                            <a:srgbClr val="000000"/>
                          </a:solidFill>
                        </a:defRPr>
                      </a:pPr>
                      <a:r>
                        <a:rPr b="1">
                          <a:solidFill>
                            <a:srgbClr val="FFFFFF"/>
                          </a:solidFill>
                        </a:rPr>
                        <a:t>Output</a:t>
                      </a:r>
                    </a:p>
                  </a:txBody>
                  <a:tcPr marL="45720" marR="45720" horzOverflow="overflow"/>
                </a:tc>
                <a:extLst>
                  <a:ext uri="{0D108BD9-81ED-4DB2-BD59-A6C34878D82A}">
                    <a16:rowId xmlns:a16="http://schemas.microsoft.com/office/drawing/2014/main" val="10000"/>
                  </a:ext>
                </a:extLst>
              </a:tr>
              <a:tr h="373861">
                <a:tc>
                  <a:txBody>
                    <a:bodyPr/>
                    <a:lstStyle/>
                    <a:p>
                      <a:pPr>
                        <a:defRPr b="0">
                          <a:solidFill>
                            <a:srgbClr val="000000"/>
                          </a:solidFill>
                        </a:defRPr>
                      </a:pPr>
                      <a:r>
                        <a:rPr sz="1600" b="1">
                          <a:solidFill>
                            <a:srgbClr val="FFFFFF"/>
                          </a:solidFill>
                        </a:rPr>
                        <a:t>Add item</a:t>
                      </a:r>
                    </a:p>
                  </a:txBody>
                  <a:tcPr marL="45720" marR="45720" horzOverflow="overflow"/>
                </a:tc>
                <a:tc>
                  <a:txBody>
                    <a:bodyPr/>
                    <a:lstStyle/>
                    <a:p>
                      <a:pPr>
                        <a:defRPr i="1">
                          <a:latin typeface="Courier New"/>
                          <a:ea typeface="Courier New"/>
                          <a:cs typeface="Courier New"/>
                          <a:sym typeface="Courier New"/>
                        </a:defRPr>
                      </a:pPr>
                      <a:r>
                        <a:t>list</a:t>
                      </a:r>
                      <a:r>
                        <a:rPr i="0"/>
                        <a:t>.append(</a:t>
                      </a:r>
                      <a:r>
                        <a:t>val</a:t>
                      </a:r>
                      <a:r>
                        <a:rPr i="0"/>
                        <a:t>)</a:t>
                      </a:r>
                    </a:p>
                  </a:txBody>
                  <a:tcPr marL="45720" marR="45720" horzOverflow="overflow"/>
                </a:tc>
                <a:tc>
                  <a:txBody>
                    <a:bodyPr/>
                    <a:lstStyle/>
                    <a:p>
                      <a:r>
                        <a:rPr>
                          <a:latin typeface="Courier New"/>
                          <a:ea typeface="Courier New"/>
                          <a:cs typeface="Courier New"/>
                          <a:sym typeface="Courier New"/>
                        </a:rPr>
                        <a:t>data.append(1)</a:t>
                      </a:r>
                    </a:p>
                  </a:txBody>
                  <a:tcPr marL="45720" marR="45720" horzOverflow="overflow"/>
                </a:tc>
                <a:tc>
                  <a:txBody>
                    <a:bodyPr/>
                    <a:lstStyle/>
                    <a:p>
                      <a:r>
                        <a:rPr>
                          <a:latin typeface="Courier New"/>
                          <a:ea typeface="Courier New"/>
                          <a:cs typeface="Courier New"/>
                          <a:sym typeface="Courier New"/>
                        </a:rPr>
                        <a:t>[1, 2, 3, 5, 1]</a:t>
                      </a:r>
                    </a:p>
                  </a:txBody>
                  <a:tcPr marL="45720" marR="45720" horzOverflow="overflow"/>
                </a:tc>
                <a:extLst>
                  <a:ext uri="{0D108BD9-81ED-4DB2-BD59-A6C34878D82A}">
                    <a16:rowId xmlns:a16="http://schemas.microsoft.com/office/drawing/2014/main" val="10001"/>
                  </a:ext>
                </a:extLst>
              </a:tr>
              <a:tr h="373861">
                <a:tc>
                  <a:txBody>
                    <a:bodyPr/>
                    <a:lstStyle/>
                    <a:p>
                      <a:pPr>
                        <a:defRPr b="0">
                          <a:solidFill>
                            <a:srgbClr val="000000"/>
                          </a:solidFill>
                        </a:defRPr>
                      </a:pPr>
                      <a:r>
                        <a:rPr sz="1600" b="1">
                          <a:solidFill>
                            <a:srgbClr val="FFFFFF"/>
                          </a:solidFill>
                        </a:rPr>
                        <a:t>Insert item</a:t>
                      </a:r>
                    </a:p>
                  </a:txBody>
                  <a:tcPr marL="45720" marR="45720" horzOverflow="overflow"/>
                </a:tc>
                <a:tc>
                  <a:txBody>
                    <a:bodyPr/>
                    <a:lstStyle/>
                    <a:p>
                      <a:pPr>
                        <a:defRPr i="1">
                          <a:latin typeface="Courier New"/>
                          <a:ea typeface="Courier New"/>
                          <a:cs typeface="Courier New"/>
                          <a:sym typeface="Courier New"/>
                        </a:defRPr>
                      </a:pPr>
                      <a:r>
                        <a:t>list</a:t>
                      </a:r>
                      <a:r>
                        <a:rPr i="0"/>
                        <a:t>.insert(</a:t>
                      </a:r>
                      <a:r>
                        <a:t>idx</a:t>
                      </a:r>
                      <a:r>
                        <a:rPr i="0"/>
                        <a:t>,</a:t>
                      </a:r>
                      <a:r>
                        <a:t>val</a:t>
                      </a:r>
                      <a:r>
                        <a:rPr i="0"/>
                        <a:t>)</a:t>
                      </a:r>
                    </a:p>
                  </a:txBody>
                  <a:tcPr marL="45720" marR="45720" horzOverflow="overflow"/>
                </a:tc>
                <a:tc>
                  <a:txBody>
                    <a:bodyPr/>
                    <a:lstStyle/>
                    <a:p>
                      <a:r>
                        <a:rPr>
                          <a:latin typeface="Courier New"/>
                          <a:ea typeface="Courier New"/>
                          <a:cs typeface="Courier New"/>
                          <a:sym typeface="Courier New"/>
                        </a:rPr>
                        <a:t>data.insert(3,4)</a:t>
                      </a:r>
                    </a:p>
                  </a:txBody>
                  <a:tcPr marL="45720" marR="45720" horzOverflow="overflow"/>
                </a:tc>
                <a:tc>
                  <a:txBody>
                    <a:bodyPr/>
                    <a:lstStyle/>
                    <a:p>
                      <a:r>
                        <a:rPr>
                          <a:latin typeface="Courier New"/>
                          <a:ea typeface="Courier New"/>
                          <a:cs typeface="Courier New"/>
                          <a:sym typeface="Courier New"/>
                        </a:rPr>
                        <a:t>[1, 2, 3, 4, 5]</a:t>
                      </a:r>
                    </a:p>
                  </a:txBody>
                  <a:tcPr marL="45720" marR="45720" horzOverflow="overflow"/>
                </a:tc>
                <a:extLst>
                  <a:ext uri="{0D108BD9-81ED-4DB2-BD59-A6C34878D82A}">
                    <a16:rowId xmlns:a16="http://schemas.microsoft.com/office/drawing/2014/main" val="10002"/>
                  </a:ext>
                </a:extLst>
              </a:tr>
              <a:tr h="373861">
                <a:tc>
                  <a:txBody>
                    <a:bodyPr/>
                    <a:lstStyle/>
                    <a:p>
                      <a:pPr>
                        <a:defRPr b="0">
                          <a:solidFill>
                            <a:srgbClr val="000000"/>
                          </a:solidFill>
                        </a:defRPr>
                      </a:pPr>
                      <a:r>
                        <a:rPr sz="1600" b="1">
                          <a:solidFill>
                            <a:srgbClr val="FFFFFF"/>
                          </a:solidFill>
                        </a:rPr>
                        <a:t>Remove item</a:t>
                      </a:r>
                    </a:p>
                  </a:txBody>
                  <a:tcPr marL="45720" marR="45720" horzOverflow="overflow"/>
                </a:tc>
                <a:tc>
                  <a:txBody>
                    <a:bodyPr/>
                    <a:lstStyle/>
                    <a:p>
                      <a:pPr>
                        <a:defRPr i="1">
                          <a:latin typeface="Courier New"/>
                          <a:ea typeface="Courier New"/>
                          <a:cs typeface="Courier New"/>
                          <a:sym typeface="Courier New"/>
                        </a:defRPr>
                      </a:pPr>
                      <a:r>
                        <a:t>list</a:t>
                      </a:r>
                      <a:r>
                        <a:rPr i="0"/>
                        <a:t>.remove(</a:t>
                      </a:r>
                      <a:r>
                        <a:t>val</a:t>
                      </a:r>
                      <a:r>
                        <a:rPr i="0"/>
                        <a:t>)</a:t>
                      </a:r>
                    </a:p>
                  </a:txBody>
                  <a:tcPr marL="45720" marR="45720" horzOverflow="overflow"/>
                </a:tc>
                <a:tc>
                  <a:txBody>
                    <a:bodyPr/>
                    <a:lstStyle/>
                    <a:p>
                      <a:r>
                        <a:rPr>
                          <a:latin typeface="Courier New"/>
                          <a:ea typeface="Courier New"/>
                          <a:cs typeface="Courier New"/>
                          <a:sym typeface="Courier New"/>
                        </a:rPr>
                        <a:t>data.remove(5)</a:t>
                      </a:r>
                    </a:p>
                  </a:txBody>
                  <a:tcPr marL="45720" marR="45720" horzOverflow="overflow"/>
                </a:tc>
                <a:tc>
                  <a:txBody>
                    <a:bodyPr/>
                    <a:lstStyle/>
                    <a:p>
                      <a:r>
                        <a:rPr>
                          <a:latin typeface="Courier New"/>
                          <a:ea typeface="Courier New"/>
                          <a:cs typeface="Courier New"/>
                          <a:sym typeface="Courier New"/>
                        </a:rPr>
                        <a:t>[1, 2, 3]</a:t>
                      </a:r>
                    </a:p>
                  </a:txBody>
                  <a:tcPr marL="45720" marR="45720" horzOverflow="overflow"/>
                </a:tc>
                <a:extLst>
                  <a:ext uri="{0D108BD9-81ED-4DB2-BD59-A6C34878D82A}">
                    <a16:rowId xmlns:a16="http://schemas.microsoft.com/office/drawing/2014/main" val="10003"/>
                  </a:ext>
                </a:extLst>
              </a:tr>
              <a:tr h="373861">
                <a:tc>
                  <a:txBody>
                    <a:bodyPr/>
                    <a:lstStyle/>
                    <a:p>
                      <a:pPr>
                        <a:defRPr b="0">
                          <a:solidFill>
                            <a:srgbClr val="000000"/>
                          </a:solidFill>
                        </a:defRPr>
                      </a:pPr>
                      <a:r>
                        <a:rPr sz="1600" b="1">
                          <a:solidFill>
                            <a:srgbClr val="FFFFFF"/>
                          </a:solidFill>
                        </a:rPr>
                        <a:t>Update item</a:t>
                      </a:r>
                    </a:p>
                  </a:txBody>
                  <a:tcPr marL="45720" marR="45720" horzOverflow="overflow"/>
                </a:tc>
                <a:tc>
                  <a:txBody>
                    <a:bodyPr/>
                    <a:lstStyle/>
                    <a:p>
                      <a:pPr>
                        <a:defRPr i="1">
                          <a:latin typeface="Courier New"/>
                          <a:ea typeface="Courier New"/>
                          <a:cs typeface="Courier New"/>
                          <a:sym typeface="Courier New"/>
                        </a:defRPr>
                      </a:pPr>
                      <a:r>
                        <a:t>list</a:t>
                      </a:r>
                      <a:r>
                        <a:rPr i="0"/>
                        <a:t>[</a:t>
                      </a:r>
                      <a:r>
                        <a:t>idx</a:t>
                      </a:r>
                      <a:r>
                        <a:rPr i="0"/>
                        <a:t>]=</a:t>
                      </a:r>
                      <a:r>
                        <a:t>val</a:t>
                      </a:r>
                    </a:p>
                  </a:txBody>
                  <a:tcPr marL="45720" marR="45720" horzOverflow="overflow"/>
                </a:tc>
                <a:tc>
                  <a:txBody>
                    <a:bodyPr/>
                    <a:lstStyle/>
                    <a:p>
                      <a:r>
                        <a:rPr>
                          <a:latin typeface="Courier New"/>
                          <a:ea typeface="Courier New"/>
                          <a:cs typeface="Courier New"/>
                          <a:sym typeface="Courier New"/>
                        </a:rPr>
                        <a:t>lst[0]=10</a:t>
                      </a:r>
                    </a:p>
                  </a:txBody>
                  <a:tcPr marL="45720" marR="45720" horzOverflow="overflow"/>
                </a:tc>
                <a:tc>
                  <a:txBody>
                    <a:bodyPr/>
                    <a:lstStyle/>
                    <a:p>
                      <a:r>
                        <a:rPr>
                          <a:latin typeface="Courier New"/>
                          <a:ea typeface="Courier New"/>
                          <a:cs typeface="Courier New"/>
                          <a:sym typeface="Courier New"/>
                        </a:rPr>
                        <a:t>[10]</a:t>
                      </a:r>
                    </a:p>
                  </a:txBody>
                  <a:tcPr marL="45720" marR="45720" horzOverflow="overflow"/>
                </a:tc>
                <a:extLst>
                  <a:ext uri="{0D108BD9-81ED-4DB2-BD59-A6C34878D82A}">
                    <a16:rowId xmlns:a16="http://schemas.microsoft.com/office/drawing/2014/main" val="10004"/>
                  </a:ext>
                </a:extLst>
              </a:tr>
              <a:tr h="373861">
                <a:tc>
                  <a:txBody>
                    <a:bodyPr/>
                    <a:lstStyle/>
                    <a:p>
                      <a:pPr>
                        <a:defRPr b="0">
                          <a:solidFill>
                            <a:srgbClr val="000000"/>
                          </a:solidFill>
                        </a:defRPr>
                      </a:pPr>
                      <a:r>
                        <a:rPr sz="1600" b="1">
                          <a:solidFill>
                            <a:srgbClr val="FFFFFF"/>
                          </a:solidFill>
                        </a:rPr>
                        <a:t>Length of list</a:t>
                      </a:r>
                    </a:p>
                  </a:txBody>
                  <a:tcPr marL="45720" marR="45720" horzOverflow="overflow"/>
                </a:tc>
                <a:tc>
                  <a:txBody>
                    <a:bodyPr/>
                    <a:lstStyle/>
                    <a:p>
                      <a:pPr>
                        <a:defRPr>
                          <a:latin typeface="Courier New"/>
                          <a:ea typeface="Courier New"/>
                          <a:cs typeface="Courier New"/>
                          <a:sym typeface="Courier New"/>
                        </a:defRPr>
                      </a:pPr>
                      <a:r>
                        <a:t>len(</a:t>
                      </a:r>
                      <a:r>
                        <a:rPr i="1"/>
                        <a:t>list</a:t>
                      </a:r>
                      <a:r>
                        <a:t>)</a:t>
                      </a:r>
                    </a:p>
                  </a:txBody>
                  <a:tcPr marL="45720" marR="45720" horzOverflow="overflow"/>
                </a:tc>
                <a:tc>
                  <a:txBody>
                    <a:bodyPr/>
                    <a:lstStyle/>
                    <a:p>
                      <a:r>
                        <a:rPr>
                          <a:latin typeface="Courier New"/>
                          <a:ea typeface="Courier New"/>
                          <a:cs typeface="Courier New"/>
                          <a:sym typeface="Courier New"/>
                        </a:rPr>
                        <a:t>len(data)</a:t>
                      </a:r>
                    </a:p>
                  </a:txBody>
                  <a:tcPr marL="45720" marR="45720" horzOverflow="overflow"/>
                </a:tc>
                <a:tc>
                  <a:txBody>
                    <a:bodyPr/>
                    <a:lstStyle/>
                    <a:p>
                      <a:r>
                        <a:rPr>
                          <a:latin typeface="Courier New"/>
                          <a:ea typeface="Courier New"/>
                          <a:cs typeface="Courier New"/>
                          <a:sym typeface="Courier New"/>
                        </a:rPr>
                        <a:t>4</a:t>
                      </a:r>
                    </a:p>
                  </a:txBody>
                  <a:tcPr marL="45720" marR="45720" horzOverflow="overflow"/>
                </a:tc>
                <a:extLst>
                  <a:ext uri="{0D108BD9-81ED-4DB2-BD59-A6C34878D82A}">
                    <a16:rowId xmlns:a16="http://schemas.microsoft.com/office/drawing/2014/main" val="10005"/>
                  </a:ext>
                </a:extLst>
              </a:tr>
              <a:tr h="373861">
                <a:tc>
                  <a:txBody>
                    <a:bodyPr/>
                    <a:lstStyle/>
                    <a:p>
                      <a:pPr>
                        <a:defRPr b="0">
                          <a:solidFill>
                            <a:srgbClr val="000000"/>
                          </a:solidFill>
                        </a:defRPr>
                      </a:pPr>
                      <a:r>
                        <a:rPr sz="1600" b="1">
                          <a:solidFill>
                            <a:srgbClr val="FFFFFF"/>
                          </a:solidFill>
                        </a:rPr>
                        <a:t>Slice of list</a:t>
                      </a:r>
                    </a:p>
                  </a:txBody>
                  <a:tcPr marL="45720" marR="45720" horzOverflow="overflow"/>
                </a:tc>
                <a:tc>
                  <a:txBody>
                    <a:bodyPr/>
                    <a:lstStyle/>
                    <a:p>
                      <a:pPr>
                        <a:defRPr i="1">
                          <a:latin typeface="Courier New"/>
                          <a:ea typeface="Courier New"/>
                          <a:cs typeface="Courier New"/>
                          <a:sym typeface="Courier New"/>
                        </a:defRPr>
                      </a:pPr>
                      <a:r>
                        <a:t>list</a:t>
                      </a:r>
                      <a:r>
                        <a:rPr i="0"/>
                        <a:t>[x:y]</a:t>
                      </a:r>
                    </a:p>
                  </a:txBody>
                  <a:tcPr marL="45720" marR="45720" horzOverflow="overflow"/>
                </a:tc>
                <a:tc>
                  <a:txBody>
                    <a:bodyPr/>
                    <a:lstStyle/>
                    <a:p>
                      <a:r>
                        <a:rPr>
                          <a:latin typeface="Courier New"/>
                          <a:ea typeface="Courier New"/>
                          <a:cs typeface="Courier New"/>
                          <a:sym typeface="Courier New"/>
                        </a:rPr>
                        <a:t>data[0:3]</a:t>
                      </a:r>
                    </a:p>
                  </a:txBody>
                  <a:tcPr marL="45720" marR="45720" horzOverflow="overflow"/>
                </a:tc>
                <a:tc>
                  <a:txBody>
                    <a:bodyPr/>
                    <a:lstStyle/>
                    <a:p>
                      <a:r>
                        <a:rPr>
                          <a:latin typeface="Courier New"/>
                          <a:ea typeface="Courier New"/>
                          <a:cs typeface="Courier New"/>
                          <a:sym typeface="Courier New"/>
                        </a:rPr>
                        <a:t>[1, 2, 3]</a:t>
                      </a:r>
                    </a:p>
                  </a:txBody>
                  <a:tcPr marL="45720" marR="45720" horzOverflow="overflow"/>
                </a:tc>
                <a:extLst>
                  <a:ext uri="{0D108BD9-81ED-4DB2-BD59-A6C34878D82A}">
                    <a16:rowId xmlns:a16="http://schemas.microsoft.com/office/drawing/2014/main" val="10006"/>
                  </a:ext>
                </a:extLst>
              </a:tr>
              <a:tr h="373861">
                <a:tc>
                  <a:txBody>
                    <a:bodyPr/>
                    <a:lstStyle/>
                    <a:p>
                      <a:pPr>
                        <a:defRPr b="0">
                          <a:solidFill>
                            <a:srgbClr val="000000"/>
                          </a:solidFill>
                        </a:defRPr>
                      </a:pPr>
                      <a:r>
                        <a:rPr sz="1600" b="1">
                          <a:solidFill>
                            <a:srgbClr val="FFFFFF"/>
                          </a:solidFill>
                        </a:rPr>
                        <a:t>Find index</a:t>
                      </a:r>
                    </a:p>
                  </a:txBody>
                  <a:tcPr marL="45720" marR="45720" horzOverflow="overflow"/>
                </a:tc>
                <a:tc>
                  <a:txBody>
                    <a:bodyPr/>
                    <a:lstStyle/>
                    <a:p>
                      <a:pPr>
                        <a:defRPr i="1">
                          <a:latin typeface="Courier New"/>
                          <a:ea typeface="Courier New"/>
                          <a:cs typeface="Courier New"/>
                          <a:sym typeface="Courier New"/>
                        </a:defRPr>
                      </a:pPr>
                      <a:r>
                        <a:t>list</a:t>
                      </a:r>
                      <a:r>
                        <a:rPr i="0"/>
                        <a:t>.index(</a:t>
                      </a:r>
                      <a:r>
                        <a:t>val</a:t>
                      </a:r>
                      <a:r>
                        <a:rPr i="0"/>
                        <a:t>)</a:t>
                      </a:r>
                    </a:p>
                  </a:txBody>
                  <a:tcPr marL="45720" marR="45720" horzOverflow="overflow"/>
                </a:tc>
                <a:tc>
                  <a:txBody>
                    <a:bodyPr/>
                    <a:lstStyle/>
                    <a:p>
                      <a:r>
                        <a:rPr>
                          <a:latin typeface="Courier New"/>
                          <a:ea typeface="Courier New"/>
                          <a:cs typeface="Courier New"/>
                          <a:sym typeface="Courier New"/>
                        </a:rPr>
                        <a:t>data.index(5)</a:t>
                      </a:r>
                    </a:p>
                  </a:txBody>
                  <a:tcPr marL="45720" marR="45720" horzOverflow="overflow"/>
                </a:tc>
                <a:tc>
                  <a:txBody>
                    <a:bodyPr/>
                    <a:lstStyle/>
                    <a:p>
                      <a:r>
                        <a:rPr>
                          <a:latin typeface="Courier New"/>
                          <a:ea typeface="Courier New"/>
                          <a:cs typeface="Courier New"/>
                          <a:sym typeface="Courier New"/>
                        </a:rPr>
                        <a:t>3</a:t>
                      </a:r>
                    </a:p>
                  </a:txBody>
                  <a:tcPr marL="45720" marR="45720" horzOverflow="overflow"/>
                </a:tc>
                <a:extLst>
                  <a:ext uri="{0D108BD9-81ED-4DB2-BD59-A6C34878D82A}">
                    <a16:rowId xmlns:a16="http://schemas.microsoft.com/office/drawing/2014/main" val="10007"/>
                  </a:ext>
                </a:extLst>
              </a:tr>
              <a:tr h="373861">
                <a:tc>
                  <a:txBody>
                    <a:bodyPr/>
                    <a:lstStyle/>
                    <a:p>
                      <a:pPr>
                        <a:defRPr b="0">
                          <a:solidFill>
                            <a:srgbClr val="000000"/>
                          </a:solidFill>
                        </a:defRPr>
                      </a:pPr>
                      <a:r>
                        <a:rPr sz="1600" b="1">
                          <a:solidFill>
                            <a:srgbClr val="FFFFFF"/>
                          </a:solidFill>
                        </a:rPr>
                        <a:t>Sort list</a:t>
                      </a:r>
                    </a:p>
                  </a:txBody>
                  <a:tcPr marL="45720" marR="45720" horzOverflow="overflow"/>
                </a:tc>
                <a:tc>
                  <a:txBody>
                    <a:bodyPr/>
                    <a:lstStyle/>
                    <a:p>
                      <a:pPr>
                        <a:defRPr i="1">
                          <a:latin typeface="Courier New"/>
                          <a:ea typeface="Courier New"/>
                          <a:cs typeface="Courier New"/>
                          <a:sym typeface="Courier New"/>
                        </a:defRPr>
                      </a:pPr>
                      <a:r>
                        <a:t>list</a:t>
                      </a:r>
                      <a:r>
                        <a:rPr i="0"/>
                        <a:t>.sort()</a:t>
                      </a:r>
                    </a:p>
                  </a:txBody>
                  <a:tcPr marL="45720" marR="45720" horzOverflow="overflow"/>
                </a:tc>
                <a:tc>
                  <a:txBody>
                    <a:bodyPr/>
                    <a:lstStyle/>
                    <a:p>
                      <a:r>
                        <a:rPr>
                          <a:latin typeface="Courier New"/>
                          <a:ea typeface="Courier New"/>
                          <a:cs typeface="Courier New"/>
                          <a:sym typeface="Courier New"/>
                        </a:rPr>
                        <a:t>data.sort()</a:t>
                      </a:r>
                    </a:p>
                  </a:txBody>
                  <a:tcPr marL="45720" marR="45720" horzOverflow="overflow"/>
                </a:tc>
                <a:tc>
                  <a:txBody>
                    <a:bodyPr/>
                    <a:lstStyle/>
                    <a:p>
                      <a:r>
                        <a:rPr>
                          <a:latin typeface="Courier New"/>
                          <a:ea typeface="Courier New"/>
                          <a:cs typeface="Courier New"/>
                          <a:sym typeface="Courier New"/>
                        </a:rPr>
                        <a:t>[1, 2, 3, 5]</a:t>
                      </a:r>
                    </a:p>
                  </a:txBody>
                  <a:tcPr marL="45720" marR="45720" horzOverflow="overflow"/>
                </a:tc>
                <a:extLst>
                  <a:ext uri="{0D108BD9-81ED-4DB2-BD59-A6C34878D82A}">
                    <a16:rowId xmlns:a16="http://schemas.microsoft.com/office/drawing/2014/main" val="10008"/>
                  </a:ext>
                </a:extLst>
              </a:tr>
            </a:tbl>
          </a:graphicData>
        </a:graphic>
      </p:graphicFrame>
      <p:sp>
        <p:nvSpPr>
          <p:cNvPr id="584" name="Text Box 6"/>
          <p:cNvSpPr txBox="1"/>
          <p:nvPr/>
        </p:nvSpPr>
        <p:spPr>
          <a:xfrm>
            <a:off x="263134" y="828238"/>
            <a:ext cx="8330077" cy="777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data = [1, 2, 3, 5]</a:t>
            </a:r>
            <a:endParaRPr b="1">
              <a:solidFill>
                <a:schemeClr val="accent6"/>
              </a:solidFill>
            </a:endParaRPr>
          </a:p>
          <a:p>
            <a:pPr defTabSz="457200">
              <a:defRPr sz="2400">
                <a:solidFill>
                  <a:srgbClr val="EEECE1"/>
                </a:solidFill>
                <a:latin typeface="Courier New"/>
                <a:ea typeface="Courier New"/>
                <a:cs typeface="Courier New"/>
                <a:sym typeface="Courier New"/>
              </a:defRPr>
            </a:pPr>
            <a:r>
              <a:t>lst =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17</a:t>
            </a:fld>
            <a:endParaRPr/>
          </a:p>
        </p:txBody>
      </p:sp>
      <p:sp>
        <p:nvSpPr>
          <p:cNvPr id="589" name="Rectangle 2"/>
          <p:cNvSpPr txBox="1">
            <a:spLocks noGrp="1"/>
          </p:cNvSpPr>
          <p:nvPr>
            <p:ph type="title"/>
          </p:nvPr>
        </p:nvSpPr>
        <p:spPr>
          <a:xfrm>
            <a:off x="76199" y="0"/>
            <a:ext cx="8991601" cy="819150"/>
          </a:xfrm>
          <a:prstGeom prst="rect">
            <a:avLst/>
          </a:prstGeom>
        </p:spPr>
        <p:txBody>
          <a:bodyPr/>
          <a:lstStyle/>
          <a:p>
            <a:r>
              <a:t>List Details</a:t>
            </a:r>
          </a:p>
        </p:txBody>
      </p:sp>
      <p:sp>
        <p:nvSpPr>
          <p:cNvPr id="590" name="Rectangle 3"/>
          <p:cNvSpPr txBox="1">
            <a:spLocks noGrp="1"/>
          </p:cNvSpPr>
          <p:nvPr>
            <p:ph type="body" idx="1"/>
          </p:nvPr>
        </p:nvSpPr>
        <p:spPr>
          <a:xfrm>
            <a:off x="62837" y="819150"/>
            <a:ext cx="9031289" cy="4267200"/>
          </a:xfrm>
          <a:prstGeom prst="rect">
            <a:avLst/>
          </a:prstGeom>
        </p:spPr>
        <p:txBody>
          <a:bodyPr/>
          <a:lstStyle/>
          <a:p>
            <a:r>
              <a:t>If you provide an index outside of the valid range, Python will return an index error.</a:t>
            </a:r>
          </a:p>
          <a:p>
            <a:endParaRPr/>
          </a:p>
          <a:p>
            <a:r>
              <a:t>To sort in reverse order, do this:</a:t>
            </a:r>
          </a:p>
          <a:p>
            <a:endParaRPr/>
          </a:p>
          <a:p>
            <a:endParaRPr/>
          </a:p>
          <a:p>
            <a:r>
              <a:t>For loops are used to iterate though items in a list:</a:t>
            </a:r>
          </a:p>
        </p:txBody>
      </p:sp>
      <p:sp>
        <p:nvSpPr>
          <p:cNvPr id="591" name="Text Box 6"/>
          <p:cNvSpPr txBox="1"/>
          <p:nvPr/>
        </p:nvSpPr>
        <p:spPr>
          <a:xfrm>
            <a:off x="198118" y="2495550"/>
            <a:ext cx="8747761" cy="434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2400">
                <a:solidFill>
                  <a:srgbClr val="FFFFFF"/>
                </a:solidFill>
                <a:latin typeface="Courier New"/>
                <a:ea typeface="Courier New"/>
                <a:cs typeface="Courier New"/>
                <a:sym typeface="Courier New"/>
              </a:defRPr>
            </a:lvl1pPr>
          </a:lstStyle>
          <a:p>
            <a:r>
              <a:t>data.sort(reverse=True)</a:t>
            </a:r>
          </a:p>
        </p:txBody>
      </p:sp>
      <p:sp>
        <p:nvSpPr>
          <p:cNvPr id="592" name="Text Box 6"/>
          <p:cNvSpPr txBox="1"/>
          <p:nvPr/>
        </p:nvSpPr>
        <p:spPr>
          <a:xfrm>
            <a:off x="204601" y="3867150"/>
            <a:ext cx="8747760" cy="777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for v in data:</a:t>
            </a:r>
            <a:endParaRPr sz="2000"/>
          </a:p>
          <a:p>
            <a:pPr defTabSz="457200">
              <a:defRPr sz="2400">
                <a:solidFill>
                  <a:srgbClr val="FFFFFF"/>
                </a:solidFill>
                <a:latin typeface="Courier New"/>
                <a:ea typeface="Courier New"/>
                <a:cs typeface="Courier New"/>
                <a:sym typeface="Courier New"/>
              </a:defRPr>
            </a:pPr>
            <a:r>
              <a:t>	print(v)</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18</a:t>
            </a:fld>
            <a:endParaRPr/>
          </a:p>
        </p:txBody>
      </p:sp>
      <p:sp>
        <p:nvSpPr>
          <p:cNvPr id="597" name="Title 1"/>
          <p:cNvSpPr txBox="1">
            <a:spLocks noGrp="1"/>
          </p:cNvSpPr>
          <p:nvPr>
            <p:ph type="title"/>
          </p:nvPr>
        </p:nvSpPr>
        <p:spPr>
          <a:xfrm>
            <a:off x="76199" y="0"/>
            <a:ext cx="8991601" cy="819150"/>
          </a:xfrm>
          <a:prstGeom prst="rect">
            <a:avLst/>
          </a:prstGeom>
        </p:spPr>
        <p:txBody>
          <a:bodyPr/>
          <a:lstStyle/>
          <a:p>
            <a:r>
              <a:t>Advanced: Python Lists Comprehensions</a:t>
            </a:r>
          </a:p>
        </p:txBody>
      </p:sp>
      <p:sp>
        <p:nvSpPr>
          <p:cNvPr id="598" name="Content Placeholder 2"/>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List comprehensions</a:t>
            </a:r>
            <a:r>
              <a:rPr b="0" i="0">
                <a:solidFill>
                  <a:srgbClr val="FFFFFF"/>
                </a:solidFill>
              </a:rPr>
              <a:t> build a list using values that satisfy a criteria.</a:t>
            </a:r>
          </a:p>
          <a:p>
            <a:endParaRPr b="0" i="0">
              <a:solidFill>
                <a:srgbClr val="FFFFFF"/>
              </a:solidFill>
            </a:endParaRPr>
          </a:p>
          <a:p>
            <a:endParaRPr b="0" i="0">
              <a:solidFill>
                <a:srgbClr val="FFFFFF"/>
              </a:solidFill>
            </a:endParaRPr>
          </a:p>
          <a:p>
            <a:r>
              <a:t>Equivalent to:</a:t>
            </a:r>
          </a:p>
        </p:txBody>
      </p:sp>
      <p:sp>
        <p:nvSpPr>
          <p:cNvPr id="599" name="Text Box 6"/>
          <p:cNvSpPr txBox="1"/>
          <p:nvPr/>
        </p:nvSpPr>
        <p:spPr>
          <a:xfrm>
            <a:off x="160018" y="1407466"/>
            <a:ext cx="8823960"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92D050"/>
                </a:solidFill>
                <a:latin typeface="Courier New"/>
                <a:ea typeface="Courier New"/>
                <a:cs typeface="Courier New"/>
                <a:sym typeface="Courier New"/>
              </a:defRPr>
            </a:pPr>
            <a:r>
              <a:t>evenNums100</a:t>
            </a:r>
            <a:r>
              <a:rPr>
                <a:solidFill>
                  <a:srgbClr val="FFFFFF"/>
                </a:solidFill>
              </a:rPr>
              <a:t> = [</a:t>
            </a:r>
            <a:r>
              <a:rPr>
                <a:solidFill>
                  <a:srgbClr val="00B0F0"/>
                </a:solidFill>
              </a:rPr>
              <a:t>n</a:t>
            </a:r>
            <a:r>
              <a:rPr>
                <a:solidFill>
                  <a:srgbClr val="FFFFFF"/>
                </a:solidFill>
              </a:rPr>
              <a:t> for n in </a:t>
            </a:r>
            <a:r>
              <a:rPr>
                <a:solidFill>
                  <a:srgbClr val="FFFF00"/>
                </a:solidFill>
              </a:rPr>
              <a:t>range(101)</a:t>
            </a:r>
            <a:r>
              <a:rPr>
                <a:solidFill>
                  <a:srgbClr val="FFFFFF"/>
                </a:solidFill>
              </a:rPr>
              <a:t> </a:t>
            </a:r>
            <a:r>
              <a:rPr>
                <a:solidFill>
                  <a:srgbClr val="FFC000"/>
                </a:solidFill>
              </a:rPr>
              <a:t>if n%2==0</a:t>
            </a:r>
            <a:r>
              <a:rPr>
                <a:solidFill>
                  <a:srgbClr val="FFFFFF"/>
                </a:solidFill>
              </a:rPr>
              <a:t>]</a:t>
            </a:r>
          </a:p>
        </p:txBody>
      </p:sp>
      <p:sp>
        <p:nvSpPr>
          <p:cNvPr id="600" name="Text Box 6"/>
          <p:cNvSpPr txBox="1"/>
          <p:nvPr/>
        </p:nvSpPr>
        <p:spPr>
          <a:xfrm>
            <a:off x="198119" y="2571750"/>
            <a:ext cx="8823960" cy="1463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92D050"/>
                </a:solidFill>
                <a:latin typeface="Courier New"/>
                <a:ea typeface="Courier New"/>
                <a:cs typeface="Courier New"/>
                <a:sym typeface="Courier New"/>
              </a:defRPr>
            </a:pPr>
            <a:r>
              <a:t>evenNums100</a:t>
            </a:r>
            <a:r>
              <a:rPr>
                <a:solidFill>
                  <a:srgbClr val="FFFFFF"/>
                </a:solidFill>
              </a:rPr>
              <a:t> = []</a:t>
            </a:r>
            <a:endParaRPr sz="2000">
              <a:solidFill>
                <a:srgbClr val="FFFFFF"/>
              </a:solidFill>
            </a:endParaRPr>
          </a:p>
          <a:p>
            <a:pPr defTabSz="457200">
              <a:defRPr sz="2400">
                <a:solidFill>
                  <a:srgbClr val="FFFFFF"/>
                </a:solidFill>
                <a:latin typeface="Courier New"/>
                <a:ea typeface="Courier New"/>
                <a:cs typeface="Courier New"/>
                <a:sym typeface="Courier New"/>
              </a:defRPr>
            </a:pPr>
            <a:r>
              <a:t>for </a:t>
            </a:r>
            <a:r>
              <a:rPr>
                <a:solidFill>
                  <a:srgbClr val="00B0F0"/>
                </a:solidFill>
              </a:rPr>
              <a:t>n</a:t>
            </a:r>
            <a:r>
              <a:t> in </a:t>
            </a:r>
            <a:r>
              <a:rPr>
                <a:solidFill>
                  <a:srgbClr val="FFFF00"/>
                </a:solidFill>
              </a:rPr>
              <a:t>range(101):</a:t>
            </a:r>
            <a:r>
              <a:t> </a:t>
            </a:r>
            <a:endParaRPr sz="2000"/>
          </a:p>
          <a:p>
            <a:pPr defTabSz="457200">
              <a:defRPr sz="2400">
                <a:solidFill>
                  <a:srgbClr val="FFFFFF"/>
                </a:solidFill>
                <a:latin typeface="Courier New"/>
                <a:ea typeface="Courier New"/>
                <a:cs typeface="Courier New"/>
                <a:sym typeface="Courier New"/>
              </a:defRPr>
            </a:pPr>
            <a:r>
              <a:t>	</a:t>
            </a:r>
            <a:r>
              <a:rPr>
                <a:solidFill>
                  <a:srgbClr val="FFC000"/>
                </a:solidFill>
              </a:rPr>
              <a:t>if n%2==0:</a:t>
            </a:r>
            <a:endParaRPr sz="2000"/>
          </a:p>
          <a:p>
            <a:pPr defTabSz="457200">
              <a:defRPr sz="2400">
                <a:solidFill>
                  <a:srgbClr val="FFFFFF"/>
                </a:solidFill>
                <a:latin typeface="Courier New"/>
                <a:ea typeface="Courier New"/>
                <a:cs typeface="Courier New"/>
                <a:sym typeface="Courier New"/>
              </a:defRPr>
            </a:pPr>
            <a:r>
              <a:t>		</a:t>
            </a:r>
            <a:r>
              <a:rPr>
                <a:solidFill>
                  <a:srgbClr val="92D050"/>
                </a:solidFill>
              </a:rPr>
              <a:t> evenNums100.</a:t>
            </a:r>
            <a:r>
              <a:t>append(</a:t>
            </a:r>
            <a:r>
              <a:rPr>
                <a:solidFill>
                  <a:srgbClr val="00B0F0"/>
                </a:solidFill>
              </a:rPr>
              <a:t>n</a:t>
            </a:r>
            <a: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19</a:t>
            </a:fld>
            <a:endParaRPr/>
          </a:p>
        </p:txBody>
      </p:sp>
      <p:sp>
        <p:nvSpPr>
          <p:cNvPr id="603" name="Title 1"/>
          <p:cNvSpPr txBox="1">
            <a:spLocks noGrp="1"/>
          </p:cNvSpPr>
          <p:nvPr>
            <p:ph type="title"/>
          </p:nvPr>
        </p:nvSpPr>
        <p:spPr>
          <a:xfrm>
            <a:off x="76199" y="0"/>
            <a:ext cx="8991601" cy="819150"/>
          </a:xfrm>
          <a:prstGeom prst="rect">
            <a:avLst/>
          </a:prstGeom>
        </p:spPr>
        <p:txBody>
          <a:bodyPr/>
          <a:lstStyle/>
          <a:p>
            <a:r>
              <a:t>Advanced: Python Lists Slicing</a:t>
            </a:r>
          </a:p>
        </p:txBody>
      </p:sp>
      <p:sp>
        <p:nvSpPr>
          <p:cNvPr id="604" name="Content Placeholder 2"/>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List slicing</a:t>
            </a:r>
            <a:r>
              <a:rPr b="0" i="0">
                <a:solidFill>
                  <a:srgbClr val="FFFFFF"/>
                </a:solidFill>
              </a:rPr>
              <a:t> allows for using range notation to retrieve only certain elements in the list by index.  Syntax:</a:t>
            </a:r>
          </a:p>
          <a:p>
            <a:endParaRPr b="0" i="0">
              <a:solidFill>
                <a:srgbClr val="FFFFFF"/>
              </a:solidFill>
            </a:endParaRPr>
          </a:p>
          <a:p>
            <a:endParaRPr b="0" i="0">
              <a:solidFill>
                <a:srgbClr val="FFFFFF"/>
              </a:solidFill>
            </a:endParaRPr>
          </a:p>
          <a:p>
            <a:r>
              <a:t>Example:</a:t>
            </a:r>
          </a:p>
        </p:txBody>
      </p:sp>
      <p:sp>
        <p:nvSpPr>
          <p:cNvPr id="605" name="Text Box 6"/>
          <p:cNvSpPr txBox="1"/>
          <p:nvPr/>
        </p:nvSpPr>
        <p:spPr>
          <a:xfrm>
            <a:off x="173538" y="1606959"/>
            <a:ext cx="8671561" cy="434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i="1">
                <a:solidFill>
                  <a:srgbClr val="FFFFFF"/>
                </a:solidFill>
                <a:latin typeface="Courier New"/>
                <a:ea typeface="Courier New"/>
                <a:cs typeface="Courier New"/>
                <a:sym typeface="Courier New"/>
              </a:defRPr>
            </a:pPr>
            <a:r>
              <a:t>list</a:t>
            </a:r>
            <a:r>
              <a:rPr i="0"/>
              <a:t>[</a:t>
            </a:r>
            <a:r>
              <a:t>start</a:t>
            </a:r>
            <a:r>
              <a:rPr i="0"/>
              <a:t>:</a:t>
            </a:r>
            <a:r>
              <a:t>end</a:t>
            </a:r>
            <a:r>
              <a:rPr i="0"/>
              <a:t>:</a:t>
            </a:r>
            <a:r>
              <a:t>stride</a:t>
            </a:r>
            <a:r>
              <a:rPr i="0"/>
              <a:t>]</a:t>
            </a:r>
          </a:p>
        </p:txBody>
      </p:sp>
      <p:sp>
        <p:nvSpPr>
          <p:cNvPr id="606" name="Text Box 6"/>
          <p:cNvSpPr txBox="1"/>
          <p:nvPr/>
        </p:nvSpPr>
        <p:spPr>
          <a:xfrm>
            <a:off x="173537" y="2887775"/>
            <a:ext cx="8924743" cy="1463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data = list(range(1,11))</a:t>
            </a:r>
            <a:endParaRPr sz="2000"/>
          </a:p>
          <a:p>
            <a:pPr defTabSz="457200">
              <a:defRPr sz="2400">
                <a:solidFill>
                  <a:srgbClr val="FFFFFF"/>
                </a:solidFill>
                <a:latin typeface="Courier New"/>
                <a:ea typeface="Courier New"/>
                <a:cs typeface="Courier New"/>
                <a:sym typeface="Courier New"/>
              </a:defRPr>
            </a:pPr>
            <a:r>
              <a:t>print(data)		# [1, 2, 3, 4, 5, 6, 7, 8, 9, 10]</a:t>
            </a:r>
            <a:endParaRPr sz="2000"/>
          </a:p>
          <a:p>
            <a:pPr defTabSz="457200">
              <a:defRPr sz="2400">
                <a:solidFill>
                  <a:srgbClr val="FFFFFF"/>
                </a:solidFill>
                <a:latin typeface="Courier New"/>
                <a:ea typeface="Courier New"/>
                <a:cs typeface="Courier New"/>
                <a:sym typeface="Courier New"/>
              </a:defRPr>
            </a:pPr>
            <a:r>
              <a:t>print(data[1:8:2])	# [2, 4, 6, 8]</a:t>
            </a:r>
            <a:endParaRPr sz="2000"/>
          </a:p>
          <a:p>
            <a:pPr defTabSz="457200">
              <a:defRPr sz="2400">
                <a:solidFill>
                  <a:srgbClr val="FFFFFF"/>
                </a:solidFill>
                <a:latin typeface="Courier New"/>
                <a:ea typeface="Courier New"/>
                <a:cs typeface="Courier New"/>
                <a:sym typeface="Courier New"/>
              </a:defRPr>
            </a:pPr>
            <a:r>
              <a:t>print(data[1::3])		# [2, 5, 8]</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a:t>
            </a:fld>
            <a:endParaRPr/>
          </a:p>
        </p:txBody>
      </p:sp>
      <p:sp>
        <p:nvSpPr>
          <p:cNvPr id="467" name="Title 1"/>
          <p:cNvSpPr txBox="1">
            <a:spLocks noGrp="1"/>
          </p:cNvSpPr>
          <p:nvPr>
            <p:ph type="title"/>
          </p:nvPr>
        </p:nvSpPr>
        <p:spPr>
          <a:xfrm>
            <a:off x="76199" y="0"/>
            <a:ext cx="8991601" cy="819150"/>
          </a:xfrm>
          <a:prstGeom prst="rect">
            <a:avLst/>
          </a:prstGeom>
        </p:spPr>
        <p:txBody>
          <a:bodyPr/>
          <a:lstStyle/>
          <a:p>
            <a:r>
              <a:t>Loops and Iteration</a:t>
            </a:r>
          </a:p>
        </p:txBody>
      </p:sp>
      <p:sp>
        <p:nvSpPr>
          <p:cNvPr id="468" name="Content Placeholder 2"/>
          <p:cNvSpPr txBox="1">
            <a:spLocks noGrp="1"/>
          </p:cNvSpPr>
          <p:nvPr>
            <p:ph type="body" idx="1"/>
          </p:nvPr>
        </p:nvSpPr>
        <p:spPr>
          <a:xfrm>
            <a:off x="62837" y="819150"/>
            <a:ext cx="9031289" cy="4267200"/>
          </a:xfrm>
          <a:prstGeom prst="rect">
            <a:avLst/>
          </a:prstGeom>
        </p:spPr>
        <p:txBody>
          <a:bodyPr/>
          <a:lstStyle/>
          <a:p>
            <a:r>
              <a:t>A </a:t>
            </a:r>
            <a:r>
              <a:rPr b="1" i="1">
                <a:solidFill>
                  <a:srgbClr val="14FD3A"/>
                </a:solidFill>
              </a:rPr>
              <a:t>loop</a:t>
            </a:r>
            <a:r>
              <a:rPr i="1"/>
              <a:t> </a:t>
            </a:r>
            <a:r>
              <a:t>repeats a set of statements multiple times until some condition is satisfied.</a:t>
            </a:r>
          </a:p>
          <a:p>
            <a:pPr marL="457200" lvl="1" indent="-219456">
              <a:spcBef>
                <a:spcPts val="400"/>
              </a:spcBef>
              <a:buFont typeface="Arial"/>
              <a:buChar char="•"/>
              <a:defRPr sz="2000">
                <a:solidFill>
                  <a:srgbClr val="FFFF00"/>
                </a:solidFill>
              </a:defRPr>
            </a:pPr>
            <a:r>
              <a:t>Each time a loop is executed is called an </a:t>
            </a:r>
            <a:r>
              <a:rPr b="1" i="1">
                <a:solidFill>
                  <a:srgbClr val="14FD3A"/>
                </a:solidFill>
              </a:rPr>
              <a:t>iteration</a:t>
            </a:r>
            <a:r>
              <a:t>.</a:t>
            </a:r>
          </a:p>
          <a:p>
            <a:endParaRPr/>
          </a:p>
          <a:p>
            <a:r>
              <a:t>A </a:t>
            </a:r>
            <a:r>
              <a:rPr>
                <a:latin typeface="Courier New"/>
                <a:ea typeface="Courier New"/>
                <a:cs typeface="Courier New"/>
                <a:sym typeface="Courier New"/>
              </a:rPr>
              <a:t>for</a:t>
            </a:r>
            <a:r>
              <a:t> loop repeats statements a number of times.</a:t>
            </a:r>
          </a:p>
          <a:p>
            <a:endParaRPr/>
          </a:p>
          <a:p>
            <a:r>
              <a:t>A </a:t>
            </a:r>
            <a:r>
              <a:rPr>
                <a:latin typeface="Courier New"/>
                <a:ea typeface="Courier New"/>
                <a:cs typeface="Courier New"/>
                <a:sym typeface="Courier New"/>
              </a:rPr>
              <a:t>while</a:t>
            </a:r>
            <a:r>
              <a:t> loop repeats statements while a condition is </a:t>
            </a:r>
            <a:r>
              <a:rPr>
                <a:latin typeface="Courier New"/>
                <a:ea typeface="Courier New"/>
                <a:cs typeface="Courier New"/>
                <a:sym typeface="Courier New"/>
              </a:rPr>
              <a:t>True</a:t>
            </a:r>
            <a:r>
              <a: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20</a:t>
            </a:fld>
            <a:endParaRPr/>
          </a:p>
        </p:txBody>
      </p:sp>
      <p:sp>
        <p:nvSpPr>
          <p:cNvPr id="611" name="Rectangle 2"/>
          <p:cNvSpPr txBox="1">
            <a:spLocks noGrp="1"/>
          </p:cNvSpPr>
          <p:nvPr>
            <p:ph type="title"/>
          </p:nvPr>
        </p:nvSpPr>
        <p:spPr>
          <a:xfrm>
            <a:off x="76199" y="0"/>
            <a:ext cx="8991601" cy="819150"/>
          </a:xfrm>
          <a:prstGeom prst="rect">
            <a:avLst/>
          </a:prstGeom>
        </p:spPr>
        <p:txBody>
          <a:bodyPr/>
          <a:lstStyle/>
          <a:p>
            <a:r>
              <a:t>Question: List</a:t>
            </a:r>
          </a:p>
        </p:txBody>
      </p:sp>
      <p:sp>
        <p:nvSpPr>
          <p:cNvPr id="612"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a:t>
            </a:r>
            <a:r>
              <a:rPr b="0" i="0">
                <a:solidFill>
                  <a:srgbClr val="FFFFFF"/>
                </a:solidFill>
              </a:rPr>
              <a:t> At what index is item with value </a:t>
            </a:r>
            <a:r>
              <a:rPr b="0" i="0">
                <a:solidFill>
                  <a:srgbClr val="FFFFFF"/>
                </a:solidFill>
                <a:latin typeface="Courier New"/>
                <a:ea typeface="Courier New"/>
                <a:cs typeface="Courier New"/>
                <a:sym typeface="Courier New"/>
              </a:rPr>
              <a:t>3</a:t>
            </a:r>
            <a:r>
              <a:rPr b="0" i="0">
                <a:solidFill>
                  <a:srgbClr val="FFFFFF"/>
                </a:solidFill>
              </a:rPr>
              <a:t>?</a:t>
            </a: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pPr marL="0" indent="0">
              <a:buSzTx/>
              <a:buNone/>
            </a:pPr>
            <a:endParaRPr b="0" i="0">
              <a:solidFill>
                <a:srgbClr val="FFFFFF"/>
              </a:solidFill>
            </a:endParaRPr>
          </a:p>
          <a:p>
            <a:pPr>
              <a:defRPr b="1">
                <a:solidFill>
                  <a:srgbClr val="F0F000"/>
                </a:solidFill>
              </a:defRPr>
            </a:pPr>
            <a:r>
              <a:t>A)</a:t>
            </a:r>
            <a:r>
              <a:rPr b="0">
                <a:solidFill>
                  <a:srgbClr val="FFFFFF"/>
                </a:solidFill>
              </a:rPr>
              <a:t> 0 	       </a:t>
            </a:r>
            <a:r>
              <a:t>B)</a:t>
            </a:r>
            <a:r>
              <a:rPr b="0">
                <a:solidFill>
                  <a:srgbClr val="FFFFFF"/>
                </a:solidFill>
              </a:rPr>
              <a:t> 1	</a:t>
            </a:r>
            <a:r>
              <a:t>C)</a:t>
            </a:r>
            <a:r>
              <a:rPr b="0">
                <a:solidFill>
                  <a:srgbClr val="FFFFFF"/>
                </a:solidFill>
              </a:rPr>
              <a:t> 2	       </a:t>
            </a:r>
            <a:r>
              <a:t>D)</a:t>
            </a:r>
            <a:r>
              <a:rPr b="0">
                <a:solidFill>
                  <a:srgbClr val="FFFFFF"/>
                </a:solidFill>
              </a:rPr>
              <a:t> 3	</a:t>
            </a:r>
            <a:r>
              <a:t>E)</a:t>
            </a:r>
            <a:r>
              <a:rPr b="0">
                <a:solidFill>
                  <a:srgbClr val="FFFFFF"/>
                </a:solidFill>
              </a:rPr>
              <a:t> not there</a:t>
            </a:r>
          </a:p>
        </p:txBody>
      </p:sp>
      <p:sp>
        <p:nvSpPr>
          <p:cNvPr id="613" name="Text Box 6"/>
          <p:cNvSpPr txBox="1"/>
          <p:nvPr/>
        </p:nvSpPr>
        <p:spPr>
          <a:xfrm>
            <a:off x="198120" y="1407466"/>
            <a:ext cx="8747760" cy="214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data = [1, 2, 3, 4, 5]</a:t>
            </a:r>
            <a:endParaRPr b="1">
              <a:solidFill>
                <a:schemeClr val="accent6"/>
              </a:solidFill>
            </a:endParaRPr>
          </a:p>
          <a:p>
            <a:pPr defTabSz="457200">
              <a:defRPr sz="2400">
                <a:solidFill>
                  <a:srgbClr val="FFFFFF"/>
                </a:solidFill>
                <a:latin typeface="Courier New"/>
                <a:ea typeface="Courier New"/>
                <a:cs typeface="Courier New"/>
                <a:sym typeface="Courier New"/>
              </a:defRPr>
            </a:pPr>
            <a:r>
              <a:t>data.remove(3)</a:t>
            </a:r>
            <a:endParaRPr sz="2000"/>
          </a:p>
          <a:p>
            <a:pPr defTabSz="457200">
              <a:defRPr sz="2400">
                <a:solidFill>
                  <a:srgbClr val="FFFFFF"/>
                </a:solidFill>
                <a:latin typeface="Courier New"/>
                <a:ea typeface="Courier New"/>
                <a:cs typeface="Courier New"/>
                <a:sym typeface="Courier New"/>
              </a:defRPr>
            </a:pPr>
            <a:r>
              <a:t>data.insert(1, 3)</a:t>
            </a:r>
            <a:endParaRPr sz="2000"/>
          </a:p>
          <a:p>
            <a:pPr defTabSz="457200">
              <a:defRPr sz="2400">
                <a:solidFill>
                  <a:srgbClr val="FFFFFF"/>
                </a:solidFill>
                <a:latin typeface="Courier New"/>
                <a:ea typeface="Courier New"/>
                <a:cs typeface="Courier New"/>
                <a:sym typeface="Courier New"/>
              </a:defRPr>
            </a:pPr>
            <a:r>
              <a:t>data.append(2)</a:t>
            </a:r>
            <a:endParaRPr sz="2000"/>
          </a:p>
          <a:p>
            <a:pPr defTabSz="457200">
              <a:defRPr sz="2400">
                <a:solidFill>
                  <a:srgbClr val="FFFFFF"/>
                </a:solidFill>
                <a:latin typeface="Courier New"/>
                <a:ea typeface="Courier New"/>
                <a:cs typeface="Courier New"/>
                <a:sym typeface="Courier New"/>
              </a:defRPr>
            </a:pPr>
            <a:r>
              <a:t>data.sort()</a:t>
            </a:r>
            <a:endParaRPr sz="2000"/>
          </a:p>
          <a:p>
            <a:pPr defTabSz="457200">
              <a:defRPr sz="2400">
                <a:solidFill>
                  <a:srgbClr val="FFFFFF"/>
                </a:solidFill>
                <a:latin typeface="Courier New"/>
                <a:ea typeface="Courier New"/>
                <a:cs typeface="Courier New"/>
                <a:sym typeface="Courier New"/>
              </a:defRPr>
            </a:pPr>
            <a:r>
              <a:t>data = data[1:4]</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21</a:t>
            </a:fld>
            <a:endParaRPr/>
          </a:p>
        </p:txBody>
      </p:sp>
      <p:sp>
        <p:nvSpPr>
          <p:cNvPr id="618" name="Rectangle 2"/>
          <p:cNvSpPr txBox="1">
            <a:spLocks noGrp="1"/>
          </p:cNvSpPr>
          <p:nvPr>
            <p:ph type="title"/>
          </p:nvPr>
        </p:nvSpPr>
        <p:spPr>
          <a:xfrm>
            <a:off x="76199" y="0"/>
            <a:ext cx="8991601" cy="819150"/>
          </a:xfrm>
          <a:prstGeom prst="rect">
            <a:avLst/>
          </a:prstGeom>
        </p:spPr>
        <p:txBody>
          <a:bodyPr/>
          <a:lstStyle/>
          <a:p>
            <a:pPr>
              <a:defRPr sz="2800"/>
            </a:pPr>
            <a:br/>
            <a:r>
              <a:rPr sz="3200"/>
              <a:t>Try it: Lists</a:t>
            </a:r>
          </a:p>
        </p:txBody>
      </p:sp>
      <p:sp>
        <p:nvSpPr>
          <p:cNvPr id="619"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 1:</a:t>
            </a:r>
            <a:r>
              <a:rPr b="0" i="0">
                <a:solidFill>
                  <a:srgbClr val="FFFFFF"/>
                </a:solidFill>
              </a:rPr>
              <a:t> Write a program that puts the numbers from 1 to 10 in a list then prints them by traversing the list.</a:t>
            </a:r>
          </a:p>
          <a:p>
            <a:pPr marL="0" indent="0">
              <a:buSzTx/>
              <a:buNone/>
              <a:defRPr b="1" i="1">
                <a:solidFill>
                  <a:srgbClr val="14FD3A"/>
                </a:solidFill>
              </a:defRPr>
            </a:pPr>
            <a:endParaRPr b="0" i="0">
              <a:solidFill>
                <a:srgbClr val="FFFFFF"/>
              </a:solidFill>
            </a:endParaRPr>
          </a:p>
          <a:p>
            <a:pPr marL="0" indent="0">
              <a:buSzTx/>
              <a:buNone/>
              <a:defRPr b="1" i="1">
                <a:solidFill>
                  <a:srgbClr val="14FD3A"/>
                </a:solidFill>
              </a:defRPr>
            </a:pPr>
            <a:r>
              <a:t>Question 2:</a:t>
            </a:r>
            <a:r>
              <a:rPr b="0" i="0">
                <a:solidFill>
                  <a:srgbClr val="FFFFFF"/>
                </a:solidFill>
              </a:rPr>
              <a:t> Write a program that will multiply all elements in a list by 2.</a:t>
            </a:r>
          </a:p>
          <a:p>
            <a:pPr marL="0" indent="0">
              <a:buSzTx/>
              <a:buNone/>
              <a:defRPr b="1" i="1">
                <a:solidFill>
                  <a:srgbClr val="14FD3A"/>
                </a:solidFill>
              </a:defRPr>
            </a:pPr>
            <a:endParaRPr b="0" i="0">
              <a:solidFill>
                <a:srgbClr val="FFFFFF"/>
              </a:solidFill>
            </a:endParaRPr>
          </a:p>
          <a:p>
            <a:pPr>
              <a:defRPr b="1" i="1">
                <a:solidFill>
                  <a:srgbClr val="14FD3A"/>
                </a:solidFill>
              </a:defRPr>
            </a:pPr>
            <a:r>
              <a:t>Question 3:</a:t>
            </a:r>
            <a:r>
              <a:rPr b="0" i="0">
                <a:solidFill>
                  <a:srgbClr val="FFFFFF"/>
                </a:solidFill>
              </a:rPr>
              <a:t> Write a program that reads in a sentence from the user and splits the sentence into words using split().  Print only the words that are more than 3 characters long.  At the end print the total number of words.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22</a:t>
            </a:fld>
            <a:endParaRPr/>
          </a:p>
        </p:txBody>
      </p:sp>
      <p:sp>
        <p:nvSpPr>
          <p:cNvPr id="624" name="Title 1"/>
          <p:cNvSpPr txBox="1">
            <a:spLocks noGrp="1"/>
          </p:cNvSpPr>
          <p:nvPr>
            <p:ph type="title"/>
          </p:nvPr>
        </p:nvSpPr>
        <p:spPr>
          <a:xfrm>
            <a:off x="76199" y="0"/>
            <a:ext cx="8991601" cy="819150"/>
          </a:xfrm>
          <a:prstGeom prst="rect">
            <a:avLst/>
          </a:prstGeom>
        </p:spPr>
        <p:txBody>
          <a:bodyPr/>
          <a:lstStyle/>
          <a:p>
            <a:r>
              <a:t>Python Dictionary</a:t>
            </a:r>
          </a:p>
        </p:txBody>
      </p:sp>
      <p:sp>
        <p:nvSpPr>
          <p:cNvPr id="625" name="Content Placeholder 2"/>
          <p:cNvSpPr txBox="1">
            <a:spLocks noGrp="1"/>
          </p:cNvSpPr>
          <p:nvPr>
            <p:ph type="body" idx="1"/>
          </p:nvPr>
        </p:nvSpPr>
        <p:spPr>
          <a:xfrm>
            <a:off x="62837" y="819150"/>
            <a:ext cx="9031289" cy="4267200"/>
          </a:xfrm>
          <a:prstGeom prst="rect">
            <a:avLst/>
          </a:prstGeom>
        </p:spPr>
        <p:txBody>
          <a:bodyPr/>
          <a:lstStyle/>
          <a:p>
            <a:r>
              <a:t>A </a:t>
            </a:r>
            <a:r>
              <a:rPr b="1" i="1">
                <a:solidFill>
                  <a:srgbClr val="14FD3A"/>
                </a:solidFill>
              </a:rPr>
              <a:t>dictionary</a:t>
            </a:r>
            <a:r>
              <a:t> is a collection of key-value pairs that are manipulated using the key.</a:t>
            </a:r>
          </a:p>
        </p:txBody>
      </p:sp>
      <p:sp>
        <p:nvSpPr>
          <p:cNvPr id="626" name="Text Box 4"/>
          <p:cNvSpPr txBox="1"/>
          <p:nvPr/>
        </p:nvSpPr>
        <p:spPr>
          <a:xfrm>
            <a:off x="198120" y="1581149"/>
            <a:ext cx="8671560" cy="317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dict = {1:'one', 2:'two', 3:'three'}</a:t>
            </a:r>
            <a:endParaRPr sz="2000"/>
          </a:p>
          <a:p>
            <a:pPr defTabSz="457200">
              <a:defRPr sz="2400">
                <a:solidFill>
                  <a:srgbClr val="FFFFFF"/>
                </a:solidFill>
                <a:latin typeface="Courier New"/>
                <a:ea typeface="Courier New"/>
                <a:cs typeface="Courier New"/>
                <a:sym typeface="Courier New"/>
              </a:defRPr>
            </a:pPr>
            <a:r>
              <a:t>print(dict[1])				# one</a:t>
            </a:r>
            <a:endParaRPr sz="2000"/>
          </a:p>
          <a:p>
            <a:pPr defTabSz="457200">
              <a:defRPr sz="2400">
                <a:solidFill>
                  <a:srgbClr val="FFFFFF"/>
                </a:solidFill>
                <a:latin typeface="Courier New"/>
                <a:ea typeface="Courier New"/>
                <a:cs typeface="Courier New"/>
                <a:sym typeface="Courier New"/>
              </a:defRPr>
            </a:pPr>
            <a:r>
              <a:t>print(dict['one'])		# error - key not found</a:t>
            </a:r>
            <a:endParaRPr sz="2000"/>
          </a:p>
          <a:p>
            <a:pPr defTabSz="457200">
              <a:defRPr sz="2400">
                <a:solidFill>
                  <a:srgbClr val="FFFFFF"/>
                </a:solidFill>
                <a:latin typeface="Courier New"/>
                <a:ea typeface="Courier New"/>
                <a:cs typeface="Courier New"/>
                <a:sym typeface="Courier New"/>
              </a:defRPr>
            </a:pPr>
            <a:r>
              <a:t>if 2 in dict:				# Use in to test for key</a:t>
            </a:r>
            <a:endParaRPr sz="2000"/>
          </a:p>
          <a:p>
            <a:pPr defTabSz="457200">
              <a:defRPr sz="2400">
                <a:solidFill>
                  <a:srgbClr val="FFFFFF"/>
                </a:solidFill>
                <a:latin typeface="Courier New"/>
                <a:ea typeface="Courier New"/>
                <a:cs typeface="Courier New"/>
                <a:sym typeface="Courier New"/>
              </a:defRPr>
            </a:pPr>
            <a:r>
              <a:t>	print(dict[2])			# two</a:t>
            </a:r>
            <a:endParaRPr sz="2000"/>
          </a:p>
          <a:p>
            <a:pPr defTabSz="457200">
              <a:defRPr sz="2400">
                <a:solidFill>
                  <a:srgbClr val="FFFFFF"/>
                </a:solidFill>
                <a:latin typeface="Courier New"/>
                <a:ea typeface="Courier New"/>
                <a:cs typeface="Courier New"/>
                <a:sym typeface="Courier New"/>
              </a:defRPr>
            </a:pPr>
            <a:r>
              <a:t>dict[4] = 'four'			# Add 4:'four'</a:t>
            </a:r>
            <a:endParaRPr sz="2000"/>
          </a:p>
          <a:p>
            <a:pPr defTabSz="457200">
              <a:defRPr sz="2400">
                <a:solidFill>
                  <a:srgbClr val="FFFFFF"/>
                </a:solidFill>
                <a:latin typeface="Courier New"/>
                <a:ea typeface="Courier New"/>
                <a:cs typeface="Courier New"/>
                <a:sym typeface="Courier New"/>
              </a:defRPr>
            </a:pPr>
            <a:r>
              <a:t>del dict[1]					# Remove key 1</a:t>
            </a:r>
            <a:endParaRPr sz="2000"/>
          </a:p>
          <a:p>
            <a:pPr defTabSz="457200">
              <a:defRPr sz="2400">
                <a:solidFill>
                  <a:srgbClr val="FFFFFF"/>
                </a:solidFill>
                <a:latin typeface="Courier New"/>
                <a:ea typeface="Courier New"/>
                <a:cs typeface="Courier New"/>
                <a:sym typeface="Courier New"/>
              </a:defRPr>
            </a:pPr>
            <a:r>
              <a:t>dict.keys()					# Returns keys</a:t>
            </a:r>
            <a:endParaRPr sz="2000"/>
          </a:p>
          <a:p>
            <a:pPr defTabSz="457200">
              <a:defRPr sz="2400">
                <a:solidFill>
                  <a:srgbClr val="FFFFFF"/>
                </a:solidFill>
                <a:latin typeface="Courier New"/>
                <a:ea typeface="Courier New"/>
                <a:cs typeface="Courier New"/>
                <a:sym typeface="Courier New"/>
              </a:defRPr>
            </a:pPr>
            <a:r>
              <a:t>dict.values()				# Returns values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23</a:t>
            </a:fld>
            <a:endParaRPr/>
          </a:p>
        </p:txBody>
      </p:sp>
      <p:sp>
        <p:nvSpPr>
          <p:cNvPr id="631" name="Rectangle 2"/>
          <p:cNvSpPr txBox="1">
            <a:spLocks noGrp="1"/>
          </p:cNvSpPr>
          <p:nvPr>
            <p:ph type="title"/>
          </p:nvPr>
        </p:nvSpPr>
        <p:spPr>
          <a:xfrm>
            <a:off x="76199" y="0"/>
            <a:ext cx="8991601" cy="819150"/>
          </a:xfrm>
          <a:prstGeom prst="rect">
            <a:avLst/>
          </a:prstGeom>
        </p:spPr>
        <p:txBody>
          <a:bodyPr/>
          <a:lstStyle/>
          <a:p>
            <a:r>
              <a:t>Question: Dictionary</a:t>
            </a:r>
          </a:p>
        </p:txBody>
      </p:sp>
      <p:sp>
        <p:nvSpPr>
          <p:cNvPr id="632"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a:t>
            </a:r>
            <a:r>
              <a:rPr b="0" i="0">
                <a:solidFill>
                  <a:srgbClr val="FFFFFF"/>
                </a:solidFill>
              </a:rPr>
              <a:t> What is the value printed?</a:t>
            </a: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pPr marL="0" indent="0">
              <a:buSzTx/>
              <a:buNone/>
            </a:pPr>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r>
              <a:t>A)</a:t>
            </a:r>
            <a:r>
              <a:rPr b="0">
                <a:solidFill>
                  <a:srgbClr val="FFFFFF"/>
                </a:solidFill>
              </a:rPr>
              <a:t> 7 	       </a:t>
            </a:r>
            <a:r>
              <a:t>B)</a:t>
            </a:r>
            <a:r>
              <a:rPr b="0">
                <a:solidFill>
                  <a:srgbClr val="FFFFFF"/>
                </a:solidFill>
              </a:rPr>
              <a:t> 0	</a:t>
            </a:r>
            <a:r>
              <a:t>C)</a:t>
            </a:r>
            <a:r>
              <a:rPr b="0">
                <a:solidFill>
                  <a:srgbClr val="FFFFFF"/>
                </a:solidFill>
              </a:rPr>
              <a:t> 10	       </a:t>
            </a:r>
            <a:r>
              <a:t>D)</a:t>
            </a:r>
            <a:r>
              <a:rPr b="0">
                <a:solidFill>
                  <a:srgbClr val="FFFFFF"/>
                </a:solidFill>
              </a:rPr>
              <a:t> 6	</a:t>
            </a:r>
            <a:r>
              <a:t>E)</a:t>
            </a:r>
            <a:r>
              <a:rPr b="0">
                <a:solidFill>
                  <a:srgbClr val="FFFFFF"/>
                </a:solidFill>
              </a:rPr>
              <a:t> error</a:t>
            </a:r>
          </a:p>
        </p:txBody>
      </p:sp>
      <p:sp>
        <p:nvSpPr>
          <p:cNvPr id="633" name="Text Box 6"/>
          <p:cNvSpPr txBox="1"/>
          <p:nvPr/>
        </p:nvSpPr>
        <p:spPr>
          <a:xfrm>
            <a:off x="198120" y="1407466"/>
            <a:ext cx="8747760" cy="2491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data = {'one':1, 'two':2, 'three':3}</a:t>
            </a:r>
            <a:endParaRPr b="1">
              <a:solidFill>
                <a:schemeClr val="accent6"/>
              </a:solidFill>
            </a:endParaRPr>
          </a:p>
          <a:p>
            <a:pPr defTabSz="457200">
              <a:defRPr sz="2400">
                <a:solidFill>
                  <a:srgbClr val="FFFFFF"/>
                </a:solidFill>
                <a:latin typeface="Courier New"/>
                <a:ea typeface="Courier New"/>
                <a:cs typeface="Courier New"/>
                <a:sym typeface="Courier New"/>
              </a:defRPr>
            </a:pPr>
            <a:r>
              <a:t>data['four'] = 4</a:t>
            </a:r>
            <a:endParaRPr sz="2000"/>
          </a:p>
          <a:p>
            <a:pPr defTabSz="457200">
              <a:defRPr sz="2400">
                <a:solidFill>
                  <a:srgbClr val="FFFFFF"/>
                </a:solidFill>
                <a:latin typeface="Courier New"/>
                <a:ea typeface="Courier New"/>
                <a:cs typeface="Courier New"/>
                <a:sym typeface="Courier New"/>
              </a:defRPr>
            </a:pPr>
            <a:r>
              <a:t>sum = 0</a:t>
            </a:r>
            <a:endParaRPr sz="2000"/>
          </a:p>
          <a:p>
            <a:pPr defTabSz="457200">
              <a:defRPr sz="2400">
                <a:solidFill>
                  <a:srgbClr val="FFFFFF"/>
                </a:solidFill>
                <a:latin typeface="Courier New"/>
                <a:ea typeface="Courier New"/>
                <a:cs typeface="Courier New"/>
                <a:sym typeface="Courier New"/>
              </a:defRPr>
            </a:pPr>
            <a:r>
              <a:t>for k in data.keys():</a:t>
            </a:r>
            <a:endParaRPr sz="2000"/>
          </a:p>
          <a:p>
            <a:pPr defTabSz="457200">
              <a:defRPr sz="2400">
                <a:solidFill>
                  <a:srgbClr val="FFFFFF"/>
                </a:solidFill>
                <a:latin typeface="Courier New"/>
                <a:ea typeface="Courier New"/>
                <a:cs typeface="Courier New"/>
                <a:sym typeface="Courier New"/>
              </a:defRPr>
            </a:pPr>
            <a:r>
              <a:t>	if len(k) &gt; 3:</a:t>
            </a:r>
            <a:endParaRPr sz="2000"/>
          </a:p>
          <a:p>
            <a:pPr defTabSz="457200">
              <a:defRPr sz="2400">
                <a:solidFill>
                  <a:srgbClr val="FFFFFF"/>
                </a:solidFill>
                <a:latin typeface="Courier New"/>
                <a:ea typeface="Courier New"/>
                <a:cs typeface="Courier New"/>
                <a:sym typeface="Courier New"/>
              </a:defRPr>
            </a:pPr>
            <a:r>
              <a:t>		sum = sum + data[k]</a:t>
            </a:r>
            <a:endParaRPr sz="2000"/>
          </a:p>
          <a:p>
            <a:pPr defTabSz="457200">
              <a:defRPr sz="2400">
                <a:solidFill>
                  <a:srgbClr val="FFFFFF"/>
                </a:solidFill>
                <a:latin typeface="Courier New"/>
                <a:ea typeface="Courier New"/>
                <a:cs typeface="Courier New"/>
                <a:sym typeface="Courier New"/>
              </a:defRPr>
            </a:pPr>
            <a:r>
              <a:t>print(sum)</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24</a:t>
            </a:fld>
            <a:endParaRPr/>
          </a:p>
        </p:txBody>
      </p:sp>
      <p:sp>
        <p:nvSpPr>
          <p:cNvPr id="638" name="Rectangle 2"/>
          <p:cNvSpPr txBox="1">
            <a:spLocks noGrp="1"/>
          </p:cNvSpPr>
          <p:nvPr>
            <p:ph type="title"/>
          </p:nvPr>
        </p:nvSpPr>
        <p:spPr>
          <a:xfrm>
            <a:off x="76199" y="0"/>
            <a:ext cx="8991601" cy="819150"/>
          </a:xfrm>
          <a:prstGeom prst="rect">
            <a:avLst/>
          </a:prstGeom>
        </p:spPr>
        <p:txBody>
          <a:bodyPr/>
          <a:lstStyle/>
          <a:p>
            <a:pPr>
              <a:defRPr sz="2800"/>
            </a:pPr>
            <a:br/>
            <a:r>
              <a:rPr sz="3200"/>
              <a:t>Try it: Dictionary</a:t>
            </a:r>
          </a:p>
        </p:txBody>
      </p:sp>
      <p:sp>
        <p:nvSpPr>
          <p:cNvPr id="639"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a:t>
            </a:r>
            <a:r>
              <a:rPr b="0" i="0">
                <a:solidFill>
                  <a:srgbClr val="FFFFFF"/>
                </a:solidFill>
              </a:rPr>
              <a:t> Write a program that will use a dictionary to record the frequency of each letter in a sentence.  Read a sentence from the user then print out the number of each letter.</a:t>
            </a:r>
          </a:p>
          <a:p>
            <a:r>
              <a:t>Code to create the dictionary of letters:</a:t>
            </a:r>
          </a:p>
        </p:txBody>
      </p:sp>
      <p:sp>
        <p:nvSpPr>
          <p:cNvPr id="640" name="Text Box 6"/>
          <p:cNvSpPr txBox="1"/>
          <p:nvPr/>
        </p:nvSpPr>
        <p:spPr>
          <a:xfrm>
            <a:off x="198118" y="2343150"/>
            <a:ext cx="8747761" cy="1805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import string</a:t>
            </a:r>
            <a:endParaRPr sz="2000"/>
          </a:p>
          <a:p>
            <a:pPr defTabSz="457200">
              <a:defRPr sz="2400">
                <a:solidFill>
                  <a:srgbClr val="FFFFFF"/>
                </a:solidFill>
                <a:latin typeface="Courier New"/>
                <a:ea typeface="Courier New"/>
                <a:cs typeface="Courier New"/>
                <a:sym typeface="Courier New"/>
              </a:defRPr>
            </a:pPr>
            <a:r>
              <a:t>counts = {}</a:t>
            </a:r>
            <a:endParaRPr sz="2000"/>
          </a:p>
          <a:p>
            <a:pPr defTabSz="457200">
              <a:defRPr sz="2400">
                <a:solidFill>
                  <a:srgbClr val="FFFFFF"/>
                </a:solidFill>
                <a:latin typeface="Courier New"/>
                <a:ea typeface="Courier New"/>
                <a:cs typeface="Courier New"/>
                <a:sym typeface="Courier New"/>
              </a:defRPr>
            </a:pPr>
            <a:r>
              <a:t>for letter in string.ascii_uppercase:</a:t>
            </a:r>
            <a:endParaRPr sz="2000"/>
          </a:p>
          <a:p>
            <a:pPr defTabSz="457200">
              <a:defRPr sz="2400">
                <a:solidFill>
                  <a:srgbClr val="FFFFFF"/>
                </a:solidFill>
                <a:latin typeface="Courier New"/>
                <a:ea typeface="Courier New"/>
                <a:cs typeface="Courier New"/>
                <a:sym typeface="Courier New"/>
              </a:defRPr>
            </a:pPr>
            <a:r>
              <a:t>    counts[letter] = 0</a:t>
            </a:r>
            <a:endParaRPr sz="2000"/>
          </a:p>
          <a:p>
            <a:pPr defTabSz="457200">
              <a:defRPr sz="2400">
                <a:solidFill>
                  <a:srgbClr val="FFFFFF"/>
                </a:solidFill>
                <a:latin typeface="Courier New"/>
                <a:ea typeface="Courier New"/>
                <a:cs typeface="Courier New"/>
                <a:sym typeface="Courier New"/>
              </a:defRPr>
            </a:pPr>
            <a:r>
              <a:t>print(counts)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25</a:t>
            </a:fld>
            <a:endParaRPr/>
          </a:p>
        </p:txBody>
      </p:sp>
      <p:sp>
        <p:nvSpPr>
          <p:cNvPr id="645" name="Rectangle 1026"/>
          <p:cNvSpPr txBox="1">
            <a:spLocks noGrp="1"/>
          </p:cNvSpPr>
          <p:nvPr>
            <p:ph type="title"/>
          </p:nvPr>
        </p:nvSpPr>
        <p:spPr>
          <a:xfrm>
            <a:off x="76199" y="0"/>
            <a:ext cx="8991601" cy="819150"/>
          </a:xfrm>
          <a:prstGeom prst="rect">
            <a:avLst/>
          </a:prstGeom>
        </p:spPr>
        <p:txBody>
          <a:bodyPr/>
          <a:lstStyle/>
          <a:p>
            <a:r>
              <a:t>Functions and Procedures</a:t>
            </a:r>
          </a:p>
        </p:txBody>
      </p:sp>
      <p:sp>
        <p:nvSpPr>
          <p:cNvPr id="646" name="Rectangle 1027"/>
          <p:cNvSpPr txBox="1">
            <a:spLocks noGrp="1"/>
          </p:cNvSpPr>
          <p:nvPr>
            <p:ph type="body" idx="1"/>
          </p:nvPr>
        </p:nvSpPr>
        <p:spPr>
          <a:xfrm>
            <a:off x="62837" y="819150"/>
            <a:ext cx="9031289" cy="4267200"/>
          </a:xfrm>
          <a:prstGeom prst="rect">
            <a:avLst/>
          </a:prstGeom>
        </p:spPr>
        <p:txBody>
          <a:bodyPr/>
          <a:lstStyle/>
          <a:p>
            <a:r>
              <a:t>A </a:t>
            </a:r>
            <a:r>
              <a:rPr b="1" i="1">
                <a:solidFill>
                  <a:srgbClr val="14FD3A"/>
                </a:solidFill>
              </a:rPr>
              <a:t>procedure</a:t>
            </a:r>
            <a:r>
              <a:t> (or </a:t>
            </a:r>
            <a:r>
              <a:rPr b="1" i="1">
                <a:solidFill>
                  <a:srgbClr val="14FD3A"/>
                </a:solidFill>
              </a:rPr>
              <a:t>method</a:t>
            </a:r>
            <a:r>
              <a:t>) is a sequence of program statements that have a specific task that they perform.  </a:t>
            </a:r>
          </a:p>
          <a:p>
            <a:pPr marL="457200" lvl="1" indent="-219456">
              <a:spcBef>
                <a:spcPts val="400"/>
              </a:spcBef>
              <a:buFont typeface="Arial"/>
              <a:buChar char="•"/>
              <a:defRPr sz="2000">
                <a:solidFill>
                  <a:srgbClr val="FFFF00"/>
                </a:solidFill>
              </a:defRPr>
            </a:pPr>
            <a:r>
              <a:t>The statements in the procedure are mostly independent of other statements in the program.</a:t>
            </a:r>
          </a:p>
          <a:p>
            <a:pPr marL="457200" lvl="1" indent="-219456">
              <a:spcBef>
                <a:spcPts val="400"/>
              </a:spcBef>
              <a:buFont typeface="Arial"/>
              <a:buChar char="•"/>
              <a:defRPr sz="2000">
                <a:solidFill>
                  <a:srgbClr val="FFFF00"/>
                </a:solidFill>
              </a:defRPr>
            </a:pPr>
            <a:endParaRPr/>
          </a:p>
          <a:p>
            <a:r>
              <a:t>A </a:t>
            </a:r>
            <a:r>
              <a:rPr b="1" i="1">
                <a:solidFill>
                  <a:srgbClr val="14FD3A"/>
                </a:solidFill>
              </a:rPr>
              <a:t>function</a:t>
            </a:r>
            <a:r>
              <a:t> is a procedure that returns a value after it is executed.</a:t>
            </a:r>
          </a:p>
          <a:p>
            <a:endParaRPr/>
          </a:p>
          <a:p>
            <a:r>
              <a:t>We use functions so that we do not have to type the same code over and over.  We can also use functions that are built-in to the language or written by others.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26</a:t>
            </a:fld>
            <a:endParaRPr/>
          </a:p>
        </p:txBody>
      </p:sp>
      <p:sp>
        <p:nvSpPr>
          <p:cNvPr id="649" name="Rectangle 2"/>
          <p:cNvSpPr txBox="1">
            <a:spLocks noGrp="1"/>
          </p:cNvSpPr>
          <p:nvPr>
            <p:ph type="title"/>
          </p:nvPr>
        </p:nvSpPr>
        <p:spPr>
          <a:xfrm>
            <a:off x="280509" y="0"/>
            <a:ext cx="8991601" cy="819150"/>
          </a:xfrm>
          <a:prstGeom prst="rect">
            <a:avLst/>
          </a:prstGeom>
        </p:spPr>
        <p:txBody>
          <a:bodyPr/>
          <a:lstStyle/>
          <a:p>
            <a:pPr>
              <a:defRPr sz="2800"/>
            </a:pPr>
            <a:r>
              <a:t>    Defining and Calling</a:t>
            </a:r>
            <a:br/>
            <a:r>
              <a:t>Functions and Procedures</a:t>
            </a:r>
          </a:p>
        </p:txBody>
      </p:sp>
      <p:sp>
        <p:nvSpPr>
          <p:cNvPr id="650" name="Rectangle 3"/>
          <p:cNvSpPr txBox="1">
            <a:spLocks noGrp="1"/>
          </p:cNvSpPr>
          <p:nvPr>
            <p:ph type="body" idx="1"/>
          </p:nvPr>
        </p:nvSpPr>
        <p:spPr>
          <a:xfrm>
            <a:off x="62837" y="819150"/>
            <a:ext cx="9031289" cy="4267200"/>
          </a:xfrm>
          <a:prstGeom prst="rect">
            <a:avLst/>
          </a:prstGeom>
        </p:spPr>
        <p:txBody>
          <a:bodyPr/>
          <a:lstStyle/>
          <a:p>
            <a:pPr>
              <a:defRPr b="1">
                <a:solidFill>
                  <a:srgbClr val="14FD3A"/>
                </a:solidFill>
              </a:defRPr>
            </a:pPr>
            <a:r>
              <a:t>Creating</a:t>
            </a:r>
            <a:r>
              <a:rPr b="0">
                <a:solidFill>
                  <a:srgbClr val="FFFFFF"/>
                </a:solidFill>
              </a:rPr>
              <a:t> a function involves writing the statements and providing a </a:t>
            </a:r>
            <a:r>
              <a:rPr i="1"/>
              <a:t>function declaration</a:t>
            </a:r>
            <a:r>
              <a:rPr b="0">
                <a:solidFill>
                  <a:srgbClr val="FFFFFF"/>
                </a:solidFill>
              </a:rPr>
              <a:t> with:</a:t>
            </a:r>
          </a:p>
          <a:p>
            <a:pPr marL="457200" lvl="1" indent="-219456">
              <a:spcBef>
                <a:spcPts val="400"/>
              </a:spcBef>
              <a:buFont typeface="Arial"/>
              <a:buChar char="•"/>
              <a:defRPr sz="2000">
                <a:solidFill>
                  <a:srgbClr val="FFFF00"/>
                </a:solidFill>
              </a:defRPr>
            </a:pPr>
            <a:r>
              <a:t>a name (follows the same rules as identifiers)</a:t>
            </a:r>
          </a:p>
          <a:p>
            <a:pPr marL="457200" lvl="1" indent="-219456">
              <a:spcBef>
                <a:spcPts val="400"/>
              </a:spcBef>
              <a:buFont typeface="Arial"/>
              <a:buChar char="•"/>
              <a:defRPr sz="2000">
                <a:solidFill>
                  <a:srgbClr val="FFFF00"/>
                </a:solidFill>
              </a:defRPr>
            </a:pPr>
            <a:r>
              <a:t>list of the inputs (called parameters) </a:t>
            </a:r>
          </a:p>
          <a:p>
            <a:pPr marL="457200" lvl="1" indent="-219456">
              <a:spcBef>
                <a:spcPts val="400"/>
              </a:spcBef>
              <a:buFont typeface="Arial"/>
              <a:buChar char="•"/>
              <a:defRPr sz="2000">
                <a:solidFill>
                  <a:srgbClr val="FFFF00"/>
                </a:solidFill>
              </a:defRPr>
            </a:pPr>
            <a:r>
              <a:t>the output (return value) if any</a:t>
            </a:r>
          </a:p>
          <a:p>
            <a:pPr marL="457200" lvl="1" indent="-219456">
              <a:spcBef>
                <a:spcPts val="400"/>
              </a:spcBef>
              <a:buFont typeface="Arial"/>
              <a:buChar char="•"/>
              <a:defRPr sz="2000">
                <a:solidFill>
                  <a:srgbClr val="FFFF00"/>
                </a:solidFill>
              </a:defRPr>
            </a:pPr>
            <a:endParaRPr/>
          </a:p>
          <a:p>
            <a:pPr>
              <a:defRPr b="1">
                <a:solidFill>
                  <a:srgbClr val="14FD3A"/>
                </a:solidFill>
              </a:defRPr>
            </a:pPr>
            <a:r>
              <a:t>Calling</a:t>
            </a:r>
            <a:r>
              <a:rPr b="0">
                <a:solidFill>
                  <a:srgbClr val="FFFFFF"/>
                </a:solidFill>
              </a:rPr>
              <a:t> (or executing) a function involves:</a:t>
            </a:r>
          </a:p>
          <a:p>
            <a:pPr marL="457200" lvl="1" indent="-219456">
              <a:spcBef>
                <a:spcPts val="400"/>
              </a:spcBef>
              <a:buFont typeface="Arial"/>
              <a:buChar char="•"/>
              <a:defRPr sz="2000">
                <a:solidFill>
                  <a:srgbClr val="FFFF00"/>
                </a:solidFill>
              </a:defRPr>
            </a:pPr>
            <a:r>
              <a:t>providing the name of the function</a:t>
            </a:r>
          </a:p>
          <a:p>
            <a:pPr marL="457200" lvl="1" indent="-219456">
              <a:spcBef>
                <a:spcPts val="400"/>
              </a:spcBef>
              <a:buFont typeface="Arial"/>
              <a:buChar char="•"/>
              <a:defRPr sz="2000">
                <a:solidFill>
                  <a:srgbClr val="FFFF00"/>
                </a:solidFill>
              </a:defRPr>
            </a:pPr>
            <a:r>
              <a:t>providing the values for all arguments (inputs) if any</a:t>
            </a:r>
          </a:p>
          <a:p>
            <a:pPr marL="457200" lvl="1" indent="-219456">
              <a:spcBef>
                <a:spcPts val="400"/>
              </a:spcBef>
              <a:buFont typeface="Arial"/>
              <a:buChar char="•"/>
              <a:defRPr sz="2000">
                <a:solidFill>
                  <a:srgbClr val="FFFF00"/>
                </a:solidFill>
              </a:defRPr>
            </a:pPr>
            <a:r>
              <a:t>providing space (variable name) to store the output (if any)</a:t>
            </a:r>
          </a:p>
        </p:txBody>
      </p:sp>
      <p:sp>
        <p:nvSpPr>
          <p:cNvPr id="651" name="AutoShape 4"/>
          <p:cNvSpPr/>
          <p:nvPr/>
        </p:nvSpPr>
        <p:spPr>
          <a:xfrm>
            <a:off x="76201" y="4"/>
            <a:ext cx="455372" cy="398450"/>
          </a:xfrm>
          <a:prstGeom prst="star5">
            <a:avLst>
              <a:gd name="adj" fmla="val 19098"/>
              <a:gd name="hf" fmla="val 105146"/>
              <a:gd name="vf" fmla="val 110557"/>
            </a:avLst>
          </a:prstGeom>
          <a:solidFill>
            <a:srgbClr val="F0F000"/>
          </a:solidFill>
          <a:ln>
            <a:solidFill>
              <a:srgbClr val="000000"/>
            </a:solidFill>
            <a:miter/>
          </a:ln>
        </p:spPr>
        <p:txBody>
          <a:bodyPr lIns="45719" rIns="45719" anchor="ctr"/>
          <a:lstStyle/>
          <a:p>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27</a:t>
            </a:fld>
            <a:endParaRPr/>
          </a:p>
        </p:txBody>
      </p:sp>
      <p:sp>
        <p:nvSpPr>
          <p:cNvPr id="654" name="Rectangle 3"/>
          <p:cNvSpPr txBox="1">
            <a:spLocks noGrp="1"/>
          </p:cNvSpPr>
          <p:nvPr>
            <p:ph type="title"/>
          </p:nvPr>
        </p:nvSpPr>
        <p:spPr>
          <a:xfrm>
            <a:off x="76199" y="0"/>
            <a:ext cx="8991601" cy="819150"/>
          </a:xfrm>
          <a:prstGeom prst="rect">
            <a:avLst/>
          </a:prstGeom>
        </p:spPr>
        <p:txBody>
          <a:bodyPr/>
          <a:lstStyle/>
          <a:p>
            <a:pPr>
              <a:defRPr sz="2800"/>
            </a:pPr>
            <a:br/>
            <a:r>
              <a:t>Defining and Calling a Function</a:t>
            </a:r>
          </a:p>
        </p:txBody>
      </p:sp>
      <p:sp>
        <p:nvSpPr>
          <p:cNvPr id="655" name="Rectangle 4"/>
          <p:cNvSpPr txBox="1">
            <a:spLocks noGrp="1"/>
          </p:cNvSpPr>
          <p:nvPr>
            <p:ph type="body" idx="1"/>
          </p:nvPr>
        </p:nvSpPr>
        <p:spPr>
          <a:xfrm>
            <a:off x="62837" y="819150"/>
            <a:ext cx="9031289" cy="4267200"/>
          </a:xfrm>
          <a:prstGeom prst="rect">
            <a:avLst/>
          </a:prstGeom>
        </p:spPr>
        <p:txBody>
          <a:bodyPr/>
          <a:lstStyle/>
          <a:p>
            <a:r>
              <a:t>Consider a function that returns a number doubled:</a:t>
            </a:r>
          </a:p>
        </p:txBody>
      </p:sp>
      <p:sp>
        <p:nvSpPr>
          <p:cNvPr id="656" name="Text Box 2"/>
          <p:cNvSpPr txBox="1"/>
          <p:nvPr/>
        </p:nvSpPr>
        <p:spPr>
          <a:xfrm>
            <a:off x="1112519" y="2023448"/>
            <a:ext cx="6766561" cy="21485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3000" b="1">
                <a:solidFill>
                  <a:srgbClr val="14FD3A"/>
                </a:solidFill>
                <a:latin typeface="Courier New"/>
                <a:ea typeface="Courier New"/>
                <a:cs typeface="Courier New"/>
                <a:sym typeface="Courier New"/>
              </a:defRPr>
            </a:pPr>
            <a:r>
              <a:t>def</a:t>
            </a:r>
            <a:r>
              <a:rPr>
                <a:solidFill>
                  <a:srgbClr val="FFFFFF"/>
                </a:solidFill>
              </a:rPr>
              <a:t> </a:t>
            </a:r>
            <a:r>
              <a:rPr>
                <a:solidFill>
                  <a:srgbClr val="F0F000"/>
                </a:solidFill>
              </a:rPr>
              <a:t>doubleNum</a:t>
            </a:r>
            <a:r>
              <a:rPr>
                <a:solidFill>
                  <a:srgbClr val="FFFFFF"/>
                </a:solidFill>
              </a:rPr>
              <a:t>(</a:t>
            </a:r>
            <a:r>
              <a:rPr>
                <a:solidFill>
                  <a:schemeClr val="accent1"/>
                </a:solidFill>
              </a:rPr>
              <a:t>num</a:t>
            </a:r>
            <a:r>
              <a:rPr>
                <a:solidFill>
                  <a:srgbClr val="FFFFFF"/>
                </a:solidFill>
              </a:rPr>
              <a:t>)</a:t>
            </a:r>
            <a:r>
              <a:t>:</a:t>
            </a:r>
            <a:endParaRPr>
              <a:solidFill>
                <a:srgbClr val="FFFFFF"/>
              </a:solidFill>
            </a:endParaRPr>
          </a:p>
          <a:p>
            <a:pPr defTabSz="457200">
              <a:defRPr sz="3000" b="1">
                <a:solidFill>
                  <a:srgbClr val="FFFFFF"/>
                </a:solidFill>
                <a:latin typeface="Courier New"/>
                <a:ea typeface="Courier New"/>
                <a:cs typeface="Courier New"/>
                <a:sym typeface="Courier New"/>
              </a:defRPr>
            </a:pPr>
            <a:r>
              <a:t>	num = num * 2  </a:t>
            </a:r>
            <a:endParaRPr sz="2400">
              <a:latin typeface="Times New Roman"/>
              <a:ea typeface="Times New Roman"/>
              <a:cs typeface="Times New Roman"/>
              <a:sym typeface="Times New Roman"/>
            </a:endParaRPr>
          </a:p>
          <a:p>
            <a:pPr defTabSz="457200">
              <a:defRPr sz="3000" b="1">
                <a:solidFill>
                  <a:srgbClr val="FFFFFF"/>
                </a:solidFill>
                <a:latin typeface="Courier New"/>
                <a:ea typeface="Courier New"/>
                <a:cs typeface="Courier New"/>
                <a:sym typeface="Courier New"/>
              </a:defRPr>
            </a:pPr>
            <a:r>
              <a:t>	print("Num: "+num)</a:t>
            </a:r>
            <a:endParaRPr sz="2400">
              <a:latin typeface="Times New Roman"/>
              <a:ea typeface="Times New Roman"/>
              <a:cs typeface="Times New Roman"/>
              <a:sym typeface="Times New Roman"/>
            </a:endParaRPr>
          </a:p>
          <a:p>
            <a:pPr defTabSz="457200">
              <a:defRPr sz="3000" b="1">
                <a:solidFill>
                  <a:srgbClr val="FFFFFF"/>
                </a:solidFill>
                <a:latin typeface="Courier New"/>
                <a:ea typeface="Courier New"/>
                <a:cs typeface="Courier New"/>
                <a:sym typeface="Courier New"/>
              </a:defRPr>
            </a:pPr>
            <a:r>
              <a:t>	return num</a:t>
            </a:r>
            <a:endParaRPr sz="2400">
              <a:latin typeface="Times New Roman"/>
              <a:ea typeface="Times New Roman"/>
              <a:cs typeface="Times New Roman"/>
              <a:sym typeface="Times New Roman"/>
            </a:endParaRPr>
          </a:p>
        </p:txBody>
      </p:sp>
      <p:grpSp>
        <p:nvGrpSpPr>
          <p:cNvPr id="659" name="Group 17"/>
          <p:cNvGrpSpPr/>
          <p:nvPr/>
        </p:nvGrpSpPr>
        <p:grpSpPr>
          <a:xfrm>
            <a:off x="-56805" y="3741987"/>
            <a:ext cx="2296955" cy="523241"/>
            <a:chOff x="0" y="0"/>
            <a:chExt cx="2296953" cy="523240"/>
          </a:xfrm>
        </p:grpSpPr>
        <p:sp>
          <p:nvSpPr>
            <p:cNvPr id="657" name="Line 5"/>
            <p:cNvSpPr/>
            <p:nvPr/>
          </p:nvSpPr>
          <p:spPr>
            <a:xfrm>
              <a:off x="2114073" y="277415"/>
              <a:ext cx="177404" cy="135732"/>
            </a:xfrm>
            <a:prstGeom prst="line">
              <a:avLst/>
            </a:prstGeom>
            <a:noFill/>
            <a:ln w="28575" cap="flat">
              <a:solidFill>
                <a:srgbClr val="F0F000"/>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658" name="Text Box 10"/>
            <p:cNvSpPr txBox="1"/>
            <p:nvPr/>
          </p:nvSpPr>
          <p:spPr>
            <a:xfrm>
              <a:off x="0" y="0"/>
              <a:ext cx="2296954" cy="5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defTabSz="457200">
                <a:defRPr sz="1500" b="1">
                  <a:solidFill>
                    <a:srgbClr val="F0F000"/>
                  </a:solidFill>
                  <a:latin typeface="Courier New"/>
                  <a:ea typeface="Courier New"/>
                  <a:cs typeface="Courier New"/>
                  <a:sym typeface="Courier New"/>
                </a:defRPr>
              </a:lvl1pPr>
            </a:lstStyle>
            <a:p>
              <a:r>
                <a:t>Call function by name</a:t>
              </a:r>
            </a:p>
          </p:txBody>
        </p:sp>
      </p:grpSp>
      <p:grpSp>
        <p:nvGrpSpPr>
          <p:cNvPr id="662" name="Group 15"/>
          <p:cNvGrpSpPr/>
          <p:nvPr/>
        </p:nvGrpSpPr>
        <p:grpSpPr>
          <a:xfrm>
            <a:off x="1179019" y="1107728"/>
            <a:ext cx="1156336" cy="1029893"/>
            <a:chOff x="0" y="0"/>
            <a:chExt cx="1156335" cy="1029891"/>
          </a:xfrm>
        </p:grpSpPr>
        <p:sp>
          <p:nvSpPr>
            <p:cNvPr id="660" name="Text Box 9"/>
            <p:cNvSpPr txBox="1"/>
            <p:nvPr/>
          </p:nvSpPr>
          <p:spPr>
            <a:xfrm>
              <a:off x="0" y="0"/>
              <a:ext cx="1156336" cy="5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defTabSz="457200">
                <a:defRPr sz="1500" b="1">
                  <a:solidFill>
                    <a:srgbClr val="14FD3A"/>
                  </a:solidFill>
                  <a:latin typeface="Courier New"/>
                  <a:ea typeface="Courier New"/>
                  <a:cs typeface="Courier New"/>
                  <a:sym typeface="Courier New"/>
                </a:defRPr>
              </a:pPr>
              <a:r>
                <a:t>def </a:t>
              </a:r>
              <a:endParaRPr sz="2400">
                <a:solidFill>
                  <a:srgbClr val="FFFFFF"/>
                </a:solidFill>
                <a:latin typeface="Times New Roman"/>
                <a:ea typeface="Times New Roman"/>
                <a:cs typeface="Times New Roman"/>
                <a:sym typeface="Times New Roman"/>
              </a:endParaRPr>
            </a:p>
            <a:p>
              <a:pPr defTabSz="457200">
                <a:defRPr sz="1500" b="1">
                  <a:solidFill>
                    <a:srgbClr val="14FD3A"/>
                  </a:solidFill>
                  <a:latin typeface="Courier New"/>
                  <a:ea typeface="Courier New"/>
                  <a:cs typeface="Courier New"/>
                  <a:sym typeface="Courier New"/>
                </a:defRPr>
              </a:pPr>
              <a:r>
                <a:t>Keyword</a:t>
              </a:r>
            </a:p>
          </p:txBody>
        </p:sp>
        <p:sp>
          <p:nvSpPr>
            <p:cNvPr id="661" name="Line 11"/>
            <p:cNvSpPr/>
            <p:nvPr/>
          </p:nvSpPr>
          <p:spPr>
            <a:xfrm flipH="1" flipV="1">
              <a:off x="344805" y="550070"/>
              <a:ext cx="4763" cy="479822"/>
            </a:xfrm>
            <a:prstGeom prst="line">
              <a:avLst/>
            </a:prstGeom>
            <a:noFill/>
            <a:ln w="28575" cap="flat">
              <a:solidFill>
                <a:srgbClr val="14FD3A"/>
              </a:solidFill>
              <a:prstDash val="solid"/>
              <a:round/>
              <a:headEnd type="triangle" w="med" len="med"/>
            </a:ln>
            <a:effectLst/>
          </p:spPr>
          <p:txBody>
            <a:bodyPr wrap="square" lIns="45719" tIns="45719" rIns="45719" bIns="45719" numCol="1" anchor="t">
              <a:noAutofit/>
            </a:bodyPr>
            <a:lstStyle/>
            <a:p>
              <a:pPr>
                <a:defRPr>
                  <a:solidFill>
                    <a:srgbClr val="FFFFFF"/>
                  </a:solidFill>
                </a:defRPr>
              </a:pPr>
              <a:endParaRPr/>
            </a:p>
          </p:txBody>
        </p:sp>
      </p:grpSp>
      <p:grpSp>
        <p:nvGrpSpPr>
          <p:cNvPr id="665" name="Group 16"/>
          <p:cNvGrpSpPr/>
          <p:nvPr/>
        </p:nvGrpSpPr>
        <p:grpSpPr>
          <a:xfrm>
            <a:off x="3886704" y="1353142"/>
            <a:ext cx="2080261" cy="745333"/>
            <a:chOff x="0" y="0"/>
            <a:chExt cx="2080260" cy="745331"/>
          </a:xfrm>
        </p:grpSpPr>
        <p:sp>
          <p:nvSpPr>
            <p:cNvPr id="663" name="Text Box 13"/>
            <p:cNvSpPr txBox="1"/>
            <p:nvPr/>
          </p:nvSpPr>
          <p:spPr>
            <a:xfrm>
              <a:off x="0" y="0"/>
              <a:ext cx="2080261" cy="30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defTabSz="457200">
                <a:defRPr sz="1500" b="1">
                  <a:solidFill>
                    <a:schemeClr val="accent1"/>
                  </a:solidFill>
                  <a:latin typeface="Courier New"/>
                  <a:ea typeface="Courier New"/>
                  <a:cs typeface="Courier New"/>
                  <a:sym typeface="Courier New"/>
                </a:defRPr>
              </a:lvl1pPr>
            </a:lstStyle>
            <a:p>
              <a:r>
                <a:t>Parameter Name</a:t>
              </a:r>
            </a:p>
          </p:txBody>
        </p:sp>
        <p:sp>
          <p:nvSpPr>
            <p:cNvPr id="664" name="Line 14"/>
            <p:cNvSpPr/>
            <p:nvPr/>
          </p:nvSpPr>
          <p:spPr>
            <a:xfrm flipH="1">
              <a:off x="769858" y="345281"/>
              <a:ext cx="1" cy="400051"/>
            </a:xfrm>
            <a:prstGeom prst="line">
              <a:avLst/>
            </a:prstGeom>
            <a:noFill/>
            <a:ln w="28575" cap="flat">
              <a:solidFill>
                <a:schemeClr val="accent1"/>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grpSp>
      <p:sp>
        <p:nvSpPr>
          <p:cNvPr id="666" name="Text Box 2"/>
          <p:cNvSpPr txBox="1"/>
          <p:nvPr/>
        </p:nvSpPr>
        <p:spPr>
          <a:xfrm>
            <a:off x="1112519" y="4019550"/>
            <a:ext cx="7757161" cy="955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3000" b="1">
                <a:solidFill>
                  <a:srgbClr val="FFFFFF"/>
                </a:solidFill>
                <a:latin typeface="Courier New"/>
                <a:ea typeface="Courier New"/>
                <a:cs typeface="Courier New"/>
                <a:sym typeface="Courier New"/>
              </a:defRPr>
            </a:pPr>
            <a:r>
              <a:t>n = </a:t>
            </a:r>
            <a:r>
              <a:rPr>
                <a:solidFill>
                  <a:srgbClr val="F0F000"/>
                </a:solidFill>
              </a:rPr>
              <a:t>doubleNum</a:t>
            </a:r>
            <a:r>
              <a:t>(</a:t>
            </a:r>
            <a:r>
              <a:rPr>
                <a:solidFill>
                  <a:schemeClr val="accent1"/>
                </a:solidFill>
              </a:rPr>
              <a:t>5</a:t>
            </a:r>
            <a:r>
              <a:t>)						# 10</a:t>
            </a:r>
            <a:endParaRPr sz="2400">
              <a:latin typeface="Times New Roman"/>
              <a:ea typeface="Times New Roman"/>
              <a:cs typeface="Times New Roman"/>
              <a:sym typeface="Times New Roman"/>
            </a:endParaRPr>
          </a:p>
          <a:p>
            <a:pPr defTabSz="457200">
              <a:defRPr sz="3000" b="1">
                <a:solidFill>
                  <a:srgbClr val="FFFFFF"/>
                </a:solidFill>
                <a:latin typeface="Courier New"/>
                <a:ea typeface="Courier New"/>
                <a:cs typeface="Courier New"/>
                <a:sym typeface="Courier New"/>
              </a:defRPr>
            </a:pPr>
            <a:r>
              <a:t>print(str(</a:t>
            </a:r>
            <a:r>
              <a:rPr>
                <a:solidFill>
                  <a:srgbClr val="F0F000"/>
                </a:solidFill>
              </a:rPr>
              <a:t>doubleNum</a:t>
            </a:r>
            <a:r>
              <a:t>(</a:t>
            </a:r>
            <a:r>
              <a:rPr>
                <a:solidFill>
                  <a:schemeClr val="accent1"/>
                </a:solidFill>
              </a:rPr>
              <a:t>n</a:t>
            </a:r>
            <a:r>
              <a:t>)))		# ??</a:t>
            </a:r>
          </a:p>
        </p:txBody>
      </p:sp>
      <p:grpSp>
        <p:nvGrpSpPr>
          <p:cNvPr id="671" name="Group 1"/>
          <p:cNvGrpSpPr/>
          <p:nvPr/>
        </p:nvGrpSpPr>
        <p:grpSpPr>
          <a:xfrm>
            <a:off x="4751652" y="3824304"/>
            <a:ext cx="2209456" cy="731045"/>
            <a:chOff x="0" y="0"/>
            <a:chExt cx="2209454" cy="731043"/>
          </a:xfrm>
        </p:grpSpPr>
        <p:grpSp>
          <p:nvGrpSpPr>
            <p:cNvPr id="669" name="Group 16"/>
            <p:cNvGrpSpPr/>
            <p:nvPr/>
          </p:nvGrpSpPr>
          <p:grpSpPr>
            <a:xfrm>
              <a:off x="129195" y="-1"/>
              <a:ext cx="2080260" cy="731045"/>
              <a:chOff x="0" y="0"/>
              <a:chExt cx="2080259" cy="731043"/>
            </a:xfrm>
          </p:grpSpPr>
          <p:sp>
            <p:nvSpPr>
              <p:cNvPr id="667" name="Text Box 13"/>
              <p:cNvSpPr txBox="1"/>
              <p:nvPr/>
            </p:nvSpPr>
            <p:spPr>
              <a:xfrm>
                <a:off x="0" y="0"/>
                <a:ext cx="2080260" cy="30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defTabSz="457200">
                  <a:defRPr sz="1500" b="1">
                    <a:solidFill>
                      <a:schemeClr val="accent1"/>
                    </a:solidFill>
                    <a:latin typeface="Courier New"/>
                    <a:ea typeface="Courier New"/>
                    <a:cs typeface="Courier New"/>
                    <a:sym typeface="Courier New"/>
                  </a:defRPr>
                </a:lvl1pPr>
              </a:lstStyle>
              <a:p>
                <a:r>
                  <a:t>Argument</a:t>
                </a:r>
              </a:p>
            </p:txBody>
          </p:sp>
          <p:sp>
            <p:nvSpPr>
              <p:cNvPr id="668" name="Line 14"/>
              <p:cNvSpPr/>
              <p:nvPr/>
            </p:nvSpPr>
            <p:spPr>
              <a:xfrm>
                <a:off x="1040129" y="330993"/>
                <a:ext cx="1" cy="400051"/>
              </a:xfrm>
              <a:prstGeom prst="line">
                <a:avLst/>
              </a:prstGeom>
              <a:noFill/>
              <a:ln w="28575" cap="flat">
                <a:solidFill>
                  <a:schemeClr val="accent1"/>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grpSp>
        <p:sp>
          <p:nvSpPr>
            <p:cNvPr id="670" name="Line 14"/>
            <p:cNvSpPr/>
            <p:nvPr/>
          </p:nvSpPr>
          <p:spPr>
            <a:xfrm flipH="1">
              <a:off x="-1" y="271445"/>
              <a:ext cx="658548" cy="97523"/>
            </a:xfrm>
            <a:prstGeom prst="line">
              <a:avLst/>
            </a:prstGeom>
            <a:noFill/>
            <a:ln w="28575" cap="flat">
              <a:solidFill>
                <a:schemeClr val="accent1"/>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grpSp>
      <p:grpSp>
        <p:nvGrpSpPr>
          <p:cNvPr id="674" name="Group 17"/>
          <p:cNvGrpSpPr/>
          <p:nvPr/>
        </p:nvGrpSpPr>
        <p:grpSpPr>
          <a:xfrm>
            <a:off x="2238658" y="1509114"/>
            <a:ext cx="2080261" cy="741761"/>
            <a:chOff x="0" y="0"/>
            <a:chExt cx="2080260" cy="741759"/>
          </a:xfrm>
        </p:grpSpPr>
        <p:sp>
          <p:nvSpPr>
            <p:cNvPr id="672" name="Line 5"/>
            <p:cNvSpPr/>
            <p:nvPr/>
          </p:nvSpPr>
          <p:spPr>
            <a:xfrm>
              <a:off x="910351" y="341709"/>
              <a:ext cx="1" cy="400051"/>
            </a:xfrm>
            <a:prstGeom prst="line">
              <a:avLst/>
            </a:prstGeom>
            <a:noFill/>
            <a:ln w="28575" cap="flat">
              <a:solidFill>
                <a:srgbClr val="F0F000"/>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673" name="Text Box 10"/>
            <p:cNvSpPr txBox="1"/>
            <p:nvPr/>
          </p:nvSpPr>
          <p:spPr>
            <a:xfrm>
              <a:off x="0" y="0"/>
              <a:ext cx="2080261" cy="30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defTabSz="457200">
                <a:defRPr sz="1500" b="1">
                  <a:solidFill>
                    <a:srgbClr val="F0F000"/>
                  </a:solidFill>
                  <a:latin typeface="Courier New"/>
                  <a:ea typeface="Courier New"/>
                  <a:cs typeface="Courier New"/>
                  <a:sym typeface="Courier New"/>
                </a:defRPr>
              </a:lvl1pPr>
            </a:lstStyle>
            <a:p>
              <a:r>
                <a:t>Function Name</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6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6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6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6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p:tmAbs val="0"/>
                                  </p:iterate>
                                  <p:childTnLst>
                                    <p:set>
                                      <p:cBhvr>
                                        <p:cTn id="22" fill="hold"/>
                                        <p:tgtEl>
                                          <p:spTgt spid="6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p:tmAbs val="0"/>
                                  </p:iterate>
                                  <p:childTnLst>
                                    <p:set>
                                      <p:cBhvr>
                                        <p:cTn id="26" fill="hold"/>
                                        <p:tgtEl>
                                          <p:spTgt spid="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 grpId="5" animBg="1" advAuto="0"/>
      <p:bldP spid="662" grpId="1" animBg="1" advAuto="0"/>
      <p:bldP spid="665" grpId="3" animBg="1" advAuto="0"/>
      <p:bldP spid="666" grpId="4" animBg="1" advAuto="0"/>
      <p:bldP spid="671" grpId="6" animBg="1" advAuto="0"/>
      <p:bldP spid="674" grpId="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28</a:t>
            </a:fld>
            <a:endParaRPr/>
          </a:p>
        </p:txBody>
      </p:sp>
      <p:sp>
        <p:nvSpPr>
          <p:cNvPr id="679" name="Title 1"/>
          <p:cNvSpPr txBox="1">
            <a:spLocks noGrp="1"/>
          </p:cNvSpPr>
          <p:nvPr>
            <p:ph type="title"/>
          </p:nvPr>
        </p:nvSpPr>
        <p:spPr>
          <a:xfrm>
            <a:off x="76199" y="0"/>
            <a:ext cx="8991601" cy="819150"/>
          </a:xfrm>
          <a:prstGeom prst="rect">
            <a:avLst/>
          </a:prstGeom>
        </p:spPr>
        <p:txBody>
          <a:bodyPr/>
          <a:lstStyle/>
          <a:p>
            <a:r>
              <a:t>Python Built-in Math Functions</a:t>
            </a:r>
          </a:p>
        </p:txBody>
      </p:sp>
      <p:sp>
        <p:nvSpPr>
          <p:cNvPr id="680" name="Content Placeholder 2"/>
          <p:cNvSpPr txBox="1">
            <a:spLocks noGrp="1"/>
          </p:cNvSpPr>
          <p:nvPr>
            <p:ph type="body" idx="1"/>
          </p:nvPr>
        </p:nvSpPr>
        <p:spPr>
          <a:xfrm>
            <a:off x="62837" y="819150"/>
            <a:ext cx="9031289" cy="4267200"/>
          </a:xfrm>
          <a:prstGeom prst="rect">
            <a:avLst/>
          </a:prstGeom>
        </p:spPr>
        <p:txBody>
          <a:bodyPr/>
          <a:lstStyle/>
          <a:p>
            <a:endParaRPr/>
          </a:p>
        </p:txBody>
      </p:sp>
      <p:sp>
        <p:nvSpPr>
          <p:cNvPr id="681" name="Text Box 4"/>
          <p:cNvSpPr txBox="1"/>
          <p:nvPr/>
        </p:nvSpPr>
        <p:spPr>
          <a:xfrm>
            <a:off x="124716" y="1047749"/>
            <a:ext cx="8366760" cy="3520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 Math</a:t>
            </a:r>
            <a:endParaRPr sz="2000"/>
          </a:p>
          <a:p>
            <a:pPr defTabSz="457200">
              <a:defRPr sz="2400">
                <a:solidFill>
                  <a:srgbClr val="FFFFFF"/>
                </a:solidFill>
                <a:latin typeface="Courier New"/>
                <a:ea typeface="Courier New"/>
                <a:cs typeface="Courier New"/>
                <a:sym typeface="Courier New"/>
              </a:defRPr>
            </a:pPr>
            <a:r>
              <a:t>import math</a:t>
            </a:r>
            <a:endParaRPr sz="2000"/>
          </a:p>
          <a:p>
            <a:pPr defTabSz="457200">
              <a:defRPr sz="2400">
                <a:solidFill>
                  <a:srgbClr val="FFFFFF"/>
                </a:solidFill>
                <a:latin typeface="Courier New"/>
                <a:ea typeface="Courier New"/>
                <a:cs typeface="Courier New"/>
                <a:sym typeface="Courier New"/>
              </a:defRPr>
            </a:pPr>
            <a:r>
              <a:t>print(math.sqrt(25))</a:t>
            </a:r>
            <a:endParaRPr sz="2000"/>
          </a:p>
          <a:p>
            <a:pPr defTabSz="457200">
              <a:defRPr sz="2400">
                <a:solidFill>
                  <a:srgbClr val="FFFFFF"/>
                </a:solidFill>
                <a:latin typeface="Courier New"/>
                <a:ea typeface="Courier New"/>
                <a:cs typeface="Courier New"/>
                <a:sym typeface="Courier New"/>
              </a:defRPr>
            </a:pPr>
            <a:endParaRPr sz="2000"/>
          </a:p>
          <a:p>
            <a:pPr defTabSz="457200">
              <a:defRPr sz="2400">
                <a:solidFill>
                  <a:srgbClr val="FFFFFF"/>
                </a:solidFill>
                <a:latin typeface="Courier New"/>
                <a:ea typeface="Courier New"/>
                <a:cs typeface="Courier New"/>
                <a:sym typeface="Courier New"/>
              </a:defRPr>
            </a:pPr>
            <a:r>
              <a:t># Import only a function</a:t>
            </a:r>
            <a:endParaRPr sz="2000"/>
          </a:p>
          <a:p>
            <a:pPr defTabSz="457200">
              <a:defRPr sz="2400">
                <a:solidFill>
                  <a:srgbClr val="FFFFFF"/>
                </a:solidFill>
                <a:latin typeface="Courier New"/>
                <a:ea typeface="Courier New"/>
                <a:cs typeface="Courier New"/>
                <a:sym typeface="Courier New"/>
              </a:defRPr>
            </a:pPr>
            <a:r>
              <a:t>from math import sqrt</a:t>
            </a:r>
            <a:endParaRPr sz="2000"/>
          </a:p>
          <a:p>
            <a:pPr defTabSz="457200">
              <a:defRPr sz="2400">
                <a:solidFill>
                  <a:srgbClr val="FFFFFF"/>
                </a:solidFill>
                <a:latin typeface="Courier New"/>
                <a:ea typeface="Courier New"/>
                <a:cs typeface="Courier New"/>
                <a:sym typeface="Courier New"/>
              </a:defRPr>
            </a:pPr>
            <a:r>
              <a:t>print(sqrt(25))</a:t>
            </a:r>
            <a:endParaRPr sz="2000"/>
          </a:p>
          <a:p>
            <a:pPr defTabSz="457200">
              <a:defRPr sz="2400">
                <a:solidFill>
                  <a:srgbClr val="FFFFFF"/>
                </a:solidFill>
                <a:latin typeface="Courier New"/>
                <a:ea typeface="Courier New"/>
                <a:cs typeface="Courier New"/>
                <a:sym typeface="Courier New"/>
              </a:defRPr>
            </a:pPr>
            <a:endParaRPr sz="2000"/>
          </a:p>
          <a:p>
            <a:pPr defTabSz="457200">
              <a:defRPr sz="2400">
                <a:solidFill>
                  <a:srgbClr val="FFFFFF"/>
                </a:solidFill>
                <a:latin typeface="Courier New"/>
                <a:ea typeface="Courier New"/>
                <a:cs typeface="Courier New"/>
                <a:sym typeface="Courier New"/>
              </a:defRPr>
            </a:pPr>
            <a:r>
              <a:t># Print all math functions</a:t>
            </a:r>
            <a:endParaRPr sz="2000"/>
          </a:p>
          <a:p>
            <a:pPr defTabSz="457200">
              <a:defRPr sz="2400">
                <a:solidFill>
                  <a:srgbClr val="FFFFFF"/>
                </a:solidFill>
                <a:latin typeface="Courier New"/>
                <a:ea typeface="Courier New"/>
                <a:cs typeface="Courier New"/>
                <a:sym typeface="Courier New"/>
              </a:defRPr>
            </a:pPr>
            <a:r>
              <a:t>print(dir(math))</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29</a:t>
            </a:fld>
            <a:endParaRPr/>
          </a:p>
        </p:txBody>
      </p:sp>
      <p:sp>
        <p:nvSpPr>
          <p:cNvPr id="686" name="Title 1"/>
          <p:cNvSpPr txBox="1">
            <a:spLocks noGrp="1"/>
          </p:cNvSpPr>
          <p:nvPr>
            <p:ph type="title"/>
          </p:nvPr>
        </p:nvSpPr>
        <p:spPr>
          <a:xfrm>
            <a:off x="76199" y="0"/>
            <a:ext cx="8991601" cy="819150"/>
          </a:xfrm>
          <a:prstGeom prst="rect">
            <a:avLst/>
          </a:prstGeom>
        </p:spPr>
        <p:txBody>
          <a:bodyPr/>
          <a:lstStyle/>
          <a:p>
            <a:r>
              <a:t>Other Python Built-in Functions</a:t>
            </a:r>
          </a:p>
        </p:txBody>
      </p:sp>
      <p:sp>
        <p:nvSpPr>
          <p:cNvPr id="687" name="Content Placeholder 2"/>
          <p:cNvSpPr txBox="1">
            <a:spLocks noGrp="1"/>
          </p:cNvSpPr>
          <p:nvPr>
            <p:ph type="body" idx="1"/>
          </p:nvPr>
        </p:nvSpPr>
        <p:spPr>
          <a:xfrm>
            <a:off x="62837" y="819150"/>
            <a:ext cx="9031289" cy="4267200"/>
          </a:xfrm>
          <a:prstGeom prst="rect">
            <a:avLst/>
          </a:prstGeom>
        </p:spPr>
        <p:txBody>
          <a:bodyPr/>
          <a:lstStyle/>
          <a:p>
            <a:pPr>
              <a:defRPr>
                <a:latin typeface="Courier New"/>
                <a:ea typeface="Courier New"/>
                <a:cs typeface="Courier New"/>
                <a:sym typeface="Courier New"/>
              </a:defRPr>
            </a:pPr>
            <a:r>
              <a:t>max</a:t>
            </a:r>
            <a:r>
              <a:rPr>
                <a:latin typeface="+mn-lt"/>
                <a:ea typeface="+mn-ea"/>
                <a:cs typeface="+mn-cs"/>
                <a:sym typeface="Calibri"/>
              </a:rPr>
              <a:t>, </a:t>
            </a:r>
            <a:r>
              <a:t>min</a:t>
            </a:r>
            <a:r>
              <a:rPr>
                <a:latin typeface="+mn-lt"/>
                <a:ea typeface="+mn-ea"/>
                <a:cs typeface="+mn-cs"/>
                <a:sym typeface="Calibri"/>
              </a:rPr>
              <a:t>, </a:t>
            </a:r>
            <a:r>
              <a:t>abs</a:t>
            </a:r>
            <a:r>
              <a:rPr>
                <a:latin typeface="+mn-lt"/>
                <a:ea typeface="+mn-ea"/>
                <a:cs typeface="+mn-cs"/>
                <a:sym typeface="Calibri"/>
              </a:rPr>
              <a:t>:</a:t>
            </a:r>
          </a:p>
          <a:p>
            <a:pPr marL="0" indent="0">
              <a:buSzTx/>
              <a:buNone/>
            </a:pPr>
            <a:endParaRPr>
              <a:latin typeface="+mn-lt"/>
              <a:ea typeface="+mn-ea"/>
              <a:cs typeface="+mn-cs"/>
              <a:sym typeface="Calibri"/>
            </a:endParaRPr>
          </a:p>
          <a:p>
            <a:endParaRPr>
              <a:latin typeface="+mn-lt"/>
              <a:ea typeface="+mn-ea"/>
              <a:cs typeface="+mn-cs"/>
              <a:sym typeface="Calibri"/>
            </a:endParaRPr>
          </a:p>
          <a:p>
            <a:endParaRPr>
              <a:latin typeface="+mn-lt"/>
              <a:ea typeface="+mn-ea"/>
              <a:cs typeface="+mn-cs"/>
              <a:sym typeface="Calibri"/>
            </a:endParaRPr>
          </a:p>
          <a:p>
            <a:pPr>
              <a:defRPr>
                <a:latin typeface="Courier New"/>
                <a:ea typeface="Courier New"/>
                <a:cs typeface="Courier New"/>
                <a:sym typeface="Courier New"/>
              </a:defRPr>
            </a:pPr>
            <a:r>
              <a:t>type()</a:t>
            </a:r>
            <a:r>
              <a:rPr>
                <a:latin typeface="+mn-lt"/>
                <a:ea typeface="+mn-ea"/>
                <a:cs typeface="+mn-cs"/>
                <a:sym typeface="Calibri"/>
              </a:rPr>
              <a:t> returns the argument data type:</a:t>
            </a:r>
          </a:p>
        </p:txBody>
      </p:sp>
      <p:sp>
        <p:nvSpPr>
          <p:cNvPr id="688" name="Text Box 4"/>
          <p:cNvSpPr txBox="1"/>
          <p:nvPr/>
        </p:nvSpPr>
        <p:spPr>
          <a:xfrm>
            <a:off x="198120" y="1276350"/>
            <a:ext cx="8366760" cy="1120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print(max(3, 5, 2))		# 5</a:t>
            </a:r>
            <a:endParaRPr sz="2000"/>
          </a:p>
          <a:p>
            <a:pPr defTabSz="457200">
              <a:defRPr sz="2400">
                <a:solidFill>
                  <a:srgbClr val="FFFFFF"/>
                </a:solidFill>
                <a:latin typeface="Courier New"/>
                <a:ea typeface="Courier New"/>
                <a:cs typeface="Courier New"/>
                <a:sym typeface="Courier New"/>
              </a:defRPr>
            </a:pPr>
            <a:r>
              <a:t>print(min(3, 5, 2))		# 2</a:t>
            </a:r>
            <a:endParaRPr sz="2000"/>
          </a:p>
          <a:p>
            <a:pPr defTabSz="457200">
              <a:defRPr sz="2400">
                <a:solidFill>
                  <a:srgbClr val="FFFFFF"/>
                </a:solidFill>
                <a:latin typeface="Courier New"/>
                <a:ea typeface="Courier New"/>
                <a:cs typeface="Courier New"/>
                <a:sym typeface="Courier New"/>
              </a:defRPr>
            </a:pPr>
            <a:r>
              <a:t>print(abs(-4))				# 4</a:t>
            </a:r>
          </a:p>
        </p:txBody>
      </p:sp>
      <p:sp>
        <p:nvSpPr>
          <p:cNvPr id="689" name="Text Box 4"/>
          <p:cNvSpPr txBox="1"/>
          <p:nvPr/>
        </p:nvSpPr>
        <p:spPr>
          <a:xfrm>
            <a:off x="198120" y="3028950"/>
            <a:ext cx="8366760" cy="11201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print(type(42))				# &lt;class 'int'&gt; </a:t>
            </a:r>
            <a:endParaRPr sz="2000"/>
          </a:p>
          <a:p>
            <a:pPr defTabSz="457200">
              <a:defRPr sz="2400">
                <a:solidFill>
                  <a:srgbClr val="FFFFFF"/>
                </a:solidFill>
                <a:latin typeface="Courier New"/>
                <a:ea typeface="Courier New"/>
                <a:cs typeface="Courier New"/>
                <a:sym typeface="Courier New"/>
              </a:defRPr>
            </a:pPr>
            <a:r>
              <a:t>print(type(4.2))			# &lt;class 'float'&gt;</a:t>
            </a:r>
            <a:endParaRPr sz="2000"/>
          </a:p>
          <a:p>
            <a:pPr defTabSz="457200">
              <a:defRPr sz="2400">
                <a:solidFill>
                  <a:srgbClr val="FFFFFF"/>
                </a:solidFill>
                <a:latin typeface="Courier New"/>
                <a:ea typeface="Courier New"/>
                <a:cs typeface="Courier New"/>
                <a:sym typeface="Courier New"/>
              </a:defRPr>
            </a:pPr>
            <a:r>
              <a:t>print(type('spam'))		# &lt;class 'str'&gt;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3</a:t>
            </a:fld>
            <a:endParaRPr/>
          </a:p>
        </p:txBody>
      </p:sp>
      <p:sp>
        <p:nvSpPr>
          <p:cNvPr id="473" name="Rectangle 2"/>
          <p:cNvSpPr txBox="1">
            <a:spLocks noGrp="1"/>
          </p:cNvSpPr>
          <p:nvPr>
            <p:ph type="title"/>
          </p:nvPr>
        </p:nvSpPr>
        <p:spPr>
          <a:xfrm>
            <a:off x="76199" y="0"/>
            <a:ext cx="8991601" cy="819150"/>
          </a:xfrm>
          <a:prstGeom prst="rect">
            <a:avLst/>
          </a:prstGeom>
        </p:spPr>
        <p:txBody>
          <a:bodyPr/>
          <a:lstStyle/>
          <a:p>
            <a:pPr>
              <a:defRPr sz="2800"/>
            </a:pPr>
            <a:br/>
            <a:r>
              <a:t>The </a:t>
            </a:r>
            <a:r>
              <a:rPr>
                <a:latin typeface="Courier New"/>
                <a:ea typeface="Courier New"/>
                <a:cs typeface="Courier New"/>
                <a:sym typeface="Courier New"/>
              </a:rPr>
              <a:t>while</a:t>
            </a:r>
            <a:r>
              <a:t> Loop</a:t>
            </a:r>
          </a:p>
        </p:txBody>
      </p:sp>
      <p:sp>
        <p:nvSpPr>
          <p:cNvPr id="474" name="Rectangle 3"/>
          <p:cNvSpPr txBox="1">
            <a:spLocks noGrp="1"/>
          </p:cNvSpPr>
          <p:nvPr>
            <p:ph type="body" idx="1"/>
          </p:nvPr>
        </p:nvSpPr>
        <p:spPr>
          <a:xfrm>
            <a:off x="62837" y="819150"/>
            <a:ext cx="9031289" cy="4267200"/>
          </a:xfrm>
          <a:prstGeom prst="rect">
            <a:avLst/>
          </a:prstGeom>
        </p:spPr>
        <p:txBody>
          <a:bodyPr/>
          <a:lstStyle/>
          <a:p>
            <a:r>
              <a:t>The most basic looping structure is the </a:t>
            </a:r>
            <a:r>
              <a:rPr b="1" i="1">
                <a:solidFill>
                  <a:srgbClr val="14FD3A"/>
                </a:solidFill>
              </a:rPr>
              <a:t>while</a:t>
            </a:r>
            <a:r>
              <a:t> loop.</a:t>
            </a:r>
          </a:p>
          <a:p>
            <a:r>
              <a:t>A while loop continually executes a set of statements </a:t>
            </a:r>
            <a:r>
              <a:rPr b="1"/>
              <a:t>while</a:t>
            </a:r>
            <a:r>
              <a:t> a condition is true.</a:t>
            </a:r>
          </a:p>
          <a:p>
            <a:r>
              <a:t>Syntax:</a:t>
            </a:r>
          </a:p>
          <a:p>
            <a:endParaRPr/>
          </a:p>
          <a:p>
            <a:pPr marL="0" indent="0">
              <a:spcBef>
                <a:spcPts val="2200"/>
              </a:spcBef>
              <a:buSzTx/>
              <a:buNone/>
            </a:pPr>
            <a:r>
              <a:t> Example:</a:t>
            </a:r>
          </a:p>
        </p:txBody>
      </p:sp>
      <p:sp>
        <p:nvSpPr>
          <p:cNvPr id="475" name="Text Box 7"/>
          <p:cNvSpPr txBox="1"/>
          <p:nvPr/>
        </p:nvSpPr>
        <p:spPr>
          <a:xfrm>
            <a:off x="5880023" y="3565157"/>
            <a:ext cx="3185161" cy="348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marL="457200" indent="-457200">
              <a:defRPr>
                <a:solidFill>
                  <a:srgbClr val="CCECFF"/>
                </a:solidFill>
                <a:latin typeface="Times New Roman"/>
                <a:ea typeface="Times New Roman"/>
                <a:cs typeface="Times New Roman"/>
                <a:sym typeface="Times New Roman"/>
              </a:defRPr>
            </a:lvl1pPr>
          </a:lstStyle>
          <a:p>
            <a:r>
              <a:t>Question: What does this print?</a:t>
            </a:r>
          </a:p>
        </p:txBody>
      </p:sp>
      <p:sp>
        <p:nvSpPr>
          <p:cNvPr id="476" name="Text Box 5"/>
          <p:cNvSpPr txBox="1"/>
          <p:nvPr/>
        </p:nvSpPr>
        <p:spPr>
          <a:xfrm>
            <a:off x="1462157" y="2075825"/>
            <a:ext cx="4207123" cy="777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b="1">
                <a:solidFill>
                  <a:schemeClr val="accent6"/>
                </a:solidFill>
                <a:latin typeface="Courier New"/>
                <a:ea typeface="Courier New"/>
                <a:cs typeface="Courier New"/>
                <a:sym typeface="Courier New"/>
              </a:defRPr>
            </a:pPr>
            <a:r>
              <a:t>while</a:t>
            </a:r>
            <a:r>
              <a:rPr b="0">
                <a:solidFill>
                  <a:srgbClr val="FFFFFF"/>
                </a:solidFill>
              </a:rPr>
              <a:t> </a:t>
            </a:r>
            <a:r>
              <a:rPr b="0" i="1">
                <a:solidFill>
                  <a:srgbClr val="FFFFFF"/>
                </a:solidFill>
              </a:rPr>
              <a:t>condition</a:t>
            </a:r>
            <a:r>
              <a:t>:</a:t>
            </a:r>
            <a:endParaRPr sz="2000">
              <a:solidFill>
                <a:srgbClr val="FFFFFF"/>
              </a:solidFill>
            </a:endParaRPr>
          </a:p>
          <a:p>
            <a:pPr defTabSz="457200">
              <a:defRPr sz="2400">
                <a:solidFill>
                  <a:srgbClr val="FFFFFF"/>
                </a:solidFill>
                <a:latin typeface="Courier New"/>
                <a:ea typeface="Courier New"/>
                <a:cs typeface="Courier New"/>
                <a:sym typeface="Courier New"/>
              </a:defRPr>
            </a:pPr>
            <a:r>
              <a:t>	</a:t>
            </a:r>
            <a:r>
              <a:rPr i="1"/>
              <a:t>statements</a:t>
            </a:r>
          </a:p>
        </p:txBody>
      </p:sp>
      <p:sp>
        <p:nvSpPr>
          <p:cNvPr id="477" name="Text Box 5"/>
          <p:cNvSpPr txBox="1"/>
          <p:nvPr/>
        </p:nvSpPr>
        <p:spPr>
          <a:xfrm>
            <a:off x="1569719" y="3107412"/>
            <a:ext cx="6918961" cy="1755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n = 1</a:t>
            </a:r>
            <a:endParaRPr b="1">
              <a:solidFill>
                <a:schemeClr val="accent6"/>
              </a:solidFill>
            </a:endParaRPr>
          </a:p>
          <a:p>
            <a:pPr defTabSz="457200">
              <a:defRPr sz="2400" b="1">
                <a:solidFill>
                  <a:schemeClr val="accent6"/>
                </a:solidFill>
                <a:latin typeface="Courier New"/>
                <a:ea typeface="Courier New"/>
                <a:cs typeface="Courier New"/>
                <a:sym typeface="Courier New"/>
              </a:defRPr>
            </a:pPr>
            <a:r>
              <a:t>while</a:t>
            </a:r>
            <a:r>
              <a:rPr b="0">
                <a:solidFill>
                  <a:srgbClr val="FFFFFF"/>
                </a:solidFill>
              </a:rPr>
              <a:t> n &lt;= 5</a:t>
            </a:r>
            <a:r>
              <a:t>:</a:t>
            </a:r>
            <a:endParaRPr sz="2000">
              <a:solidFill>
                <a:srgbClr val="FFFFFF"/>
              </a:solidFill>
            </a:endParaRPr>
          </a:p>
          <a:p>
            <a:pPr defTabSz="457200">
              <a:defRPr sz="2400">
                <a:solidFill>
                  <a:srgbClr val="FFFFFF"/>
                </a:solidFill>
                <a:latin typeface="Courier New"/>
                <a:ea typeface="Courier New"/>
                <a:cs typeface="Courier New"/>
                <a:sym typeface="Courier New"/>
              </a:defRPr>
            </a:pPr>
            <a:r>
              <a:t>	print(n)</a:t>
            </a:r>
            <a:endParaRPr sz="2000"/>
          </a:p>
          <a:p>
            <a:pPr defTabSz="457200">
              <a:defRPr sz="2400">
                <a:solidFill>
                  <a:srgbClr val="FFFFFF"/>
                </a:solidFill>
                <a:latin typeface="Courier New"/>
                <a:ea typeface="Courier New"/>
                <a:cs typeface="Courier New"/>
                <a:sym typeface="Courier New"/>
              </a:defRPr>
            </a:pPr>
            <a:r>
              <a:t>	n = n + 1		# Shorthand: n += 1</a:t>
            </a:r>
            <a:endParaRPr sz="2000"/>
          </a:p>
        </p:txBody>
      </p:sp>
      <p:sp>
        <p:nvSpPr>
          <p:cNvPr id="478" name="AutoShape 4"/>
          <p:cNvSpPr/>
          <p:nvPr/>
        </p:nvSpPr>
        <p:spPr>
          <a:xfrm>
            <a:off x="76201" y="4"/>
            <a:ext cx="455372" cy="398450"/>
          </a:xfrm>
          <a:prstGeom prst="star5">
            <a:avLst>
              <a:gd name="adj" fmla="val 19098"/>
              <a:gd name="hf" fmla="val 105146"/>
              <a:gd name="vf" fmla="val 110557"/>
            </a:avLst>
          </a:prstGeom>
          <a:solidFill>
            <a:srgbClr val="F0F000"/>
          </a:solidFill>
          <a:ln>
            <a:solidFill>
              <a:srgbClr val="000000"/>
            </a:solidFill>
            <a:miter/>
          </a:ln>
        </p:spPr>
        <p:txBody>
          <a:bodyPr lIns="45719" rIns="45719" anchor="ctr"/>
          <a:lstStyle/>
          <a:p>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30</a:t>
            </a:fld>
            <a:endParaRPr/>
          </a:p>
        </p:txBody>
      </p:sp>
      <p:sp>
        <p:nvSpPr>
          <p:cNvPr id="694" name="Title 1"/>
          <p:cNvSpPr txBox="1">
            <a:spLocks noGrp="1"/>
          </p:cNvSpPr>
          <p:nvPr>
            <p:ph type="title"/>
          </p:nvPr>
        </p:nvSpPr>
        <p:spPr>
          <a:xfrm>
            <a:off x="76199" y="0"/>
            <a:ext cx="8991601" cy="819150"/>
          </a:xfrm>
          <a:prstGeom prst="rect">
            <a:avLst/>
          </a:prstGeom>
        </p:spPr>
        <p:txBody>
          <a:bodyPr/>
          <a:lstStyle/>
          <a:p>
            <a:r>
              <a:t>Python Random Numbers</a:t>
            </a:r>
          </a:p>
        </p:txBody>
      </p:sp>
      <p:sp>
        <p:nvSpPr>
          <p:cNvPr id="695" name="Content Placeholder 2"/>
          <p:cNvSpPr txBox="1">
            <a:spLocks noGrp="1"/>
          </p:cNvSpPr>
          <p:nvPr>
            <p:ph type="body" idx="1"/>
          </p:nvPr>
        </p:nvSpPr>
        <p:spPr>
          <a:xfrm>
            <a:off x="62837" y="819150"/>
            <a:ext cx="9031289" cy="4267200"/>
          </a:xfrm>
          <a:prstGeom prst="rect">
            <a:avLst/>
          </a:prstGeom>
        </p:spPr>
        <p:txBody>
          <a:bodyPr/>
          <a:lstStyle/>
          <a:p>
            <a:r>
              <a:t>Use random numbers to make the program have different behavior when it runs.</a:t>
            </a:r>
          </a:p>
        </p:txBody>
      </p:sp>
      <p:sp>
        <p:nvSpPr>
          <p:cNvPr id="696" name="Text Box 4"/>
          <p:cNvSpPr txBox="1"/>
          <p:nvPr/>
        </p:nvSpPr>
        <p:spPr>
          <a:xfrm>
            <a:off x="274320" y="1631539"/>
            <a:ext cx="8366760" cy="180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from random import randint</a:t>
            </a:r>
            <a:endParaRPr sz="2000"/>
          </a:p>
          <a:p>
            <a:pPr defTabSz="457200">
              <a:defRPr sz="2400">
                <a:solidFill>
                  <a:srgbClr val="FFFFFF"/>
                </a:solidFill>
                <a:latin typeface="Courier New"/>
                <a:ea typeface="Courier New"/>
                <a:cs typeface="Courier New"/>
                <a:sym typeface="Courier New"/>
              </a:defRPr>
            </a:pPr>
            <a:r>
              <a:t>coin = randint(0, 1)				# 0 or 1</a:t>
            </a:r>
            <a:endParaRPr sz="2000"/>
          </a:p>
          <a:p>
            <a:pPr defTabSz="457200">
              <a:defRPr sz="2400">
                <a:solidFill>
                  <a:srgbClr val="FFFFFF"/>
                </a:solidFill>
                <a:latin typeface="Courier New"/>
                <a:ea typeface="Courier New"/>
                <a:cs typeface="Courier New"/>
                <a:sym typeface="Courier New"/>
              </a:defRPr>
            </a:pPr>
            <a:r>
              <a:t>die = randint(1, 6)				# 1 to 6</a:t>
            </a:r>
            <a:endParaRPr sz="2000"/>
          </a:p>
          <a:p>
            <a:pPr defTabSz="457200">
              <a:defRPr sz="2400">
                <a:solidFill>
                  <a:srgbClr val="FFFFFF"/>
                </a:solidFill>
                <a:latin typeface="Courier New"/>
                <a:ea typeface="Courier New"/>
                <a:cs typeface="Courier New"/>
                <a:sym typeface="Courier New"/>
              </a:defRPr>
            </a:pPr>
            <a:r>
              <a:t>print(coin)</a:t>
            </a:r>
            <a:endParaRPr sz="2000"/>
          </a:p>
          <a:p>
            <a:pPr defTabSz="457200">
              <a:defRPr sz="2400">
                <a:solidFill>
                  <a:srgbClr val="FFFFFF"/>
                </a:solidFill>
                <a:latin typeface="Courier New"/>
                <a:ea typeface="Courier New"/>
                <a:cs typeface="Courier New"/>
                <a:sym typeface="Courier New"/>
              </a:defRPr>
            </a:pPr>
            <a:r>
              <a:t>print(die)</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31</a:t>
            </a:fld>
            <a:endParaRPr/>
          </a:p>
        </p:txBody>
      </p:sp>
      <p:sp>
        <p:nvSpPr>
          <p:cNvPr id="701" name="Title 1"/>
          <p:cNvSpPr txBox="1">
            <a:spLocks noGrp="1"/>
          </p:cNvSpPr>
          <p:nvPr>
            <p:ph type="title"/>
          </p:nvPr>
        </p:nvSpPr>
        <p:spPr>
          <a:xfrm>
            <a:off x="76199" y="0"/>
            <a:ext cx="8991601" cy="819150"/>
          </a:xfrm>
          <a:prstGeom prst="rect">
            <a:avLst/>
          </a:prstGeom>
        </p:spPr>
        <p:txBody>
          <a:bodyPr/>
          <a:lstStyle/>
          <a:p>
            <a:r>
              <a:t>Advanced: Python Functions</a:t>
            </a:r>
          </a:p>
        </p:txBody>
      </p:sp>
      <p:sp>
        <p:nvSpPr>
          <p:cNvPr id="702" name="Content Placeholder 2"/>
          <p:cNvSpPr txBox="1">
            <a:spLocks noGrp="1"/>
          </p:cNvSpPr>
          <p:nvPr>
            <p:ph type="body" idx="1"/>
          </p:nvPr>
        </p:nvSpPr>
        <p:spPr>
          <a:xfrm>
            <a:off x="62837" y="819150"/>
            <a:ext cx="9031289" cy="4267200"/>
          </a:xfrm>
          <a:prstGeom prst="rect">
            <a:avLst/>
          </a:prstGeom>
        </p:spPr>
        <p:txBody>
          <a:bodyPr/>
          <a:lstStyle/>
          <a:p>
            <a:r>
              <a:t>Python supports functional programming allowing functions to be passed like variables to other functions.</a:t>
            </a:r>
          </a:p>
          <a:p>
            <a:pPr marL="457200" lvl="1" indent="-219456">
              <a:spcBef>
                <a:spcPts val="400"/>
              </a:spcBef>
              <a:buFont typeface="Arial"/>
              <a:buChar char="•"/>
              <a:defRPr sz="2000">
                <a:solidFill>
                  <a:srgbClr val="FFFF00"/>
                </a:solidFill>
              </a:defRPr>
            </a:pPr>
            <a:r>
              <a:t>Lambda functions are functions that do not have a name.</a:t>
            </a:r>
          </a:p>
          <a:p>
            <a:r>
              <a:t>Example:</a:t>
            </a:r>
          </a:p>
        </p:txBody>
      </p:sp>
      <p:sp>
        <p:nvSpPr>
          <p:cNvPr id="703" name="Text Box 4"/>
          <p:cNvSpPr txBox="1"/>
          <p:nvPr/>
        </p:nvSpPr>
        <p:spPr>
          <a:xfrm>
            <a:off x="198120" y="2343150"/>
            <a:ext cx="8366760" cy="1805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def doFunc(func, val):</a:t>
            </a:r>
            <a:endParaRPr sz="2000"/>
          </a:p>
          <a:p>
            <a:pPr defTabSz="457200">
              <a:defRPr sz="2400">
                <a:solidFill>
                  <a:srgbClr val="FFFFFF"/>
                </a:solidFill>
                <a:latin typeface="Courier New"/>
                <a:ea typeface="Courier New"/>
                <a:cs typeface="Courier New"/>
                <a:sym typeface="Courier New"/>
              </a:defRPr>
            </a:pPr>
            <a:r>
              <a:t>	return func(val)</a:t>
            </a:r>
            <a:endParaRPr sz="2000"/>
          </a:p>
          <a:p>
            <a:pPr defTabSz="457200">
              <a:defRPr sz="2400">
                <a:solidFill>
                  <a:srgbClr val="FFFFFF"/>
                </a:solidFill>
                <a:latin typeface="Courier New"/>
                <a:ea typeface="Courier New"/>
                <a:cs typeface="Courier New"/>
                <a:sym typeface="Courier New"/>
              </a:defRPr>
            </a:pPr>
            <a:endParaRPr sz="2000"/>
          </a:p>
          <a:p>
            <a:pPr defTabSz="457200">
              <a:defRPr sz="2400">
                <a:solidFill>
                  <a:srgbClr val="FFFFFF"/>
                </a:solidFill>
                <a:latin typeface="Courier New"/>
                <a:ea typeface="Courier New"/>
                <a:cs typeface="Courier New"/>
                <a:sym typeface="Courier New"/>
              </a:defRPr>
            </a:pPr>
            <a:r>
              <a:t>print(doFunc(</a:t>
            </a:r>
            <a:r>
              <a:rPr b="1">
                <a:solidFill>
                  <a:schemeClr val="accent6"/>
                </a:solidFill>
              </a:rPr>
              <a:t>doubleNum</a:t>
            </a:r>
            <a:r>
              <a:t>, 10))			# 20</a:t>
            </a:r>
            <a:endParaRPr sz="2000"/>
          </a:p>
          <a:p>
            <a:pPr defTabSz="457200">
              <a:defRPr sz="2400">
                <a:solidFill>
                  <a:srgbClr val="FFFFFF"/>
                </a:solidFill>
                <a:latin typeface="Courier New"/>
                <a:ea typeface="Courier New"/>
                <a:cs typeface="Courier New"/>
                <a:sym typeface="Courier New"/>
              </a:defRPr>
            </a:pPr>
            <a:r>
              <a:t>print(doFunc(</a:t>
            </a:r>
            <a:r>
              <a:rPr b="1">
                <a:solidFill>
                  <a:schemeClr val="accent6"/>
                </a:solidFill>
              </a:rPr>
              <a:t>lambda x: x * 3</a:t>
            </a:r>
            <a:r>
              <a:t>, 5))	# 15</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32</a:t>
            </a:fld>
            <a:endParaRPr/>
          </a:p>
        </p:txBody>
      </p:sp>
      <p:sp>
        <p:nvSpPr>
          <p:cNvPr id="708" name="Rectangle 2"/>
          <p:cNvSpPr txBox="1">
            <a:spLocks noGrp="1"/>
          </p:cNvSpPr>
          <p:nvPr>
            <p:ph type="title"/>
          </p:nvPr>
        </p:nvSpPr>
        <p:spPr>
          <a:xfrm>
            <a:off x="76199" y="0"/>
            <a:ext cx="8991601" cy="819150"/>
          </a:xfrm>
          <a:prstGeom prst="rect">
            <a:avLst/>
          </a:prstGeom>
        </p:spPr>
        <p:txBody>
          <a:bodyPr/>
          <a:lstStyle/>
          <a:p>
            <a:r>
              <a:t>Question: Functions</a:t>
            </a:r>
          </a:p>
        </p:txBody>
      </p:sp>
      <p:sp>
        <p:nvSpPr>
          <p:cNvPr id="709"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a:t>
            </a:r>
            <a:r>
              <a:rPr b="0" i="0">
                <a:solidFill>
                  <a:srgbClr val="FFFFFF"/>
                </a:solidFill>
              </a:rPr>
              <a:t> What is the value printed?</a:t>
            </a: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endParaRPr b="0" i="0">
              <a:solidFill>
                <a:srgbClr val="FFFFFF"/>
              </a:solidFill>
            </a:endParaRPr>
          </a:p>
          <a:p>
            <a:pPr marL="0" indent="0">
              <a:buSzTx/>
              <a:buNone/>
            </a:pPr>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r>
              <a:t>A)</a:t>
            </a:r>
            <a:r>
              <a:rPr b="0">
                <a:solidFill>
                  <a:srgbClr val="FFFFFF"/>
                </a:solidFill>
              </a:rPr>
              <a:t> 0 	       </a:t>
            </a:r>
            <a:r>
              <a:t>B)</a:t>
            </a:r>
            <a:r>
              <a:rPr b="0">
                <a:solidFill>
                  <a:srgbClr val="FFFFFF"/>
                </a:solidFill>
              </a:rPr>
              <a:t> 6	</a:t>
            </a:r>
            <a:r>
              <a:t>C)</a:t>
            </a:r>
            <a:r>
              <a:rPr b="0">
                <a:solidFill>
                  <a:srgbClr val="FFFFFF"/>
                </a:solidFill>
              </a:rPr>
              <a:t> 15	       </a:t>
            </a:r>
            <a:r>
              <a:t>D)</a:t>
            </a:r>
            <a:r>
              <a:rPr b="0">
                <a:solidFill>
                  <a:srgbClr val="FFFFFF"/>
                </a:solidFill>
              </a:rPr>
              <a:t> 21	</a:t>
            </a:r>
            <a:r>
              <a:t>E)</a:t>
            </a:r>
            <a:r>
              <a:rPr b="0">
                <a:solidFill>
                  <a:srgbClr val="FFFFFF"/>
                </a:solidFill>
              </a:rPr>
              <a:t> error</a:t>
            </a:r>
          </a:p>
        </p:txBody>
      </p:sp>
      <p:sp>
        <p:nvSpPr>
          <p:cNvPr id="710" name="Text Box 6"/>
          <p:cNvSpPr txBox="1"/>
          <p:nvPr/>
        </p:nvSpPr>
        <p:spPr>
          <a:xfrm>
            <a:off x="198120" y="1407466"/>
            <a:ext cx="8747760" cy="180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def triple(num):</a:t>
            </a:r>
            <a:endParaRPr sz="2000"/>
          </a:p>
          <a:p>
            <a:pPr defTabSz="457200">
              <a:defRPr sz="2400">
                <a:solidFill>
                  <a:srgbClr val="FFFFFF"/>
                </a:solidFill>
                <a:latin typeface="Courier New"/>
                <a:ea typeface="Courier New"/>
                <a:cs typeface="Courier New"/>
                <a:sym typeface="Courier New"/>
              </a:defRPr>
            </a:pPr>
            <a:r>
              <a:t>	return num * 3</a:t>
            </a:r>
            <a:endParaRPr sz="2000"/>
          </a:p>
          <a:p>
            <a:pPr defTabSz="457200">
              <a:defRPr sz="2400">
                <a:solidFill>
                  <a:srgbClr val="FFFFFF"/>
                </a:solidFill>
                <a:latin typeface="Courier New"/>
                <a:ea typeface="Courier New"/>
                <a:cs typeface="Courier New"/>
                <a:sym typeface="Courier New"/>
              </a:defRPr>
            </a:pPr>
            <a:endParaRPr sz="2000"/>
          </a:p>
          <a:p>
            <a:pPr defTabSz="457200">
              <a:defRPr sz="2400">
                <a:solidFill>
                  <a:srgbClr val="FFFFFF"/>
                </a:solidFill>
                <a:latin typeface="Courier New"/>
                <a:ea typeface="Courier New"/>
                <a:cs typeface="Courier New"/>
                <a:sym typeface="Courier New"/>
              </a:defRPr>
            </a:pPr>
            <a:r>
              <a:t>n = 5</a:t>
            </a:r>
            <a:endParaRPr sz="2000"/>
          </a:p>
          <a:p>
            <a:pPr defTabSz="457200">
              <a:defRPr sz="2400">
                <a:solidFill>
                  <a:srgbClr val="FFFFFF"/>
                </a:solidFill>
                <a:latin typeface="Courier New"/>
                <a:ea typeface="Courier New"/>
                <a:cs typeface="Courier New"/>
                <a:sym typeface="Courier New"/>
              </a:defRPr>
            </a:pPr>
            <a:r>
              <a:t>print(triple(n)+triple(2))</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33</a:t>
            </a:fld>
            <a:endParaRPr/>
          </a:p>
        </p:txBody>
      </p:sp>
      <p:sp>
        <p:nvSpPr>
          <p:cNvPr id="715" name="Rectangle 2"/>
          <p:cNvSpPr txBox="1">
            <a:spLocks noGrp="1"/>
          </p:cNvSpPr>
          <p:nvPr>
            <p:ph type="title"/>
          </p:nvPr>
        </p:nvSpPr>
        <p:spPr>
          <a:xfrm>
            <a:off x="76199" y="0"/>
            <a:ext cx="8991601" cy="819150"/>
          </a:xfrm>
          <a:prstGeom prst="rect">
            <a:avLst/>
          </a:prstGeom>
        </p:spPr>
        <p:txBody>
          <a:bodyPr/>
          <a:lstStyle/>
          <a:p>
            <a:r>
              <a:t>Practice Questions: Functions</a:t>
            </a:r>
          </a:p>
        </p:txBody>
      </p:sp>
      <p:sp>
        <p:nvSpPr>
          <p:cNvPr id="716" name="Rectangle 3"/>
          <p:cNvSpPr txBox="1">
            <a:spLocks noGrp="1"/>
          </p:cNvSpPr>
          <p:nvPr>
            <p:ph type="body" idx="1"/>
          </p:nvPr>
        </p:nvSpPr>
        <p:spPr>
          <a:xfrm>
            <a:off x="62837" y="819150"/>
            <a:ext cx="9031289" cy="4267200"/>
          </a:xfrm>
          <a:prstGeom prst="rect">
            <a:avLst/>
          </a:prstGeom>
        </p:spPr>
        <p:txBody>
          <a:bodyPr/>
          <a:lstStyle/>
          <a:p>
            <a:r>
              <a:t>1) Write a function that returns the largest of two numbers. </a:t>
            </a:r>
          </a:p>
          <a:p>
            <a:endParaRPr/>
          </a:p>
          <a:p>
            <a:r>
              <a:t>2) Write a function that prints the numbers from 1 to N where N is its input parameter.</a:t>
            </a:r>
          </a:p>
          <a:p>
            <a:endParaRPr/>
          </a:p>
          <a:p>
            <a:r>
              <a:t>Call your functions several times to test that they work.</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34</a:t>
            </a:fld>
            <a:endParaRPr/>
          </a:p>
        </p:txBody>
      </p:sp>
      <p:sp>
        <p:nvSpPr>
          <p:cNvPr id="721" name="Rectangle 2"/>
          <p:cNvSpPr txBox="1">
            <a:spLocks noGrp="1"/>
          </p:cNvSpPr>
          <p:nvPr>
            <p:ph type="title"/>
          </p:nvPr>
        </p:nvSpPr>
        <p:spPr>
          <a:xfrm>
            <a:off x="76199" y="0"/>
            <a:ext cx="8991601" cy="819150"/>
          </a:xfrm>
          <a:prstGeom prst="rect">
            <a:avLst/>
          </a:prstGeom>
        </p:spPr>
        <p:txBody>
          <a:bodyPr/>
          <a:lstStyle/>
          <a:p>
            <a:r>
              <a:t>Conclusion</a:t>
            </a:r>
          </a:p>
        </p:txBody>
      </p:sp>
      <p:sp>
        <p:nvSpPr>
          <p:cNvPr id="722" name="Rectangle 3"/>
          <p:cNvSpPr txBox="1">
            <a:spLocks noGrp="1"/>
          </p:cNvSpPr>
          <p:nvPr>
            <p:ph type="body" idx="1"/>
          </p:nvPr>
        </p:nvSpPr>
        <p:spPr>
          <a:xfrm>
            <a:off x="62837" y="819150"/>
            <a:ext cx="9031289" cy="4267200"/>
          </a:xfrm>
          <a:prstGeom prst="rect">
            <a:avLst/>
          </a:prstGeom>
        </p:spPr>
        <p:txBody>
          <a:bodyPr/>
          <a:lstStyle/>
          <a:p>
            <a:pPr>
              <a:spcBef>
                <a:spcPts val="1100"/>
              </a:spcBef>
              <a:defRPr b="1" i="1">
                <a:solidFill>
                  <a:srgbClr val="14FD3A"/>
                </a:solidFill>
              </a:defRPr>
            </a:pPr>
            <a:r>
              <a:t>Python </a:t>
            </a:r>
            <a:r>
              <a:rPr b="0" i="0">
                <a:solidFill>
                  <a:srgbClr val="FFFFFF"/>
                </a:solidFill>
              </a:rPr>
              <a:t>is a general, high-level programming language designed for code readability and simplicity.</a:t>
            </a:r>
          </a:p>
          <a:p>
            <a:pPr>
              <a:spcBef>
                <a:spcPts val="1100"/>
              </a:spcBef>
            </a:pPr>
            <a:r>
              <a:t>Programming concepts covered:</a:t>
            </a:r>
          </a:p>
          <a:p>
            <a:pPr marL="457200" lvl="1" indent="-219456">
              <a:spcBef>
                <a:spcPts val="900"/>
              </a:spcBef>
              <a:buFont typeface="Arial"/>
              <a:buChar char="•"/>
              <a:defRPr sz="2000">
                <a:solidFill>
                  <a:srgbClr val="FFFF00"/>
                </a:solidFill>
              </a:defRPr>
            </a:pPr>
            <a:r>
              <a:t>variables, assignment, expressions, strings, string functions</a:t>
            </a:r>
          </a:p>
          <a:p>
            <a:pPr marL="457200" lvl="1" indent="-219456">
              <a:spcBef>
                <a:spcPts val="900"/>
              </a:spcBef>
              <a:buFont typeface="Arial"/>
              <a:buChar char="•"/>
              <a:defRPr sz="2000">
                <a:solidFill>
                  <a:srgbClr val="FFFF00"/>
                </a:solidFill>
              </a:defRPr>
            </a:pPr>
            <a:r>
              <a:t>making decisions with conditions and </a:t>
            </a:r>
            <a:r>
              <a:rPr>
                <a:latin typeface="Courier New"/>
                <a:ea typeface="Courier New"/>
                <a:cs typeface="Courier New"/>
                <a:sym typeface="Courier New"/>
              </a:rPr>
              <a:t>if</a:t>
            </a:r>
            <a:r>
              <a:t>/</a:t>
            </a:r>
            <a:r>
              <a:rPr>
                <a:latin typeface="Courier New"/>
                <a:ea typeface="Courier New"/>
                <a:cs typeface="Courier New"/>
                <a:sym typeface="Courier New"/>
              </a:rPr>
              <a:t>elif</a:t>
            </a:r>
            <a:r>
              <a:t>/</a:t>
            </a:r>
            <a:r>
              <a:rPr>
                <a:latin typeface="Courier New"/>
                <a:ea typeface="Courier New"/>
                <a:cs typeface="Courier New"/>
                <a:sym typeface="Courier New"/>
              </a:rPr>
              <a:t>else</a:t>
            </a:r>
          </a:p>
          <a:p>
            <a:pPr marL="457200" lvl="1" indent="-219456">
              <a:spcBef>
                <a:spcPts val="900"/>
              </a:spcBef>
              <a:buFont typeface="Arial"/>
              <a:buChar char="•"/>
              <a:defRPr sz="2000">
                <a:solidFill>
                  <a:srgbClr val="FFFF00"/>
                </a:solidFill>
              </a:defRPr>
            </a:pPr>
            <a:r>
              <a:t>repeating statements (loops) using </a:t>
            </a:r>
            <a:r>
              <a:rPr>
                <a:latin typeface="Courier New"/>
                <a:ea typeface="Courier New"/>
                <a:cs typeface="Courier New"/>
                <a:sym typeface="Courier New"/>
              </a:rPr>
              <a:t>for</a:t>
            </a:r>
            <a:r>
              <a:t> and </a:t>
            </a:r>
            <a:r>
              <a:rPr>
                <a:latin typeface="Courier New"/>
                <a:ea typeface="Courier New"/>
                <a:cs typeface="Courier New"/>
                <a:sym typeface="Courier New"/>
              </a:rPr>
              <a:t>while</a:t>
            </a:r>
            <a:r>
              <a:t> loops</a:t>
            </a:r>
          </a:p>
          <a:p>
            <a:pPr marL="457200" lvl="1" indent="-219456">
              <a:spcBef>
                <a:spcPts val="900"/>
              </a:spcBef>
              <a:buFont typeface="Arial"/>
              <a:buChar char="•"/>
              <a:defRPr sz="2000">
                <a:solidFill>
                  <a:srgbClr val="FFFF00"/>
                </a:solidFill>
              </a:defRPr>
            </a:pPr>
            <a:r>
              <a:t>reading input with </a:t>
            </a:r>
            <a:r>
              <a:rPr>
                <a:latin typeface="Courier New"/>
                <a:ea typeface="Courier New"/>
                <a:cs typeface="Courier New"/>
                <a:sym typeface="Courier New"/>
              </a:rPr>
              <a:t>input()</a:t>
            </a:r>
            <a:r>
              <a:t> and printing with </a:t>
            </a:r>
            <a:r>
              <a:rPr>
                <a:latin typeface="Courier New"/>
                <a:ea typeface="Courier New"/>
                <a:cs typeface="Courier New"/>
                <a:sym typeface="Courier New"/>
              </a:rPr>
              <a:t>print()</a:t>
            </a:r>
          </a:p>
          <a:p>
            <a:pPr marL="457200" lvl="1" indent="-219456">
              <a:spcBef>
                <a:spcPts val="900"/>
              </a:spcBef>
              <a:buFont typeface="Arial"/>
              <a:buChar char="•"/>
              <a:defRPr sz="2000">
                <a:solidFill>
                  <a:srgbClr val="FFFF00"/>
                </a:solidFill>
              </a:defRPr>
            </a:pPr>
            <a:r>
              <a:t>data structures including lists and dictionaries</a:t>
            </a:r>
          </a:p>
          <a:p>
            <a:pPr marL="457200" lvl="1" indent="-219456">
              <a:spcBef>
                <a:spcPts val="900"/>
              </a:spcBef>
              <a:buFont typeface="Arial"/>
              <a:buChar char="•"/>
              <a:defRPr sz="2000">
                <a:solidFill>
                  <a:srgbClr val="FFFF00"/>
                </a:solidFill>
              </a:defRPr>
            </a:pPr>
            <a:r>
              <a:t>creating and calling functions, using built-in functions (math, random)</a:t>
            </a:r>
          </a:p>
          <a:p>
            <a:pPr>
              <a:spcBef>
                <a:spcPts val="1100"/>
              </a:spcBef>
            </a:pPr>
            <a:r>
              <a:t>Python is a powerful tool for data analysis and automation.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35</a:t>
            </a:fld>
            <a:endParaRPr/>
          </a:p>
        </p:txBody>
      </p:sp>
      <p:sp>
        <p:nvSpPr>
          <p:cNvPr id="725" name="Rectangle 2"/>
          <p:cNvSpPr txBox="1">
            <a:spLocks noGrp="1"/>
          </p:cNvSpPr>
          <p:nvPr>
            <p:ph type="title"/>
          </p:nvPr>
        </p:nvSpPr>
        <p:spPr>
          <a:xfrm>
            <a:off x="76199" y="0"/>
            <a:ext cx="8991601" cy="819150"/>
          </a:xfrm>
          <a:prstGeom prst="rect">
            <a:avLst/>
          </a:prstGeom>
        </p:spPr>
        <p:txBody>
          <a:bodyPr/>
          <a:lstStyle/>
          <a:p>
            <a:r>
              <a:t>Objectives</a:t>
            </a:r>
          </a:p>
        </p:txBody>
      </p:sp>
      <p:sp>
        <p:nvSpPr>
          <p:cNvPr id="726" name="Rectangle 3"/>
          <p:cNvSpPr txBox="1">
            <a:spLocks noGrp="1"/>
          </p:cNvSpPr>
          <p:nvPr>
            <p:ph type="body" idx="1"/>
          </p:nvPr>
        </p:nvSpPr>
        <p:spPr>
          <a:xfrm>
            <a:off x="62837" y="819150"/>
            <a:ext cx="9031289" cy="4267200"/>
          </a:xfrm>
          <a:prstGeom prst="rect">
            <a:avLst/>
          </a:prstGeom>
        </p:spPr>
        <p:txBody>
          <a:bodyPr/>
          <a:lstStyle/>
          <a:p>
            <a:pPr marL="457200" lvl="1" indent="-219456">
              <a:spcBef>
                <a:spcPts val="400"/>
              </a:spcBef>
              <a:buFont typeface="Arial"/>
              <a:buChar char="•"/>
              <a:defRPr sz="2000">
                <a:solidFill>
                  <a:srgbClr val="FFFF00"/>
                </a:solidFill>
              </a:defRPr>
            </a:pPr>
            <a:r>
              <a:t>Explain what is Python and note the difference between Python 2 and 3</a:t>
            </a:r>
          </a:p>
          <a:p>
            <a:pPr marL="457200" lvl="1" indent="-219456">
              <a:spcBef>
                <a:spcPts val="400"/>
              </a:spcBef>
              <a:buFont typeface="Arial"/>
              <a:buChar char="•"/>
              <a:defRPr sz="2000">
                <a:solidFill>
                  <a:srgbClr val="FFFF00"/>
                </a:solidFill>
              </a:defRPr>
            </a:pPr>
            <a:r>
              <a:t>Define: algorithm, program, language, programming</a:t>
            </a:r>
          </a:p>
          <a:p>
            <a:pPr marL="457200" lvl="1" indent="-219456">
              <a:spcBef>
                <a:spcPts val="400"/>
              </a:spcBef>
              <a:buFont typeface="Arial"/>
              <a:buChar char="•"/>
              <a:defRPr sz="2000">
                <a:solidFill>
                  <a:srgbClr val="FFFF00"/>
                </a:solidFill>
              </a:defRPr>
            </a:pPr>
            <a:r>
              <a:t>Follow Python basic syntax rules including indentation</a:t>
            </a:r>
          </a:p>
          <a:p>
            <a:pPr marL="457200" lvl="1" indent="-219456">
              <a:spcBef>
                <a:spcPts val="400"/>
              </a:spcBef>
              <a:buFont typeface="Arial"/>
              <a:buChar char="•"/>
              <a:defRPr sz="2000">
                <a:solidFill>
                  <a:srgbClr val="FFFF00"/>
                </a:solidFill>
              </a:defRPr>
            </a:pPr>
            <a:r>
              <a:t>Define and use variables and assignment</a:t>
            </a:r>
          </a:p>
          <a:p>
            <a:pPr marL="457200" lvl="1" indent="-219456">
              <a:spcBef>
                <a:spcPts val="400"/>
              </a:spcBef>
              <a:buFont typeface="Arial"/>
              <a:buChar char="•"/>
              <a:defRPr sz="2000">
                <a:solidFill>
                  <a:srgbClr val="FFFF00"/>
                </a:solidFill>
              </a:defRPr>
            </a:pPr>
            <a:r>
              <a:t>Apply Python variable naming rules</a:t>
            </a:r>
          </a:p>
          <a:p>
            <a:pPr marL="457200" lvl="1" indent="-219456">
              <a:spcBef>
                <a:spcPts val="400"/>
              </a:spcBef>
              <a:buFont typeface="Arial"/>
              <a:buChar char="•"/>
              <a:defRPr sz="2000">
                <a:solidFill>
                  <a:srgbClr val="FFFF00"/>
                </a:solidFill>
              </a:defRPr>
            </a:pPr>
            <a:r>
              <a:t>Perform math expressions and understand operator precedence</a:t>
            </a:r>
          </a:p>
          <a:p>
            <a:pPr marL="457200" lvl="1" indent="-219456">
              <a:spcBef>
                <a:spcPts val="400"/>
              </a:spcBef>
              <a:buFont typeface="Arial"/>
              <a:buChar char="•"/>
              <a:defRPr sz="2000">
                <a:solidFill>
                  <a:srgbClr val="FFFF00"/>
                </a:solidFill>
              </a:defRPr>
            </a:pPr>
            <a:r>
              <a:t>Use strings, character indexing, string functions</a:t>
            </a:r>
          </a:p>
          <a:p>
            <a:pPr marL="457200" lvl="1" indent="-219456">
              <a:spcBef>
                <a:spcPts val="400"/>
              </a:spcBef>
              <a:buFont typeface="Arial"/>
              <a:buChar char="•"/>
              <a:defRPr sz="2000">
                <a:solidFill>
                  <a:srgbClr val="FFFF00"/>
                </a:solidFill>
              </a:defRPr>
            </a:pPr>
            <a:r>
              <a:t>String functions: split, substr, concatenation</a:t>
            </a:r>
          </a:p>
          <a:p>
            <a:pPr marL="457200" lvl="1" indent="-219456">
              <a:spcBef>
                <a:spcPts val="400"/>
              </a:spcBef>
              <a:buFont typeface="Arial"/>
              <a:buChar char="•"/>
              <a:defRPr sz="2000">
                <a:solidFill>
                  <a:srgbClr val="FFFF00"/>
                </a:solidFill>
              </a:defRPr>
            </a:pPr>
            <a:r>
              <a:t>Use Python datetime and clock functions</a:t>
            </a:r>
          </a:p>
          <a:p>
            <a:pPr marL="457200" lvl="1" indent="-219456">
              <a:spcBef>
                <a:spcPts val="400"/>
              </a:spcBef>
              <a:buFont typeface="Arial"/>
              <a:buChar char="•"/>
              <a:defRPr sz="2000">
                <a:solidFill>
                  <a:srgbClr val="FFFF00"/>
                </a:solidFill>
              </a:defRPr>
            </a:pPr>
            <a:r>
              <a:t>Read input from standard input (keyboard)</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36</a:t>
            </a:fld>
            <a:endParaRPr/>
          </a:p>
        </p:txBody>
      </p:sp>
      <p:sp>
        <p:nvSpPr>
          <p:cNvPr id="729" name="Rectangle 2"/>
          <p:cNvSpPr txBox="1">
            <a:spLocks noGrp="1"/>
          </p:cNvSpPr>
          <p:nvPr>
            <p:ph type="title"/>
          </p:nvPr>
        </p:nvSpPr>
        <p:spPr>
          <a:xfrm>
            <a:off x="76199" y="0"/>
            <a:ext cx="8991601" cy="819150"/>
          </a:xfrm>
          <a:prstGeom prst="rect">
            <a:avLst/>
          </a:prstGeom>
        </p:spPr>
        <p:txBody>
          <a:bodyPr/>
          <a:lstStyle/>
          <a:p>
            <a:r>
              <a:t>Objectives (2)</a:t>
            </a:r>
          </a:p>
        </p:txBody>
      </p:sp>
      <p:sp>
        <p:nvSpPr>
          <p:cNvPr id="730" name="Rectangle 3"/>
          <p:cNvSpPr txBox="1">
            <a:spLocks noGrp="1"/>
          </p:cNvSpPr>
          <p:nvPr>
            <p:ph type="body" idx="1"/>
          </p:nvPr>
        </p:nvSpPr>
        <p:spPr>
          <a:xfrm>
            <a:off x="62837" y="819150"/>
            <a:ext cx="9031289" cy="4267200"/>
          </a:xfrm>
          <a:prstGeom prst="rect">
            <a:avLst/>
          </a:prstGeom>
        </p:spPr>
        <p:txBody>
          <a:bodyPr/>
          <a:lstStyle/>
          <a:p>
            <a:pPr marL="457200" lvl="1" indent="-219456">
              <a:spcBef>
                <a:spcPts val="400"/>
              </a:spcBef>
              <a:buFont typeface="Arial"/>
              <a:buChar char="•"/>
              <a:defRPr sz="2000">
                <a:solidFill>
                  <a:srgbClr val="FFFF00"/>
                </a:solidFill>
              </a:defRPr>
            </a:pPr>
            <a:r>
              <a:t>Create comparisons and use them for decisions with </a:t>
            </a:r>
            <a:r>
              <a:rPr>
                <a:latin typeface="Courier New"/>
                <a:ea typeface="Courier New"/>
                <a:cs typeface="Courier New"/>
                <a:sym typeface="Courier New"/>
              </a:rPr>
              <a:t>if</a:t>
            </a:r>
          </a:p>
          <a:p>
            <a:pPr marL="457200" lvl="1" indent="-219456">
              <a:spcBef>
                <a:spcPts val="400"/>
              </a:spcBef>
              <a:buFont typeface="Arial"/>
              <a:buChar char="•"/>
              <a:defRPr sz="2000">
                <a:solidFill>
                  <a:srgbClr val="FFFF00"/>
                </a:solidFill>
              </a:defRPr>
            </a:pPr>
            <a:r>
              <a:t>Combine conditions with </a:t>
            </a:r>
            <a:r>
              <a:rPr>
                <a:latin typeface="Courier New"/>
                <a:ea typeface="Courier New"/>
                <a:cs typeface="Courier New"/>
                <a:sym typeface="Courier New"/>
              </a:rPr>
              <a:t>and</a:t>
            </a:r>
            <a:r>
              <a:t>, </a:t>
            </a:r>
            <a:r>
              <a:rPr>
                <a:latin typeface="Courier New"/>
                <a:ea typeface="Courier New"/>
                <a:cs typeface="Courier New"/>
                <a:sym typeface="Courier New"/>
              </a:rPr>
              <a:t>or</a:t>
            </a:r>
            <a:r>
              <a:t>, </a:t>
            </a:r>
            <a:r>
              <a:rPr>
                <a:latin typeface="Courier New"/>
                <a:ea typeface="Courier New"/>
                <a:cs typeface="Courier New"/>
                <a:sym typeface="Courier New"/>
              </a:rPr>
              <a:t>not</a:t>
            </a:r>
          </a:p>
          <a:p>
            <a:pPr marL="457200" lvl="1" indent="-219456">
              <a:spcBef>
                <a:spcPts val="400"/>
              </a:spcBef>
              <a:buFont typeface="Arial"/>
              <a:buChar char="•"/>
              <a:defRPr sz="2000">
                <a:solidFill>
                  <a:srgbClr val="FFFF00"/>
                </a:solidFill>
              </a:defRPr>
            </a:pPr>
            <a:r>
              <a:t>Use </a:t>
            </a:r>
            <a:r>
              <a:rPr>
                <a:latin typeface="Courier New"/>
                <a:ea typeface="Courier New"/>
                <a:cs typeface="Courier New"/>
                <a:sym typeface="Courier New"/>
              </a:rPr>
              <a:t>if</a:t>
            </a:r>
            <a:r>
              <a:t>/</a:t>
            </a:r>
            <a:r>
              <a:rPr>
                <a:latin typeface="Courier New"/>
                <a:ea typeface="Courier New"/>
                <a:cs typeface="Courier New"/>
                <a:sym typeface="Courier New"/>
              </a:rPr>
              <a:t>elif</a:t>
            </a:r>
            <a:r>
              <a:t>/</a:t>
            </a:r>
            <a:r>
              <a:rPr>
                <a:latin typeface="Courier New"/>
                <a:ea typeface="Courier New"/>
                <a:cs typeface="Courier New"/>
                <a:sym typeface="Courier New"/>
              </a:rPr>
              <a:t>else</a:t>
            </a:r>
            <a:r>
              <a:t> syntax</a:t>
            </a:r>
          </a:p>
          <a:p>
            <a:pPr marL="457200" lvl="1" indent="-219456">
              <a:spcBef>
                <a:spcPts val="400"/>
              </a:spcBef>
              <a:buFont typeface="Arial"/>
              <a:buChar char="•"/>
              <a:defRPr sz="2000">
                <a:solidFill>
                  <a:srgbClr val="FFFF00"/>
                </a:solidFill>
              </a:defRPr>
            </a:pPr>
            <a:r>
              <a:t>Looping with </a:t>
            </a:r>
            <a:r>
              <a:rPr>
                <a:latin typeface="Courier New"/>
                <a:ea typeface="Courier New"/>
                <a:cs typeface="Courier New"/>
                <a:sym typeface="Courier New"/>
              </a:rPr>
              <a:t>for</a:t>
            </a:r>
            <a:r>
              <a:t> and </a:t>
            </a:r>
            <a:r>
              <a:rPr>
                <a:latin typeface="Courier New"/>
                <a:ea typeface="Courier New"/>
                <a:cs typeface="Courier New"/>
                <a:sym typeface="Courier New"/>
              </a:rPr>
              <a:t>while</a:t>
            </a:r>
          </a:p>
          <a:p>
            <a:pPr marL="457200" lvl="1" indent="-219456">
              <a:spcBef>
                <a:spcPts val="400"/>
              </a:spcBef>
              <a:buFont typeface="Arial"/>
              <a:buChar char="•"/>
              <a:defRPr sz="2000">
                <a:solidFill>
                  <a:srgbClr val="FFFF00"/>
                </a:solidFill>
              </a:defRPr>
            </a:pPr>
            <a:r>
              <a:t>Create and use lists and list functions</a:t>
            </a:r>
          </a:p>
          <a:p>
            <a:pPr marL="457200" lvl="1" indent="-219456">
              <a:spcBef>
                <a:spcPts val="400"/>
              </a:spcBef>
              <a:buFont typeface="Arial"/>
              <a:buChar char="•"/>
              <a:defRPr sz="2000">
                <a:solidFill>
                  <a:srgbClr val="FFFF00"/>
                </a:solidFill>
              </a:defRPr>
            </a:pPr>
            <a:r>
              <a:t>Advanced: list comprehensions, list slicing</a:t>
            </a:r>
          </a:p>
          <a:p>
            <a:pPr marL="457200" lvl="1" indent="-219456">
              <a:spcBef>
                <a:spcPts val="400"/>
              </a:spcBef>
              <a:buFont typeface="Arial"/>
              <a:buChar char="•"/>
              <a:defRPr sz="2000">
                <a:solidFill>
                  <a:srgbClr val="FFFF00"/>
                </a:solidFill>
              </a:defRPr>
            </a:pPr>
            <a:r>
              <a:t>Create and use dictionaries</a:t>
            </a:r>
          </a:p>
          <a:p>
            <a:pPr marL="457200" lvl="1" indent="-219456">
              <a:spcBef>
                <a:spcPts val="400"/>
              </a:spcBef>
              <a:buFont typeface="Arial"/>
              <a:buChar char="•"/>
              <a:defRPr sz="2000">
                <a:solidFill>
                  <a:srgbClr val="FFFF00"/>
                </a:solidFill>
              </a:defRPr>
            </a:pPr>
            <a:r>
              <a:t>Create and use Python functions</a:t>
            </a:r>
          </a:p>
          <a:p>
            <a:pPr marL="457200" lvl="1" indent="-219456">
              <a:spcBef>
                <a:spcPts val="400"/>
              </a:spcBef>
              <a:buFont typeface="Arial"/>
              <a:buChar char="•"/>
              <a:defRPr sz="2000">
                <a:solidFill>
                  <a:srgbClr val="FFFF00"/>
                </a:solidFill>
              </a:defRPr>
            </a:pPr>
            <a:r>
              <a:t>Use built-in functions in math library</a:t>
            </a:r>
          </a:p>
          <a:p>
            <a:pPr marL="457200" lvl="1" indent="-219456">
              <a:spcBef>
                <a:spcPts val="400"/>
              </a:spcBef>
              <a:buFont typeface="Arial"/>
              <a:buChar char="•"/>
              <a:defRPr sz="2000">
                <a:solidFill>
                  <a:srgbClr val="FFFF00"/>
                </a:solidFill>
              </a:defRPr>
            </a:pPr>
            <a:r>
              <a:t>Create random numbers</a:t>
            </a:r>
          </a:p>
          <a:p>
            <a:pPr marL="457200" lvl="1" indent="-219456">
              <a:spcBef>
                <a:spcPts val="400"/>
              </a:spcBef>
              <a:buFont typeface="Arial"/>
              <a:buChar char="•"/>
              <a:defRPr sz="2000">
                <a:solidFill>
                  <a:srgbClr val="FFFF00"/>
                </a:solidFill>
              </a:defRPr>
            </a:pPr>
            <a:r>
              <a:t>Advanced: passing functions, lambda functions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4</a:t>
            </a:fld>
            <a:endParaRPr/>
          </a:p>
        </p:txBody>
      </p:sp>
      <p:sp>
        <p:nvSpPr>
          <p:cNvPr id="483" name="Rectangle 2"/>
          <p:cNvSpPr txBox="1">
            <a:spLocks noGrp="1"/>
          </p:cNvSpPr>
          <p:nvPr>
            <p:ph type="title"/>
          </p:nvPr>
        </p:nvSpPr>
        <p:spPr>
          <a:xfrm>
            <a:off x="76199" y="0"/>
            <a:ext cx="8991601" cy="819150"/>
          </a:xfrm>
          <a:prstGeom prst="rect">
            <a:avLst/>
          </a:prstGeom>
        </p:spPr>
        <p:txBody>
          <a:bodyPr/>
          <a:lstStyle/>
          <a:p>
            <a:r>
              <a:t>Question: </a:t>
            </a:r>
            <a:r>
              <a:rPr>
                <a:latin typeface="Courier New"/>
                <a:ea typeface="Courier New"/>
                <a:cs typeface="Courier New"/>
                <a:sym typeface="Courier New"/>
              </a:rPr>
              <a:t>while</a:t>
            </a:r>
            <a:r>
              <a:t> Loop</a:t>
            </a:r>
          </a:p>
        </p:txBody>
      </p:sp>
      <p:sp>
        <p:nvSpPr>
          <p:cNvPr id="484"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a:t>
            </a:r>
            <a:r>
              <a:rPr b="0" i="0">
                <a:solidFill>
                  <a:srgbClr val="FFFFFF"/>
                </a:solidFill>
              </a:rPr>
              <a:t> What is the output of the following code?</a:t>
            </a:r>
          </a:p>
          <a:p>
            <a:endParaRPr b="0" i="0">
              <a:solidFill>
                <a:srgbClr val="FFFFFF"/>
              </a:solidFill>
            </a:endParaRPr>
          </a:p>
          <a:p>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r>
              <a:t>A)</a:t>
            </a:r>
            <a:r>
              <a:rPr b="0">
                <a:solidFill>
                  <a:srgbClr val="FFFFFF"/>
                </a:solidFill>
              </a:rPr>
              <a:t> numbers 3 to -1 	</a:t>
            </a:r>
            <a:r>
              <a:t>B)</a:t>
            </a:r>
            <a:r>
              <a:rPr b="0">
                <a:solidFill>
                  <a:srgbClr val="FFFFFF"/>
                </a:solidFill>
              </a:rPr>
              <a:t> numbers 3 to 0	</a:t>
            </a:r>
            <a:r>
              <a:t>C)</a:t>
            </a:r>
            <a:r>
              <a:rPr b="0">
                <a:solidFill>
                  <a:srgbClr val="FFFFFF"/>
                </a:solidFill>
              </a:rPr>
              <a:t> numbers 4 to 0</a:t>
            </a:r>
            <a:r>
              <a:rPr b="0">
                <a:solidFill>
                  <a:srgbClr val="FFFFFF"/>
                </a:solidFill>
                <a:latin typeface="Courier New"/>
                <a:ea typeface="Courier New"/>
                <a:cs typeface="Courier New"/>
                <a:sym typeface="Courier New"/>
              </a:rPr>
              <a:t> </a:t>
            </a:r>
          </a:p>
          <a:p>
            <a:pPr>
              <a:defRPr b="1">
                <a:solidFill>
                  <a:srgbClr val="F0F000"/>
                </a:solidFill>
              </a:defRPr>
            </a:pPr>
            <a:r>
              <a:t>D)</a:t>
            </a:r>
            <a:r>
              <a:rPr b="0">
                <a:solidFill>
                  <a:srgbClr val="FFFFFF"/>
                </a:solidFill>
              </a:rPr>
              <a:t> numbers 4 to -1	</a:t>
            </a:r>
            <a:r>
              <a:t>E)</a:t>
            </a:r>
            <a:r>
              <a:rPr b="0">
                <a:solidFill>
                  <a:srgbClr val="FFFFFF"/>
                </a:solidFill>
              </a:rPr>
              <a:t> numbers 4 to infinity</a:t>
            </a:r>
          </a:p>
        </p:txBody>
      </p:sp>
      <p:sp>
        <p:nvSpPr>
          <p:cNvPr id="485" name="Text Box 5"/>
          <p:cNvSpPr txBox="1"/>
          <p:nvPr/>
        </p:nvSpPr>
        <p:spPr>
          <a:xfrm>
            <a:off x="1493519" y="1428750"/>
            <a:ext cx="6918961" cy="1805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n = 4</a:t>
            </a:r>
            <a:endParaRPr b="1">
              <a:solidFill>
                <a:schemeClr val="accent6"/>
              </a:solidFill>
            </a:endParaRPr>
          </a:p>
          <a:p>
            <a:pPr defTabSz="457200">
              <a:defRPr sz="2400" b="1">
                <a:solidFill>
                  <a:schemeClr val="accent6"/>
                </a:solidFill>
                <a:latin typeface="Courier New"/>
                <a:ea typeface="Courier New"/>
                <a:cs typeface="Courier New"/>
                <a:sym typeface="Courier New"/>
              </a:defRPr>
            </a:pPr>
            <a:r>
              <a:t>while</a:t>
            </a:r>
            <a:r>
              <a:rPr b="0">
                <a:solidFill>
                  <a:srgbClr val="FFFFFF"/>
                </a:solidFill>
              </a:rPr>
              <a:t> n &gt;= 0</a:t>
            </a:r>
            <a:r>
              <a:t>:</a:t>
            </a:r>
            <a:endParaRPr sz="2000">
              <a:solidFill>
                <a:srgbClr val="FFFFFF"/>
              </a:solidFill>
            </a:endParaRPr>
          </a:p>
          <a:p>
            <a:pPr defTabSz="457200">
              <a:defRPr sz="2400">
                <a:solidFill>
                  <a:srgbClr val="FFFFFF"/>
                </a:solidFill>
                <a:latin typeface="Courier New"/>
                <a:ea typeface="Courier New"/>
                <a:cs typeface="Courier New"/>
                <a:sym typeface="Courier New"/>
              </a:defRPr>
            </a:pPr>
            <a:r>
              <a:t>	n = n - 1 </a:t>
            </a:r>
            <a:endParaRPr sz="2000"/>
          </a:p>
          <a:p>
            <a:pPr defTabSz="457200">
              <a:defRPr sz="2400">
                <a:solidFill>
                  <a:srgbClr val="FFFFFF"/>
                </a:solidFill>
                <a:latin typeface="Courier New"/>
                <a:ea typeface="Courier New"/>
                <a:cs typeface="Courier New"/>
                <a:sym typeface="Courier New"/>
              </a:defRPr>
            </a:pPr>
            <a:r>
              <a:t>	print(n)</a:t>
            </a:r>
            <a:endParaRPr sz="2000"/>
          </a:p>
          <a:p>
            <a:pPr defTabSz="457200">
              <a:defRPr sz="2400">
                <a:solidFill>
                  <a:srgbClr val="FFFFFF"/>
                </a:solidFill>
                <a:latin typeface="Courier New"/>
                <a:ea typeface="Courier New"/>
                <a:cs typeface="Courier New"/>
                <a:sym typeface="Courier New"/>
              </a:defRPr>
            </a:pPr>
            <a:r>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5</a:t>
            </a:fld>
            <a:endParaRPr/>
          </a:p>
        </p:txBody>
      </p:sp>
      <p:sp>
        <p:nvSpPr>
          <p:cNvPr id="490" name="Rectangle 2"/>
          <p:cNvSpPr txBox="1">
            <a:spLocks noGrp="1"/>
          </p:cNvSpPr>
          <p:nvPr>
            <p:ph type="title"/>
          </p:nvPr>
        </p:nvSpPr>
        <p:spPr>
          <a:xfrm>
            <a:off x="76199" y="0"/>
            <a:ext cx="8991601" cy="819150"/>
          </a:xfrm>
          <a:prstGeom prst="rect">
            <a:avLst/>
          </a:prstGeom>
        </p:spPr>
        <p:txBody>
          <a:bodyPr/>
          <a:lstStyle/>
          <a:p>
            <a:r>
              <a:t>Question: </a:t>
            </a:r>
            <a:r>
              <a:rPr>
                <a:latin typeface="Courier New"/>
                <a:ea typeface="Courier New"/>
                <a:cs typeface="Courier New"/>
                <a:sym typeface="Courier New"/>
              </a:rPr>
              <a:t>while</a:t>
            </a:r>
            <a:r>
              <a:t> Loop (2)</a:t>
            </a:r>
          </a:p>
        </p:txBody>
      </p:sp>
      <p:sp>
        <p:nvSpPr>
          <p:cNvPr id="491"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Question:</a:t>
            </a:r>
            <a:r>
              <a:rPr b="0" i="0">
                <a:solidFill>
                  <a:srgbClr val="FFFFFF"/>
                </a:solidFill>
              </a:rPr>
              <a:t> What is the output of the following code?</a:t>
            </a:r>
          </a:p>
          <a:p>
            <a:endParaRPr b="0" i="0">
              <a:solidFill>
                <a:srgbClr val="FFFFFF"/>
              </a:solidFill>
            </a:endParaRPr>
          </a:p>
          <a:p>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endParaRPr b="0" i="0">
              <a:solidFill>
                <a:srgbClr val="FFFFFF"/>
              </a:solidFill>
            </a:endParaRPr>
          </a:p>
          <a:p>
            <a:pPr>
              <a:defRPr b="1">
                <a:solidFill>
                  <a:srgbClr val="F0F000"/>
                </a:solidFill>
              </a:defRPr>
            </a:pPr>
            <a:r>
              <a:t>A)</a:t>
            </a:r>
            <a:r>
              <a:rPr b="0">
                <a:solidFill>
                  <a:srgbClr val="FFFFFF"/>
                </a:solidFill>
              </a:rPr>
              <a:t> nothing 	</a:t>
            </a:r>
            <a:r>
              <a:t>B)</a:t>
            </a:r>
            <a:r>
              <a:rPr b="0">
                <a:solidFill>
                  <a:srgbClr val="FFFFFF"/>
                </a:solidFill>
              </a:rPr>
              <a:t> numbers 1 to 5	</a:t>
            </a:r>
            <a:r>
              <a:t>C)</a:t>
            </a:r>
            <a:r>
              <a:rPr b="0">
                <a:solidFill>
                  <a:srgbClr val="FFFFFF"/>
                </a:solidFill>
              </a:rPr>
              <a:t> numbers 1 to 6</a:t>
            </a:r>
            <a:r>
              <a:rPr b="0">
                <a:solidFill>
                  <a:srgbClr val="FFFFFF"/>
                </a:solidFill>
                <a:latin typeface="Courier New"/>
                <a:ea typeface="Courier New"/>
                <a:cs typeface="Courier New"/>
                <a:sym typeface="Courier New"/>
              </a:rPr>
              <a:t> </a:t>
            </a:r>
            <a:r>
              <a:t>D)</a:t>
            </a:r>
            <a:r>
              <a:rPr b="0">
                <a:solidFill>
                  <a:srgbClr val="FFFFFF"/>
                </a:solidFill>
              </a:rPr>
              <a:t> lots of 1</a:t>
            </a:r>
            <a:r>
              <a:rPr b="0" i="1">
                <a:solidFill>
                  <a:srgbClr val="FFFFFF"/>
                </a:solidFill>
              </a:rPr>
              <a:t>s</a:t>
            </a:r>
          </a:p>
        </p:txBody>
      </p:sp>
      <p:sp>
        <p:nvSpPr>
          <p:cNvPr id="492" name="Text Box 5"/>
          <p:cNvSpPr txBox="1"/>
          <p:nvPr/>
        </p:nvSpPr>
        <p:spPr>
          <a:xfrm>
            <a:off x="1493519" y="1428750"/>
            <a:ext cx="6918961" cy="1463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n = 1</a:t>
            </a:r>
            <a:endParaRPr b="1">
              <a:solidFill>
                <a:schemeClr val="accent6"/>
              </a:solidFill>
            </a:endParaRPr>
          </a:p>
          <a:p>
            <a:pPr defTabSz="457200">
              <a:defRPr sz="2400" b="1">
                <a:solidFill>
                  <a:schemeClr val="accent6"/>
                </a:solidFill>
                <a:latin typeface="Courier New"/>
                <a:ea typeface="Courier New"/>
                <a:cs typeface="Courier New"/>
                <a:sym typeface="Courier New"/>
              </a:defRPr>
            </a:pPr>
            <a:r>
              <a:t>while</a:t>
            </a:r>
            <a:r>
              <a:rPr b="0">
                <a:solidFill>
                  <a:srgbClr val="FFFFFF"/>
                </a:solidFill>
              </a:rPr>
              <a:t> n &lt;= 5</a:t>
            </a:r>
            <a:r>
              <a:t>:</a:t>
            </a:r>
            <a:endParaRPr sz="2000">
              <a:solidFill>
                <a:srgbClr val="FFFFFF"/>
              </a:solidFill>
            </a:endParaRPr>
          </a:p>
          <a:p>
            <a:pPr defTabSz="457200">
              <a:defRPr sz="2400">
                <a:solidFill>
                  <a:srgbClr val="FFFFFF"/>
                </a:solidFill>
                <a:latin typeface="Courier New"/>
                <a:ea typeface="Courier New"/>
                <a:cs typeface="Courier New"/>
                <a:sym typeface="Courier New"/>
              </a:defRPr>
            </a:pPr>
            <a:r>
              <a:t>	print(n)</a:t>
            </a:r>
            <a:endParaRPr sz="2000"/>
          </a:p>
          <a:p>
            <a:pPr defTabSz="457200">
              <a:defRPr sz="2400">
                <a:solidFill>
                  <a:srgbClr val="FFFFFF"/>
                </a:solidFill>
                <a:latin typeface="Courier New"/>
                <a:ea typeface="Courier New"/>
                <a:cs typeface="Courier New"/>
                <a:sym typeface="Courier New"/>
              </a:defRPr>
            </a:pPr>
            <a:r>
              <a:t>n = n + 1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6</a:t>
            </a:fld>
            <a:endParaRPr/>
          </a:p>
        </p:txBody>
      </p:sp>
      <p:sp>
        <p:nvSpPr>
          <p:cNvPr id="497" name="Title 1"/>
          <p:cNvSpPr txBox="1">
            <a:spLocks noGrp="1"/>
          </p:cNvSpPr>
          <p:nvPr>
            <p:ph type="title"/>
          </p:nvPr>
        </p:nvSpPr>
        <p:spPr>
          <a:xfrm>
            <a:off x="76199" y="0"/>
            <a:ext cx="8991601" cy="819150"/>
          </a:xfrm>
          <a:prstGeom prst="rect">
            <a:avLst/>
          </a:prstGeom>
        </p:spPr>
        <p:txBody>
          <a:bodyPr/>
          <a:lstStyle/>
          <a:p>
            <a:r>
              <a:t>The </a:t>
            </a:r>
            <a:r>
              <a:rPr>
                <a:latin typeface="Courier New"/>
                <a:ea typeface="Courier New"/>
                <a:cs typeface="Courier New"/>
                <a:sym typeface="Courier New"/>
              </a:rPr>
              <a:t>for</a:t>
            </a:r>
            <a:r>
              <a:t> Loop</a:t>
            </a:r>
          </a:p>
        </p:txBody>
      </p:sp>
      <p:sp>
        <p:nvSpPr>
          <p:cNvPr id="498" name="Content Placeholder 2"/>
          <p:cNvSpPr txBox="1">
            <a:spLocks noGrp="1"/>
          </p:cNvSpPr>
          <p:nvPr>
            <p:ph type="body" idx="1"/>
          </p:nvPr>
        </p:nvSpPr>
        <p:spPr>
          <a:xfrm>
            <a:off x="62837" y="819150"/>
            <a:ext cx="9031289" cy="4267200"/>
          </a:xfrm>
          <a:prstGeom prst="rect">
            <a:avLst/>
          </a:prstGeom>
        </p:spPr>
        <p:txBody>
          <a:bodyPr/>
          <a:lstStyle/>
          <a:p>
            <a:r>
              <a:t>A </a:t>
            </a:r>
            <a:r>
              <a:rPr>
                <a:latin typeface="Courier New"/>
                <a:ea typeface="Courier New"/>
                <a:cs typeface="Courier New"/>
                <a:sym typeface="Courier New"/>
              </a:rPr>
              <a:t>for</a:t>
            </a:r>
            <a:r>
              <a:t> loop repeats statements a given number of times.</a:t>
            </a:r>
          </a:p>
          <a:p>
            <a:pPr marL="0" lvl="1" indent="237743">
              <a:spcBef>
                <a:spcPts val="400"/>
              </a:spcBef>
              <a:buSzTx/>
              <a:buNone/>
              <a:defRPr sz="2000">
                <a:solidFill>
                  <a:srgbClr val="FFFF00"/>
                </a:solidFill>
              </a:defRPr>
            </a:pPr>
            <a:endParaRPr/>
          </a:p>
          <a:p>
            <a:r>
              <a:t>Python </a:t>
            </a:r>
            <a:r>
              <a:rPr>
                <a:latin typeface="Courier New"/>
                <a:ea typeface="Courier New"/>
                <a:cs typeface="Courier New"/>
                <a:sym typeface="Courier New"/>
              </a:rPr>
              <a:t>for</a:t>
            </a:r>
            <a:r>
              <a:t> loop syntax:</a:t>
            </a:r>
          </a:p>
        </p:txBody>
      </p:sp>
      <p:sp>
        <p:nvSpPr>
          <p:cNvPr id="499" name="Text Box 4"/>
          <p:cNvSpPr txBox="1"/>
          <p:nvPr/>
        </p:nvSpPr>
        <p:spPr>
          <a:xfrm>
            <a:off x="198120" y="2352585"/>
            <a:ext cx="8366760" cy="1069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b="1">
                <a:solidFill>
                  <a:srgbClr val="FFFFFF"/>
                </a:solidFill>
                <a:latin typeface="Courier New"/>
                <a:ea typeface="Courier New"/>
                <a:cs typeface="Courier New"/>
                <a:sym typeface="Courier New"/>
              </a:defRPr>
            </a:pPr>
            <a:r>
              <a:t>for</a:t>
            </a:r>
            <a:r>
              <a:rPr b="0"/>
              <a:t> i</a:t>
            </a:r>
            <a:r>
              <a:t> in range(1,6):</a:t>
            </a:r>
            <a:endParaRPr sz="2000"/>
          </a:p>
          <a:p>
            <a:pPr defTabSz="457200">
              <a:defRPr sz="2400">
                <a:solidFill>
                  <a:srgbClr val="FFFFFF"/>
                </a:solidFill>
                <a:latin typeface="Courier New"/>
                <a:ea typeface="Courier New"/>
                <a:cs typeface="Courier New"/>
                <a:sym typeface="Courier New"/>
              </a:defRPr>
            </a:pPr>
            <a:r>
              <a:t> 	print(i)</a:t>
            </a:r>
            <a:endParaRPr sz="2000"/>
          </a:p>
        </p:txBody>
      </p:sp>
      <p:grpSp>
        <p:nvGrpSpPr>
          <p:cNvPr id="502" name="Group 13"/>
          <p:cNvGrpSpPr/>
          <p:nvPr/>
        </p:nvGrpSpPr>
        <p:grpSpPr>
          <a:xfrm>
            <a:off x="2308071" y="2723881"/>
            <a:ext cx="1529002" cy="701040"/>
            <a:chOff x="0" y="0"/>
            <a:chExt cx="1529001" cy="701039"/>
          </a:xfrm>
        </p:grpSpPr>
        <p:sp>
          <p:nvSpPr>
            <p:cNvPr id="500" name="Text Box 14"/>
            <p:cNvSpPr txBox="1"/>
            <p:nvPr/>
          </p:nvSpPr>
          <p:spPr>
            <a:xfrm>
              <a:off x="0" y="380999"/>
              <a:ext cx="152900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ctr">
                <a:defRPr sz="1500">
                  <a:solidFill>
                    <a:srgbClr val="FFCCFF"/>
                  </a:solidFill>
                  <a:latin typeface="Tahoma"/>
                  <a:ea typeface="Tahoma"/>
                  <a:cs typeface="Tahoma"/>
                  <a:sym typeface="Tahoma"/>
                </a:defRPr>
              </a:lvl1pPr>
            </a:lstStyle>
            <a:p>
              <a:r>
                <a:t>Starting number</a:t>
              </a:r>
            </a:p>
          </p:txBody>
        </p:sp>
        <p:sp>
          <p:nvSpPr>
            <p:cNvPr id="501" name="Line 15"/>
            <p:cNvSpPr/>
            <p:nvPr/>
          </p:nvSpPr>
          <p:spPr>
            <a:xfrm flipV="1">
              <a:off x="766365" y="0"/>
              <a:ext cx="1" cy="381000"/>
            </a:xfrm>
            <a:prstGeom prst="line">
              <a:avLst/>
            </a:prstGeom>
            <a:noFill/>
            <a:ln w="31750" cap="flat">
              <a:solidFill>
                <a:srgbClr val="FFCCFF"/>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grpSp>
      <p:grpSp>
        <p:nvGrpSpPr>
          <p:cNvPr id="505" name="Group 4"/>
          <p:cNvGrpSpPr/>
          <p:nvPr/>
        </p:nvGrpSpPr>
        <p:grpSpPr>
          <a:xfrm>
            <a:off x="3581398" y="1798352"/>
            <a:ext cx="2571090" cy="621506"/>
            <a:chOff x="0" y="0"/>
            <a:chExt cx="2571089" cy="621505"/>
          </a:xfrm>
        </p:grpSpPr>
        <p:sp>
          <p:nvSpPr>
            <p:cNvPr id="503" name="Text Box 5"/>
            <p:cNvSpPr txBox="1"/>
            <p:nvPr/>
          </p:nvSpPr>
          <p:spPr>
            <a:xfrm>
              <a:off x="535067" y="0"/>
              <a:ext cx="2036023" cy="548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sz="1500">
                  <a:solidFill>
                    <a:srgbClr val="14FD3A"/>
                  </a:solidFill>
                  <a:latin typeface="Tahoma"/>
                  <a:ea typeface="Tahoma"/>
                  <a:cs typeface="Tahoma"/>
                  <a:sym typeface="Tahoma"/>
                </a:defRPr>
              </a:pPr>
              <a:r>
                <a:t>Up to but not including</a:t>
              </a:r>
              <a:endParaRPr sz="2000">
                <a:solidFill>
                  <a:srgbClr val="FFFFFF"/>
                </a:solidFill>
                <a:latin typeface="Courier New"/>
                <a:ea typeface="Courier New"/>
                <a:cs typeface="Courier New"/>
                <a:sym typeface="Courier New"/>
              </a:endParaRPr>
            </a:p>
            <a:p>
              <a:pPr>
                <a:defRPr sz="1500">
                  <a:solidFill>
                    <a:srgbClr val="14FD3A"/>
                  </a:solidFill>
                  <a:latin typeface="Tahoma"/>
                  <a:ea typeface="Tahoma"/>
                  <a:cs typeface="Tahoma"/>
                  <a:sym typeface="Tahoma"/>
                </a:defRPr>
              </a:pPr>
              <a:r>
                <a:t>ending number</a:t>
              </a:r>
            </a:p>
          </p:txBody>
        </p:sp>
        <p:sp>
          <p:nvSpPr>
            <p:cNvPr id="504" name="Line 6"/>
            <p:cNvSpPr/>
            <p:nvPr/>
          </p:nvSpPr>
          <p:spPr>
            <a:xfrm flipH="1">
              <a:off x="-1" y="282178"/>
              <a:ext cx="489349" cy="339327"/>
            </a:xfrm>
            <a:prstGeom prst="line">
              <a:avLst/>
            </a:prstGeom>
            <a:noFill/>
            <a:ln w="31750" cap="flat">
              <a:solidFill>
                <a:srgbClr val="14FD3A"/>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grpSp>
      <p:sp>
        <p:nvSpPr>
          <p:cNvPr id="506" name="AutoShape 4"/>
          <p:cNvSpPr/>
          <p:nvPr/>
        </p:nvSpPr>
        <p:spPr>
          <a:xfrm>
            <a:off x="76201" y="4"/>
            <a:ext cx="455372" cy="398450"/>
          </a:xfrm>
          <a:prstGeom prst="star5">
            <a:avLst>
              <a:gd name="adj" fmla="val 19098"/>
              <a:gd name="hf" fmla="val 105146"/>
              <a:gd name="vf" fmla="val 110557"/>
            </a:avLst>
          </a:prstGeom>
          <a:solidFill>
            <a:srgbClr val="F0F000"/>
          </a:solidFill>
          <a:ln>
            <a:solidFill>
              <a:srgbClr val="000000"/>
            </a:solidFill>
            <a:miter/>
          </a:ln>
        </p:spPr>
        <p:txBody>
          <a:bodyPr lIns="45719" rIns="45719"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1" animBg="1" advAuto="0"/>
      <p:bldP spid="505"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7</a:t>
            </a:fld>
            <a:endParaRPr/>
          </a:p>
        </p:txBody>
      </p:sp>
      <p:sp>
        <p:nvSpPr>
          <p:cNvPr id="511" name="Title 1"/>
          <p:cNvSpPr txBox="1">
            <a:spLocks noGrp="1"/>
          </p:cNvSpPr>
          <p:nvPr>
            <p:ph type="title"/>
          </p:nvPr>
        </p:nvSpPr>
        <p:spPr>
          <a:xfrm>
            <a:off x="76199" y="0"/>
            <a:ext cx="8991601" cy="819150"/>
          </a:xfrm>
          <a:prstGeom prst="rect">
            <a:avLst/>
          </a:prstGeom>
        </p:spPr>
        <p:txBody>
          <a:bodyPr/>
          <a:lstStyle/>
          <a:p>
            <a:r>
              <a:t>Using </a:t>
            </a:r>
            <a:r>
              <a:rPr>
                <a:latin typeface="Courier New"/>
                <a:ea typeface="Courier New"/>
                <a:cs typeface="Courier New"/>
                <a:sym typeface="Courier New"/>
              </a:rPr>
              <a:t>range</a:t>
            </a:r>
          </a:p>
        </p:txBody>
      </p:sp>
      <p:sp>
        <p:nvSpPr>
          <p:cNvPr id="512" name="Content Placeholder 2"/>
          <p:cNvSpPr txBox="1">
            <a:spLocks noGrp="1"/>
          </p:cNvSpPr>
          <p:nvPr>
            <p:ph type="body" idx="1"/>
          </p:nvPr>
        </p:nvSpPr>
        <p:spPr>
          <a:xfrm>
            <a:off x="62837" y="819150"/>
            <a:ext cx="9031289" cy="4267200"/>
          </a:xfrm>
          <a:prstGeom prst="rect">
            <a:avLst/>
          </a:prstGeom>
        </p:spPr>
        <p:txBody>
          <a:bodyPr/>
          <a:lstStyle/>
          <a:p>
            <a:r>
              <a:t>The basic form of range is:</a:t>
            </a:r>
          </a:p>
          <a:p>
            <a:pPr marL="0" lvl="1" indent="237743">
              <a:spcBef>
                <a:spcPts val="400"/>
              </a:spcBef>
              <a:buSzTx/>
              <a:buNone/>
              <a:defRPr sz="2000">
                <a:solidFill>
                  <a:srgbClr val="FFFF00"/>
                </a:solidFill>
              </a:defRPr>
            </a:pPr>
            <a:endParaRPr/>
          </a:p>
          <a:p>
            <a:pPr marL="457200" lvl="1" indent="-219456">
              <a:spcBef>
                <a:spcPts val="2400"/>
              </a:spcBef>
              <a:buFont typeface="Arial"/>
              <a:buChar char="•"/>
              <a:defRPr sz="2000">
                <a:solidFill>
                  <a:srgbClr val="FFFF00"/>
                </a:solidFill>
              </a:defRPr>
            </a:pPr>
            <a:r>
              <a:t>start is inclusive, end is not inclusive</a:t>
            </a:r>
          </a:p>
          <a:p>
            <a:pPr marL="457200" lvl="1" indent="-219456">
              <a:spcBef>
                <a:spcPts val="400"/>
              </a:spcBef>
              <a:buFont typeface="Arial"/>
              <a:buChar char="•"/>
              <a:defRPr sz="2000">
                <a:solidFill>
                  <a:srgbClr val="FFFF00"/>
                </a:solidFill>
              </a:defRPr>
            </a:pPr>
            <a:r>
              <a:t>default increment is 1</a:t>
            </a:r>
          </a:p>
          <a:p>
            <a:pPr>
              <a:spcBef>
                <a:spcPts val="1800"/>
              </a:spcBef>
            </a:pPr>
            <a:r>
              <a:t>May also specify an increment:</a:t>
            </a:r>
          </a:p>
          <a:p>
            <a:endParaRPr/>
          </a:p>
          <a:p>
            <a:pPr>
              <a:spcBef>
                <a:spcPts val="2400"/>
              </a:spcBef>
            </a:pPr>
            <a:r>
              <a:t>or just the end:</a:t>
            </a:r>
          </a:p>
        </p:txBody>
      </p:sp>
      <p:sp>
        <p:nvSpPr>
          <p:cNvPr id="513" name="Text Box 4"/>
          <p:cNvSpPr txBox="1"/>
          <p:nvPr/>
        </p:nvSpPr>
        <p:spPr>
          <a:xfrm>
            <a:off x="198120" y="1276350"/>
            <a:ext cx="8366760" cy="434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2400" b="1">
                <a:solidFill>
                  <a:srgbClr val="FFFFFF"/>
                </a:solidFill>
                <a:latin typeface="Courier New"/>
                <a:ea typeface="Courier New"/>
                <a:cs typeface="Courier New"/>
                <a:sym typeface="Courier New"/>
              </a:defRPr>
            </a:lvl1pPr>
          </a:lstStyle>
          <a:p>
            <a:r>
              <a:t>range(start,end)</a:t>
            </a:r>
          </a:p>
        </p:txBody>
      </p:sp>
      <p:sp>
        <p:nvSpPr>
          <p:cNvPr id="514" name="Text Box 4"/>
          <p:cNvSpPr txBox="1"/>
          <p:nvPr/>
        </p:nvSpPr>
        <p:spPr>
          <a:xfrm>
            <a:off x="198120" y="3105150"/>
            <a:ext cx="8366760" cy="434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2400" b="1">
                <a:solidFill>
                  <a:srgbClr val="FFFFFF"/>
                </a:solidFill>
                <a:latin typeface="Courier New"/>
                <a:ea typeface="Courier New"/>
                <a:cs typeface="Courier New"/>
                <a:sym typeface="Courier New"/>
              </a:defRPr>
            </a:lvl1pPr>
          </a:lstStyle>
          <a:p>
            <a:r>
              <a:t>range(start, end, increment)</a:t>
            </a:r>
          </a:p>
        </p:txBody>
      </p:sp>
      <p:sp>
        <p:nvSpPr>
          <p:cNvPr id="515" name="Text Box 4"/>
          <p:cNvSpPr txBox="1"/>
          <p:nvPr/>
        </p:nvSpPr>
        <p:spPr>
          <a:xfrm>
            <a:off x="198120" y="4095750"/>
            <a:ext cx="8366760" cy="434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2400" b="1">
                <a:solidFill>
                  <a:srgbClr val="FFFFFF"/>
                </a:solidFill>
                <a:latin typeface="Courier New"/>
                <a:ea typeface="Courier New"/>
                <a:cs typeface="Courier New"/>
                <a:sym typeface="Courier New"/>
              </a:defRPr>
            </a:lvl1pPr>
          </a:lstStyle>
          <a:p>
            <a:r>
              <a:t>range(end)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8</a:t>
            </a:fld>
            <a:endParaRPr/>
          </a:p>
        </p:txBody>
      </p:sp>
      <p:sp>
        <p:nvSpPr>
          <p:cNvPr id="518" name="Rectangle 2"/>
          <p:cNvSpPr txBox="1">
            <a:spLocks noGrp="1"/>
          </p:cNvSpPr>
          <p:nvPr>
            <p:ph type="title"/>
          </p:nvPr>
        </p:nvSpPr>
        <p:spPr>
          <a:xfrm>
            <a:off x="76199" y="0"/>
            <a:ext cx="8991601" cy="819150"/>
          </a:xfrm>
          <a:prstGeom prst="rect">
            <a:avLst/>
          </a:prstGeom>
        </p:spPr>
        <p:txBody>
          <a:bodyPr/>
          <a:lstStyle/>
          <a:p>
            <a:pPr>
              <a:defRPr sz="2800"/>
            </a:pPr>
            <a:br/>
            <a:r>
              <a:t>For Loop and While Loop</a:t>
            </a:r>
          </a:p>
        </p:txBody>
      </p:sp>
      <p:sp>
        <p:nvSpPr>
          <p:cNvPr id="519" name="Rectangle 3"/>
          <p:cNvSpPr txBox="1">
            <a:spLocks noGrp="1"/>
          </p:cNvSpPr>
          <p:nvPr>
            <p:ph type="body" idx="1"/>
          </p:nvPr>
        </p:nvSpPr>
        <p:spPr>
          <a:xfrm>
            <a:off x="62837" y="819150"/>
            <a:ext cx="9031289" cy="4267200"/>
          </a:xfrm>
          <a:prstGeom prst="rect">
            <a:avLst/>
          </a:prstGeom>
        </p:spPr>
        <p:txBody>
          <a:bodyPr/>
          <a:lstStyle/>
          <a:p>
            <a:r>
              <a:t>The </a:t>
            </a:r>
            <a:r>
              <a:rPr>
                <a:latin typeface="Courier New"/>
                <a:ea typeface="Courier New"/>
                <a:cs typeface="Courier New"/>
                <a:sym typeface="Courier New"/>
              </a:rPr>
              <a:t>for</a:t>
            </a:r>
            <a:r>
              <a:t> loop is like a short-hand for the </a:t>
            </a:r>
            <a:r>
              <a:rPr>
                <a:latin typeface="Courier New"/>
                <a:ea typeface="Courier New"/>
                <a:cs typeface="Courier New"/>
                <a:sym typeface="Courier New"/>
              </a:rPr>
              <a:t>while</a:t>
            </a:r>
            <a:r>
              <a:t> loop:</a:t>
            </a:r>
          </a:p>
        </p:txBody>
      </p:sp>
      <p:sp>
        <p:nvSpPr>
          <p:cNvPr id="520" name="Text Box 4"/>
          <p:cNvSpPr txBox="1"/>
          <p:nvPr/>
        </p:nvSpPr>
        <p:spPr>
          <a:xfrm>
            <a:off x="274320" y="1613364"/>
            <a:ext cx="3794760" cy="1325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ct val="30000"/>
              </a:lnSpc>
              <a:defRPr sz="2400" b="1">
                <a:solidFill>
                  <a:srgbClr val="14FD3A"/>
                </a:solidFill>
                <a:latin typeface="Courier New"/>
                <a:ea typeface="Courier New"/>
                <a:cs typeface="Courier New"/>
                <a:sym typeface="Courier New"/>
              </a:defRPr>
            </a:pPr>
            <a:endParaRPr/>
          </a:p>
          <a:p>
            <a:pPr defTabSz="457200">
              <a:lnSpc>
                <a:spcPct val="30000"/>
              </a:lnSpc>
              <a:defRPr sz="2400" b="1">
                <a:solidFill>
                  <a:srgbClr val="14FD3A"/>
                </a:solidFill>
                <a:latin typeface="Courier New"/>
                <a:ea typeface="Courier New"/>
                <a:cs typeface="Courier New"/>
                <a:sym typeface="Courier New"/>
              </a:defRPr>
            </a:pPr>
            <a:r>
              <a:t>i=0</a:t>
            </a:r>
            <a:endParaRPr>
              <a:solidFill>
                <a:srgbClr val="FFFFFF"/>
              </a:solidFill>
            </a:endParaRPr>
          </a:p>
          <a:p>
            <a:pPr defTabSz="457200">
              <a:defRPr sz="2400" b="1">
                <a:solidFill>
                  <a:srgbClr val="FFFFFF"/>
                </a:solidFill>
                <a:latin typeface="Courier New"/>
                <a:ea typeface="Courier New"/>
                <a:cs typeface="Courier New"/>
                <a:sym typeface="Courier New"/>
              </a:defRPr>
            </a:pPr>
            <a:r>
              <a:t>while </a:t>
            </a:r>
            <a:r>
              <a:rPr>
                <a:solidFill>
                  <a:srgbClr val="FFFF00"/>
                </a:solidFill>
              </a:rPr>
              <a:t>i &lt; 10</a:t>
            </a:r>
            <a:r>
              <a:t>:</a:t>
            </a:r>
            <a:endParaRPr sz="2000"/>
          </a:p>
          <a:p>
            <a:pPr defTabSz="457200">
              <a:defRPr sz="2400">
                <a:solidFill>
                  <a:srgbClr val="FFFFFF"/>
                </a:solidFill>
                <a:latin typeface="Courier New"/>
                <a:ea typeface="Courier New"/>
                <a:cs typeface="Courier New"/>
                <a:sym typeface="Courier New"/>
              </a:defRPr>
            </a:pPr>
            <a:r>
              <a:t> 	print(i)</a:t>
            </a:r>
            <a:endParaRPr sz="2000"/>
          </a:p>
          <a:p>
            <a:pPr defTabSz="457200">
              <a:defRPr sz="2400" b="1">
                <a:solidFill>
                  <a:schemeClr val="accent6"/>
                </a:solidFill>
                <a:latin typeface="Courier New"/>
                <a:ea typeface="Courier New"/>
                <a:cs typeface="Courier New"/>
                <a:sym typeface="Courier New"/>
              </a:defRPr>
            </a:pPr>
            <a:r>
              <a:t>	i += 1</a:t>
            </a:r>
          </a:p>
        </p:txBody>
      </p:sp>
      <p:sp>
        <p:nvSpPr>
          <p:cNvPr id="521" name="Text Box 4"/>
          <p:cNvSpPr txBox="1"/>
          <p:nvPr/>
        </p:nvSpPr>
        <p:spPr>
          <a:xfrm>
            <a:off x="4326281" y="1834962"/>
            <a:ext cx="4695798" cy="1069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b="1">
                <a:solidFill>
                  <a:srgbClr val="FFFFFF"/>
                </a:solidFill>
                <a:latin typeface="Courier New"/>
                <a:ea typeface="Courier New"/>
                <a:cs typeface="Courier New"/>
                <a:sym typeface="Courier New"/>
              </a:defRPr>
            </a:pPr>
            <a:r>
              <a:t>for</a:t>
            </a:r>
            <a:r>
              <a:rPr b="0"/>
              <a:t> i</a:t>
            </a:r>
            <a:r>
              <a:t> in range(</a:t>
            </a:r>
            <a:r>
              <a:rPr>
                <a:solidFill>
                  <a:srgbClr val="14FD3A"/>
                </a:solidFill>
              </a:rPr>
              <a:t>0</a:t>
            </a:r>
            <a:r>
              <a:t>,</a:t>
            </a:r>
            <a:r>
              <a:rPr>
                <a:solidFill>
                  <a:srgbClr val="FFFF00"/>
                </a:solidFill>
              </a:rPr>
              <a:t> 10, </a:t>
            </a:r>
            <a:r>
              <a:rPr>
                <a:solidFill>
                  <a:schemeClr val="accent6"/>
                </a:solidFill>
              </a:rPr>
              <a:t>1</a:t>
            </a:r>
            <a:r>
              <a:t>):</a:t>
            </a:r>
            <a:endParaRPr sz="2000"/>
          </a:p>
          <a:p>
            <a:pPr defTabSz="457200">
              <a:defRPr sz="2400">
                <a:solidFill>
                  <a:srgbClr val="FFFFFF"/>
                </a:solidFill>
                <a:latin typeface="Courier New"/>
                <a:ea typeface="Courier New"/>
                <a:cs typeface="Courier New"/>
                <a:sym typeface="Courier New"/>
              </a:defRPr>
            </a:pPr>
            <a:r>
              <a:t> 	print(i)</a:t>
            </a:r>
            <a:endParaRPr sz="20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Text Box 20"/>
          <p:cNvSpPr txBox="1">
            <a:spLocks noGrp="1"/>
          </p:cNvSpPr>
          <p:nvPr>
            <p:ph type="sldNum" sz="quarter" idx="2"/>
          </p:nvPr>
        </p:nvSpPr>
        <p:spPr>
          <a:xfrm>
            <a:off x="8872031" y="1"/>
            <a:ext cx="265620" cy="243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r">
              <a:defRPr sz="1000">
                <a:latin typeface="Verdana"/>
                <a:ea typeface="Verdana"/>
                <a:cs typeface="Verdana"/>
                <a:sym typeface="Verdana"/>
              </a:defRPr>
            </a:lvl1pPr>
          </a:lstStyle>
          <a:p>
            <a:fld id="{86CB4B4D-7CA3-9044-876B-883B54F8677D}" type="slidenum">
              <a:t>9</a:t>
            </a:fld>
            <a:endParaRPr/>
          </a:p>
        </p:txBody>
      </p:sp>
      <p:sp>
        <p:nvSpPr>
          <p:cNvPr id="524" name="Rectangle 2"/>
          <p:cNvSpPr txBox="1">
            <a:spLocks noGrp="1"/>
          </p:cNvSpPr>
          <p:nvPr>
            <p:ph type="title"/>
          </p:nvPr>
        </p:nvSpPr>
        <p:spPr>
          <a:xfrm>
            <a:off x="76199" y="0"/>
            <a:ext cx="8991601" cy="819150"/>
          </a:xfrm>
          <a:prstGeom prst="rect">
            <a:avLst/>
          </a:prstGeom>
        </p:spPr>
        <p:txBody>
          <a:bodyPr/>
          <a:lstStyle/>
          <a:p>
            <a:pPr>
              <a:defRPr sz="2800"/>
            </a:pPr>
            <a:br/>
            <a:r>
              <a:t>Common Problems – Infinite Loops</a:t>
            </a:r>
          </a:p>
        </p:txBody>
      </p:sp>
      <p:sp>
        <p:nvSpPr>
          <p:cNvPr id="525" name="Rectangle 3"/>
          <p:cNvSpPr txBox="1">
            <a:spLocks noGrp="1"/>
          </p:cNvSpPr>
          <p:nvPr>
            <p:ph type="body" idx="1"/>
          </p:nvPr>
        </p:nvSpPr>
        <p:spPr>
          <a:xfrm>
            <a:off x="62837" y="819150"/>
            <a:ext cx="9031289" cy="4267200"/>
          </a:xfrm>
          <a:prstGeom prst="rect">
            <a:avLst/>
          </a:prstGeom>
        </p:spPr>
        <p:txBody>
          <a:bodyPr/>
          <a:lstStyle/>
          <a:p>
            <a:pPr>
              <a:defRPr b="1" i="1">
                <a:solidFill>
                  <a:srgbClr val="14FD3A"/>
                </a:solidFill>
              </a:defRPr>
            </a:pPr>
            <a:r>
              <a:t>Infinite loops</a:t>
            </a:r>
            <a:r>
              <a:rPr b="0" i="0">
                <a:solidFill>
                  <a:srgbClr val="FFFFFF"/>
                </a:solidFill>
              </a:rPr>
              <a:t> are caused by an incorrect loop condition or not updating values within the loop so that the loop condition will eventually be false.</a:t>
            </a:r>
          </a:p>
          <a:p>
            <a:r>
              <a:t>Example:</a:t>
            </a:r>
          </a:p>
        </p:txBody>
      </p:sp>
      <p:sp>
        <p:nvSpPr>
          <p:cNvPr id="526" name="Text Box 5"/>
          <p:cNvSpPr txBox="1"/>
          <p:nvPr/>
        </p:nvSpPr>
        <p:spPr>
          <a:xfrm>
            <a:off x="350520" y="2419350"/>
            <a:ext cx="7909560" cy="1463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400">
                <a:solidFill>
                  <a:srgbClr val="FFFFFF"/>
                </a:solidFill>
                <a:latin typeface="Courier New"/>
                <a:ea typeface="Courier New"/>
                <a:cs typeface="Courier New"/>
                <a:sym typeface="Courier New"/>
              </a:defRPr>
            </a:pPr>
            <a:r>
              <a:t>n = 1</a:t>
            </a:r>
            <a:endParaRPr b="1">
              <a:solidFill>
                <a:schemeClr val="accent6"/>
              </a:solidFill>
            </a:endParaRPr>
          </a:p>
          <a:p>
            <a:pPr defTabSz="457200">
              <a:defRPr sz="2400" b="1">
                <a:solidFill>
                  <a:schemeClr val="accent6"/>
                </a:solidFill>
                <a:latin typeface="Courier New"/>
                <a:ea typeface="Courier New"/>
                <a:cs typeface="Courier New"/>
                <a:sym typeface="Courier New"/>
              </a:defRPr>
            </a:pPr>
            <a:r>
              <a:t>while</a:t>
            </a:r>
            <a:r>
              <a:rPr b="0">
                <a:solidFill>
                  <a:srgbClr val="FFFFFF"/>
                </a:solidFill>
              </a:rPr>
              <a:t> n &lt;= 5</a:t>
            </a:r>
            <a:r>
              <a:t>:</a:t>
            </a:r>
            <a:endParaRPr sz="2000">
              <a:solidFill>
                <a:srgbClr val="FFFFFF"/>
              </a:solidFill>
            </a:endParaRPr>
          </a:p>
          <a:p>
            <a:pPr defTabSz="457200">
              <a:defRPr sz="2400">
                <a:solidFill>
                  <a:srgbClr val="FFFFFF"/>
                </a:solidFill>
                <a:latin typeface="Courier New"/>
                <a:ea typeface="Courier New"/>
                <a:cs typeface="Courier New"/>
                <a:sym typeface="Courier New"/>
              </a:defRPr>
            </a:pPr>
            <a:r>
              <a:t>	print(n)</a:t>
            </a:r>
            <a:endParaRPr sz="2000"/>
          </a:p>
          <a:p>
            <a:pPr defTabSz="457200">
              <a:defRPr sz="2400">
                <a:solidFill>
                  <a:srgbClr val="FFFFFF"/>
                </a:solidFill>
                <a:latin typeface="Courier New"/>
                <a:ea typeface="Courier New"/>
                <a:cs typeface="Courier New"/>
                <a:sym typeface="Courier New"/>
              </a:defRPr>
            </a:pPr>
            <a:r>
              <a:t>	# Forgot to increase n -&gt; infinite loop</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000000"/>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4332</Words>
  <Application>Microsoft Macintosh PowerPoint</Application>
  <PresentationFormat>On-screen Show (16:9)</PresentationFormat>
  <Paragraphs>677</Paragraphs>
  <Slides>36</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Symbol</vt:lpstr>
      <vt:lpstr>Tahoma</vt:lpstr>
      <vt:lpstr>Times New Roman</vt:lpstr>
      <vt:lpstr>Verdana</vt:lpstr>
      <vt:lpstr>Office Theme</vt:lpstr>
      <vt:lpstr>DATA 301  Extra Reference slides about Python</vt:lpstr>
      <vt:lpstr>Loops and Iteration</vt:lpstr>
      <vt:lpstr> The while Loop</vt:lpstr>
      <vt:lpstr>Question: while Loop</vt:lpstr>
      <vt:lpstr>Question: while Loop (2)</vt:lpstr>
      <vt:lpstr>The for Loop</vt:lpstr>
      <vt:lpstr>Using range</vt:lpstr>
      <vt:lpstr> For Loop and While Loop</vt:lpstr>
      <vt:lpstr> Common Problems – Infinite Loops</vt:lpstr>
      <vt:lpstr> Common Problems – Off-by-one Error</vt:lpstr>
      <vt:lpstr>Question: for Loop</vt:lpstr>
      <vt:lpstr>Question: for Loop</vt:lpstr>
      <vt:lpstr> Try it: for Loops</vt:lpstr>
      <vt:lpstr>Lists Overview</vt:lpstr>
      <vt:lpstr>Retrieving Items from a List</vt:lpstr>
      <vt:lpstr> List Operations</vt:lpstr>
      <vt:lpstr>List Details</vt:lpstr>
      <vt:lpstr>Advanced: Python Lists Comprehensions</vt:lpstr>
      <vt:lpstr>Advanced: Python Lists Slicing</vt:lpstr>
      <vt:lpstr>Question: List</vt:lpstr>
      <vt:lpstr> Try it: Lists</vt:lpstr>
      <vt:lpstr>Python Dictionary</vt:lpstr>
      <vt:lpstr>Question: Dictionary</vt:lpstr>
      <vt:lpstr> Try it: Dictionary</vt:lpstr>
      <vt:lpstr>Functions and Procedures</vt:lpstr>
      <vt:lpstr>    Defining and Calling Functions and Procedures</vt:lpstr>
      <vt:lpstr> Defining and Calling a Function</vt:lpstr>
      <vt:lpstr>Python Built-in Math Functions</vt:lpstr>
      <vt:lpstr>Other Python Built-in Functions</vt:lpstr>
      <vt:lpstr>Python Random Numbers</vt:lpstr>
      <vt:lpstr>Advanced: Python Functions</vt:lpstr>
      <vt:lpstr>Question: Functions</vt:lpstr>
      <vt:lpstr>Practice Questions: Functions</vt:lpstr>
      <vt:lpstr>Conclusion</vt:lpstr>
      <vt:lpstr>Objectives</vt:lpstr>
      <vt:lpstr>Objectives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301   Python II</dc:title>
  <cp:lastModifiedBy>Hira Imam</cp:lastModifiedBy>
  <cp:revision>2</cp:revision>
  <dcterms:modified xsi:type="dcterms:W3CDTF">2020-10-08T03:27:11Z</dcterms:modified>
</cp:coreProperties>
</file>