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question for board:</a:t>
            </a:r>
          </a:p>
          <a:p>
            <a:endParaRPr/>
          </a:p>
          <a:p>
            <a:r>
              <a:t>20 – (  (4 + 5) – ( 3 * ( 6 – 2 ) ) ) * 4</a:t>
            </a:r>
          </a:p>
          <a:p>
            <a:endParaRPr/>
          </a:p>
          <a:p>
            <a:r>
              <a:t>Answer is 32.</a:t>
            </a:r>
          </a:p>
          <a:p>
            <a:endParaRPr/>
          </a:p>
          <a:p>
            <a:r>
              <a:t>"BEDMAS" Brackets(Parentheses), Exponents, Division, Multiplication, and Addition and Subtraction".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4" name="Shape 3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32914"/>
            <a:r>
              <a:t>Answer: D –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BCDDEFGABCD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1" name="Shape 3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https://docs.python.org/3.5/library/stdtypes.html#str.split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9" name="Shape 3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name = "Joe"</a:t>
            </a:r>
          </a:p>
          <a:p>
            <a:r>
              <a:t>age = 25</a:t>
            </a:r>
          </a:p>
          <a:p>
            <a:r>
              <a:t>print("Name: "+name)</a:t>
            </a:r>
          </a:p>
          <a:p>
            <a:r>
              <a:t>print("Age: "+str(age))</a:t>
            </a:r>
          </a:p>
          <a:p>
            <a:endParaRPr/>
          </a:p>
          <a:p>
            <a:r>
              <a:t>name = "Steve Smith"</a:t>
            </a:r>
          </a:p>
          <a:p>
            <a:r>
              <a:t>print("First Name: "+name[0:5])</a:t>
            </a:r>
          </a:p>
          <a:p>
            <a:pPr defTabSz="932914"/>
            <a:r>
              <a:t>print("Last Name: "+name[6:])</a:t>
            </a:r>
          </a:p>
          <a:p>
            <a:endParaRPr/>
          </a:p>
          <a:p>
            <a:r>
              <a:t>Note: use find() function to find space so that it works with all names.</a:t>
            </a:r>
          </a:p>
          <a:p>
            <a:r>
              <a:t>loc = name.find(" ")</a:t>
            </a:r>
          </a:p>
          <a:p>
            <a:r>
              <a:t>print("First Name: "+name[0:loc])</a:t>
            </a:r>
          </a:p>
          <a:p>
            <a:pPr defTabSz="932914"/>
            <a:r>
              <a:t>print("Last Name: "+name[loc+1:])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8" name="Shape 3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2:</a:t>
            </a:r>
          </a:p>
          <a:p>
            <a:r>
              <a:t>print "Hi %s, your age is %s" % ("Sarah", 21)</a:t>
            </a:r>
          </a:p>
          <a:p>
            <a:endParaRPr/>
          </a:p>
          <a:p>
            <a:r>
              <a:t>Python 3:</a:t>
            </a:r>
          </a:p>
          <a:p>
            <a:r>
              <a:t>print("Hi", "Sarah", "Your age is", 21)</a:t>
            </a:r>
          </a:p>
          <a:p>
            <a:r>
              <a:t>or</a:t>
            </a:r>
          </a:p>
          <a:p>
            <a:pPr>
              <a:defRPr sz="1300"/>
            </a:pPr>
            <a:r>
              <a:t>print("Total score for {} is {}".format(name, score))</a:t>
            </a:r>
          </a:p>
          <a:p>
            <a:endParaRPr/>
          </a:p>
          <a:p>
            <a:r>
              <a:t>Reference: http://stackoverflow.com/questions/15286401/print-multiple-arguments-in-python</a:t>
            </a:r>
          </a:p>
          <a:p>
            <a:endParaRPr/>
          </a:p>
          <a:p>
            <a:r>
              <a:t>word = </a:t>
            </a:r>
            <a:r>
              <a:rPr sz="1300"/>
              <a:t>"Marble"</a:t>
            </a:r>
            <a:r>
              <a:t> </a:t>
            </a:r>
            <a:r>
              <a:rPr sz="1300"/>
              <a:t>for</a:t>
            </a:r>
            <a:r>
              <a:t> char </a:t>
            </a:r>
            <a:r>
              <a:rPr sz="1300"/>
              <a:t>in</a:t>
            </a:r>
            <a:r>
              <a:t> word: </a:t>
            </a:r>
            <a:r>
              <a:rPr sz="1300"/>
              <a:t>print</a:t>
            </a:r>
            <a:r>
              <a:t> char,</a:t>
            </a:r>
          </a:p>
          <a:p>
            <a:pPr>
              <a:defRPr sz="1300"/>
            </a:pPr>
            <a:endParaRPr/>
          </a:p>
          <a:p>
            <a:pPr>
              <a:defRPr sz="1300"/>
            </a:pPr>
            <a:r>
              <a:t>The </a:t>
            </a:r>
            <a:r>
              <a:rPr sz="1200"/>
              <a:t>,</a:t>
            </a:r>
            <a:r>
              <a:t> character after our </a:t>
            </a:r>
            <a:r>
              <a:rPr sz="1200"/>
              <a:t>print</a:t>
            </a:r>
            <a:r>
              <a:t> statement means that our next </a:t>
            </a:r>
            <a:r>
              <a:rPr sz="1200"/>
              <a:t>print</a:t>
            </a:r>
            <a:r>
              <a:t> statement keeps printing on the same line.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5" name="Shape 3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2:</a:t>
            </a:r>
          </a:p>
          <a:p>
            <a:pPr defTabSz="932914">
              <a:defRPr sz="1300"/>
            </a:pPr>
            <a:r>
              <a:t>print('%s-%s-%s' % (now.year, now.month, now.day)</a:t>
            </a:r>
          </a:p>
          <a:p>
            <a:endParaRPr/>
          </a:p>
          <a:p>
            <a:r>
              <a:t>datetime is both a package and module which is why we say it twice.  from datetime (package)  import datetime (module)</a:t>
            </a:r>
          </a:p>
          <a:p>
            <a:endParaRPr/>
          </a:p>
          <a:p>
            <a:r>
              <a:t>The "pythonic" way of writing that format is the following: </a:t>
            </a:r>
          </a:p>
          <a:p>
            <a:r>
              <a:t>print("{0.year}-{0.month}-{0.day} {0.hour}:{0.minute}:{0.second}".format(now))</a:t>
            </a:r>
          </a:p>
          <a:p>
            <a:endParaRPr/>
          </a:p>
          <a:p>
            <a:pPr defTabSz="882522"/>
            <a:r>
              <a:t>Since you can access attributes within the format specifier. The 0 designates a positional argument in the format (Always refer to the "now" object).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1" name="Shape 3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Note time.clock() is a deprecated function (Since python 3.3), since its behavior changes depending on whether you're a UNIX or Windows platform. time.time() is preferable for general needs as it returns Epoch time. time.perf_counter() and time.process_time() are the functions that replace time.clock().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9" name="Shape 3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1)</a:t>
            </a:r>
          </a:p>
          <a:p>
            <a:r>
              <a:t>name = input("What is your name?")</a:t>
            </a:r>
          </a:p>
          <a:p>
            <a:r>
              <a:t>print("Your name is: "+name)</a:t>
            </a:r>
          </a:p>
          <a:p>
            <a:r>
              <a:t>print("Length:",len(name))</a:t>
            </a:r>
          </a:p>
          <a:p>
            <a:r>
              <a:t>print("First five characters: "+name[0:5])</a:t>
            </a:r>
          </a:p>
          <a:p>
            <a:endParaRPr/>
          </a:p>
          <a:p>
            <a:r>
              <a:t>Note: Used comma syntax instead of concatenation.  If concatenate, then need to convert using str().</a:t>
            </a:r>
          </a:p>
          <a:p>
            <a:endParaRPr/>
          </a:p>
          <a:p>
            <a:r>
              <a:t>2) </a:t>
            </a:r>
          </a:p>
          <a:p>
            <a:r>
              <a:t>from datetime import datetime</a:t>
            </a:r>
          </a:p>
          <a:p>
            <a:r>
              <a:t>current = datetime.now()</a:t>
            </a:r>
          </a:p>
          <a:p>
            <a:r>
              <a:t>print("{}/{}/{}".format(current.year, current.month, current.day))</a:t>
            </a:r>
          </a:p>
          <a:p>
            <a:endParaRPr/>
          </a:p>
          <a:p>
            <a:r>
              <a:t>Note: To get it to have a leading zero will need to look at strftime method:</a:t>
            </a:r>
          </a:p>
          <a:p>
            <a:r>
              <a:t>print(current.strftime("%Y/%m/%d"))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8" name="Shape 3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Answer: D</a:t>
            </a:r>
          </a:p>
          <a:p>
            <a:r>
              <a:t>True: #2, #4, #5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4" name="Shape 4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32914"/>
          </a:lstStyle>
          <a:p>
            <a:r>
              <a:t>Note parenthesis are optional.  It will work with them but not required.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2" name="Shape 4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Note: No switch statement like other languages but there are approaches based on dictionaries (hash tables) that can be used.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Answer: B</a:t>
            </a:r>
          </a:p>
          <a:p>
            <a:r>
              <a:t>Valid: 65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4" name="Shape 4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Answer: C – "two"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1" name="Shape 4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Answer: E  (missing colon after n &gt; 2)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8" name="Shape 4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Answer: D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55" name="Shape 4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Answer: C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1" name="Shape 4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1)</a:t>
            </a:r>
          </a:p>
          <a:p>
            <a:r>
              <a:t>num = input("Enter a number: ")</a:t>
            </a:r>
          </a:p>
          <a:p>
            <a:r>
              <a:t>if int(num) % 2 == 0:</a:t>
            </a:r>
          </a:p>
          <a:p>
            <a:r>
              <a:t>    print("even")</a:t>
            </a:r>
          </a:p>
          <a:p>
            <a:r>
              <a:t>else:</a:t>
            </a:r>
          </a:p>
          <a:p>
            <a:r>
              <a:t>    print("odd")</a:t>
            </a:r>
          </a:p>
          <a:p>
            <a:endParaRPr/>
          </a:p>
          <a:p>
            <a:r>
              <a:t>2)</a:t>
            </a:r>
          </a:p>
          <a:p>
            <a:r>
              <a:t>num = input("Enter a number: ")</a:t>
            </a:r>
          </a:p>
          <a:p>
            <a:r>
              <a:t>n = int(num)</a:t>
            </a:r>
          </a:p>
          <a:p>
            <a:r>
              <a:t>if n == 1:</a:t>
            </a:r>
          </a:p>
          <a:p>
            <a:r>
              <a:t>    print("one")</a:t>
            </a:r>
          </a:p>
          <a:p>
            <a:r>
              <a:t>elif n == 2:</a:t>
            </a:r>
          </a:p>
          <a:p>
            <a:r>
              <a:t>    print("two")    </a:t>
            </a:r>
          </a:p>
          <a:p>
            <a:r>
              <a:t>elif n == 3:</a:t>
            </a:r>
          </a:p>
          <a:p>
            <a:r>
              <a:t>    print("three")</a:t>
            </a:r>
          </a:p>
          <a:p>
            <a:r>
              <a:t>elif n == 4:</a:t>
            </a:r>
          </a:p>
          <a:p>
            <a:r>
              <a:t>    print("four")</a:t>
            </a:r>
          </a:p>
          <a:p>
            <a:r>
              <a:t>elif n == 5:</a:t>
            </a:r>
          </a:p>
          <a:p>
            <a:r>
              <a:t>    print("five")</a:t>
            </a:r>
          </a:p>
          <a:p>
            <a:r>
              <a:t>else:</a:t>
            </a:r>
          </a:p>
          <a:p>
            <a:r>
              <a:t>    print("error")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print(35 + 5 * 10)</a:t>
            </a:r>
          </a:p>
          <a:p>
            <a:endParaRPr/>
          </a:p>
          <a:p>
            <a:r>
              <a:t>num = 10 ** 2 – 9 % (3+1)</a:t>
            </a:r>
          </a:p>
          <a:p>
            <a:r>
              <a:t>print(num)</a:t>
            </a:r>
          </a:p>
          <a:p>
            <a:endParaRPr/>
          </a:p>
          <a:p>
            <a:r>
              <a:t>name = "Steve"</a:t>
            </a:r>
          </a:p>
          <a:p>
            <a:r>
              <a:t>age = 25</a:t>
            </a:r>
          </a:p>
          <a:p>
            <a:r>
              <a:t>print(name)</a:t>
            </a:r>
          </a:p>
          <a:p>
            <a:r>
              <a:t>print(age)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3" name="Shape 2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Note that with triple double quotes output contains the EOLN, spaces, and tabs exactly as given.</a:t>
            </a:r>
          </a:p>
          <a:p>
            <a:endParaRPr/>
          </a:p>
          <a:p>
            <a:r>
              <a:t>Note the overlap with multiple line comments.  Actually is a string that is ignored by system.  Can be confusing.</a:t>
            </a:r>
          </a:p>
          <a:p>
            <a:endParaRPr/>
          </a:p>
          <a:p>
            <a:r>
              <a:t>Recommended to only use single line comments.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4" name="Shape 2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Raw mode applies before a single or double quote.  Often used when writing regular expressions which may use those special symbols.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0" name="Shape 2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Answer: E</a:t>
            </a:r>
          </a:p>
          <a:p>
            <a:r>
              <a:t>Valid: #1, #2, #3, #4, #6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len and str do not use dot notation and work with other types.</a:t>
            </a:r>
          </a:p>
          <a:p>
            <a:r>
              <a:t>lower and upper only work with strings</a:t>
            </a:r>
          </a:p>
          <a:p>
            <a:endParaRPr/>
          </a:p>
          <a:p>
            <a:pPr defTabSz="932914"/>
            <a:r>
              <a:t>Note that string and float (number) cannot be explicitly converted during concatenation.</a:t>
            </a:r>
          </a:p>
          <a:p>
            <a:endParaRPr/>
          </a:p>
          <a:p>
            <a:r>
              <a:t>Conversion with int() may fail if not a valid number in string format.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4" name="Shape 3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Students may ask for code to put a space between the two words:</a:t>
            </a:r>
          </a:p>
          <a:p>
            <a:r>
              <a:t>st1 + " " + st2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1" name="Shape 3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32914"/>
            <a:r>
              <a:t>Answer: C –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Hello5 World!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algn="ctr"/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94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algn="ctr"/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4800600"/>
            <a:ext cx="335866" cy="33308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991600" cy="81915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9000"/>
              </a:lnSpc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idx="1"/>
          </p:nvPr>
        </p:nvSpPr>
        <p:spPr>
          <a:xfrm>
            <a:off x="62838" y="819150"/>
            <a:ext cx="9031287" cy="4267200"/>
          </a:xfrm>
          <a:prstGeom prst="rect">
            <a:avLst/>
          </a:prstGeom>
        </p:spPr>
        <p:txBody>
          <a:bodyPr/>
          <a:lstStyle>
            <a:lvl1pPr marL="91439" indent="-91439">
              <a:spcBef>
                <a:spcPts val="1000"/>
              </a:spcBef>
              <a:buSzPct val="100000"/>
              <a:buFont typeface="Symbol"/>
              <a:buChar char=" "/>
            </a:lvl1pPr>
            <a:lvl2pPr marL="501091" indent="-263347">
              <a:spcBef>
                <a:spcPts val="1000"/>
              </a:spcBef>
              <a:buFont typeface="Symbol"/>
              <a:buChar char="·"/>
            </a:lvl2pPr>
            <a:lvl3pPr marL="807719">
              <a:spcBef>
                <a:spcPts val="1000"/>
              </a:spcBef>
              <a:buFont typeface="Symbol"/>
            </a:lvl3pPr>
            <a:lvl4pPr>
              <a:spcBef>
                <a:spcPts val="1000"/>
              </a:spcBef>
              <a:buFont typeface="Symbol"/>
            </a:lvl4pPr>
            <a:lvl5pPr>
              <a:spcBef>
                <a:spcPts val="1000"/>
              </a:spcBef>
              <a:buFont typeface="Symbol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cap="all"/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566737" indent="-333375">
              <a:spcBef>
                <a:spcPts val="600"/>
              </a:spcBef>
              <a:defRPr sz="2800"/>
            </a:lvl2pPr>
            <a:lvl3pPr marL="834389" indent="-320039">
              <a:spcBef>
                <a:spcPts val="600"/>
              </a:spcBef>
              <a:defRPr sz="2800"/>
            </a:lvl3pPr>
            <a:lvl4pPr marL="1103312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defRPr b="1"/>
            </a:lvl1pPr>
            <a:lvl2pPr marL="0" indent="457200">
              <a:buSzTx/>
              <a:buNone/>
              <a:defRPr b="1"/>
            </a:lvl2pPr>
            <a:lvl3pPr marL="0" indent="914400">
              <a:buSzTx/>
              <a:buNone/>
              <a:defRPr b="1"/>
            </a:lvl3pPr>
            <a:lvl4pPr marL="0" indent="1371600">
              <a:buSzTx/>
              <a:buNone/>
              <a:defRPr b="1"/>
            </a:lvl4pPr>
            <a:lvl5pPr marL="0" indent="1828800">
              <a:buSzTx/>
              <a:buNone/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defRPr b="1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84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559934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113472" indent="-365759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99050" y="1"/>
            <a:ext cx="335866" cy="33308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Line 5"/>
          <p:cNvSpPr/>
          <p:nvPr/>
        </p:nvSpPr>
        <p:spPr>
          <a:xfrm>
            <a:off x="62837" y="833836"/>
            <a:ext cx="9031289" cy="1"/>
          </a:xfrm>
          <a:prstGeom prst="line">
            <a:avLst/>
          </a:prstGeom>
          <a:ln w="47625">
            <a:solidFill>
              <a:schemeClr val="accent2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0" marR="0" indent="0" algn="l" defTabSz="914400" rtl="0" latinLnBrk="0">
        <a:lnSpc>
          <a:spcPct val="89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576262" marR="0" indent="-342900" algn="l" defTabSz="914400" rtl="0" latinLnBrk="0">
        <a:lnSpc>
          <a:spcPct val="89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819150" marR="0" indent="-304800" algn="l" defTabSz="914400" rtl="0" latinLnBrk="0">
        <a:lnSpc>
          <a:spcPct val="89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sz="2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1052512" marR="0" indent="-304800" algn="l" defTabSz="914400" rtl="0" latinLnBrk="0">
        <a:lnSpc>
          <a:spcPct val="89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sz="2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2103120" marR="0" indent="-274320" algn="l" defTabSz="914400" rtl="0" latinLnBrk="0">
        <a:lnSpc>
          <a:spcPct val="89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sz="2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2560320" marR="0" indent="-274320" algn="l" defTabSz="914400" rtl="0" latinLnBrk="0">
        <a:lnSpc>
          <a:spcPct val="89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3017520" marR="0" indent="-274320" algn="l" defTabSz="914400" rtl="0" latinLnBrk="0">
        <a:lnSpc>
          <a:spcPct val="89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3474720" marR="0" indent="-274320" algn="l" defTabSz="914400" rtl="0" latinLnBrk="0">
        <a:lnSpc>
          <a:spcPct val="89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3931920" marR="0" indent="-274320" algn="l" defTabSz="914400" rtl="0" latinLnBrk="0">
        <a:lnSpc>
          <a:spcPct val="89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AutoShape 2"/>
          <p:cNvSpPr txBox="1">
            <a:spLocks noGrp="1"/>
          </p:cNvSpPr>
          <p:nvPr>
            <p:ph type="title"/>
          </p:nvPr>
        </p:nvSpPr>
        <p:spPr>
          <a:xfrm>
            <a:off x="291174" y="519772"/>
            <a:ext cx="8256860" cy="1584595"/>
          </a:xfrm>
          <a:prstGeom prst="rect">
            <a:avLst/>
          </a:prstGeom>
          <a:solidFill>
            <a:srgbClr val="339966"/>
          </a:solidFill>
          <a:ln>
            <a:solidFill>
              <a:srgbClr val="EEECE1"/>
            </a:solidFill>
            <a:round/>
          </a:ln>
          <a:effectLst>
            <a:outerShdw dist="161645" dir="2700000" rotWithShape="0">
              <a:srgbClr val="1F497D"/>
            </a:outerShdw>
          </a:effectLst>
        </p:spPr>
        <p:txBody>
          <a:bodyPr lIns="46037" tIns="46037" rIns="46037" bIns="46037"/>
          <a:lstStyle/>
          <a:p>
            <a:pPr algn="ctr">
              <a:spcBef>
                <a:spcPts val="7800"/>
              </a:spcBef>
              <a:defRPr sz="3200">
                <a:effectLst>
                  <a:outerShdw blurRad="38100" dist="38100" dir="2700000" rotWithShape="0">
                    <a:srgbClr val="000000"/>
                  </a:outerShdw>
                </a:effectLst>
              </a:defRPr>
            </a:pPr>
            <a:r>
              <a:t>DATA 301 </a:t>
            </a:r>
            <a:br/>
            <a:br/>
            <a:r>
              <a:t>Python II</a:t>
            </a:r>
          </a:p>
        </p:txBody>
      </p:sp>
      <p:sp>
        <p:nvSpPr>
          <p:cNvPr id="243" name="TextBox 1"/>
          <p:cNvSpPr txBox="1"/>
          <p:nvPr/>
        </p:nvSpPr>
        <p:spPr>
          <a:xfrm>
            <a:off x="1684020" y="2952750"/>
            <a:ext cx="5775960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Dr. Firas Moosvi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University of British Columbia Okanagan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firas.moosvi@ubc.ca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93" name="Title 1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r>
              <a:t>Python String Functions</a:t>
            </a:r>
          </a:p>
        </p:txBody>
      </p:sp>
      <p:graphicFrame>
        <p:nvGraphicFramePr>
          <p:cNvPr id="294" name="Table 3"/>
          <p:cNvGraphicFramePr/>
          <p:nvPr/>
        </p:nvGraphicFramePr>
        <p:xfrm>
          <a:off x="266699" y="1658135"/>
          <a:ext cx="8458202" cy="2958486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014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3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861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Operation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Syntax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Example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861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Length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len(st)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861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Upper case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upper()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st.upper()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HELLO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861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Lower case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lower()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st.lower()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hello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Convert to a string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str(9)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"9"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Concatenation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st1 + st2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HelloGoodbye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Substring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st[0:3]
st[1:]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Hel
ello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String to int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int("99")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99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5" name="Text Box 6"/>
          <p:cNvSpPr txBox="1"/>
          <p:nvPr/>
        </p:nvSpPr>
        <p:spPr>
          <a:xfrm>
            <a:off x="1341119" y="819150"/>
            <a:ext cx="6309361" cy="777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  = "Hello"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st2 = "Goodbye"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300" name="Rectangle 1026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r>
              <a:t>String Operators: Concatenation</a:t>
            </a:r>
          </a:p>
        </p:txBody>
      </p:sp>
      <p:sp>
        <p:nvSpPr>
          <p:cNvPr id="301" name="Rectangle 1027"/>
          <p:cNvSpPr txBox="1">
            <a:spLocks noGrp="1"/>
          </p:cNvSpPr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r>
              <a:t>The </a:t>
            </a:r>
            <a:r>
              <a:rPr b="1" i="1">
                <a:solidFill>
                  <a:srgbClr val="14FD3A"/>
                </a:solidFill>
              </a:rPr>
              <a:t>concatenation operator</a:t>
            </a:r>
            <a:r>
              <a:t> is used to combine two strings into a single string.  The notation is a plus sign '</a:t>
            </a:r>
            <a:r>
              <a:rPr b="1">
                <a:solidFill>
                  <a:srgbClr val="14FD3A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t>'.</a:t>
            </a:r>
          </a:p>
          <a:p>
            <a:r>
              <a:t>Example:</a:t>
            </a:r>
          </a:p>
        </p:txBody>
      </p:sp>
      <p:sp>
        <p:nvSpPr>
          <p:cNvPr id="302" name="Text Box 6"/>
          <p:cNvSpPr txBox="1"/>
          <p:nvPr/>
        </p:nvSpPr>
        <p:spPr>
          <a:xfrm>
            <a:off x="350520" y="2114550"/>
            <a:ext cx="8442960" cy="283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st1 = "Hello"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st2 = "World!"</a:t>
            </a:r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st3 = st1 + st2 # HelloWorld!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print(st1+st1)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 = 5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print(st1+str(num)) 	# Hello5</a:t>
            </a:r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Must convert number to string before 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concatenation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307" name="Rectangle 2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r>
              <a:t>String Concatenation Question</a:t>
            </a:r>
          </a:p>
        </p:txBody>
      </p:sp>
      <p:sp>
        <p:nvSpPr>
          <p:cNvPr id="308" name="Rectangle 3"/>
          <p:cNvSpPr txBox="1">
            <a:spLocks noGrp="1"/>
          </p:cNvSpPr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pPr>
              <a:defRPr b="1" i="1">
                <a:solidFill>
                  <a:srgbClr val="14FD3A"/>
                </a:solidFill>
              </a:defRPr>
            </a:pPr>
            <a:r>
              <a:t>Question:</a:t>
            </a:r>
            <a:r>
              <a:rPr b="0" i="0">
                <a:solidFill>
                  <a:srgbClr val="FFFFFF"/>
                </a:solidFill>
              </a:rPr>
              <a:t> What is the output of this code?</a:t>
            </a:r>
          </a:p>
          <a:p>
            <a:endParaRPr b="0" i="0">
              <a:solidFill>
                <a:srgbClr val="FFFFFF"/>
              </a:solidFill>
            </a:endParaRPr>
          </a:p>
          <a:p>
            <a:endParaRPr b="0" i="0">
              <a:solidFill>
                <a:srgbClr val="FFFFFF"/>
              </a:solidFill>
            </a:endParaRPr>
          </a:p>
          <a:p>
            <a:endParaRPr b="0" i="0">
              <a:solidFill>
                <a:srgbClr val="FFFFFF"/>
              </a:solidFill>
            </a:endParaRPr>
          </a:p>
          <a:p>
            <a:endParaRPr b="0" i="0">
              <a:solidFill>
                <a:srgbClr val="FFFFFF"/>
              </a:solidFill>
            </a:endParaRPr>
          </a:p>
          <a:p>
            <a:pPr>
              <a:defRPr b="1">
                <a:solidFill>
                  <a:srgbClr val="F0F000"/>
                </a:solidFill>
              </a:defRPr>
            </a:pPr>
            <a:r>
              <a:t>A)</a:t>
            </a:r>
            <a:r>
              <a:rPr b="0"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</a:p>
          <a:p>
            <a:pPr>
              <a:defRPr b="1">
                <a:solidFill>
                  <a:srgbClr val="F0F000"/>
                </a:solidFill>
              </a:defRPr>
            </a:pPr>
            <a:r>
              <a:t>B)</a:t>
            </a:r>
            <a:r>
              <a:rPr b="0"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Hello5World!</a:t>
            </a:r>
          </a:p>
          <a:p>
            <a:pPr>
              <a:defRPr b="1">
                <a:solidFill>
                  <a:srgbClr val="F0F000"/>
                </a:solidFill>
              </a:defRPr>
            </a:pPr>
            <a:r>
              <a:t>C)</a:t>
            </a:r>
            <a:r>
              <a:rPr b="0"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Hello5 World!</a:t>
            </a:r>
          </a:p>
          <a:p>
            <a:pPr>
              <a:defRPr b="1">
                <a:solidFill>
                  <a:srgbClr val="F0F000"/>
                </a:solidFill>
              </a:defRPr>
            </a:pPr>
            <a:r>
              <a:t>D)</a:t>
            </a:r>
            <a:r>
              <a:rPr b="0"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Hello 5 World!</a:t>
            </a:r>
          </a:p>
        </p:txBody>
      </p:sp>
      <p:sp>
        <p:nvSpPr>
          <p:cNvPr id="309" name="Text Box 6"/>
          <p:cNvSpPr txBox="1"/>
          <p:nvPr/>
        </p:nvSpPr>
        <p:spPr>
          <a:xfrm>
            <a:off x="350519" y="1123950"/>
            <a:ext cx="8442960" cy="1463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st1 = "Hello"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st2 = "World!"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 = 5</a:t>
            </a:r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print(st1 + str(num) + " " + st2)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314" name="Title 1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r>
              <a:t>Substring</a:t>
            </a:r>
          </a:p>
        </p:txBody>
      </p:sp>
      <p:sp>
        <p:nvSpPr>
          <p:cNvPr id="3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r>
              <a:t>The </a:t>
            </a:r>
            <a:r>
              <a:rPr b="1" i="1">
                <a:solidFill>
                  <a:srgbClr val="14FD3A"/>
                </a:solidFill>
              </a:rPr>
              <a:t>substring</a:t>
            </a:r>
            <a:r>
              <a:t> function will return a range of characters from a string.</a:t>
            </a:r>
          </a:p>
          <a:p>
            <a:pPr>
              <a:spcBef>
                <a:spcPts val="1200"/>
              </a:spcBef>
            </a:pPr>
            <a:r>
              <a:t>Syntax:</a:t>
            </a:r>
          </a:p>
          <a:p>
            <a:endParaRPr/>
          </a:p>
          <a:p>
            <a:r>
              <a:t>Examples:</a:t>
            </a:r>
          </a:p>
        </p:txBody>
      </p:sp>
      <p:sp>
        <p:nvSpPr>
          <p:cNvPr id="316" name="Text Box 6"/>
          <p:cNvSpPr txBox="1"/>
          <p:nvPr/>
        </p:nvSpPr>
        <p:spPr>
          <a:xfrm>
            <a:off x="231675" y="2724150"/>
            <a:ext cx="8442961" cy="2148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 = "Fantastic"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print(st[1])				# a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print(st[0:6])			# Fantas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print(st[4:])			# astic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print(st[:5]) 			# Fanta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print(st[-6:-2])		# tast</a:t>
            </a:r>
          </a:p>
        </p:txBody>
      </p:sp>
      <p:sp>
        <p:nvSpPr>
          <p:cNvPr id="317" name="Text Box 6"/>
          <p:cNvSpPr txBox="1"/>
          <p:nvPr/>
        </p:nvSpPr>
        <p:spPr>
          <a:xfrm>
            <a:off x="231675" y="1676613"/>
            <a:ext cx="8747761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</a:t>
            </a:r>
            <a:r>
              <a:rPr b="1">
                <a:solidFill>
                  <a:schemeClr val="accent6"/>
                </a:solidFill>
              </a:rPr>
              <a:t>[</a:t>
            </a:r>
            <a:r>
              <a:rPr i="1"/>
              <a:t>start</a:t>
            </a:r>
            <a:r>
              <a:rPr b="1">
                <a:solidFill>
                  <a:schemeClr val="accent6"/>
                </a:solidFill>
              </a:rPr>
              <a:t>:</a:t>
            </a:r>
            <a:r>
              <a:rPr i="1"/>
              <a:t>end</a:t>
            </a:r>
            <a:r>
              <a:rPr b="1">
                <a:solidFill>
                  <a:schemeClr val="accent6"/>
                </a:solidFill>
              </a:rPr>
              <a:t>]</a:t>
            </a:r>
            <a:r>
              <a:t>  # start is included, end is not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			# first character is index 0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320" name="Rectangle 2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r>
              <a:t>Substring Question</a:t>
            </a:r>
          </a:p>
        </p:txBody>
      </p:sp>
      <p:sp>
        <p:nvSpPr>
          <p:cNvPr id="321" name="Rectangle 3"/>
          <p:cNvSpPr txBox="1">
            <a:spLocks noGrp="1"/>
          </p:cNvSpPr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pPr marL="90525" indent="-90525" defTabSz="905255">
              <a:spcBef>
                <a:spcPts val="900"/>
              </a:spcBef>
              <a:defRPr sz="2376" b="1" i="1">
                <a:solidFill>
                  <a:srgbClr val="14FD3A"/>
                </a:solidFill>
              </a:defRPr>
            </a:pPr>
            <a:r>
              <a:t>Question:</a:t>
            </a:r>
            <a:r>
              <a:rPr b="0" i="0">
                <a:solidFill>
                  <a:srgbClr val="FFFFFF"/>
                </a:solidFill>
              </a:rPr>
              <a:t> What is the output of this code?</a:t>
            </a:r>
          </a:p>
          <a:p>
            <a:pPr marL="90525" indent="-90525" defTabSz="905255">
              <a:spcBef>
                <a:spcPts val="900"/>
              </a:spcBef>
              <a:defRPr sz="2376"/>
            </a:pPr>
            <a:endParaRPr b="0" i="0">
              <a:solidFill>
                <a:srgbClr val="FFFFFF"/>
              </a:solidFill>
            </a:endParaRPr>
          </a:p>
          <a:p>
            <a:pPr marL="90525" indent="-90525" defTabSz="905255">
              <a:spcBef>
                <a:spcPts val="900"/>
              </a:spcBef>
              <a:defRPr sz="2376"/>
            </a:pPr>
            <a:endParaRPr b="0" i="0">
              <a:solidFill>
                <a:srgbClr val="FFFFFF"/>
              </a:solidFill>
            </a:endParaRPr>
          </a:p>
          <a:p>
            <a:pPr marL="0" indent="0" defTabSz="905255">
              <a:spcBef>
                <a:spcPts val="900"/>
              </a:spcBef>
              <a:buSzTx/>
              <a:buNone/>
              <a:defRPr sz="2376"/>
            </a:pPr>
            <a:endParaRPr b="0" i="0">
              <a:solidFill>
                <a:srgbClr val="FFFFFF"/>
              </a:solidFill>
            </a:endParaRPr>
          </a:p>
          <a:p>
            <a:pPr marL="90525" indent="-90525" defTabSz="905255">
              <a:spcBef>
                <a:spcPts val="900"/>
              </a:spcBef>
              <a:defRPr sz="2376" b="1">
                <a:solidFill>
                  <a:srgbClr val="F0F000"/>
                </a:solidFill>
              </a:defRPr>
            </a:pPr>
            <a:r>
              <a:t>A)</a:t>
            </a:r>
            <a:r>
              <a:rPr b="0"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ABCDCDEFGABCD</a:t>
            </a:r>
          </a:p>
          <a:p>
            <a:pPr marL="90525" indent="-90525" defTabSz="905255">
              <a:spcBef>
                <a:spcPts val="900"/>
              </a:spcBef>
              <a:defRPr sz="2376" b="1">
                <a:solidFill>
                  <a:srgbClr val="F0F000"/>
                </a:solidFill>
              </a:defRPr>
            </a:pPr>
            <a:r>
              <a:t>B)</a:t>
            </a:r>
            <a:r>
              <a:rPr b="0"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ABCDEFGABC</a:t>
            </a:r>
          </a:p>
          <a:p>
            <a:pPr marL="90525" indent="-90525" defTabSz="905255">
              <a:spcBef>
                <a:spcPts val="900"/>
              </a:spcBef>
              <a:defRPr sz="2376" b="1">
                <a:solidFill>
                  <a:srgbClr val="F0F000"/>
                </a:solidFill>
              </a:defRPr>
            </a:pPr>
            <a:r>
              <a:t>C)</a:t>
            </a:r>
            <a:r>
              <a:rPr b="0"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ACDDEFGABCD</a:t>
            </a:r>
          </a:p>
          <a:p>
            <a:pPr marL="90525" indent="-90525" defTabSz="905255">
              <a:spcBef>
                <a:spcPts val="900"/>
              </a:spcBef>
              <a:defRPr sz="2376" b="1">
                <a:solidFill>
                  <a:srgbClr val="F0F000"/>
                </a:solidFill>
              </a:defRPr>
            </a:pPr>
            <a:r>
              <a:t>D)</a:t>
            </a:r>
            <a:r>
              <a:rPr b="0"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BCDDEFGABCD</a:t>
            </a:r>
          </a:p>
          <a:p>
            <a:pPr marL="90525" indent="-90525" defTabSz="905255">
              <a:spcBef>
                <a:spcPts val="900"/>
              </a:spcBef>
              <a:defRPr sz="2376" b="1">
                <a:solidFill>
                  <a:srgbClr val="F0F000"/>
                </a:solidFill>
              </a:defRPr>
            </a:pPr>
            <a:r>
              <a:t>E)</a:t>
            </a:r>
            <a:r>
              <a:rPr b="0">
                <a:solidFill>
                  <a:srgbClr val="FFFFFF"/>
                </a:solidFill>
              </a:rPr>
              <a:t>  </a:t>
            </a:r>
            <a:r>
              <a:rPr b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BCDECDEFGABC</a:t>
            </a:r>
          </a:p>
        </p:txBody>
      </p:sp>
      <p:sp>
        <p:nvSpPr>
          <p:cNvPr id="322" name="Text Box 6"/>
          <p:cNvSpPr txBox="1"/>
          <p:nvPr/>
        </p:nvSpPr>
        <p:spPr>
          <a:xfrm>
            <a:off x="350519" y="1352550"/>
            <a:ext cx="8442960" cy="777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 = "ABCDEFG"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print(st[1] + st[2:4] + st[3:] + st[:4])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327" name="Title 1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r>
              <a:t>Split</a:t>
            </a:r>
          </a:p>
        </p:txBody>
      </p:sp>
      <p:sp>
        <p:nvSpPr>
          <p:cNvPr id="32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r>
              <a:t>The </a:t>
            </a:r>
            <a:r>
              <a:rPr b="1" i="1">
                <a:solidFill>
                  <a:srgbClr val="14FD3A"/>
                </a:solidFill>
              </a:rPr>
              <a:t>split</a:t>
            </a:r>
            <a:r>
              <a:t> function will divide a string based on a separator.</a:t>
            </a:r>
          </a:p>
          <a:p>
            <a:r>
              <a:t>Examples:</a:t>
            </a:r>
          </a:p>
        </p:txBody>
      </p:sp>
      <p:sp>
        <p:nvSpPr>
          <p:cNvPr id="329" name="Text Box 6"/>
          <p:cNvSpPr txBox="1"/>
          <p:nvPr/>
        </p:nvSpPr>
        <p:spPr>
          <a:xfrm>
            <a:off x="108557" y="1581149"/>
            <a:ext cx="8989722" cy="317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 = "Awesome coding! Very good!"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print(st.split())		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['Awesome', 'coding!', 'Very', 'good!']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print(st.split("!"))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['Awesome coding', ' Very good', '']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 = 'data,csv,100,50,,25,"use split",99'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print(st.split(","))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['data', 'csv', '100', '50', '', '25', 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  '"use split"', '99']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334" name="Rectangle 2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br/>
            <a:r>
              <a:rPr sz="3200"/>
              <a:t>Try it: Python String Variables and Functions</a:t>
            </a:r>
          </a:p>
        </p:txBody>
      </p:sp>
      <p:sp>
        <p:nvSpPr>
          <p:cNvPr id="335" name="Rectangle 3"/>
          <p:cNvSpPr txBox="1">
            <a:spLocks noGrp="1"/>
          </p:cNvSpPr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pPr>
              <a:defRPr b="1" i="1">
                <a:solidFill>
                  <a:srgbClr val="14FD3A"/>
                </a:solidFill>
              </a:defRPr>
            </a:pPr>
            <a:r>
              <a:t>Question 1:</a:t>
            </a:r>
            <a:r>
              <a:rPr b="0" i="0">
                <a:solidFill>
                  <a:srgbClr val="FFFFFF"/>
                </a:solidFill>
              </a:rPr>
              <a:t> Write a Python program that prints out your name and age stored in variables like this:</a:t>
            </a:r>
          </a:p>
          <a:p>
            <a:endParaRPr b="0" i="0">
              <a:solidFill>
                <a:srgbClr val="FFFFFF"/>
              </a:solidFill>
            </a:endParaRPr>
          </a:p>
          <a:p>
            <a:endParaRPr b="0" i="0">
              <a:solidFill>
                <a:srgbClr val="FFFFFF"/>
              </a:solidFill>
            </a:endParaRPr>
          </a:p>
          <a:p>
            <a:pPr>
              <a:defRPr b="1" i="1">
                <a:solidFill>
                  <a:srgbClr val="14FD3A"/>
                </a:solidFill>
              </a:defRPr>
            </a:pPr>
            <a:endParaRPr b="0" i="0">
              <a:solidFill>
                <a:srgbClr val="FFFFFF"/>
              </a:solidFill>
            </a:endParaRPr>
          </a:p>
          <a:p>
            <a:pPr>
              <a:defRPr b="1" i="1">
                <a:solidFill>
                  <a:srgbClr val="14FD3A"/>
                </a:solidFill>
              </a:defRPr>
            </a:pPr>
            <a:r>
              <a:t>Question 2:</a:t>
            </a:r>
            <a:r>
              <a:rPr b="0" i="0">
                <a:solidFill>
                  <a:srgbClr val="FFFFFF"/>
                </a:solidFill>
              </a:rPr>
              <a:t> Write a Python program that prints out the first name and last name of </a:t>
            </a:r>
            <a:r>
              <a:rPr b="0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Steve Smith</a:t>
            </a:r>
            <a:r>
              <a:rPr b="0" i="0">
                <a:solidFill>
                  <a:srgbClr val="FFFFFF"/>
                </a:solidFill>
              </a:rPr>
              <a:t> like below.  You must use substring.</a:t>
            </a:r>
          </a:p>
          <a:p>
            <a:pPr marL="457200" lvl="1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Bonus challenge: Use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find()</a:t>
            </a:r>
            <a:r>
              <a:t> function so that it would work with any name.</a:t>
            </a:r>
          </a:p>
        </p:txBody>
      </p:sp>
      <p:sp>
        <p:nvSpPr>
          <p:cNvPr id="336" name="Text Box 6"/>
          <p:cNvSpPr txBox="1"/>
          <p:nvPr/>
        </p:nvSpPr>
        <p:spPr>
          <a:xfrm>
            <a:off x="357001" y="1638299"/>
            <a:ext cx="8442960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Name: Joe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Age: 25</a:t>
            </a:r>
          </a:p>
        </p:txBody>
      </p:sp>
      <p:sp>
        <p:nvSpPr>
          <p:cNvPr id="337" name="Text Box 6"/>
          <p:cNvSpPr txBox="1"/>
          <p:nvPr/>
        </p:nvSpPr>
        <p:spPr>
          <a:xfrm>
            <a:off x="350519" y="4019550"/>
            <a:ext cx="8442960" cy="777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First Name: Steve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Last Name: Smith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342" name="Title 1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r>
              <a:t>Print Formatting</a:t>
            </a:r>
          </a:p>
        </p:txBody>
      </p:sp>
      <p:sp>
        <p:nvSpPr>
          <p:cNvPr id="34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r>
              <a:t>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t> method can accept parameters for formatting.</a:t>
            </a:r>
          </a:p>
          <a:p>
            <a:endParaRPr/>
          </a:p>
          <a:p>
            <a:endParaRPr/>
          </a:p>
          <a:p>
            <a:endParaRPr/>
          </a:p>
          <a:p>
            <a:r>
              <a:t>This is one of the most obvious changes between Python 2:</a:t>
            </a:r>
          </a:p>
          <a:p>
            <a:endParaRPr/>
          </a:p>
          <a:p>
            <a:r>
              <a:t>and Python 3:</a:t>
            </a:r>
          </a:p>
        </p:txBody>
      </p:sp>
      <p:sp>
        <p:nvSpPr>
          <p:cNvPr id="344" name="Text Box 6"/>
          <p:cNvSpPr txBox="1"/>
          <p:nvPr/>
        </p:nvSpPr>
        <p:spPr>
          <a:xfrm>
            <a:off x="223287" y="3015048"/>
            <a:ext cx="844296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print "Hello"</a:t>
            </a:r>
          </a:p>
        </p:txBody>
      </p:sp>
      <p:sp>
        <p:nvSpPr>
          <p:cNvPr id="345" name="Text Box 6"/>
          <p:cNvSpPr txBox="1"/>
          <p:nvPr/>
        </p:nvSpPr>
        <p:spPr>
          <a:xfrm>
            <a:off x="198118" y="3926825"/>
            <a:ext cx="844296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print("Hello")</a:t>
            </a:r>
          </a:p>
        </p:txBody>
      </p:sp>
      <p:sp>
        <p:nvSpPr>
          <p:cNvPr id="346" name="Text Box 6"/>
          <p:cNvSpPr txBox="1"/>
          <p:nvPr/>
        </p:nvSpPr>
        <p:spPr>
          <a:xfrm>
            <a:off x="198118" y="1352550"/>
            <a:ext cx="8823960" cy="106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print("Hi", "Amy", ", your age is", 21)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print("Hi {}, your age is {}".format("Amy",21))</a:t>
            </a:r>
            <a:endParaRPr sz="200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351" name="Title 1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r>
              <a:t>Python Date and Time</a:t>
            </a:r>
          </a:p>
        </p:txBody>
      </p:sp>
      <p:sp>
        <p:nvSpPr>
          <p:cNvPr id="3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r>
              <a:t>Python supports date and time data types and functions.</a:t>
            </a:r>
          </a:p>
          <a:p>
            <a:r>
              <a:t>First, import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t> module: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datetime import datetime</a:t>
            </a:r>
          </a:p>
          <a:p>
            <a:r>
              <a:t>Functions:</a:t>
            </a:r>
          </a:p>
        </p:txBody>
      </p:sp>
      <p:sp>
        <p:nvSpPr>
          <p:cNvPr id="353" name="Text Box 6"/>
          <p:cNvSpPr txBox="1"/>
          <p:nvPr/>
        </p:nvSpPr>
        <p:spPr>
          <a:xfrm>
            <a:off x="274318" y="2497088"/>
            <a:ext cx="8747760" cy="213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now = datetime.now()</a:t>
            </a:r>
          </a:p>
          <a:p>
            <a:pPr defTabSz="457200"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print(now)</a:t>
            </a:r>
          </a:p>
          <a:p>
            <a:pPr defTabSz="457200"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current_year = now.year</a:t>
            </a:r>
          </a:p>
          <a:p>
            <a:pPr defTabSz="457200"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current_month = now.month</a:t>
            </a:r>
          </a:p>
          <a:p>
            <a:pPr defTabSz="457200"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current_day = now.day</a:t>
            </a:r>
          </a:p>
          <a:p>
            <a:pPr defTabSz="457200"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print("{}-{}-{} {}:{}:{}".format(now.year, now.month, now.day, now.hour, now.minute, now.second))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358" name="Title 1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r>
              <a:t>Python Clock</a:t>
            </a:r>
          </a:p>
        </p:txBody>
      </p:sp>
      <p:sp>
        <p:nvSpPr>
          <p:cNvPr id="35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r>
              <a:t>Python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time()</a:t>
            </a:r>
            <a:r>
              <a:t> function returns the current time in seconds: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 time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startTime = time.time()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print("Start time:", startTime)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print("How long will this take?")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endTime = time.time()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print("End time:", endTime)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print("Time elapsed:", endTime-startTime)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952770" y="1"/>
            <a:ext cx="184881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46" name="Title 1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r>
              <a:t>Python Math Expressions</a:t>
            </a:r>
          </a:p>
        </p:txBody>
      </p:sp>
      <p:sp>
        <p:nvSpPr>
          <p:cNvPr id="24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r>
              <a:t>Math </a:t>
            </a:r>
            <a:r>
              <a:rPr b="1" i="1">
                <a:solidFill>
                  <a:srgbClr val="14FD3A"/>
                </a:solidFill>
              </a:rPr>
              <a:t>expressions</a:t>
            </a:r>
            <a:r>
              <a:t> in Python:</a:t>
            </a:r>
          </a:p>
        </p:txBody>
      </p:sp>
      <p:graphicFrame>
        <p:nvGraphicFramePr>
          <p:cNvPr id="248" name="Table 3"/>
          <p:cNvGraphicFramePr/>
          <p:nvPr/>
        </p:nvGraphicFramePr>
        <p:xfrm>
          <a:off x="1219200" y="1276350"/>
          <a:ext cx="6096000" cy="2888461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861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Operation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Syntax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Example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861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Add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t>+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t>5 + 3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861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Subtract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t>-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t>10 – 2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861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Multiply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t>*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t>5 * 3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295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Divide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t>/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t>9 / 4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861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Modulus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t>%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t>9 % 4  
(answer is 1)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861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Exponent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t>**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t>5 ** 2
(answer is 25)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364" name="Title 1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r>
              <a:t>Python Input</a:t>
            </a:r>
          </a:p>
        </p:txBody>
      </p:sp>
      <p:sp>
        <p:nvSpPr>
          <p:cNvPr id="36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r>
              <a:t>To read from the keyboard (standard input), use the method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t>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marL="457200" lvl="1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Note in Python 2 the method is called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raw_input()</a:t>
            </a:r>
            <a:r>
              <a:t>.</a:t>
            </a:r>
          </a:p>
        </p:txBody>
      </p:sp>
      <p:sp>
        <p:nvSpPr>
          <p:cNvPr id="366" name="Text Box 6"/>
          <p:cNvSpPr txBox="1"/>
          <p:nvPr/>
        </p:nvSpPr>
        <p:spPr>
          <a:xfrm>
            <a:off x="224445" y="1638300"/>
            <a:ext cx="8823960" cy="1463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name = input("What's your name?")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print(name)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age = input("What's your age?")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print(age)</a:t>
            </a:r>
          </a:p>
        </p:txBody>
      </p:sp>
      <p:grpSp>
        <p:nvGrpSpPr>
          <p:cNvPr id="369" name="Group 13"/>
          <p:cNvGrpSpPr/>
          <p:nvPr/>
        </p:nvGrpSpPr>
        <p:grpSpPr>
          <a:xfrm>
            <a:off x="6095999" y="2317283"/>
            <a:ext cx="2050972" cy="548641"/>
            <a:chOff x="0" y="0"/>
            <a:chExt cx="2050970" cy="548640"/>
          </a:xfrm>
        </p:grpSpPr>
        <p:sp>
          <p:nvSpPr>
            <p:cNvPr id="367" name="Text Box 14"/>
            <p:cNvSpPr txBox="1"/>
            <p:nvPr/>
          </p:nvSpPr>
          <p:spPr>
            <a:xfrm>
              <a:off x="521969" y="0"/>
              <a:ext cx="1529002" cy="548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FFCC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Prompt for value from user</a:t>
              </a:r>
            </a:p>
          </p:txBody>
        </p:sp>
        <p:sp>
          <p:nvSpPr>
            <p:cNvPr id="368" name="Line 15"/>
            <p:cNvSpPr/>
            <p:nvPr/>
          </p:nvSpPr>
          <p:spPr>
            <a:xfrm flipH="1" flipV="1">
              <a:off x="0" y="277416"/>
              <a:ext cx="476250" cy="3572"/>
            </a:xfrm>
            <a:prstGeom prst="line">
              <a:avLst/>
            </a:prstGeom>
            <a:noFill/>
            <a:ln w="31750" cap="flat">
              <a:solidFill>
                <a:srgbClr val="FFCC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72" name="Group 4"/>
          <p:cNvGrpSpPr/>
          <p:nvPr/>
        </p:nvGrpSpPr>
        <p:grpSpPr>
          <a:xfrm>
            <a:off x="2026920" y="3105150"/>
            <a:ext cx="2083462" cy="591503"/>
            <a:chOff x="0" y="0"/>
            <a:chExt cx="2083461" cy="591501"/>
          </a:xfrm>
        </p:grpSpPr>
        <p:sp>
          <p:nvSpPr>
            <p:cNvPr id="370" name="Text Box 5"/>
            <p:cNvSpPr txBox="1"/>
            <p:nvPr/>
          </p:nvSpPr>
          <p:spPr>
            <a:xfrm>
              <a:off x="0" y="271461"/>
              <a:ext cx="208346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14FD3A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print out value received</a:t>
              </a:r>
            </a:p>
          </p:txBody>
        </p:sp>
        <p:sp>
          <p:nvSpPr>
            <p:cNvPr id="371" name="Line 6"/>
            <p:cNvSpPr/>
            <p:nvPr/>
          </p:nvSpPr>
          <p:spPr>
            <a:xfrm flipH="1" flipV="1">
              <a:off x="61437" y="0"/>
              <a:ext cx="108347" cy="270272"/>
            </a:xfrm>
            <a:prstGeom prst="line">
              <a:avLst/>
            </a:prstGeom>
            <a:noFill/>
            <a:ln w="31750" cap="flat">
              <a:solidFill>
                <a:srgbClr val="14FD3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73" name="AutoShape 4"/>
          <p:cNvSpPr/>
          <p:nvPr/>
        </p:nvSpPr>
        <p:spPr>
          <a:xfrm>
            <a:off x="76201" y="4"/>
            <a:ext cx="455372" cy="39845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0F00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1" animBg="1" advAuto="0"/>
      <p:bldP spid="372" grpId="2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376" name="Rectangle 2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br/>
            <a:r>
              <a:rPr sz="3200"/>
              <a:t>Try it: Python Input, Output, and Dates</a:t>
            </a:r>
          </a:p>
        </p:txBody>
      </p:sp>
      <p:sp>
        <p:nvSpPr>
          <p:cNvPr id="377" name="Rectangle 3"/>
          <p:cNvSpPr txBox="1">
            <a:spLocks noGrp="1"/>
          </p:cNvSpPr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pPr>
              <a:defRPr b="1" i="1">
                <a:solidFill>
                  <a:srgbClr val="14FD3A"/>
                </a:solidFill>
              </a:defRPr>
            </a:pPr>
            <a:r>
              <a:t>Question 1:</a:t>
            </a:r>
            <a:r>
              <a:rPr b="0" i="0">
                <a:solidFill>
                  <a:srgbClr val="FFFFFF"/>
                </a:solidFill>
              </a:rPr>
              <a:t> Write a program that reads a name and prints out the name, the length of the name, the first five characters of the name.</a:t>
            </a:r>
          </a:p>
          <a:p>
            <a:endParaRPr b="0" i="0">
              <a:solidFill>
                <a:srgbClr val="FFFFFF"/>
              </a:solidFill>
            </a:endParaRPr>
          </a:p>
          <a:p>
            <a:pPr>
              <a:defRPr b="1" i="1">
                <a:solidFill>
                  <a:srgbClr val="14FD3A"/>
                </a:solidFill>
              </a:defRPr>
            </a:pPr>
            <a:r>
              <a:t>Question 2:</a:t>
            </a:r>
            <a:r>
              <a:rPr b="0" i="0">
                <a:solidFill>
                  <a:srgbClr val="FFFFFF"/>
                </a:solidFill>
              </a:rPr>
              <a:t> Print out the current date in </a:t>
            </a:r>
            <a:r>
              <a:rPr b="0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YYYY/MM/DD</a:t>
            </a:r>
            <a:r>
              <a:rPr b="0" i="0">
                <a:solidFill>
                  <a:srgbClr val="FFFFFF"/>
                </a:solidFill>
              </a:rPr>
              <a:t> format.  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382" name="Rectangle 2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r>
              <a:t>Comparisons</a:t>
            </a:r>
          </a:p>
        </p:txBody>
      </p:sp>
      <p:sp>
        <p:nvSpPr>
          <p:cNvPr id="383" name="Rectangle 3"/>
          <p:cNvSpPr txBox="1">
            <a:spLocks noGrp="1"/>
          </p:cNvSpPr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pPr marL="86867" indent="-86867" defTabSz="868680">
              <a:lnSpc>
                <a:spcPct val="80100"/>
              </a:lnSpc>
              <a:spcBef>
                <a:spcPts val="900"/>
              </a:spcBef>
              <a:defRPr sz="2280"/>
            </a:pPr>
            <a:r>
              <a:t>A </a:t>
            </a:r>
            <a:r>
              <a:rPr b="1" i="1">
                <a:solidFill>
                  <a:srgbClr val="14FD3A"/>
                </a:solidFill>
              </a:rPr>
              <a:t>comparison operator</a:t>
            </a:r>
            <a:r>
              <a:t> compares two values.  Examples:</a:t>
            </a:r>
          </a:p>
          <a:p>
            <a:pPr marL="434340" lvl="1" indent="-208483" defTabSz="868680">
              <a:lnSpc>
                <a:spcPct val="71100"/>
              </a:lnSpc>
              <a:spcBef>
                <a:spcPts val="400"/>
              </a:spcBef>
              <a:buFont typeface="Arial"/>
              <a:buChar char="•"/>
              <a:defRPr sz="19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5 &lt; 10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434340" lvl="1" indent="-208483" defTabSz="868680">
              <a:lnSpc>
                <a:spcPct val="71100"/>
              </a:lnSpc>
              <a:spcBef>
                <a:spcPts val="400"/>
              </a:spcBef>
              <a:buFont typeface="Arial"/>
              <a:buChar char="•"/>
              <a:defRPr sz="19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 &gt; 5   # N is a variable. Answer depends on what is N.</a:t>
            </a:r>
          </a:p>
          <a:p>
            <a:pPr marL="434340" lvl="1" indent="-208483" defTabSz="868680">
              <a:lnSpc>
                <a:spcPct val="71100"/>
              </a:lnSpc>
              <a:spcBef>
                <a:spcPts val="400"/>
              </a:spcBef>
              <a:buFont typeface="Arial"/>
              <a:buChar char="•"/>
              <a:defRPr sz="1900">
                <a:solidFill>
                  <a:srgbClr val="FFFF00"/>
                </a:solidFill>
              </a:defRPr>
            </a:pPr>
            <a:endParaRPr/>
          </a:p>
          <a:p>
            <a:pPr marL="86867" indent="-86867" defTabSz="868680">
              <a:lnSpc>
                <a:spcPct val="71100"/>
              </a:lnSpc>
              <a:spcBef>
                <a:spcPts val="900"/>
              </a:spcBef>
              <a:defRPr sz="2280"/>
            </a:pPr>
            <a:r>
              <a:t>Comparison operators in Python:</a:t>
            </a:r>
          </a:p>
          <a:p>
            <a:pPr marL="434340" lvl="1" indent="-208483" defTabSz="868680">
              <a:lnSpc>
                <a:spcPct val="71100"/>
              </a:lnSpc>
              <a:spcBef>
                <a:spcPts val="400"/>
              </a:spcBef>
              <a:buFont typeface="Arial"/>
              <a:buChar char="•"/>
              <a:defRPr sz="19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		- Greater than</a:t>
            </a:r>
          </a:p>
          <a:p>
            <a:pPr marL="434340" lvl="1" indent="-208483" defTabSz="868680">
              <a:lnSpc>
                <a:spcPct val="71100"/>
              </a:lnSpc>
              <a:spcBef>
                <a:spcPts val="400"/>
              </a:spcBef>
              <a:buFont typeface="Arial"/>
              <a:buChar char="•"/>
              <a:defRPr sz="19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&gt;=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		- Greater than or equal</a:t>
            </a:r>
          </a:p>
          <a:p>
            <a:pPr marL="434340" lvl="1" indent="-208483" defTabSz="868680">
              <a:lnSpc>
                <a:spcPct val="71100"/>
              </a:lnSpc>
              <a:spcBef>
                <a:spcPts val="400"/>
              </a:spcBef>
              <a:buFont typeface="Arial"/>
              <a:buChar char="•"/>
              <a:defRPr sz="19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		 - Less than</a:t>
            </a:r>
          </a:p>
          <a:p>
            <a:pPr marL="434340" lvl="1" indent="-208483" defTabSz="868680">
              <a:lnSpc>
                <a:spcPct val="71100"/>
              </a:lnSpc>
              <a:spcBef>
                <a:spcPts val="400"/>
              </a:spcBef>
              <a:buFont typeface="Arial"/>
              <a:buChar char="•"/>
              <a:defRPr sz="19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&lt;=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		-  Less than or equal</a:t>
            </a:r>
          </a:p>
          <a:p>
            <a:pPr marL="434340" lvl="1" indent="-208483" defTabSz="868680">
              <a:lnSpc>
                <a:spcPct val="71100"/>
              </a:lnSpc>
              <a:spcBef>
                <a:spcPts val="400"/>
              </a:spcBef>
              <a:buFont typeface="Arial"/>
              <a:buChar char="•"/>
              <a:defRPr sz="19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==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		-  Equal (Note: Not "=" which is used for assignment!)</a:t>
            </a:r>
          </a:p>
          <a:p>
            <a:pPr marL="434340" lvl="1" indent="-208483" defTabSz="868680">
              <a:lnSpc>
                <a:spcPct val="71100"/>
              </a:lnSpc>
              <a:spcBef>
                <a:spcPts val="400"/>
              </a:spcBef>
              <a:buFont typeface="Arial"/>
              <a:buChar char="•"/>
              <a:defRPr sz="19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!=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		-  Not equal</a:t>
            </a:r>
          </a:p>
          <a:p>
            <a:pPr marL="86867" indent="-86867" defTabSz="868680">
              <a:lnSpc>
                <a:spcPct val="80100"/>
              </a:lnSpc>
              <a:spcBef>
                <a:spcPts val="900"/>
              </a:spcBef>
              <a:defRPr sz="2280"/>
            </a:pPr>
            <a:r>
              <a:t>The result of a comparison is a </a:t>
            </a:r>
            <a:r>
              <a:rPr b="1" i="1">
                <a:solidFill>
                  <a:srgbClr val="14FD3A"/>
                </a:solidFill>
              </a:rPr>
              <a:t>Boolean value</a:t>
            </a:r>
            <a:r>
              <a:t> which is either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1"/>
              <a:t> </a:t>
            </a:r>
            <a:r>
              <a:t>or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386" name="Rectangle 2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br/>
            <a:r>
              <a:t>Conditions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not</a:t>
            </a:r>
          </a:p>
        </p:txBody>
      </p:sp>
      <p:sp>
        <p:nvSpPr>
          <p:cNvPr id="387" name="Rectangle 3"/>
          <p:cNvSpPr txBox="1">
            <a:spLocks noGrp="1"/>
          </p:cNvSpPr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r>
              <a:t>A </a:t>
            </a:r>
            <a:r>
              <a:rPr b="1" i="1">
                <a:solidFill>
                  <a:srgbClr val="14FD3A"/>
                </a:solidFill>
              </a:rPr>
              <a:t>condition</a:t>
            </a:r>
            <a:r>
              <a:t> is an expression that is either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t> and may contain one or more comparisons.  Conditions may be combined using: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t>.</a:t>
            </a:r>
          </a:p>
          <a:p>
            <a:pPr marL="457200" lvl="1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order of evaluation: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t>  May change order with parentheses.</a:t>
            </a:r>
          </a:p>
        </p:txBody>
      </p:sp>
      <p:graphicFrame>
        <p:nvGraphicFramePr>
          <p:cNvPr id="388" name="Table 4"/>
          <p:cNvGraphicFramePr/>
          <p:nvPr/>
        </p:nvGraphicFramePr>
        <p:xfrm>
          <a:off x="349380" y="2243608"/>
          <a:ext cx="8458201" cy="1495445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407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861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Operation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Syntax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Examples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861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AND
(True if both are True)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 and True
False and True
False and False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
False
False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861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OR
(True if either or both are True)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 or True
False or True
False or False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
True
False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861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NOT
(Reverses: e.g. True becomes False)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True
not False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
True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391" name="Rectangle 2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r>
              <a:t>Condition Examples</a:t>
            </a:r>
          </a:p>
        </p:txBody>
      </p:sp>
      <p:sp>
        <p:nvSpPr>
          <p:cNvPr id="392" name="Text Box 6"/>
          <p:cNvSpPr txBox="1"/>
          <p:nvPr/>
        </p:nvSpPr>
        <p:spPr>
          <a:xfrm>
            <a:off x="121919" y="819149"/>
            <a:ext cx="8823960" cy="312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 = 5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 = 8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print(n &gt; 5)										# False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print(n == v)									# False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print(n != v)									# True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print(n == v and n+4&gt;v)					# False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print(n == v or n+4&gt;v)						# True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print(n+1 == v-2 or not v&gt;4)			# True</a:t>
            </a:r>
            <a:endParaRPr sz="200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395" name="Rectangle 2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r>
              <a:t>Python Condition Question</a:t>
            </a:r>
          </a:p>
        </p:txBody>
      </p:sp>
      <p:sp>
        <p:nvSpPr>
          <p:cNvPr id="396" name="Rectangle 3"/>
          <p:cNvSpPr txBox="1">
            <a:spLocks noGrp="1"/>
          </p:cNvSpPr>
          <p:nvPr>
            <p:ph type="body" idx="1"/>
          </p:nvPr>
        </p:nvSpPr>
        <p:spPr>
          <a:xfrm>
            <a:off x="62837" y="895350"/>
            <a:ext cx="9031289" cy="4191000"/>
          </a:xfrm>
          <a:prstGeom prst="rect">
            <a:avLst/>
          </a:prstGeom>
        </p:spPr>
        <p:txBody>
          <a:bodyPr/>
          <a:lstStyle/>
          <a:p>
            <a:pPr marL="88696" indent="-88696" defTabSz="886968">
              <a:spcBef>
                <a:spcPts val="900"/>
              </a:spcBef>
              <a:defRPr sz="2328" b="1" i="1">
                <a:solidFill>
                  <a:srgbClr val="14FD3A"/>
                </a:solidFill>
              </a:defRPr>
            </a:pPr>
            <a:r>
              <a:t>Question:</a:t>
            </a:r>
            <a:r>
              <a:rPr b="0" i="0">
                <a:solidFill>
                  <a:srgbClr val="FFFFFF"/>
                </a:solidFill>
              </a:rPr>
              <a:t> How many of the following conditions are </a:t>
            </a:r>
            <a:r>
              <a:rPr i="0">
                <a:solidFill>
                  <a:srgbClr val="FFFF00"/>
                </a:solidFill>
              </a:rPr>
              <a:t>TRUE</a:t>
            </a:r>
            <a:r>
              <a:rPr b="0" i="0">
                <a:solidFill>
                  <a:srgbClr val="FFFFFF"/>
                </a:solidFill>
              </a:rPr>
              <a:t>?</a:t>
            </a:r>
          </a:p>
          <a:p>
            <a:pPr marL="88696" indent="-88696" defTabSz="886968">
              <a:spcBef>
                <a:spcPts val="900"/>
              </a:spcBef>
              <a:defRPr sz="2328"/>
            </a:pPr>
            <a:endParaRPr b="0" i="0">
              <a:solidFill>
                <a:srgbClr val="FFFFFF"/>
              </a:solidFill>
            </a:endParaRPr>
          </a:p>
          <a:p>
            <a:pPr marL="88696" indent="-88696" defTabSz="886968">
              <a:spcBef>
                <a:spcPts val="900"/>
              </a:spcBef>
              <a:defRPr sz="2328"/>
            </a:pPr>
            <a:r>
              <a:t>1)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 and False</a:t>
            </a:r>
          </a:p>
          <a:p>
            <a:pPr marL="88696" indent="-88696" defTabSz="886968">
              <a:spcBef>
                <a:spcPts val="900"/>
              </a:spcBef>
              <a:defRPr sz="2328"/>
            </a:pPr>
            <a:r>
              <a:t>2)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not True or not False</a:t>
            </a:r>
          </a:p>
          <a:p>
            <a:pPr marL="88696" indent="-88696" defTabSz="886968">
              <a:spcBef>
                <a:spcPts val="900"/>
              </a:spcBef>
              <a:defRPr sz="2328"/>
            </a:pPr>
            <a:r>
              <a:t>3)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 &gt; 5 or 5 &gt; 3 and 4 != 4</a:t>
            </a:r>
          </a:p>
          <a:p>
            <a:pPr marL="88696" indent="-88696" defTabSz="886968">
              <a:spcBef>
                <a:spcPts val="900"/>
              </a:spcBef>
              <a:defRPr sz="2328"/>
            </a:pPr>
            <a:r>
              <a:t>4)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(1 &lt; 2 or 3 &gt; 5) and (2 == 2 and 4 != 5)</a:t>
            </a:r>
          </a:p>
          <a:p>
            <a:pPr marL="88696" indent="-88696" defTabSz="886968">
              <a:spcBef>
                <a:spcPts val="900"/>
              </a:spcBef>
              <a:defRPr sz="2328"/>
            </a:pPr>
            <a:r>
              <a:t>5)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not (True or False) or True and (not False)</a:t>
            </a:r>
          </a:p>
          <a:p>
            <a:pPr marL="88696" indent="-88696" defTabSz="886968">
              <a:spcBef>
                <a:spcPts val="900"/>
              </a:spcBef>
              <a:defRPr sz="2328" b="1">
                <a:solidFill>
                  <a:srgbClr val="F0F000"/>
                </a:solidFill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88696" indent="-88696" defTabSz="886968">
              <a:spcBef>
                <a:spcPts val="900"/>
              </a:spcBef>
              <a:defRPr sz="2328" b="1">
                <a:solidFill>
                  <a:srgbClr val="F0F000"/>
                </a:solidFill>
              </a:defRPr>
            </a:pPr>
            <a:r>
              <a:t>A) </a:t>
            </a:r>
            <a:r>
              <a:rPr b="0">
                <a:solidFill>
                  <a:srgbClr val="FFFFFF"/>
                </a:solidFill>
              </a:rPr>
              <a:t>0		</a:t>
            </a:r>
            <a:r>
              <a:t>B)</a:t>
            </a:r>
            <a:r>
              <a:rPr b="0">
                <a:solidFill>
                  <a:srgbClr val="FFFFFF"/>
                </a:solidFill>
              </a:rPr>
              <a:t> 1		</a:t>
            </a:r>
            <a:r>
              <a:t>C)</a:t>
            </a:r>
            <a:r>
              <a:rPr b="0">
                <a:solidFill>
                  <a:srgbClr val="FFFFFF"/>
                </a:solidFill>
              </a:rPr>
              <a:t> 2		</a:t>
            </a:r>
            <a:r>
              <a:t>D)</a:t>
            </a:r>
            <a:r>
              <a:rPr b="0">
                <a:solidFill>
                  <a:srgbClr val="FFFFFF"/>
                </a:solidFill>
              </a:rPr>
              <a:t> 3</a:t>
            </a:r>
            <a:r>
              <a:t>		E)</a:t>
            </a:r>
            <a:r>
              <a:rPr b="0">
                <a:solidFill>
                  <a:srgbClr val="FFFFFF"/>
                </a:solidFill>
              </a:rPr>
              <a:t> 4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401" name="Title 1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r>
              <a:t>Decisions</a:t>
            </a:r>
          </a:p>
        </p:txBody>
      </p:sp>
      <p:sp>
        <p:nvSpPr>
          <p:cNvPr id="40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pPr>
              <a:defRPr b="1" i="1">
                <a:solidFill>
                  <a:srgbClr val="14FD3A"/>
                </a:solidFill>
              </a:defRPr>
            </a:pPr>
            <a:r>
              <a:t>Decisions</a:t>
            </a:r>
            <a:r>
              <a:rPr b="0" i="0">
                <a:solidFill>
                  <a:srgbClr val="FFFFFF"/>
                </a:solidFill>
              </a:rPr>
              <a:t> allow the program to perform different actions based on  conditions.  Python decision syntax:</a:t>
            </a:r>
          </a:p>
          <a:p>
            <a:endParaRPr b="0" i="0">
              <a:solidFill>
                <a:srgbClr val="FFFFFF"/>
              </a:solidFill>
            </a:endParaRPr>
          </a:p>
          <a:p>
            <a:endParaRPr b="0" i="0">
              <a:solidFill>
                <a:srgbClr val="FFFFFF"/>
              </a:solidFill>
            </a:endParaRPr>
          </a:p>
          <a:p>
            <a:endParaRPr b="0" i="0">
              <a:solidFill>
                <a:srgbClr val="FFFFFF"/>
              </a:solidFill>
            </a:endParaRPr>
          </a:p>
          <a:p>
            <a:endParaRPr b="0" i="0">
              <a:solidFill>
                <a:srgbClr val="FFFFFF"/>
              </a:solidFill>
            </a:endParaRPr>
          </a:p>
          <a:p>
            <a:pPr marL="457200" lvl="1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endParaRPr b="0" i="0">
              <a:solidFill>
                <a:srgbClr val="FFFFFF"/>
              </a:solidFill>
            </a:endParaRPr>
          </a:p>
          <a:p>
            <a:pPr marL="457200" lvl="1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The statement after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t> condition is only performed if the condition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t>.</a:t>
            </a:r>
          </a:p>
          <a:p>
            <a:pPr marL="457200" lvl="1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If there is 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t>, the statement after the else is done if condition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t>.</a:t>
            </a:r>
          </a:p>
          <a:p>
            <a:pPr marL="457200" lvl="1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Indentation is important!  Remember the colon!</a:t>
            </a:r>
          </a:p>
        </p:txBody>
      </p:sp>
      <p:sp>
        <p:nvSpPr>
          <p:cNvPr id="403" name="Text Box 5"/>
          <p:cNvSpPr txBox="1"/>
          <p:nvPr/>
        </p:nvSpPr>
        <p:spPr>
          <a:xfrm>
            <a:off x="505715" y="1885950"/>
            <a:ext cx="2804162" cy="777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4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</a:t>
            </a:r>
            <a:r>
              <a:rPr b="0">
                <a:solidFill>
                  <a:srgbClr val="FFFFFF"/>
                </a:solidFill>
              </a:rPr>
              <a:t> </a:t>
            </a:r>
            <a:r>
              <a:rPr b="0" i="1">
                <a:solidFill>
                  <a:srgbClr val="FFFFFF"/>
                </a:solidFill>
              </a:rPr>
              <a:t>condition</a:t>
            </a:r>
            <a:r>
              <a:t>:</a:t>
            </a:r>
            <a:endParaRPr sz="2000">
              <a:solidFill>
                <a:srgbClr val="FFFFFF"/>
              </a:solidFill>
            </a:endParaRPr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i="1"/>
              <a:t>statement</a:t>
            </a:r>
          </a:p>
        </p:txBody>
      </p:sp>
      <p:sp>
        <p:nvSpPr>
          <p:cNvPr id="404" name="Text Box 5"/>
          <p:cNvSpPr txBox="1"/>
          <p:nvPr/>
        </p:nvSpPr>
        <p:spPr>
          <a:xfrm>
            <a:off x="4807051" y="1885950"/>
            <a:ext cx="2804161" cy="1463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4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</a:t>
            </a:r>
            <a:r>
              <a:rPr b="0">
                <a:solidFill>
                  <a:srgbClr val="FFFFFF"/>
                </a:solidFill>
              </a:rPr>
              <a:t> </a:t>
            </a:r>
            <a:r>
              <a:rPr b="0" i="1">
                <a:solidFill>
                  <a:srgbClr val="FFFFFF"/>
                </a:solidFill>
              </a:rPr>
              <a:t>condition</a:t>
            </a:r>
            <a:r>
              <a:t>:</a:t>
            </a:r>
            <a:endParaRPr sz="2000">
              <a:solidFill>
                <a:srgbClr val="FFFFFF"/>
              </a:solidFill>
            </a:endParaRPr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i="1"/>
              <a:t>statement</a:t>
            </a:r>
            <a:endParaRPr sz="2000"/>
          </a:p>
          <a:p>
            <a:pPr defTabSz="457200">
              <a:defRPr sz="24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else:</a:t>
            </a:r>
            <a:endParaRPr sz="2000">
              <a:solidFill>
                <a:srgbClr val="FFFFFF"/>
              </a:solidFill>
            </a:endParaRPr>
          </a:p>
          <a:p>
            <a:pPr defTabSz="457200">
              <a:defRPr sz="2400" i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statement</a:t>
            </a:r>
          </a:p>
        </p:txBody>
      </p:sp>
      <p:grpSp>
        <p:nvGrpSpPr>
          <p:cNvPr id="407" name="Group 13"/>
          <p:cNvGrpSpPr/>
          <p:nvPr/>
        </p:nvGrpSpPr>
        <p:grpSpPr>
          <a:xfrm>
            <a:off x="2704408" y="2216318"/>
            <a:ext cx="2050971" cy="566500"/>
            <a:chOff x="0" y="0"/>
            <a:chExt cx="2050970" cy="566499"/>
          </a:xfrm>
        </p:grpSpPr>
        <p:sp>
          <p:nvSpPr>
            <p:cNvPr id="405" name="Text Box 14"/>
            <p:cNvSpPr txBox="1"/>
            <p:nvPr/>
          </p:nvSpPr>
          <p:spPr>
            <a:xfrm>
              <a:off x="521969" y="0"/>
              <a:ext cx="1529002" cy="566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500">
                  <a:solidFill>
                    <a:srgbClr val="FFCC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Done if condition is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True</a:t>
              </a:r>
            </a:p>
          </p:txBody>
        </p:sp>
        <p:sp>
          <p:nvSpPr>
            <p:cNvPr id="406" name="Line 15"/>
            <p:cNvSpPr/>
            <p:nvPr/>
          </p:nvSpPr>
          <p:spPr>
            <a:xfrm flipH="1" flipV="1">
              <a:off x="0" y="277416"/>
              <a:ext cx="476250" cy="3572"/>
            </a:xfrm>
            <a:prstGeom prst="line">
              <a:avLst/>
            </a:prstGeom>
            <a:noFill/>
            <a:ln w="31750" cap="flat">
              <a:solidFill>
                <a:srgbClr val="FFCC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10" name="Group 4"/>
          <p:cNvGrpSpPr/>
          <p:nvPr/>
        </p:nvGrpSpPr>
        <p:grpSpPr>
          <a:xfrm>
            <a:off x="7019925" y="2986083"/>
            <a:ext cx="2034676" cy="566500"/>
            <a:chOff x="0" y="0"/>
            <a:chExt cx="2034675" cy="566499"/>
          </a:xfrm>
        </p:grpSpPr>
        <p:sp>
          <p:nvSpPr>
            <p:cNvPr id="408" name="Text Box 5"/>
            <p:cNvSpPr txBox="1"/>
            <p:nvPr/>
          </p:nvSpPr>
          <p:spPr>
            <a:xfrm>
              <a:off x="504110" y="0"/>
              <a:ext cx="1530566" cy="566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500">
                  <a:solidFill>
                    <a:srgbClr val="14FD3A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Done if condition</a:t>
              </a:r>
              <a:endPara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defRPr sz="1500">
                  <a:solidFill>
                    <a:srgbClr val="14FD3A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is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False</a:t>
              </a:r>
            </a:p>
          </p:txBody>
        </p:sp>
        <p:sp>
          <p:nvSpPr>
            <p:cNvPr id="409" name="Line 6"/>
            <p:cNvSpPr/>
            <p:nvPr/>
          </p:nvSpPr>
          <p:spPr>
            <a:xfrm flipH="1" flipV="1">
              <a:off x="0" y="220266"/>
              <a:ext cx="489347" cy="9525"/>
            </a:xfrm>
            <a:prstGeom prst="line">
              <a:avLst/>
            </a:prstGeom>
            <a:noFill/>
            <a:ln w="31750" cap="flat">
              <a:solidFill>
                <a:srgbClr val="14FD3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11" name="Line 15"/>
          <p:cNvSpPr/>
          <p:nvPr/>
        </p:nvSpPr>
        <p:spPr>
          <a:xfrm>
            <a:off x="4549476" y="2538193"/>
            <a:ext cx="682644" cy="4233"/>
          </a:xfrm>
          <a:prstGeom prst="line">
            <a:avLst/>
          </a:prstGeom>
          <a:ln w="31750">
            <a:solidFill>
              <a:srgbClr val="FFCC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2" name="AutoShape 4"/>
          <p:cNvSpPr/>
          <p:nvPr/>
        </p:nvSpPr>
        <p:spPr>
          <a:xfrm>
            <a:off x="76201" y="4"/>
            <a:ext cx="455372" cy="39845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0F00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" grpId="1" animBg="1" advAuto="0"/>
      <p:bldP spid="410" grpId="2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417" name="Title 1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r>
              <a:t>Decisions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t>/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t> Syntax</a:t>
            </a:r>
          </a:p>
        </p:txBody>
      </p:sp>
      <p:sp>
        <p:nvSpPr>
          <p:cNvPr id="41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r>
              <a:t>If there are more than two choices, use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t>/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t>/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t> syntax:</a:t>
            </a:r>
          </a:p>
        </p:txBody>
      </p:sp>
      <p:sp>
        <p:nvSpPr>
          <p:cNvPr id="419" name="Text Box 5"/>
          <p:cNvSpPr txBox="1"/>
          <p:nvPr/>
        </p:nvSpPr>
        <p:spPr>
          <a:xfrm>
            <a:off x="155476" y="1504950"/>
            <a:ext cx="3532604" cy="283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4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</a:t>
            </a:r>
            <a:r>
              <a:rPr b="0">
                <a:solidFill>
                  <a:srgbClr val="FFFFFF"/>
                </a:solidFill>
              </a:rPr>
              <a:t> </a:t>
            </a:r>
            <a:r>
              <a:rPr b="0" i="1">
                <a:solidFill>
                  <a:srgbClr val="FFFFFF"/>
                </a:solidFill>
              </a:rPr>
              <a:t>condition</a:t>
            </a:r>
            <a:r>
              <a:t>:</a:t>
            </a:r>
            <a:endParaRPr sz="2000">
              <a:solidFill>
                <a:srgbClr val="FFFFFF"/>
              </a:solidFill>
            </a:endParaRPr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i="1"/>
              <a:t>statement</a:t>
            </a:r>
            <a:endParaRPr sz="2000"/>
          </a:p>
          <a:p>
            <a:pPr defTabSz="457200">
              <a:defRPr sz="24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elif</a:t>
            </a:r>
            <a:r>
              <a:rPr b="0" i="1">
                <a:solidFill>
                  <a:srgbClr val="FFFFFF"/>
                </a:solidFill>
              </a:rPr>
              <a:t> condition</a:t>
            </a:r>
            <a:r>
              <a:t>:</a:t>
            </a:r>
          </a:p>
          <a:p>
            <a:pPr defTabSz="457200">
              <a:defRPr sz="2400" i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statement</a:t>
            </a:r>
            <a:endParaRPr sz="2000"/>
          </a:p>
          <a:p>
            <a:pPr defTabSz="457200">
              <a:defRPr sz="24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elif</a:t>
            </a:r>
            <a:r>
              <a:rPr b="0" i="1">
                <a:solidFill>
                  <a:srgbClr val="FFFFFF"/>
                </a:solidFill>
              </a:rPr>
              <a:t> condition</a:t>
            </a:r>
            <a:r>
              <a:t>:</a:t>
            </a:r>
          </a:p>
          <a:p>
            <a:pPr defTabSz="457200">
              <a:defRPr sz="2400" i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statement</a:t>
            </a:r>
            <a:endParaRPr sz="2000"/>
          </a:p>
          <a:p>
            <a:pPr defTabSz="457200">
              <a:defRPr sz="24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else:</a:t>
            </a:r>
            <a:endParaRPr sz="2000">
              <a:solidFill>
                <a:srgbClr val="FFFFFF"/>
              </a:solidFill>
            </a:endParaRPr>
          </a:p>
          <a:p>
            <a:pPr defTabSz="457200">
              <a:defRPr sz="2400" i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statement</a:t>
            </a:r>
          </a:p>
        </p:txBody>
      </p:sp>
      <p:sp>
        <p:nvSpPr>
          <p:cNvPr id="420" name="Text Box 5"/>
          <p:cNvSpPr txBox="1"/>
          <p:nvPr/>
        </p:nvSpPr>
        <p:spPr>
          <a:xfrm>
            <a:off x="4998720" y="1504949"/>
            <a:ext cx="3870960" cy="317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4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</a:t>
            </a:r>
            <a:r>
              <a:rPr b="0">
                <a:solidFill>
                  <a:srgbClr val="FFFFFF"/>
                </a:solidFill>
              </a:rPr>
              <a:t> n == 1</a:t>
            </a:r>
            <a:r>
              <a:t>:</a:t>
            </a:r>
            <a:endParaRPr sz="2000">
              <a:solidFill>
                <a:srgbClr val="FFFFFF"/>
              </a:solidFill>
            </a:endParaRPr>
          </a:p>
          <a:p>
            <a:pPr marL="285750" lvl="1" indent="171450"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print("one")</a:t>
            </a:r>
            <a:endParaRPr i="1"/>
          </a:p>
          <a:p>
            <a:pPr defTabSz="457200">
              <a:defRPr sz="24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elif</a:t>
            </a:r>
            <a:r>
              <a:rPr b="0" i="1"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</a:rPr>
              <a:t>n == 2</a:t>
            </a:r>
            <a:r>
              <a:t>:</a:t>
            </a:r>
          </a:p>
          <a:p>
            <a:pPr marL="285750" lvl="1" indent="171450"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print("two")</a:t>
            </a:r>
            <a:endParaRPr i="1"/>
          </a:p>
          <a:p>
            <a:pPr defTabSz="457200">
              <a:defRPr sz="24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elif</a:t>
            </a:r>
            <a:r>
              <a:rPr b="0" i="1"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</a:rPr>
              <a:t>n == 3</a:t>
            </a:r>
            <a:r>
              <a:t>:</a:t>
            </a:r>
          </a:p>
          <a:p>
            <a:pPr marL="285750" lvl="1" indent="171450"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print("three")</a:t>
            </a:r>
            <a:endParaRPr i="1"/>
          </a:p>
          <a:p>
            <a:pPr defTabSz="457200">
              <a:defRPr sz="24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else:</a:t>
            </a:r>
            <a:endParaRPr sz="2000">
              <a:solidFill>
                <a:srgbClr val="FFFFFF"/>
              </a:solidFill>
            </a:endParaRPr>
          </a:p>
          <a:p>
            <a:pPr marL="285750" lvl="1" indent="171450"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print("Too big!")</a:t>
            </a:r>
            <a:endParaRPr sz="2000"/>
          </a:p>
          <a:p>
            <a:pPr lvl="1" indent="0"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print("Done!")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425" name="Rectangle 2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br/>
            <a:r>
              <a:t>Decisions: Block Syntax</a:t>
            </a:r>
          </a:p>
        </p:txBody>
      </p:sp>
      <p:sp>
        <p:nvSpPr>
          <p:cNvPr id="426" name="Rectangle 3"/>
          <p:cNvSpPr txBox="1">
            <a:spLocks noGrp="1"/>
          </p:cNvSpPr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r>
              <a:t>Statements executed after a decision in 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t> statement are indented for readability. This indentation is also how Python knows which statements are part of the block of statements to be executed.</a:t>
            </a:r>
          </a:p>
          <a:p>
            <a:pPr marL="457200" lvl="1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If you have more than one statement, make sure to indent them.  Be consistent with either using tabs or spaces.  Do not mix them!</a:t>
            </a:r>
          </a:p>
        </p:txBody>
      </p:sp>
      <p:sp>
        <p:nvSpPr>
          <p:cNvPr id="427" name="Text Box 5"/>
          <p:cNvSpPr txBox="1"/>
          <p:nvPr/>
        </p:nvSpPr>
        <p:spPr>
          <a:xfrm>
            <a:off x="655319" y="2724150"/>
            <a:ext cx="8290561" cy="2148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4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</a:t>
            </a:r>
            <a:r>
              <a:rPr b="0">
                <a:solidFill>
                  <a:srgbClr val="FFFFFF"/>
                </a:solidFill>
              </a:rPr>
              <a:t> age &gt; 19 and name &gt; "N"</a:t>
            </a:r>
            <a:r>
              <a:t>:</a:t>
            </a:r>
            <a:endParaRPr sz="2000">
              <a:solidFill>
                <a:srgbClr val="FFFFFF"/>
              </a:solidFill>
            </a:endParaRPr>
          </a:p>
          <a:p>
            <a:pPr marL="285750" lvl="1" indent="171450"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print("Not a teenager")</a:t>
            </a:r>
            <a:endParaRPr sz="2000"/>
          </a:p>
          <a:p>
            <a:pPr marL="285750" lvl="1" indent="171450"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print("Name larger than N")</a:t>
            </a:r>
            <a:endParaRPr sz="2000"/>
          </a:p>
          <a:p>
            <a:pPr defTabSz="457200">
              <a:defRPr sz="24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else:</a:t>
            </a:r>
          </a:p>
          <a:p>
            <a:pPr marL="285750" lvl="1" indent="171450"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print("This is statement #1")</a:t>
            </a:r>
            <a:endParaRPr sz="2000"/>
          </a:p>
          <a:p>
            <a:pPr marL="285750" lvl="1" indent="171450"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 and here is statement #2!")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430" name="Rectangle 2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r>
              <a:t>Question: Decisions</a:t>
            </a:r>
          </a:p>
        </p:txBody>
      </p:sp>
      <p:sp>
        <p:nvSpPr>
          <p:cNvPr id="431" name="Rectangle 3"/>
          <p:cNvSpPr txBox="1">
            <a:spLocks noGrp="1"/>
          </p:cNvSpPr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pPr>
              <a:defRPr b="1" i="1">
                <a:solidFill>
                  <a:srgbClr val="14FD3A"/>
                </a:solidFill>
              </a:defRPr>
            </a:pPr>
            <a:r>
              <a:t>Question:</a:t>
            </a:r>
            <a:r>
              <a:rPr b="0" i="0">
                <a:solidFill>
                  <a:srgbClr val="FFFFFF"/>
                </a:solidFill>
              </a:rPr>
              <a:t> What is the output of the following code?</a:t>
            </a:r>
          </a:p>
          <a:p>
            <a:endParaRPr b="0" i="0">
              <a:solidFill>
                <a:srgbClr val="FFFFFF"/>
              </a:solidFill>
            </a:endParaRPr>
          </a:p>
          <a:p>
            <a:endParaRPr b="0" i="0">
              <a:solidFill>
                <a:srgbClr val="FFFFFF"/>
              </a:solidFill>
            </a:endParaRPr>
          </a:p>
          <a:p>
            <a:pPr>
              <a:defRPr b="1">
                <a:solidFill>
                  <a:srgbClr val="F0F000"/>
                </a:solidFill>
              </a:defRPr>
            </a:pPr>
            <a:endParaRPr b="0" i="0">
              <a:solidFill>
                <a:srgbClr val="FFFFFF"/>
              </a:solidFill>
            </a:endParaRPr>
          </a:p>
          <a:p>
            <a:pPr>
              <a:defRPr b="1">
                <a:solidFill>
                  <a:srgbClr val="F0F000"/>
                </a:solidFill>
              </a:defRPr>
            </a:pPr>
            <a:endParaRPr b="0" i="0">
              <a:solidFill>
                <a:srgbClr val="FFFFFF"/>
              </a:solidFill>
            </a:endParaRPr>
          </a:p>
          <a:p>
            <a:pPr>
              <a:defRPr b="1">
                <a:solidFill>
                  <a:srgbClr val="F0F000"/>
                </a:solidFill>
              </a:defRPr>
            </a:pPr>
            <a:endParaRPr b="0" i="0">
              <a:solidFill>
                <a:srgbClr val="FFFFFF"/>
              </a:solidFill>
            </a:endParaRPr>
          </a:p>
          <a:p>
            <a:pPr>
              <a:defRPr b="1">
                <a:solidFill>
                  <a:srgbClr val="F0F000"/>
                </a:solidFill>
              </a:defRPr>
            </a:pPr>
            <a:endParaRPr b="0" i="0">
              <a:solidFill>
                <a:srgbClr val="FFFFFF"/>
              </a:solidFill>
            </a:endParaRPr>
          </a:p>
          <a:p>
            <a:pPr>
              <a:defRPr b="1">
                <a:solidFill>
                  <a:srgbClr val="F0F000"/>
                </a:solidFill>
              </a:defRPr>
            </a:pPr>
            <a:r>
              <a:t>A)</a:t>
            </a:r>
            <a:r>
              <a:rPr b="0">
                <a:solidFill>
                  <a:srgbClr val="FFFFFF"/>
                </a:solidFill>
              </a:rPr>
              <a:t> nothing 	</a:t>
            </a:r>
            <a:r>
              <a:t>B)</a:t>
            </a:r>
            <a:r>
              <a:rPr b="0"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r>
              <a:rPr b="0">
                <a:solidFill>
                  <a:srgbClr val="FFFFFF"/>
                </a:solidFill>
              </a:rPr>
              <a:t>		</a:t>
            </a:r>
            <a:r>
              <a:t>C)</a:t>
            </a:r>
            <a:r>
              <a:rPr b="0"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two </a:t>
            </a:r>
            <a:r>
              <a:rPr b="0">
                <a:solidFill>
                  <a:srgbClr val="FFFFFF"/>
                </a:solidFill>
              </a:rPr>
              <a:t>	</a:t>
            </a:r>
            <a:r>
              <a:t>D)</a:t>
            </a:r>
            <a:r>
              <a:rPr b="0"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</p:txBody>
      </p:sp>
      <p:sp>
        <p:nvSpPr>
          <p:cNvPr id="432" name="Text Box 5"/>
          <p:cNvSpPr txBox="1"/>
          <p:nvPr/>
        </p:nvSpPr>
        <p:spPr>
          <a:xfrm>
            <a:off x="2788920" y="1123949"/>
            <a:ext cx="3870960" cy="249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 = 3</a:t>
            </a:r>
          </a:p>
          <a:p>
            <a:pPr defTabSz="457200">
              <a:defRPr sz="24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</a:t>
            </a:r>
            <a:r>
              <a:rPr b="0">
                <a:solidFill>
                  <a:srgbClr val="FFFFFF"/>
                </a:solidFill>
              </a:rPr>
              <a:t> n &lt; 1</a:t>
            </a:r>
            <a:r>
              <a:t>:</a:t>
            </a:r>
            <a:endParaRPr sz="2000">
              <a:solidFill>
                <a:srgbClr val="FFFFFF"/>
              </a:solidFill>
            </a:endParaRPr>
          </a:p>
          <a:p>
            <a:pPr marL="285750" lvl="1" indent="171450"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print("one")</a:t>
            </a:r>
            <a:endParaRPr i="1"/>
          </a:p>
          <a:p>
            <a:pPr defTabSz="457200">
              <a:defRPr sz="24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elif</a:t>
            </a:r>
            <a:r>
              <a:rPr b="0" i="1"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</a:rPr>
              <a:t>n &gt; 2</a:t>
            </a:r>
            <a:r>
              <a:t>:</a:t>
            </a:r>
          </a:p>
          <a:p>
            <a:pPr marL="285750" lvl="1" indent="171450"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print("two")</a:t>
            </a:r>
            <a:endParaRPr i="1"/>
          </a:p>
          <a:p>
            <a:pPr defTabSz="457200">
              <a:defRPr sz="24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elif</a:t>
            </a:r>
            <a:r>
              <a:rPr b="0" i="1"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</a:rPr>
              <a:t>n == 3</a:t>
            </a:r>
            <a:r>
              <a:t>:</a:t>
            </a:r>
          </a:p>
          <a:p>
            <a:pPr marL="285750" lvl="1" indent="171450"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print("three")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952770" y="1"/>
            <a:ext cx="184881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51" name="Rectangle 2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br/>
            <a:r>
              <a:t>Expressions - Operator Precedence</a:t>
            </a:r>
          </a:p>
        </p:txBody>
      </p:sp>
      <p:sp>
        <p:nvSpPr>
          <p:cNvPr id="252" name="Rectangle 3"/>
          <p:cNvSpPr txBox="1">
            <a:spLocks noGrp="1"/>
          </p:cNvSpPr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r>
              <a:t>Each operator has its own priority similar to their priority in regular math expressions:</a:t>
            </a:r>
          </a:p>
          <a:p>
            <a:pPr marL="457200" lvl="1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1) Any expression in parentheses is evaluated first starting with the inner most nesting of parentheses.</a:t>
            </a:r>
          </a:p>
          <a:p>
            <a:pPr marL="457200" lvl="1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2) Exponents</a:t>
            </a:r>
          </a:p>
          <a:p>
            <a:pPr marL="457200" lvl="1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3) Multiplication and division (*, /, %) </a:t>
            </a:r>
          </a:p>
          <a:p>
            <a:pPr marL="457200" lvl="1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4) Addition and subtraction (+,-)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437" name="Rectangle 2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r>
              <a:t>Question: Decisions (2)</a:t>
            </a:r>
          </a:p>
        </p:txBody>
      </p:sp>
      <p:sp>
        <p:nvSpPr>
          <p:cNvPr id="438" name="Rectangle 3"/>
          <p:cNvSpPr txBox="1">
            <a:spLocks noGrp="1"/>
          </p:cNvSpPr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pPr>
              <a:defRPr b="1" i="1">
                <a:solidFill>
                  <a:srgbClr val="14FD3A"/>
                </a:solidFill>
              </a:defRPr>
            </a:pPr>
            <a:r>
              <a:t>Question:</a:t>
            </a:r>
            <a:r>
              <a:rPr b="0" i="0">
                <a:solidFill>
                  <a:srgbClr val="FFFFFF"/>
                </a:solidFill>
              </a:rPr>
              <a:t> What is the output of the following code?</a:t>
            </a:r>
          </a:p>
          <a:p>
            <a:endParaRPr b="0" i="0">
              <a:solidFill>
                <a:srgbClr val="FFFFFF"/>
              </a:solidFill>
            </a:endParaRPr>
          </a:p>
          <a:p>
            <a:pPr marL="0" indent="0">
              <a:buSzTx/>
              <a:buNone/>
            </a:pPr>
            <a:r>
              <a:t>						</a:t>
            </a:r>
            <a:r>
              <a:rPr b="1">
                <a:solidFill>
                  <a:srgbClr val="F0F000"/>
                </a:solidFill>
              </a:rPr>
              <a:t>A)</a:t>
            </a:r>
            <a:r>
              <a:t> nothing 	</a:t>
            </a:r>
          </a:p>
          <a:p>
            <a:pPr marL="0" indent="0">
              <a:buSzTx/>
              <a:buNone/>
              <a:defRPr b="1">
                <a:solidFill>
                  <a:srgbClr val="F0F000"/>
                </a:solidFill>
              </a:defRPr>
            </a:pPr>
            <a:r>
              <a:t>						B)</a:t>
            </a:r>
            <a:r>
              <a:rPr b="0"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r>
              <a:rPr b="0">
                <a:solidFill>
                  <a:srgbClr val="FFFFFF"/>
                </a:solidFill>
              </a:rPr>
              <a:t>		</a:t>
            </a:r>
          </a:p>
          <a:p>
            <a:pPr marL="0" indent="0">
              <a:buSzTx/>
              <a:buNone/>
              <a:defRPr b="1">
                <a:solidFill>
                  <a:srgbClr val="F0F000"/>
                </a:solidFill>
              </a:defRPr>
            </a:pPr>
            <a:r>
              <a:t>						C)</a:t>
            </a:r>
            <a:r>
              <a:rPr b="0"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two </a:t>
            </a:r>
            <a:r>
              <a:rPr b="0">
                <a:solidFill>
                  <a:srgbClr val="FFFFFF"/>
                </a:solidFill>
              </a:rPr>
              <a:t>	</a:t>
            </a:r>
          </a:p>
          <a:p>
            <a:pPr marL="0" indent="0">
              <a:buSzTx/>
              <a:buNone/>
              <a:defRPr b="1">
                <a:solidFill>
                  <a:srgbClr val="F0F000"/>
                </a:solidFill>
              </a:defRPr>
            </a:pPr>
            <a:r>
              <a:t>						D)</a:t>
            </a:r>
            <a:r>
              <a:rPr b="0"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marL="0" indent="0">
              <a:buSzTx/>
              <a:buNone/>
              <a:defRPr b="1">
                <a:solidFill>
                  <a:srgbClr val="F0F000"/>
                </a:solidFill>
              </a:defRPr>
            </a:pPr>
            <a:r>
              <a:t>						E)</a:t>
            </a:r>
            <a:r>
              <a:rPr b="0">
                <a:solidFill>
                  <a:srgbClr val="FFFFFF"/>
                </a:solidFill>
              </a:rPr>
              <a:t> error</a:t>
            </a:r>
          </a:p>
        </p:txBody>
      </p:sp>
      <p:sp>
        <p:nvSpPr>
          <p:cNvPr id="439" name="Text Box 5"/>
          <p:cNvSpPr txBox="1"/>
          <p:nvPr/>
        </p:nvSpPr>
        <p:spPr>
          <a:xfrm>
            <a:off x="426719" y="1352549"/>
            <a:ext cx="3870961" cy="249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 = 3</a:t>
            </a:r>
          </a:p>
          <a:p>
            <a:pPr defTabSz="457200">
              <a:defRPr sz="24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</a:t>
            </a:r>
            <a:r>
              <a:rPr b="0">
                <a:solidFill>
                  <a:srgbClr val="FFFFFF"/>
                </a:solidFill>
              </a:rPr>
              <a:t> n &lt; 1</a:t>
            </a:r>
            <a:r>
              <a:t>:</a:t>
            </a:r>
            <a:endParaRPr sz="2000">
              <a:solidFill>
                <a:srgbClr val="FFFFFF"/>
              </a:solidFill>
            </a:endParaRPr>
          </a:p>
          <a:p>
            <a:pPr marL="285750" lvl="1" indent="171450"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print("one")</a:t>
            </a:r>
            <a:endParaRPr i="1"/>
          </a:p>
          <a:p>
            <a:pPr defTabSz="457200">
              <a:defRPr sz="24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elif</a:t>
            </a:r>
            <a:r>
              <a:rPr b="0" i="1"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</a:rPr>
              <a:t>n &gt; 2</a:t>
            </a:r>
          </a:p>
          <a:p>
            <a:pPr marL="285750" lvl="1" indent="171450"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print("two")</a:t>
            </a:r>
            <a:endParaRPr i="1"/>
          </a:p>
          <a:p>
            <a:pPr defTabSz="457200">
              <a:defRPr sz="24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else:</a:t>
            </a:r>
          </a:p>
          <a:p>
            <a:pPr marL="285750" lvl="1" indent="171450"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print("three")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444" name="Rectangle 2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r>
              <a:t>Question: Decisions (3)</a:t>
            </a:r>
          </a:p>
        </p:txBody>
      </p:sp>
      <p:sp>
        <p:nvSpPr>
          <p:cNvPr id="445" name="Rectangle 3"/>
          <p:cNvSpPr txBox="1">
            <a:spLocks noGrp="1"/>
          </p:cNvSpPr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pPr>
              <a:defRPr b="1" i="1">
                <a:solidFill>
                  <a:srgbClr val="14FD3A"/>
                </a:solidFill>
              </a:defRPr>
            </a:pPr>
            <a:r>
              <a:t>Question:</a:t>
            </a:r>
            <a:r>
              <a:rPr b="0" i="0">
                <a:solidFill>
                  <a:srgbClr val="FFFFFF"/>
                </a:solidFill>
              </a:rPr>
              <a:t> What is the output of the following code?</a:t>
            </a:r>
          </a:p>
          <a:p>
            <a:endParaRPr b="0" i="0">
              <a:solidFill>
                <a:srgbClr val="FFFFFF"/>
              </a:solidFill>
            </a:endParaRPr>
          </a:p>
          <a:p>
            <a:pPr marL="0" indent="0">
              <a:buSzTx/>
              <a:buNone/>
            </a:pPr>
            <a:r>
              <a:t>						</a:t>
            </a:r>
            <a:r>
              <a:rPr b="1">
                <a:solidFill>
                  <a:srgbClr val="F0F000"/>
                </a:solidFill>
              </a:rPr>
              <a:t>A)</a:t>
            </a:r>
            <a:r>
              <a:t> nothing 	</a:t>
            </a:r>
          </a:p>
          <a:p>
            <a:pPr marL="0" indent="0">
              <a:buSzTx/>
              <a:buNone/>
              <a:defRPr b="1">
                <a:solidFill>
                  <a:srgbClr val="F0F000"/>
                </a:solidFill>
              </a:defRPr>
            </a:pPr>
            <a:r>
              <a:t>						B)</a:t>
            </a:r>
            <a:r>
              <a:rPr b="0"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			  four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		</a:t>
            </a:r>
          </a:p>
          <a:p>
            <a:pPr marL="0" indent="0">
              <a:buSzTx/>
              <a:buNone/>
              <a:defRPr b="1">
                <a:solidFill>
                  <a:srgbClr val="F0F000"/>
                </a:solidFill>
              </a:defRPr>
            </a:pPr>
            <a:r>
              <a:t>						C)</a:t>
            </a:r>
            <a:r>
              <a:rPr b="0"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three </a:t>
            </a:r>
            <a:r>
              <a:rPr b="0">
                <a:solidFill>
                  <a:srgbClr val="FFFFFF"/>
                </a:solidFill>
              </a:rPr>
              <a:t>	</a:t>
            </a:r>
          </a:p>
          <a:p>
            <a:pPr marL="0" indent="0">
              <a:buSzTx/>
              <a:buNone/>
              <a:defRPr b="1">
                <a:solidFill>
                  <a:srgbClr val="F0F000"/>
                </a:solidFill>
              </a:defRPr>
            </a:pPr>
            <a:r>
              <a:t>						D)</a:t>
            </a:r>
            <a:r>
              <a:rPr b="0"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			  four</a:t>
            </a:r>
          </a:p>
          <a:p>
            <a:pPr marL="0" indent="0">
              <a:buSzTx/>
              <a:buNone/>
              <a:defRPr b="1">
                <a:solidFill>
                  <a:srgbClr val="F0F000"/>
                </a:solidFill>
              </a:defRPr>
            </a:pPr>
            <a:r>
              <a:t>						E)</a:t>
            </a:r>
            <a:r>
              <a:rPr b="0">
                <a:solidFill>
                  <a:srgbClr val="FFFFFF"/>
                </a:solidFill>
              </a:rPr>
              <a:t> error</a:t>
            </a:r>
          </a:p>
        </p:txBody>
      </p:sp>
      <p:sp>
        <p:nvSpPr>
          <p:cNvPr id="446" name="Text Box 5"/>
          <p:cNvSpPr txBox="1"/>
          <p:nvPr/>
        </p:nvSpPr>
        <p:spPr>
          <a:xfrm>
            <a:off x="426719" y="1352550"/>
            <a:ext cx="3870961" cy="283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 = 1</a:t>
            </a:r>
          </a:p>
          <a:p>
            <a:pPr defTabSz="457200">
              <a:defRPr sz="24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</a:t>
            </a:r>
            <a:r>
              <a:rPr b="0">
                <a:solidFill>
                  <a:srgbClr val="FFFFFF"/>
                </a:solidFill>
              </a:rPr>
              <a:t> n &lt; 1</a:t>
            </a:r>
            <a:r>
              <a:t>:</a:t>
            </a:r>
            <a:endParaRPr sz="2000">
              <a:solidFill>
                <a:srgbClr val="FFFFFF"/>
              </a:solidFill>
            </a:endParaRPr>
          </a:p>
          <a:p>
            <a:pPr marL="285750" lvl="1" indent="171450"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print("one")</a:t>
            </a:r>
            <a:endParaRPr i="1"/>
          </a:p>
          <a:p>
            <a:pPr defTabSz="457200">
              <a:defRPr sz="24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elif</a:t>
            </a:r>
            <a:r>
              <a:rPr b="0" i="1"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</a:rPr>
              <a:t>n &gt; 2</a:t>
            </a:r>
            <a:r>
              <a:t>:</a:t>
            </a:r>
          </a:p>
          <a:p>
            <a:pPr marL="285750" lvl="1" indent="171450"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print("two")</a:t>
            </a:r>
            <a:endParaRPr i="1"/>
          </a:p>
          <a:p>
            <a:pPr defTabSz="457200">
              <a:defRPr sz="24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else:</a:t>
            </a:r>
          </a:p>
          <a:p>
            <a:pPr marL="285750" lvl="1" indent="171450"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print("three")</a:t>
            </a:r>
            <a:endParaRPr sz="2000"/>
          </a:p>
          <a:p>
            <a:pPr marL="285750" lvl="1" indent="-285750"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print("four")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451" name="Rectangle 2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r>
              <a:t>Question: Decisions (4)</a:t>
            </a:r>
          </a:p>
        </p:txBody>
      </p:sp>
      <p:sp>
        <p:nvSpPr>
          <p:cNvPr id="452" name="Rectangle 3"/>
          <p:cNvSpPr txBox="1">
            <a:spLocks noGrp="1"/>
          </p:cNvSpPr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pPr marL="88696" indent="-88696" defTabSz="886968">
              <a:lnSpc>
                <a:spcPct val="80100"/>
              </a:lnSpc>
              <a:spcBef>
                <a:spcPts val="900"/>
              </a:spcBef>
              <a:defRPr sz="2328" b="1" i="1">
                <a:solidFill>
                  <a:srgbClr val="14FD3A"/>
                </a:solidFill>
              </a:defRPr>
            </a:pPr>
            <a:r>
              <a:t>Question:</a:t>
            </a:r>
            <a:r>
              <a:rPr b="0" i="0">
                <a:solidFill>
                  <a:srgbClr val="FFFFFF"/>
                </a:solidFill>
              </a:rPr>
              <a:t> What is the output of the following code?</a:t>
            </a:r>
          </a:p>
          <a:p>
            <a:pPr marL="0" indent="0" defTabSz="886968">
              <a:lnSpc>
                <a:spcPct val="80100"/>
              </a:lnSpc>
              <a:spcBef>
                <a:spcPts val="900"/>
              </a:spcBef>
              <a:buSzTx/>
              <a:buNone/>
              <a:defRPr sz="2328"/>
            </a:pPr>
            <a:r>
              <a:t>					</a:t>
            </a:r>
            <a:r>
              <a:rPr b="1">
                <a:solidFill>
                  <a:srgbClr val="F0F000"/>
                </a:solidFill>
              </a:rPr>
              <a:t>A)</a:t>
            </a:r>
            <a:r>
              <a:t> nothing 	</a:t>
            </a:r>
            <a:r>
              <a:rPr b="1">
                <a:solidFill>
                  <a:srgbClr val="F0F000"/>
                </a:solidFill>
              </a:rPr>
              <a:t>D)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one</a:t>
            </a:r>
          </a:p>
          <a:p>
            <a:pPr marL="0" indent="0" defTabSz="886968">
              <a:lnSpc>
                <a:spcPct val="80100"/>
              </a:lnSpc>
              <a:spcBef>
                <a:spcPts val="900"/>
              </a:spcBef>
              <a:buSzTx/>
              <a:buNone/>
              <a:defRPr sz="2328" b="1">
                <a:solidFill>
                  <a:srgbClr val="F0F000"/>
                </a:solidFill>
              </a:defRPr>
            </a:pPr>
            <a:r>
              <a:t>					B)</a:t>
            </a:r>
            <a:r>
              <a:rPr b="0"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one       five</a:t>
            </a:r>
          </a:p>
          <a:p>
            <a:pPr marL="0" indent="0" defTabSz="886968">
              <a:lnSpc>
                <a:spcPct val="80100"/>
              </a:lnSpc>
              <a:spcBef>
                <a:spcPts val="900"/>
              </a:spcBef>
              <a:buSzTx/>
              <a:buNone/>
              <a:defRPr sz="23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		  four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	     </a:t>
            </a:r>
            <a:r>
              <a:t>zero</a:t>
            </a:r>
          </a:p>
          <a:p>
            <a:pPr marL="0" indent="0" defTabSz="886968">
              <a:lnSpc>
                <a:spcPct val="80100"/>
              </a:lnSpc>
              <a:spcBef>
                <a:spcPts val="900"/>
              </a:spcBef>
              <a:buSzTx/>
              <a:buNone/>
              <a:defRPr sz="2328" b="1">
                <a:solidFill>
                  <a:srgbClr val="F0F000"/>
                </a:solidFill>
              </a:defRPr>
            </a:pPr>
            <a:r>
              <a:t>					C)</a:t>
            </a:r>
            <a:r>
              <a:rPr b="0"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one       four</a:t>
            </a:r>
          </a:p>
          <a:p>
            <a:pPr marL="0" indent="0" defTabSz="886968">
              <a:lnSpc>
                <a:spcPct val="80100"/>
              </a:lnSpc>
              <a:spcBef>
                <a:spcPts val="900"/>
              </a:spcBef>
              <a:buSzTx/>
              <a:buNone/>
              <a:defRPr sz="23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		  five</a:t>
            </a:r>
          </a:p>
          <a:p>
            <a:pPr marL="0" indent="0" defTabSz="886968">
              <a:lnSpc>
                <a:spcPct val="80100"/>
              </a:lnSpc>
              <a:spcBef>
                <a:spcPts val="900"/>
              </a:spcBef>
              <a:buSzTx/>
              <a:buNone/>
              <a:defRPr sz="23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		  four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	</a:t>
            </a:r>
            <a:r>
              <a:rPr b="1">
                <a:solidFill>
                  <a:srgbClr val="F0F000"/>
                </a:solidFill>
                <a:latin typeface="+mn-lt"/>
                <a:ea typeface="+mn-ea"/>
                <a:cs typeface="+mn-cs"/>
                <a:sym typeface="Calibri"/>
              </a:rPr>
              <a:t> E)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 error</a:t>
            </a:r>
          </a:p>
          <a:p>
            <a:pPr marL="0" indent="0" defTabSz="886968">
              <a:lnSpc>
                <a:spcPct val="80100"/>
              </a:lnSpc>
              <a:spcBef>
                <a:spcPts val="900"/>
              </a:spcBef>
              <a:buSzTx/>
              <a:buNone/>
              <a:defRPr sz="2328" b="1">
                <a:solidFill>
                  <a:srgbClr val="F0F000"/>
                </a:solidFill>
              </a:defRPr>
            </a:pPr>
            <a:r>
              <a:t>						</a:t>
            </a:r>
            <a:r>
              <a:rPr b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				 </a:t>
            </a:r>
          </a:p>
          <a:p>
            <a:pPr marL="0" indent="0" defTabSz="886968">
              <a:lnSpc>
                <a:spcPct val="80100"/>
              </a:lnSpc>
              <a:spcBef>
                <a:spcPts val="900"/>
              </a:spcBef>
              <a:buSzTx/>
              <a:buNone/>
              <a:defRPr sz="2328" b="1">
                <a:solidFill>
                  <a:srgbClr val="F0F000"/>
                </a:solidFill>
              </a:defRPr>
            </a:pPr>
            <a:r>
              <a:t>						</a:t>
            </a:r>
          </a:p>
        </p:txBody>
      </p:sp>
      <p:sp>
        <p:nvSpPr>
          <p:cNvPr id="453" name="Text Box 5"/>
          <p:cNvSpPr txBox="1"/>
          <p:nvPr/>
        </p:nvSpPr>
        <p:spPr>
          <a:xfrm>
            <a:off x="426719" y="1352549"/>
            <a:ext cx="3870961" cy="317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 = 0</a:t>
            </a:r>
          </a:p>
          <a:p>
            <a:pPr defTabSz="457200">
              <a:defRPr sz="24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</a:t>
            </a:r>
            <a:r>
              <a:rPr b="0">
                <a:solidFill>
                  <a:srgbClr val="FFFFFF"/>
                </a:solidFill>
              </a:rPr>
              <a:t> n &lt; 1</a:t>
            </a:r>
            <a:r>
              <a:t>:</a:t>
            </a:r>
            <a:endParaRPr sz="2000">
              <a:solidFill>
                <a:srgbClr val="FFFFFF"/>
              </a:solidFill>
            </a:endParaRPr>
          </a:p>
          <a:p>
            <a:pPr marL="285750" lvl="1" indent="171450"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print("one")</a:t>
            </a:r>
            <a:endParaRPr sz="2000"/>
          </a:p>
          <a:p>
            <a:pPr marL="285750" lvl="1" indent="171450"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print("five")</a:t>
            </a:r>
            <a:endParaRPr sz="2000"/>
          </a:p>
          <a:p>
            <a:pPr defTabSz="457200">
              <a:defRPr sz="24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elif</a:t>
            </a:r>
            <a:r>
              <a:rPr b="0" i="1"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</a:rPr>
              <a:t>n == 0</a:t>
            </a:r>
            <a:r>
              <a:t>:</a:t>
            </a:r>
          </a:p>
          <a:p>
            <a:pPr marL="285750" lvl="1" indent="171450"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print("zero")</a:t>
            </a:r>
            <a:endParaRPr i="1"/>
          </a:p>
          <a:p>
            <a:pPr defTabSz="457200">
              <a:defRPr sz="24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else:</a:t>
            </a:r>
          </a:p>
          <a:p>
            <a:pPr marL="285750" lvl="1" indent="171450"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print("three")</a:t>
            </a:r>
            <a:endParaRPr sz="2000"/>
          </a:p>
          <a:p>
            <a:pPr marL="285750" lvl="1" indent="-285750"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print("four")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458" name="Rectangle 2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br/>
            <a:r>
              <a:rPr sz="3200"/>
              <a:t>Try it: Decisions</a:t>
            </a:r>
          </a:p>
        </p:txBody>
      </p:sp>
      <p:sp>
        <p:nvSpPr>
          <p:cNvPr id="459" name="Rectangle 3"/>
          <p:cNvSpPr txBox="1">
            <a:spLocks noGrp="1"/>
          </p:cNvSpPr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pPr>
              <a:defRPr b="1" i="1">
                <a:solidFill>
                  <a:srgbClr val="14FD3A"/>
                </a:solidFill>
              </a:defRPr>
            </a:pPr>
            <a:r>
              <a:t>Question 1:</a:t>
            </a:r>
            <a:r>
              <a:rPr b="0" i="0">
                <a:solidFill>
                  <a:srgbClr val="FFFFFF"/>
                </a:solidFill>
              </a:rPr>
              <a:t> Write a Python program that asks the user for a number then prints out if it is even or odd.</a:t>
            </a:r>
          </a:p>
          <a:p>
            <a:pPr marL="0" indent="0">
              <a:buSzTx/>
              <a:buNone/>
              <a:defRPr b="1" i="1">
                <a:solidFill>
                  <a:srgbClr val="14FD3A"/>
                </a:solidFill>
              </a:defRPr>
            </a:pPr>
            <a:endParaRPr b="0" i="0">
              <a:solidFill>
                <a:srgbClr val="FFFFFF"/>
              </a:solidFill>
            </a:endParaRPr>
          </a:p>
          <a:p>
            <a:pPr>
              <a:defRPr b="1" i="1">
                <a:solidFill>
                  <a:srgbClr val="14FD3A"/>
                </a:solidFill>
              </a:defRPr>
            </a:pPr>
            <a:r>
              <a:t>Question 2:</a:t>
            </a:r>
            <a:r>
              <a:rPr b="0" i="0">
                <a:solidFill>
                  <a:srgbClr val="FFFFFF"/>
                </a:solidFill>
              </a:rPr>
              <a:t> Write a Python program that asks the user for a number between 1 and 5 and prints out the word for that number (e.g. 1 is one).  If the number is not in that range, print out error.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952770" y="1"/>
            <a:ext cx="184881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57" name="Rectangle 2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r>
              <a:t>Python Expressions Question</a:t>
            </a:r>
          </a:p>
        </p:txBody>
      </p:sp>
      <p:sp>
        <p:nvSpPr>
          <p:cNvPr id="258" name="Rectangle 3"/>
          <p:cNvSpPr txBox="1">
            <a:spLocks noGrp="1"/>
          </p:cNvSpPr>
          <p:nvPr>
            <p:ph type="body" idx="1"/>
          </p:nvPr>
        </p:nvSpPr>
        <p:spPr>
          <a:xfrm>
            <a:off x="62837" y="895350"/>
            <a:ext cx="9031289" cy="4191000"/>
          </a:xfrm>
          <a:prstGeom prst="rect">
            <a:avLst/>
          </a:prstGeom>
        </p:spPr>
        <p:txBody>
          <a:bodyPr/>
          <a:lstStyle/>
          <a:p>
            <a:pPr>
              <a:defRPr b="1" i="1">
                <a:solidFill>
                  <a:srgbClr val="14FD3A"/>
                </a:solidFill>
              </a:defRPr>
            </a:pPr>
            <a:r>
              <a:t>Question:</a:t>
            </a:r>
            <a:r>
              <a:rPr b="0" i="0">
                <a:solidFill>
                  <a:srgbClr val="FFFFFF"/>
                </a:solidFill>
              </a:rPr>
              <a:t> What is the value of this expression:</a:t>
            </a:r>
          </a:p>
          <a:p>
            <a:endParaRPr b="0" i="0">
              <a:solidFill>
                <a:srgbClr val="FFFFFF"/>
              </a:solidFill>
            </a:endParaRP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8 ** 2 + 12 / 4 * (3 – 1) % 5</a:t>
            </a:r>
          </a:p>
          <a:p>
            <a:pPr>
              <a:defRPr b="1">
                <a:solidFill>
                  <a:srgbClr val="F0F000"/>
                </a:solidFill>
              </a:defRPr>
            </a:pPr>
            <a:endParaRPr/>
          </a:p>
          <a:p>
            <a:pPr>
              <a:defRPr b="1">
                <a:solidFill>
                  <a:srgbClr val="F0F000"/>
                </a:solidFill>
              </a:defRPr>
            </a:pPr>
            <a:r>
              <a:t>A) </a:t>
            </a:r>
            <a:r>
              <a:rPr b="0">
                <a:solidFill>
                  <a:srgbClr val="FFFFFF"/>
                </a:solidFill>
              </a:rPr>
              <a:t>69		</a:t>
            </a:r>
            <a:r>
              <a:t>B)</a:t>
            </a:r>
            <a:r>
              <a:rPr b="0">
                <a:solidFill>
                  <a:srgbClr val="FFFFFF"/>
                </a:solidFill>
              </a:rPr>
              <a:t> 65		</a:t>
            </a:r>
            <a:r>
              <a:t>C)</a:t>
            </a:r>
            <a:r>
              <a:rPr b="0">
                <a:solidFill>
                  <a:srgbClr val="FFFFFF"/>
                </a:solidFill>
              </a:rPr>
              <a:t> 36		</a:t>
            </a:r>
            <a:r>
              <a:t>D)</a:t>
            </a:r>
            <a:r>
              <a:rPr b="0">
                <a:solidFill>
                  <a:srgbClr val="FFFFFF"/>
                </a:solidFill>
              </a:rPr>
              <a:t> 16</a:t>
            </a:r>
            <a:r>
              <a:t>		E)</a:t>
            </a:r>
            <a:r>
              <a:rPr b="0">
                <a:solidFill>
                  <a:srgbClr val="FFFFFF"/>
                </a:solidFill>
              </a:rPr>
              <a:t> 0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952770" y="1"/>
            <a:ext cx="184881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63" name="Rectangle 2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br/>
            <a:r>
              <a:rPr sz="3200"/>
              <a:t>Try it: Python Variables and Expressions</a:t>
            </a:r>
          </a:p>
        </p:txBody>
      </p:sp>
      <p:sp>
        <p:nvSpPr>
          <p:cNvPr id="264" name="Rectangle 3"/>
          <p:cNvSpPr txBox="1">
            <a:spLocks noGrp="1"/>
          </p:cNvSpPr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pPr>
              <a:defRPr b="1" i="1">
                <a:solidFill>
                  <a:srgbClr val="14FD3A"/>
                </a:solidFill>
              </a:defRPr>
            </a:pPr>
            <a:r>
              <a:t>Question 1:</a:t>
            </a:r>
            <a:r>
              <a:rPr b="0" i="0">
                <a:solidFill>
                  <a:srgbClr val="FFFFFF"/>
                </a:solidFill>
              </a:rPr>
              <a:t> Write a program that prints the result of </a:t>
            </a:r>
            <a:r>
              <a:rPr b="0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35 + 5 * 10</a:t>
            </a:r>
            <a:r>
              <a:rPr b="0" i="0">
                <a:solidFill>
                  <a:srgbClr val="FFFFFF"/>
                </a:solidFill>
              </a:rPr>
              <a:t>.</a:t>
            </a:r>
          </a:p>
          <a:p>
            <a:endParaRPr b="0" i="0">
              <a:solidFill>
                <a:srgbClr val="FFFFFF"/>
              </a:solidFill>
            </a:endParaRPr>
          </a:p>
          <a:p>
            <a:pPr>
              <a:defRPr b="1" i="1">
                <a:solidFill>
                  <a:srgbClr val="14FD3A"/>
                </a:solidFill>
              </a:defRPr>
            </a:pPr>
            <a:r>
              <a:t>Question 2:</a:t>
            </a:r>
            <a:r>
              <a:rPr b="0" i="0">
                <a:solidFill>
                  <a:srgbClr val="FFFFFF"/>
                </a:solidFill>
              </a:rPr>
              <a:t> Write a program that uses at least 3 operators to end up with the value </a:t>
            </a:r>
            <a:r>
              <a:rPr b="0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  <a:r>
              <a:rPr b="0" i="0">
                <a:solidFill>
                  <a:srgbClr val="FFFFFF"/>
                </a:solidFill>
              </a:rPr>
              <a:t>.</a:t>
            </a:r>
          </a:p>
          <a:p>
            <a:endParaRPr b="0" i="0">
              <a:solidFill>
                <a:srgbClr val="FFFFFF"/>
              </a:solidFill>
            </a:endParaRPr>
          </a:p>
          <a:p>
            <a:pPr>
              <a:defRPr b="1" i="1">
                <a:solidFill>
                  <a:srgbClr val="14FD3A"/>
                </a:solidFill>
              </a:defRPr>
            </a:pPr>
            <a:r>
              <a:t>Question 3:</a:t>
            </a:r>
            <a:r>
              <a:rPr b="0" i="0">
                <a:solidFill>
                  <a:srgbClr val="FFFFFF"/>
                </a:solidFill>
              </a:rPr>
              <a:t> Write a program that has a variable called </a:t>
            </a:r>
            <a:r>
              <a:rPr b="0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>
                <a:solidFill>
                  <a:srgbClr val="FFFFFF"/>
                </a:solidFill>
              </a:rPr>
              <a:t> with the value of your name and a variable called </a:t>
            </a:r>
            <a:r>
              <a:rPr b="0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0" i="0">
                <a:solidFill>
                  <a:srgbClr val="FFFFFF"/>
                </a:solidFill>
              </a:rPr>
              <a:t> storing your age.  Print out your name and age using these variables.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952770" y="1"/>
            <a:ext cx="184881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69" name="Rectangle 4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r>
              <a:t>Strings</a:t>
            </a:r>
          </a:p>
        </p:txBody>
      </p:sp>
      <p:sp>
        <p:nvSpPr>
          <p:cNvPr id="270" name="Rectangle 5"/>
          <p:cNvSpPr txBox="1">
            <a:spLocks noGrp="1"/>
          </p:cNvSpPr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pPr>
              <a:defRPr b="1" i="1">
                <a:solidFill>
                  <a:srgbClr val="14FD3A"/>
                </a:solidFill>
              </a:defRPr>
            </a:pPr>
            <a:r>
              <a:t>Strings</a:t>
            </a:r>
            <a:r>
              <a:rPr b="0" i="0">
                <a:solidFill>
                  <a:srgbClr val="FFFFFF"/>
                </a:solidFill>
              </a:rPr>
              <a:t> are sequences of characters that are surrounded by either single or double quotes.</a:t>
            </a:r>
          </a:p>
          <a:p>
            <a:pPr marL="457200" lvl="1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Use \ to escape '  E.g. There\'s</a:t>
            </a:r>
          </a:p>
          <a:p>
            <a:pPr marL="457200" lvl="1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Can use triple double quotes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r>
              <a:t> for a string that spans multiple lines.</a:t>
            </a:r>
          </a:p>
          <a:p>
            <a:r>
              <a:t>Example:</a:t>
            </a:r>
          </a:p>
        </p:txBody>
      </p:sp>
      <p:sp>
        <p:nvSpPr>
          <p:cNvPr id="271" name="Text Box 6"/>
          <p:cNvSpPr txBox="1"/>
          <p:nvPr/>
        </p:nvSpPr>
        <p:spPr>
          <a:xfrm>
            <a:off x="502920" y="2571750"/>
            <a:ext cx="8545485" cy="197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ct val="150000"/>
              </a:lnSpc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name = "Joe Jones"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storeName = 'Joe\'s Store'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print("""String that is really long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with multiple lines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and spaces is perfectly fine""")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952770" y="1"/>
            <a:ext cx="184881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76" name="Title 1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r>
              <a:t>Python String Indexing</a:t>
            </a:r>
          </a:p>
        </p:txBody>
      </p:sp>
      <p:sp>
        <p:nvSpPr>
          <p:cNvPr id="27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r>
              <a:t>Individual characters of a string can be accessed using square brackets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t>) with the first character at index 0.</a:t>
            </a:r>
          </a:p>
          <a:p>
            <a:endParaRPr/>
          </a:p>
          <a:p>
            <a:r>
              <a:t>Example:</a:t>
            </a:r>
          </a:p>
        </p:txBody>
      </p:sp>
      <p:sp>
        <p:nvSpPr>
          <p:cNvPr id="278" name="Text Box 6"/>
          <p:cNvSpPr txBox="1"/>
          <p:nvPr/>
        </p:nvSpPr>
        <p:spPr>
          <a:xfrm>
            <a:off x="350520" y="2419350"/>
            <a:ext cx="8595360" cy="1805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 = "Hello"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print(str[1]) 			# e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print("ABCD"[0])		# A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print(str[-1])			# o 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Negative values start at end and go backward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952770" y="1"/>
            <a:ext cx="184881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81" name="Rectangle 4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r>
              <a:t>Rules for Strings in Python</a:t>
            </a:r>
          </a:p>
        </p:txBody>
      </p:sp>
      <p:sp>
        <p:nvSpPr>
          <p:cNvPr id="282" name="Rectangle 5"/>
          <p:cNvSpPr txBox="1">
            <a:spLocks noGrp="1"/>
          </p:cNvSpPr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pPr marL="90525" indent="-90525" defTabSz="905255">
              <a:spcBef>
                <a:spcPts val="900"/>
              </a:spcBef>
              <a:defRPr sz="2178"/>
            </a:pPr>
            <a:r>
              <a:t>Must be surrounded by single or double quotes.</a:t>
            </a:r>
          </a:p>
          <a:p>
            <a:pPr marL="90525" indent="-90525" defTabSz="905255">
              <a:spcBef>
                <a:spcPts val="900"/>
              </a:spcBef>
              <a:defRPr sz="2178"/>
            </a:pPr>
            <a:r>
              <a:t>Can contain most characters except enter, backspace, tab, and backslash.</a:t>
            </a:r>
          </a:p>
          <a:p>
            <a:pPr marL="452627" lvl="1" indent="-217261" defTabSz="905255">
              <a:spcBef>
                <a:spcPts val="400"/>
              </a:spcBef>
              <a:buFont typeface="Arial"/>
              <a:buChar char="•"/>
              <a:defRPr sz="1979">
                <a:solidFill>
                  <a:srgbClr val="FFFF00"/>
                </a:solidFill>
              </a:defRPr>
            </a:pPr>
            <a:r>
              <a:t>These special characters must be escaped by using an initial "</a:t>
            </a:r>
            <a:r>
              <a:rPr>
                <a:solidFill>
                  <a:srgbClr val="14FD3A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t>".</a:t>
            </a:r>
          </a:p>
          <a:p>
            <a:pPr marL="452627" lvl="1" indent="-217261" defTabSz="905255">
              <a:spcBef>
                <a:spcPts val="400"/>
              </a:spcBef>
              <a:buFont typeface="Arial"/>
              <a:buChar char="•"/>
              <a:defRPr sz="1979">
                <a:solidFill>
                  <a:srgbClr val="FFFF00"/>
                </a:solidFill>
              </a:defRPr>
            </a:pPr>
            <a:r>
              <a:t>e.g.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t> – new line,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\'</a:t>
            </a:r>
            <a:r>
              <a:t> – single quote,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t> - backslash,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t> – double quote </a:t>
            </a:r>
          </a:p>
          <a:p>
            <a:pPr marL="452627" lvl="1" indent="-217261" defTabSz="905255">
              <a:spcBef>
                <a:spcPts val="400"/>
              </a:spcBef>
              <a:buFont typeface="Arial"/>
              <a:buChar char="•"/>
              <a:defRPr sz="1979">
                <a:solidFill>
                  <a:srgbClr val="FFFF00"/>
                </a:solidFill>
              </a:defRPr>
            </a:pPr>
            <a:r>
              <a:t>A string in raw mode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t> before quote) will ignore backslash escape.  May be useful if data contains escapes.  Example: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 = </a:t>
            </a:r>
            <a:r>
              <a:rPr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"slash\there\"</a:t>
            </a:r>
          </a:p>
          <a:p>
            <a:pPr marL="90525" indent="-90525" defTabSz="905255">
              <a:spcBef>
                <a:spcPts val="900"/>
              </a:spcBef>
              <a:defRPr sz="2178"/>
            </a:pPr>
            <a:r>
              <a:t>Double quoted strings can contain single quoted strings and vice versa.</a:t>
            </a:r>
          </a:p>
          <a:p>
            <a:pPr marL="90525" indent="-90525" defTabSz="905255">
              <a:spcBef>
                <a:spcPts val="900"/>
              </a:spcBef>
              <a:defRPr sz="2178"/>
            </a:pPr>
            <a:r>
              <a:t>Any number of characters is allowed.</a:t>
            </a:r>
          </a:p>
          <a:p>
            <a:pPr marL="90525" indent="-90525" defTabSz="905255">
              <a:spcBef>
                <a:spcPts val="900"/>
              </a:spcBef>
              <a:defRPr sz="2178"/>
            </a:pPr>
            <a:r>
              <a:t>The minimum number of characters is zero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t>, which is called the </a:t>
            </a:r>
            <a:r>
              <a:rPr i="1">
                <a:solidFill>
                  <a:srgbClr val="14FD3A"/>
                </a:solidFill>
              </a:rPr>
              <a:t>empty string</a:t>
            </a:r>
            <a:r>
              <a:t>.</a:t>
            </a:r>
          </a:p>
          <a:p>
            <a:pPr marL="90525" indent="-90525" defTabSz="905255">
              <a:spcBef>
                <a:spcPts val="900"/>
              </a:spcBef>
              <a:defRPr sz="2178"/>
            </a:pPr>
            <a:r>
              <a:t>String </a:t>
            </a:r>
            <a:r>
              <a:rPr i="1">
                <a:solidFill>
                  <a:srgbClr val="14FD3A"/>
                </a:solidFill>
              </a:rPr>
              <a:t>literals </a:t>
            </a:r>
            <a:r>
              <a:t>(values) have the quotation marks removed when displayed.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 Box 20"/>
          <p:cNvSpPr txBox="1">
            <a:spLocks noGrp="1"/>
          </p:cNvSpPr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87" name="Rectangle 2"/>
          <p:cNvSpPr txBox="1">
            <a:spLocks noGrp="1"/>
          </p:cNvSpPr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r>
              <a:t>Python Strings Question</a:t>
            </a:r>
          </a:p>
        </p:txBody>
      </p:sp>
      <p:sp>
        <p:nvSpPr>
          <p:cNvPr id="288" name="Rectangle 3"/>
          <p:cNvSpPr txBox="1">
            <a:spLocks noGrp="1"/>
          </p:cNvSpPr>
          <p:nvPr>
            <p:ph type="body" idx="1"/>
          </p:nvPr>
        </p:nvSpPr>
        <p:spPr>
          <a:xfrm>
            <a:off x="62837" y="895350"/>
            <a:ext cx="9031289" cy="4191000"/>
          </a:xfrm>
          <a:prstGeom prst="rect">
            <a:avLst/>
          </a:prstGeom>
        </p:spPr>
        <p:txBody>
          <a:bodyPr/>
          <a:lstStyle/>
          <a:p>
            <a:pPr marL="89611" indent="-89611" defTabSz="896111">
              <a:lnSpc>
                <a:spcPct val="80100"/>
              </a:lnSpc>
              <a:spcBef>
                <a:spcPts val="900"/>
              </a:spcBef>
              <a:defRPr sz="2156" b="1" i="1">
                <a:solidFill>
                  <a:srgbClr val="14FD3A"/>
                </a:solidFill>
              </a:defRPr>
            </a:pPr>
            <a:r>
              <a:t>Question:</a:t>
            </a:r>
            <a:r>
              <a:rPr b="0" i="0">
                <a:solidFill>
                  <a:srgbClr val="FFFFFF"/>
                </a:solidFill>
              </a:rPr>
              <a:t> How many of the following are valid Python strings?</a:t>
            </a:r>
          </a:p>
          <a:p>
            <a:pPr marL="89611" indent="-89611" defTabSz="896111">
              <a:lnSpc>
                <a:spcPct val="80100"/>
              </a:lnSpc>
              <a:spcBef>
                <a:spcPts val="900"/>
              </a:spcBef>
              <a:defRPr sz="2156"/>
            </a:pPr>
            <a:endParaRPr b="0" i="0">
              <a:solidFill>
                <a:srgbClr val="FFFFFF"/>
              </a:solidFill>
            </a:endParaRPr>
          </a:p>
          <a:p>
            <a:pPr marL="89611" indent="-89611" defTabSz="896111">
              <a:lnSpc>
                <a:spcPct val="80100"/>
              </a:lnSpc>
              <a:spcBef>
                <a:spcPts val="900"/>
              </a:spcBef>
              <a:defRPr sz="2156"/>
            </a:pPr>
            <a:r>
              <a:t>1)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""</a:t>
            </a:r>
          </a:p>
          <a:p>
            <a:pPr marL="89611" indent="-89611" defTabSz="896111">
              <a:lnSpc>
                <a:spcPct val="80100"/>
              </a:lnSpc>
              <a:spcBef>
                <a:spcPts val="900"/>
              </a:spcBef>
              <a:defRPr sz="2156"/>
            </a:pPr>
            <a:r>
              <a:t>2)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''</a:t>
            </a:r>
          </a:p>
          <a:p>
            <a:pPr marL="89611" indent="-89611" defTabSz="896111">
              <a:lnSpc>
                <a:spcPct val="80100"/>
              </a:lnSpc>
              <a:spcBef>
                <a:spcPts val="900"/>
              </a:spcBef>
              <a:defRPr sz="2156"/>
            </a:pPr>
            <a:r>
              <a:t>3)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"a"</a:t>
            </a:r>
          </a:p>
          <a:p>
            <a:pPr marL="89611" indent="-89611" defTabSz="896111">
              <a:lnSpc>
                <a:spcPct val="80100"/>
              </a:lnSpc>
              <a:spcBef>
                <a:spcPts val="900"/>
              </a:spcBef>
              <a:defRPr sz="2156"/>
            </a:pPr>
            <a:r>
              <a:t>4)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" "</a:t>
            </a:r>
          </a:p>
          <a:p>
            <a:pPr marL="89611" indent="-89611" defTabSz="896111">
              <a:lnSpc>
                <a:spcPct val="80100"/>
              </a:lnSpc>
              <a:spcBef>
                <a:spcPts val="900"/>
              </a:spcBef>
              <a:defRPr sz="2156"/>
            </a:pPr>
            <a:r>
              <a:t>5)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"""</a:t>
            </a:r>
          </a:p>
          <a:p>
            <a:pPr marL="89611" indent="-89611" defTabSz="896111">
              <a:lnSpc>
                <a:spcPct val="80100"/>
              </a:lnSpc>
              <a:spcBef>
                <a:spcPts val="900"/>
              </a:spcBef>
              <a:defRPr sz="2156"/>
            </a:pPr>
            <a:r>
              <a:t>6)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"Joe\' Smith\""</a:t>
            </a:r>
          </a:p>
          <a:p>
            <a:pPr marL="89611" indent="-89611" defTabSz="896111">
              <a:lnSpc>
                <a:spcPct val="80100"/>
              </a:lnSpc>
              <a:spcBef>
                <a:spcPts val="900"/>
              </a:spcBef>
              <a:defRPr sz="2156" b="1">
                <a:solidFill>
                  <a:srgbClr val="F0F000"/>
                </a:solidFill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89611" indent="-89611" defTabSz="896111">
              <a:lnSpc>
                <a:spcPct val="80100"/>
              </a:lnSpc>
              <a:spcBef>
                <a:spcPts val="900"/>
              </a:spcBef>
              <a:defRPr sz="2156" b="1">
                <a:solidFill>
                  <a:srgbClr val="F0F000"/>
                </a:solidFill>
              </a:defRPr>
            </a:pPr>
            <a:r>
              <a:t>A) </a:t>
            </a:r>
            <a:r>
              <a:rPr b="0">
                <a:solidFill>
                  <a:srgbClr val="FFFFFF"/>
                </a:solidFill>
              </a:rPr>
              <a:t>1		</a:t>
            </a:r>
            <a:r>
              <a:t>B)</a:t>
            </a:r>
            <a:r>
              <a:rPr b="0">
                <a:solidFill>
                  <a:srgbClr val="FFFFFF"/>
                </a:solidFill>
              </a:rPr>
              <a:t> 2		</a:t>
            </a:r>
            <a:r>
              <a:t>C)</a:t>
            </a:r>
            <a:r>
              <a:rPr b="0">
                <a:solidFill>
                  <a:srgbClr val="FFFFFF"/>
                </a:solidFill>
              </a:rPr>
              <a:t> 3		</a:t>
            </a:r>
            <a:r>
              <a:t>D)</a:t>
            </a:r>
            <a:r>
              <a:rPr b="0">
                <a:solidFill>
                  <a:srgbClr val="FFFFFF"/>
                </a:solidFill>
              </a:rPr>
              <a:t> 4</a:t>
            </a:r>
            <a:r>
              <a:t>		E)</a:t>
            </a:r>
            <a:r>
              <a:rPr b="0">
                <a:solidFill>
                  <a:srgbClr val="FFFFFF"/>
                </a:solidFill>
              </a:rPr>
              <a:t> 5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3692</Words>
  <Application>Microsoft Macintosh PowerPoint</Application>
  <PresentationFormat>On-screen Show (16:9)</PresentationFormat>
  <Paragraphs>564</Paragraphs>
  <Slides>33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Courier New</vt:lpstr>
      <vt:lpstr>Symbol</vt:lpstr>
      <vt:lpstr>Tahoma</vt:lpstr>
      <vt:lpstr>Verdana</vt:lpstr>
      <vt:lpstr>Office Theme</vt:lpstr>
      <vt:lpstr>DATA 301   Python II</vt:lpstr>
      <vt:lpstr>Python Math Expressions</vt:lpstr>
      <vt:lpstr> Expressions - Operator Precedence</vt:lpstr>
      <vt:lpstr>Python Expressions Question</vt:lpstr>
      <vt:lpstr> Try it: Python Variables and Expressions</vt:lpstr>
      <vt:lpstr>Strings</vt:lpstr>
      <vt:lpstr>Python String Indexing</vt:lpstr>
      <vt:lpstr>Rules for Strings in Python</vt:lpstr>
      <vt:lpstr>Python Strings Question</vt:lpstr>
      <vt:lpstr>Python String Functions</vt:lpstr>
      <vt:lpstr>String Operators: Concatenation</vt:lpstr>
      <vt:lpstr>String Concatenation Question</vt:lpstr>
      <vt:lpstr>Substring</vt:lpstr>
      <vt:lpstr>Substring Question</vt:lpstr>
      <vt:lpstr>Split</vt:lpstr>
      <vt:lpstr> Try it: Python String Variables and Functions</vt:lpstr>
      <vt:lpstr>Print Formatting</vt:lpstr>
      <vt:lpstr>Python Date and Time</vt:lpstr>
      <vt:lpstr>Python Clock</vt:lpstr>
      <vt:lpstr>Python Input</vt:lpstr>
      <vt:lpstr> Try it: Python Input, Output, and Dates</vt:lpstr>
      <vt:lpstr>Comparisons</vt:lpstr>
      <vt:lpstr> Conditions with and, or, not</vt:lpstr>
      <vt:lpstr>Condition Examples</vt:lpstr>
      <vt:lpstr>Python Condition Question</vt:lpstr>
      <vt:lpstr>Decisions</vt:lpstr>
      <vt:lpstr>Decisions if/elif Syntax</vt:lpstr>
      <vt:lpstr> Decisions: Block Syntax</vt:lpstr>
      <vt:lpstr>Question: Decisions</vt:lpstr>
      <vt:lpstr>Question: Decisions (2)</vt:lpstr>
      <vt:lpstr>Question: Decisions (3)</vt:lpstr>
      <vt:lpstr>Question: Decisions (4)</vt:lpstr>
      <vt:lpstr> Try it: Decisions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301   Python II</dc:title>
  <cp:lastModifiedBy>Hira Imam</cp:lastModifiedBy>
  <cp:revision>1</cp:revision>
  <dcterms:modified xsi:type="dcterms:W3CDTF">2020-10-08T03:26:10Z</dcterms:modified>
</cp:coreProperties>
</file>