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" name="Shape 10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en.wikipedia.org/wiki/Name_resolution_(programming_languages)" TargetMode="External"/><Relationship Id="rId4" Type="http://schemas.openxmlformats.org/officeDocument/2006/relationships/hyperlink" Target="https://en.wikipedia.org/wiki/Late_binding" TargetMode="Externa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Reference: https://en.wikipedia.org/wiki/Python_(programming_language)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300"/>
            </a:pPr>
            <a:r>
              <a:t>An important feature of Python is dynamic </a:t>
            </a:r>
            <a:r>
              <a:rPr u="sng">
                <a:solidFill>
                  <a:schemeClr val="accent6"/>
                </a:solidFill>
                <a:uFill>
                  <a:solidFill>
                    <a:schemeClr val="accent6"/>
                  </a:solidFill>
                </a:uFill>
                <a:hlinkClick r:id="rId3" invalidUrl="" action="" tgtFrame="" tooltip="" history="1" highlightClick="0" endSnd="0"/>
              </a:rPr>
              <a:t>name resolution</a:t>
            </a:r>
            <a:r>
              <a:t> (</a:t>
            </a:r>
            <a:r>
              <a:rPr u="sng">
                <a:solidFill>
                  <a:schemeClr val="accent6"/>
                </a:solidFill>
                <a:uFill>
                  <a:solidFill>
                    <a:schemeClr val="accent6"/>
                  </a:solidFill>
                </a:uFill>
                <a:hlinkClick r:id="rId4" invalidUrl="" action="" tgtFrame="" tooltip="" history="1" highlightClick="0" endSnd="0"/>
              </a:rPr>
              <a:t>late binding</a:t>
            </a:r>
            <a:r>
              <a:t>), which binds method and variable names during program execution.  Source: Wikipedia</a:t>
            </a:r>
          </a:p>
          <a:p>
            <a:pPr>
              <a:defRPr sz="1300"/>
            </a:pPr>
          </a:p>
          <a:p>
            <a:pPr>
              <a:defRPr sz="1300"/>
            </a:pPr>
            <a:r>
              <a:t>Full link to Python core philosophy: https://www.python.org/dev/peps/pep-0020/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32914"/>
            <a:r>
              <a:t>Line continuation character is backslash \</a:t>
            </a:r>
          </a:p>
          <a:p>
            <a:pPr defTabSz="932914"/>
            <a:r>
              <a:t>Note: Python does not like mixing tabs and spaces.</a:t>
            </a:r>
          </a:p>
          <a:p>
            <a:pPr defTabSz="932914"/>
            <a:r>
              <a:t>Semi-colon does exist as way to separate statements on one line but it is not commonly used.  Example:  x = 3 ; y = 24</a:t>
            </a:r>
          </a:p>
          <a:p>
            <a:pPr defTabSz="932914"/>
            <a:r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Note: """ is not typical syntax for a multiline comment.  It is a multi-line string that if on a statement by itself will be ignored by execution system.  Note that it is not a dedicated multi-line comment syntax like /* */ in Java.</a:t>
            </a:r>
          </a:p>
          <a:p>
            <a:pPr/>
          </a:p>
          <a:p>
            <a:pPr defTabSz="882522"/>
            <a:r>
              <a:t>The triple quote 'comment' """ is often referred to as the docstring syntax. If the first line in a function or class is one of these, python will automatically interpret it as documentation (and will be shown if you call help() on the function or class).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Shortcut key to run: Ctrl+Enter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print("I am fantastic!")</a:t>
            </a:r>
          </a:p>
          <a:p>
            <a:pPr/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print("I know that I can program in Python.")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print("I am programming right now. ")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print("My awesome program has three lines!")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Answer: B</a:t>
            </a:r>
          </a:p>
          <a:p>
            <a:pPr/>
            <a:r>
              <a:t>True: #1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5" name="Shape 2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Variable is box that stores a value.</a:t>
            </a:r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algn="ctr"/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94" name="Picture Placeholder 2"/>
          <p:cNvSpPr/>
          <p:nvPr>
            <p:ph type="pic" sz="half" idx="21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5" name="Body Level One…"/>
          <p:cNvSpPr txBox="1"/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algn="ctr"/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553200" y="4800600"/>
            <a:ext cx="335866" cy="333088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76200" y="0"/>
            <a:ext cx="8991600" cy="81915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89000"/>
              </a:lnSpc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62838" y="819150"/>
            <a:ext cx="9031287" cy="4267200"/>
          </a:xfrm>
          <a:prstGeom prst="rect">
            <a:avLst/>
          </a:prstGeom>
        </p:spPr>
        <p:txBody>
          <a:bodyPr/>
          <a:lstStyle>
            <a:lvl1pPr marL="91439" indent="-91439">
              <a:spcBef>
                <a:spcPts val="1000"/>
              </a:spcBef>
              <a:buSzPct val="100000"/>
              <a:buFont typeface="Symbol"/>
              <a:buChar char=" "/>
            </a:lvl1pPr>
            <a:lvl2pPr marL="501091" indent="-263347">
              <a:spcBef>
                <a:spcPts val="1000"/>
              </a:spcBef>
              <a:buFont typeface="Symbol"/>
              <a:buChar char="·"/>
            </a:lvl2pPr>
            <a:lvl3pPr marL="807719">
              <a:spcBef>
                <a:spcPts val="1000"/>
              </a:spcBef>
              <a:buFont typeface="Symbol"/>
            </a:lvl3pPr>
            <a:lvl4pPr>
              <a:spcBef>
                <a:spcPts val="1000"/>
              </a:spcBef>
              <a:buFont typeface="Symbol"/>
            </a:lvl4pPr>
            <a:lvl5pPr>
              <a:spcBef>
                <a:spcPts val="1000"/>
              </a:spcBef>
              <a:buFont typeface="Symbol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" name="Title Text"/>
          <p:cNvSpPr txBox="1"/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>
              <a:defRPr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00"/>
              </a:spcBef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566737" indent="-333375">
              <a:spcBef>
                <a:spcPts val="600"/>
              </a:spcBef>
              <a:defRPr sz="2800"/>
            </a:lvl2pPr>
            <a:lvl3pPr marL="834389" indent="-320039">
              <a:spcBef>
                <a:spcPts val="600"/>
              </a:spcBef>
              <a:defRPr sz="2800"/>
            </a:lvl3pPr>
            <a:lvl4pPr marL="1103312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>
              <a:defRPr b="1"/>
            </a:lvl1pPr>
            <a:lvl2pPr marL="0" indent="457200">
              <a:buSzTx/>
              <a:buNone/>
              <a:defRPr b="1"/>
            </a:lvl2pPr>
            <a:lvl3pPr marL="0" indent="914400">
              <a:buSzTx/>
              <a:buNone/>
              <a:defRPr b="1"/>
            </a:lvl3pPr>
            <a:lvl4pPr marL="0" indent="1371600">
              <a:buSzTx/>
              <a:buNone/>
              <a:defRPr b="1"/>
            </a:lvl4pPr>
            <a:lvl5pPr marL="0" indent="1828800">
              <a:buSzTx/>
              <a:buNone/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Text Placeholder 4"/>
          <p:cNvSpPr/>
          <p:nvPr>
            <p:ph type="body" sz="quarter" idx="21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>
              <a:defRPr b="1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3" name="Title Text"/>
          <p:cNvSpPr txBox="1"/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84" name="Body Level One…"/>
          <p:cNvSpPr txBox="1"/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559934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113472" indent="-365759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Text Placeholder 3"/>
          <p:cNvSpPr/>
          <p:nvPr>
            <p:ph type="body" sz="half" idx="21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5099050" y="1"/>
            <a:ext cx="335866" cy="33308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Line 5"/>
          <p:cNvSpPr/>
          <p:nvPr/>
        </p:nvSpPr>
        <p:spPr>
          <a:xfrm>
            <a:off x="62837" y="833836"/>
            <a:ext cx="9031289" cy="1"/>
          </a:xfrm>
          <a:prstGeom prst="line">
            <a:avLst/>
          </a:prstGeom>
          <a:ln w="47625">
            <a:solidFill>
              <a:schemeClr val="accent2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0" marR="0" indent="0" algn="l" defTabSz="914400" rtl="0" latinLnBrk="0">
        <a:lnSpc>
          <a:spcPct val="89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1pPr>
      <a:lvl2pPr marL="576262" marR="0" indent="-342900" algn="l" defTabSz="914400" rtl="0" latinLnBrk="0">
        <a:lnSpc>
          <a:spcPct val="89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2pPr>
      <a:lvl3pPr marL="819150" marR="0" indent="-304800" algn="l" defTabSz="914400" rtl="0" latinLnBrk="0">
        <a:lnSpc>
          <a:spcPct val="89000"/>
        </a:lnSpc>
        <a:spcBef>
          <a:spcPts val="5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24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3pPr>
      <a:lvl4pPr marL="1052512" marR="0" indent="-304800" algn="l" defTabSz="914400" rtl="0" latinLnBrk="0">
        <a:lnSpc>
          <a:spcPct val="89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4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4pPr>
      <a:lvl5pPr marL="2103120" marR="0" indent="-274320" algn="l" defTabSz="914400" rtl="0" latinLnBrk="0">
        <a:lnSpc>
          <a:spcPct val="89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4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5pPr>
      <a:lvl6pPr marL="2560320" marR="0" indent="-274320" algn="l" defTabSz="914400" rtl="0" latinLnBrk="0">
        <a:lnSpc>
          <a:spcPct val="89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6pPr>
      <a:lvl7pPr marL="3017520" marR="0" indent="-274320" algn="l" defTabSz="914400" rtl="0" latinLnBrk="0">
        <a:lnSpc>
          <a:spcPct val="89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7pPr>
      <a:lvl8pPr marL="3474720" marR="0" indent="-274320" algn="l" defTabSz="914400" rtl="0" latinLnBrk="0">
        <a:lnSpc>
          <a:spcPct val="89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8pPr>
      <a:lvl9pPr marL="3931920" marR="0" indent="-274320" algn="l" defTabSz="914400" rtl="0" latinLnBrk="0">
        <a:lnSpc>
          <a:spcPct val="89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python.org/dev/peps/pep-0020/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AutoShape 2"/>
          <p:cNvSpPr txBox="1"/>
          <p:nvPr>
            <p:ph type="title"/>
          </p:nvPr>
        </p:nvSpPr>
        <p:spPr>
          <a:xfrm>
            <a:off x="291174" y="519772"/>
            <a:ext cx="8256860" cy="1584595"/>
          </a:xfrm>
          <a:prstGeom prst="rect">
            <a:avLst/>
          </a:prstGeom>
          <a:solidFill>
            <a:srgbClr val="339966"/>
          </a:solidFill>
          <a:ln>
            <a:solidFill>
              <a:srgbClr val="EEECE1"/>
            </a:solidFill>
            <a:round/>
          </a:ln>
          <a:effectLst>
            <a:outerShdw sx="100000" sy="100000" kx="0" ky="0" algn="b" rotWithShape="0" blurRad="0" dist="161645" dir="2700000">
              <a:srgbClr val="1F497D"/>
            </a:outerShdw>
          </a:effectLst>
        </p:spPr>
        <p:txBody>
          <a:bodyPr lIns="46037" tIns="46037" rIns="46037" bIns="46037"/>
          <a:lstStyle/>
          <a:p>
            <a:pPr algn="ctr">
              <a:spcBef>
                <a:spcPts val="7800"/>
              </a:spcBef>
              <a:defRPr sz="3200">
                <a:effectLst>
                  <a:outerShdw sx="100000" sy="100000" kx="0" ky="0" algn="b" rotWithShape="0" blurRad="38100" dist="38100" dir="2700000">
                    <a:srgbClr val="000000"/>
                  </a:outerShdw>
                </a:effectLst>
              </a:defRPr>
            </a:pPr>
            <a:r>
              <a:t>DATA 301 </a:t>
            </a:r>
            <a:br/>
            <a:r>
              <a:t>Introduction to Data Analytics</a:t>
            </a:r>
            <a:br/>
            <a:r>
              <a:t>Python</a:t>
            </a:r>
          </a:p>
        </p:txBody>
      </p:sp>
      <p:sp>
        <p:nvSpPr>
          <p:cNvPr id="105" name="TextBox 1"/>
          <p:cNvSpPr txBox="1"/>
          <p:nvPr/>
        </p:nvSpPr>
        <p:spPr>
          <a:xfrm>
            <a:off x="1684020" y="2952750"/>
            <a:ext cx="5775960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Dr. Firas Moosvi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University of British Columbia Okanagan</a:t>
            </a:r>
          </a:p>
        </p:txBody>
      </p:sp>
      <p:sp>
        <p:nvSpPr>
          <p:cNvPr id="106" name="Slides courtesy of Dr. Ramon Lawrence"/>
          <p:cNvSpPr/>
          <p:nvPr/>
        </p:nvSpPr>
        <p:spPr>
          <a:xfrm>
            <a:off x="5382672" y="4707401"/>
            <a:ext cx="3758108" cy="42418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Slides courtesy of </a:t>
            </a:r>
            <a:r>
              <a:rPr b="1"/>
              <a:t>Dr. Ramon Lawrence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 Box 20"/>
          <p:cNvSpPr txBox="1"/>
          <p:nvPr>
            <p:ph type="sldNum" sz="quarter" idx="2"/>
          </p:nvPr>
        </p:nvSpPr>
        <p:spPr>
          <a:xfrm>
            <a:off x="8872031" y="1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5" name="Title 1"/>
          <p:cNvSpPr txBox="1"/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pPr/>
            <a:r>
              <a:t>Python Editor - jupyter</a:t>
            </a:r>
          </a:p>
        </p:txBody>
      </p:sp>
      <p:sp>
        <p:nvSpPr>
          <p:cNvPr id="156" name="Content Placeholder 2"/>
          <p:cNvSpPr txBox="1"/>
          <p:nvPr>
            <p:ph type="body" idx="1"/>
          </p:nvPr>
        </p:nvSpPr>
        <p:spPr>
          <a:xfrm>
            <a:off x="62837" y="819150"/>
            <a:ext cx="9031289" cy="4267200"/>
          </a:xfrm>
          <a:prstGeom prst="rect">
            <a:avLst/>
          </a:prstGeom>
        </p:spPr>
        <p:txBody>
          <a:bodyPr/>
          <a:lstStyle/>
          <a:p>
            <a:pPr>
              <a:defRPr b="1" i="1">
                <a:solidFill>
                  <a:srgbClr val="14FD3A"/>
                </a:solidFill>
              </a:defRPr>
            </a:pPr>
            <a:r>
              <a:t>jupyter</a:t>
            </a:r>
            <a:r>
              <a:rPr b="0" i="0">
                <a:solidFill>
                  <a:srgbClr val="FFFFFF"/>
                </a:solidFill>
              </a:rPr>
              <a:t> is a graphical, browser-based editor for Python.</a:t>
            </a:r>
            <a:endParaRPr b="0" i="0">
              <a:solidFill>
                <a:srgbClr val="FFFFFF"/>
              </a:solidFill>
            </a:endParaRPr>
          </a:p>
          <a:p>
            <a:pPr/>
            <a:r>
              <a:t>To create a new notebook, select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New Notebook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Python3</a:t>
            </a:r>
            <a:r>
              <a:t>.</a:t>
            </a:r>
          </a:p>
        </p:txBody>
      </p:sp>
      <p:pic>
        <p:nvPicPr>
          <p:cNvPr id="15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5025" y="1660013"/>
            <a:ext cx="6413946" cy="34486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 Box 20"/>
          <p:cNvSpPr txBox="1"/>
          <p:nvPr>
            <p:ph type="sldNum" sz="quarter" idx="2"/>
          </p:nvPr>
        </p:nvSpPr>
        <p:spPr>
          <a:xfrm>
            <a:off x="8872031" y="1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0" name="Title 1"/>
          <p:cNvSpPr txBox="1"/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pPr/>
            <a:r>
              <a:t>Python Editor – jupyter notebook</a:t>
            </a:r>
          </a:p>
        </p:txBody>
      </p:sp>
      <p:pic>
        <p:nvPicPr>
          <p:cNvPr id="161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0600" y="1428750"/>
            <a:ext cx="7505700" cy="34099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4" name="Group 22"/>
          <p:cNvGrpSpPr/>
          <p:nvPr/>
        </p:nvGrpSpPr>
        <p:grpSpPr>
          <a:xfrm>
            <a:off x="4114798" y="2800350"/>
            <a:ext cx="1916873" cy="911225"/>
            <a:chOff x="0" y="0"/>
            <a:chExt cx="1916871" cy="911225"/>
          </a:xfrm>
        </p:grpSpPr>
        <p:sp>
          <p:nvSpPr>
            <p:cNvPr id="162" name="AutoShape 17"/>
            <p:cNvSpPr/>
            <p:nvPr/>
          </p:nvSpPr>
          <p:spPr>
            <a:xfrm>
              <a:off x="0" y="0"/>
              <a:ext cx="288926" cy="911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96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15635" y="10800"/>
                    <a:pt x="21600" y="10800"/>
                  </a:cubicBezTo>
                  <a:cubicBezTo>
                    <a:pt x="1563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5965" y="2160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1F497D"/>
                  </a:solidFill>
                </a:defRPr>
              </a:pPr>
            </a:p>
          </p:txBody>
        </p:sp>
        <p:sp>
          <p:nvSpPr>
            <p:cNvPr id="163" name="Text Box 19"/>
            <p:cNvSpPr txBox="1"/>
            <p:nvPr/>
          </p:nvSpPr>
          <p:spPr>
            <a:xfrm>
              <a:off x="431482" y="227012"/>
              <a:ext cx="1485390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1F497D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Python code</a:t>
              </a:r>
            </a:p>
          </p:txBody>
        </p:sp>
      </p:grpSp>
      <p:grpSp>
        <p:nvGrpSpPr>
          <p:cNvPr id="167" name="Group 22"/>
          <p:cNvGrpSpPr/>
          <p:nvPr/>
        </p:nvGrpSpPr>
        <p:grpSpPr>
          <a:xfrm>
            <a:off x="4131583" y="3803772"/>
            <a:ext cx="2235285" cy="405766"/>
            <a:chOff x="0" y="0"/>
            <a:chExt cx="2235284" cy="405765"/>
          </a:xfrm>
        </p:grpSpPr>
        <p:sp>
          <p:nvSpPr>
            <p:cNvPr id="165" name="AutoShape 17"/>
            <p:cNvSpPr/>
            <p:nvPr/>
          </p:nvSpPr>
          <p:spPr>
            <a:xfrm>
              <a:off x="0" y="0"/>
              <a:ext cx="288926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965" y="0"/>
                    <a:pt x="10800" y="1927"/>
                    <a:pt x="10800" y="4305"/>
                  </a:cubicBezTo>
                  <a:lnTo>
                    <a:pt x="10800" y="6495"/>
                  </a:lnTo>
                  <a:cubicBezTo>
                    <a:pt x="10800" y="8873"/>
                    <a:pt x="15635" y="10800"/>
                    <a:pt x="21600" y="10800"/>
                  </a:cubicBezTo>
                  <a:cubicBezTo>
                    <a:pt x="15635" y="10800"/>
                    <a:pt x="10800" y="12727"/>
                    <a:pt x="10800" y="15105"/>
                  </a:cubicBezTo>
                  <a:lnTo>
                    <a:pt x="10800" y="17295"/>
                  </a:lnTo>
                  <a:cubicBezTo>
                    <a:pt x="10800" y="19673"/>
                    <a:pt x="5965" y="21600"/>
                    <a:pt x="0" y="21600"/>
                  </a:cubicBezTo>
                </a:path>
              </a:pathLst>
            </a:custGeom>
            <a:noFill/>
            <a:ln w="381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1F497D"/>
                  </a:solidFill>
                </a:defRPr>
              </a:pPr>
            </a:p>
          </p:txBody>
        </p:sp>
        <p:sp>
          <p:nvSpPr>
            <p:cNvPr id="166" name="Text Box 19"/>
            <p:cNvSpPr txBox="1"/>
            <p:nvPr/>
          </p:nvSpPr>
          <p:spPr>
            <a:xfrm>
              <a:off x="368300" y="0"/>
              <a:ext cx="1866985" cy="405766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chemeClr val="accent6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Program output</a:t>
              </a:r>
            </a:p>
          </p:txBody>
        </p:sp>
      </p:grpSp>
      <p:grpSp>
        <p:nvGrpSpPr>
          <p:cNvPr id="170" name="Group 23"/>
          <p:cNvGrpSpPr/>
          <p:nvPr/>
        </p:nvGrpSpPr>
        <p:grpSpPr>
          <a:xfrm>
            <a:off x="3238190" y="910598"/>
            <a:ext cx="4892562" cy="1279526"/>
            <a:chOff x="0" y="0"/>
            <a:chExt cx="4892561" cy="1279525"/>
          </a:xfrm>
        </p:grpSpPr>
        <p:sp>
          <p:nvSpPr>
            <p:cNvPr id="168" name="Text Box 6"/>
            <p:cNvSpPr txBox="1"/>
            <p:nvPr/>
          </p:nvSpPr>
          <p:spPr>
            <a:xfrm>
              <a:off x="0" y="0"/>
              <a:ext cx="4892561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14FD3A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Button to run code (shortcut is Ctrl+Enter)</a:t>
              </a:r>
            </a:p>
          </p:txBody>
        </p:sp>
        <p:sp>
          <p:nvSpPr>
            <p:cNvPr id="169" name="Line 7"/>
            <p:cNvSpPr/>
            <p:nvPr/>
          </p:nvSpPr>
          <p:spPr>
            <a:xfrm flipH="1">
              <a:off x="190818" y="365125"/>
              <a:ext cx="609602" cy="914400"/>
            </a:xfrm>
            <a:prstGeom prst="line">
              <a:avLst/>
            </a:prstGeom>
            <a:noFill/>
            <a:ln w="31750" cap="flat">
              <a:solidFill>
                <a:srgbClr val="14FD3A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3"/>
      <p:bldP build="whole" bldLvl="1" animBg="1" rev="0" advAuto="0" spid="164" grpId="1"/>
      <p:bldP build="whole" bldLvl="1" animBg="1" rev="0" advAuto="0" spid="167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 Box 20"/>
          <p:cNvSpPr txBox="1"/>
          <p:nvPr>
            <p:ph type="sldNum" sz="quarter" idx="2"/>
          </p:nvPr>
        </p:nvSpPr>
        <p:spPr>
          <a:xfrm>
            <a:off x="8872031" y="1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5" name="Title 1"/>
          <p:cNvSpPr txBox="1"/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pPr/>
            <a:r>
              <a:t>Python: Hello World!</a:t>
            </a:r>
          </a:p>
        </p:txBody>
      </p:sp>
      <p:sp>
        <p:nvSpPr>
          <p:cNvPr id="176" name="Content Placeholder 2"/>
          <p:cNvSpPr txBox="1"/>
          <p:nvPr>
            <p:ph type="body" idx="1"/>
          </p:nvPr>
        </p:nvSpPr>
        <p:spPr>
          <a:xfrm>
            <a:off x="62837" y="819150"/>
            <a:ext cx="9031289" cy="4267200"/>
          </a:xfrm>
          <a:prstGeom prst="rect">
            <a:avLst/>
          </a:prstGeom>
        </p:spPr>
        <p:txBody>
          <a:bodyPr/>
          <a:lstStyle/>
          <a:p>
            <a:pPr/>
            <a:r>
              <a:t>Simplest program:</a:t>
            </a:r>
          </a:p>
          <a:p>
            <a:pPr/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print("Hello World!")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/>
            <a:r>
              <a:t>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t> function will print to the terminal (standard output) whatever data (number, string, variable) it is given.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 Box 20"/>
          <p:cNvSpPr txBox="1"/>
          <p:nvPr>
            <p:ph type="sldNum" sz="quarter" idx="2"/>
          </p:nvPr>
        </p:nvSpPr>
        <p:spPr>
          <a:xfrm>
            <a:off x="8872031" y="1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9" name="Rectangle 2"/>
          <p:cNvSpPr txBox="1"/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br/>
            <a:r>
              <a:rPr sz="3200"/>
              <a:t>Try it: Python Printing</a:t>
            </a:r>
          </a:p>
        </p:txBody>
      </p:sp>
      <p:sp>
        <p:nvSpPr>
          <p:cNvPr id="180" name="Rectangle 3"/>
          <p:cNvSpPr txBox="1"/>
          <p:nvPr>
            <p:ph type="body" idx="1"/>
          </p:nvPr>
        </p:nvSpPr>
        <p:spPr>
          <a:xfrm>
            <a:off x="62837" y="819150"/>
            <a:ext cx="9031289" cy="4267200"/>
          </a:xfrm>
          <a:prstGeom prst="rect">
            <a:avLst/>
          </a:prstGeom>
        </p:spPr>
        <p:txBody>
          <a:bodyPr/>
          <a:lstStyle/>
          <a:p>
            <a:pPr>
              <a:defRPr b="1" i="1">
                <a:solidFill>
                  <a:srgbClr val="14FD3A"/>
                </a:solidFill>
              </a:defRPr>
            </a:pPr>
            <a:r>
              <a:t>Question 1:</a:t>
            </a:r>
            <a:r>
              <a:rPr b="0" i="0">
                <a:solidFill>
                  <a:srgbClr val="FFFFFF"/>
                </a:solidFill>
              </a:rPr>
              <a:t> Write a Python program that prints "I am fantastic!".</a:t>
            </a:r>
            <a:endParaRPr b="0" i="0">
              <a:solidFill>
                <a:srgbClr val="FFFFFF"/>
              </a:solidFill>
            </a:endParaRPr>
          </a:p>
          <a:p>
            <a:pPr/>
          </a:p>
          <a:p>
            <a:pPr>
              <a:defRPr b="1" i="1">
                <a:solidFill>
                  <a:srgbClr val="14FD3A"/>
                </a:solidFill>
              </a:defRPr>
            </a:pPr>
            <a:r>
              <a:t>Question 2:</a:t>
            </a:r>
            <a:r>
              <a:rPr b="0" i="0">
                <a:solidFill>
                  <a:srgbClr val="FFFFFF"/>
                </a:solidFill>
              </a:rPr>
              <a:t> Write a Python program that prints these three lines:</a:t>
            </a:r>
            <a:endParaRPr b="0" i="0">
              <a:solidFill>
                <a:srgbClr val="FFFFFF"/>
              </a:solidFill>
            </a:endParaRP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I know that I can program in Python.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I am programming right now.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My awesome program has three lines!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 Box 20"/>
          <p:cNvSpPr txBox="1"/>
          <p:nvPr>
            <p:ph type="sldNum" sz="quarter" idx="2"/>
          </p:nvPr>
        </p:nvSpPr>
        <p:spPr>
          <a:xfrm>
            <a:off x="8872031" y="1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5" name="Rectangle 2"/>
          <p:cNvSpPr txBox="1"/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pPr/>
            <a:r>
              <a:t>Python Question</a:t>
            </a:r>
          </a:p>
        </p:txBody>
      </p:sp>
      <p:sp>
        <p:nvSpPr>
          <p:cNvPr id="186" name="Rectangle 3"/>
          <p:cNvSpPr txBox="1"/>
          <p:nvPr>
            <p:ph type="body" idx="1"/>
          </p:nvPr>
        </p:nvSpPr>
        <p:spPr>
          <a:xfrm>
            <a:off x="62837" y="895350"/>
            <a:ext cx="9031289" cy="4191000"/>
          </a:xfrm>
          <a:prstGeom prst="rect">
            <a:avLst/>
          </a:prstGeom>
        </p:spPr>
        <p:txBody>
          <a:bodyPr/>
          <a:lstStyle/>
          <a:p>
            <a:pPr>
              <a:defRPr b="1" i="1">
                <a:solidFill>
                  <a:srgbClr val="14FD3A"/>
                </a:solidFill>
              </a:defRPr>
            </a:pPr>
            <a:r>
              <a:t>Question:</a:t>
            </a:r>
            <a:r>
              <a:rPr b="0" i="0">
                <a:solidFill>
                  <a:srgbClr val="FFFFFF"/>
                </a:solidFill>
              </a:rPr>
              <a:t> How many of the following statements are </a:t>
            </a:r>
            <a:r>
              <a:rPr i="0">
                <a:solidFill>
                  <a:srgbClr val="FFFF00"/>
                </a:solidFill>
              </a:rPr>
              <a:t>TRUE</a:t>
            </a:r>
            <a:r>
              <a:rPr b="0" i="0">
                <a:solidFill>
                  <a:srgbClr val="FFFFFF"/>
                </a:solidFill>
              </a:rPr>
              <a:t>?</a:t>
            </a:r>
            <a:endParaRPr b="0" i="0">
              <a:solidFill>
                <a:srgbClr val="FFFFFF"/>
              </a:solidFill>
            </a:endParaRPr>
          </a:p>
          <a:p>
            <a:pPr/>
          </a:p>
          <a:p>
            <a:pPr/>
            <a:r>
              <a:t>1) Python is case-sensitive.</a:t>
            </a:r>
          </a:p>
          <a:p>
            <a:pPr/>
            <a:r>
              <a:t>2) A command in Python must be terminated by a semi-colon.</a:t>
            </a:r>
          </a:p>
          <a:p>
            <a:pPr/>
            <a:r>
              <a:t>3) Indentation does not matter in Python.</a:t>
            </a:r>
          </a:p>
          <a:p>
            <a:pPr/>
            <a:r>
              <a:t>4) A single line comment starts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r>
              <a:t>.</a:t>
            </a:r>
          </a:p>
          <a:p>
            <a:pPr/>
            <a:r>
              <a:t>5)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t> command prints to standard input.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 b="1">
                <a:solidFill>
                  <a:srgbClr val="F0F000"/>
                </a:solidFill>
              </a:defRPr>
            </a:pPr>
          </a:p>
          <a:p>
            <a:pPr>
              <a:defRPr b="1">
                <a:solidFill>
                  <a:srgbClr val="F0F000"/>
                </a:solidFill>
              </a:defRPr>
            </a:pPr>
            <a:r>
              <a:t>A) </a:t>
            </a:r>
            <a:r>
              <a:rPr b="0">
                <a:solidFill>
                  <a:srgbClr val="FFFFFF"/>
                </a:solidFill>
              </a:rPr>
              <a:t>0		</a:t>
            </a:r>
            <a:r>
              <a:t>B)</a:t>
            </a:r>
            <a:r>
              <a:rPr b="0">
                <a:solidFill>
                  <a:srgbClr val="FFFFFF"/>
                </a:solidFill>
              </a:rPr>
              <a:t> 1		</a:t>
            </a:r>
            <a:r>
              <a:t>C)</a:t>
            </a:r>
            <a:r>
              <a:rPr b="0">
                <a:solidFill>
                  <a:srgbClr val="FFFFFF"/>
                </a:solidFill>
              </a:rPr>
              <a:t> 2		</a:t>
            </a:r>
            <a:r>
              <a:t>D)</a:t>
            </a:r>
            <a:r>
              <a:rPr b="0">
                <a:solidFill>
                  <a:srgbClr val="FFFFFF"/>
                </a:solidFill>
              </a:rPr>
              <a:t> 3</a:t>
            </a:r>
            <a:r>
              <a:t>		E)</a:t>
            </a:r>
            <a:r>
              <a:rPr b="0">
                <a:solidFill>
                  <a:srgbClr val="FFFFFF"/>
                </a:solidFill>
              </a:rPr>
              <a:t>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 Box 20"/>
          <p:cNvSpPr txBox="1"/>
          <p:nvPr>
            <p:ph type="sldNum" sz="quarter" idx="2"/>
          </p:nvPr>
        </p:nvSpPr>
        <p:spPr>
          <a:xfrm>
            <a:off x="8872031" y="1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1" name="Title 1"/>
          <p:cNvSpPr txBox="1"/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pPr/>
            <a:r>
              <a:t>Variables</a:t>
            </a:r>
          </a:p>
        </p:txBody>
      </p:sp>
      <p:sp>
        <p:nvSpPr>
          <p:cNvPr id="192" name="Content Placeholder 2"/>
          <p:cNvSpPr txBox="1"/>
          <p:nvPr>
            <p:ph type="body" idx="1"/>
          </p:nvPr>
        </p:nvSpPr>
        <p:spPr>
          <a:xfrm>
            <a:off x="62837" y="819150"/>
            <a:ext cx="9031289" cy="4267200"/>
          </a:xfrm>
          <a:prstGeom prst="rect">
            <a:avLst/>
          </a:prstGeom>
        </p:spPr>
        <p:txBody>
          <a:bodyPr/>
          <a:lstStyle/>
          <a:p>
            <a:pPr/>
            <a:r>
              <a:t>A </a:t>
            </a:r>
            <a:r>
              <a:rPr b="1" i="1">
                <a:solidFill>
                  <a:srgbClr val="14FD3A"/>
                </a:solidFill>
              </a:rPr>
              <a:t>variable</a:t>
            </a:r>
            <a:r>
              <a:t> is a name that refers to a location that stores a data value.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>
              <a:defRPr b="1">
                <a:solidFill>
                  <a:srgbClr val="F0F000"/>
                </a:solidFill>
              </a:defRPr>
            </a:pPr>
          </a:p>
          <a:p>
            <a:pPr>
              <a:defRPr b="1">
                <a:solidFill>
                  <a:srgbClr val="F0F000"/>
                </a:solidFill>
              </a:defRPr>
            </a:pPr>
          </a:p>
          <a:p>
            <a:pPr>
              <a:defRPr b="1">
                <a:solidFill>
                  <a:srgbClr val="F0F000"/>
                </a:solidFill>
              </a:defRPr>
            </a:pPr>
            <a:r>
              <a:t>IMPORTANT:</a:t>
            </a:r>
            <a:r>
              <a:rPr b="0">
                <a:solidFill>
                  <a:srgbClr val="FFFFFF"/>
                </a:solidFill>
              </a:rPr>
              <a:t> The </a:t>
            </a:r>
            <a:r>
              <a:rPr b="0" i="1">
                <a:solidFill>
                  <a:srgbClr val="14FD3A"/>
                </a:solidFill>
              </a:rPr>
              <a:t>value</a:t>
            </a:r>
            <a:r>
              <a:rPr b="0">
                <a:solidFill>
                  <a:srgbClr val="FFFFFF"/>
                </a:solidFill>
              </a:rPr>
              <a:t> at a location can change using initialization or assignment.</a:t>
            </a:r>
          </a:p>
        </p:txBody>
      </p:sp>
      <p:sp>
        <p:nvSpPr>
          <p:cNvPr id="193" name="Rectangle 29"/>
          <p:cNvSpPr/>
          <p:nvPr/>
        </p:nvSpPr>
        <p:spPr>
          <a:xfrm>
            <a:off x="1355403" y="2365537"/>
            <a:ext cx="648074" cy="576065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lIns="45719" rIns="45719"/>
          <a:lstStyle/>
          <a:p>
            <a:pPr algn="r">
              <a:lnSpc>
                <a:spcPct val="40000"/>
              </a:lnSpc>
              <a:spcBef>
                <a:spcPts val="1000"/>
              </a:spcBef>
              <a:defRPr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194" name="Rectangle 77"/>
          <p:cNvSpPr txBox="1"/>
          <p:nvPr/>
        </p:nvSpPr>
        <p:spPr>
          <a:xfrm>
            <a:off x="1432977" y="2028863"/>
            <a:ext cx="484993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Age</a:t>
            </a:r>
          </a:p>
        </p:txBody>
      </p:sp>
      <p:sp>
        <p:nvSpPr>
          <p:cNvPr id="195" name="Rectangle 77"/>
          <p:cNvSpPr txBox="1"/>
          <p:nvPr/>
        </p:nvSpPr>
        <p:spPr>
          <a:xfrm>
            <a:off x="1479808" y="2404909"/>
            <a:ext cx="4851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 </a:t>
            </a:r>
          </a:p>
        </p:txBody>
      </p:sp>
      <p:sp>
        <p:nvSpPr>
          <p:cNvPr id="196" name="Text Box 6"/>
          <p:cNvSpPr txBox="1"/>
          <p:nvPr/>
        </p:nvSpPr>
        <p:spPr>
          <a:xfrm>
            <a:off x="304167" y="1963052"/>
            <a:ext cx="104151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Location</a:t>
            </a:r>
          </a:p>
        </p:txBody>
      </p:sp>
      <p:sp>
        <p:nvSpPr>
          <p:cNvPr id="197" name="Line 7"/>
          <p:cNvSpPr/>
          <p:nvPr/>
        </p:nvSpPr>
        <p:spPr>
          <a:xfrm>
            <a:off x="878980" y="2365537"/>
            <a:ext cx="404416" cy="236438"/>
          </a:xfrm>
          <a:prstGeom prst="line">
            <a:avLst/>
          </a:prstGeom>
          <a:ln w="31750">
            <a:solidFill>
              <a:srgbClr val="FFC000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00" name="Group 35"/>
          <p:cNvGrpSpPr/>
          <p:nvPr/>
        </p:nvGrpSpPr>
        <p:grpSpPr>
          <a:xfrm>
            <a:off x="1922159" y="1849864"/>
            <a:ext cx="1613005" cy="396241"/>
            <a:chOff x="0" y="0"/>
            <a:chExt cx="1613004" cy="396240"/>
          </a:xfrm>
        </p:grpSpPr>
        <p:sp>
          <p:nvSpPr>
            <p:cNvPr id="198" name="Text Box 6"/>
            <p:cNvSpPr txBox="1"/>
            <p:nvPr/>
          </p:nvSpPr>
          <p:spPr>
            <a:xfrm>
              <a:off x="620609" y="0"/>
              <a:ext cx="992396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solidFill>
                    <a:srgbClr val="14FD3A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Variable</a:t>
              </a:r>
            </a:p>
          </p:txBody>
        </p:sp>
        <p:sp>
          <p:nvSpPr>
            <p:cNvPr id="199" name="Line 7"/>
            <p:cNvSpPr/>
            <p:nvPr/>
          </p:nvSpPr>
          <p:spPr>
            <a:xfrm flipH="1">
              <a:off x="0" y="220029"/>
              <a:ext cx="576263" cy="86712"/>
            </a:xfrm>
            <a:prstGeom prst="line">
              <a:avLst/>
            </a:prstGeom>
            <a:noFill/>
            <a:ln w="31750" cap="flat">
              <a:solidFill>
                <a:srgbClr val="14FD3A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20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35299" y="1547397"/>
            <a:ext cx="2667001" cy="2000251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Text Box 6"/>
          <p:cNvSpPr txBox="1"/>
          <p:nvPr/>
        </p:nvSpPr>
        <p:spPr>
          <a:xfrm>
            <a:off x="3610636" y="2347467"/>
            <a:ext cx="1041510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Location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ctr">
              <a:defRPr sz="2000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(box)</a:t>
            </a:r>
          </a:p>
        </p:txBody>
      </p:sp>
      <p:sp>
        <p:nvSpPr>
          <p:cNvPr id="203" name="Line 7"/>
          <p:cNvSpPr/>
          <p:nvPr/>
        </p:nvSpPr>
        <p:spPr>
          <a:xfrm>
            <a:off x="4698212" y="2733176"/>
            <a:ext cx="1002962" cy="1"/>
          </a:xfrm>
          <a:prstGeom prst="line">
            <a:avLst/>
          </a:prstGeom>
          <a:ln w="31750">
            <a:solidFill>
              <a:srgbClr val="FFC000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06" name="Group 43"/>
          <p:cNvGrpSpPr/>
          <p:nvPr/>
        </p:nvGrpSpPr>
        <p:grpSpPr>
          <a:xfrm>
            <a:off x="1852022" y="2372874"/>
            <a:ext cx="1317063" cy="396241"/>
            <a:chOff x="0" y="0"/>
            <a:chExt cx="1317062" cy="396240"/>
          </a:xfrm>
        </p:grpSpPr>
        <p:sp>
          <p:nvSpPr>
            <p:cNvPr id="204" name="Text Box 6"/>
            <p:cNvSpPr txBox="1"/>
            <p:nvPr/>
          </p:nvSpPr>
          <p:spPr>
            <a:xfrm>
              <a:off x="606323" y="0"/>
              <a:ext cx="71074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solidFill>
                    <a:srgbClr val="CCEC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Value</a:t>
              </a:r>
            </a:p>
          </p:txBody>
        </p:sp>
        <p:sp>
          <p:nvSpPr>
            <p:cNvPr id="205" name="Line 7"/>
            <p:cNvSpPr/>
            <p:nvPr/>
          </p:nvSpPr>
          <p:spPr>
            <a:xfrm flipH="1" flipV="1">
              <a:off x="0" y="223744"/>
              <a:ext cx="576263" cy="1"/>
            </a:xfrm>
            <a:prstGeom prst="line">
              <a:avLst/>
            </a:prstGeom>
            <a:noFill/>
            <a:ln w="31750" cap="flat">
              <a:solidFill>
                <a:srgbClr val="CCEC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09" name="Group 46"/>
          <p:cNvGrpSpPr/>
          <p:nvPr/>
        </p:nvGrpSpPr>
        <p:grpSpPr>
          <a:xfrm>
            <a:off x="6563491" y="1756584"/>
            <a:ext cx="2502051" cy="396241"/>
            <a:chOff x="0" y="0"/>
            <a:chExt cx="2502049" cy="396240"/>
          </a:xfrm>
        </p:grpSpPr>
        <p:sp>
          <p:nvSpPr>
            <p:cNvPr id="207" name="Text Box 6"/>
            <p:cNvSpPr txBox="1"/>
            <p:nvPr/>
          </p:nvSpPr>
          <p:spPr>
            <a:xfrm>
              <a:off x="625118" y="0"/>
              <a:ext cx="1876933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>
                  <a:solidFill>
                    <a:srgbClr val="CCEC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Value (cute cat)</a:t>
              </a:r>
            </a:p>
          </p:txBody>
        </p:sp>
        <p:sp>
          <p:nvSpPr>
            <p:cNvPr id="208" name="Line 7"/>
            <p:cNvSpPr/>
            <p:nvPr/>
          </p:nvSpPr>
          <p:spPr>
            <a:xfrm flipH="1" flipV="1">
              <a:off x="0" y="207970"/>
              <a:ext cx="576263" cy="1"/>
            </a:xfrm>
            <a:prstGeom prst="line">
              <a:avLst/>
            </a:prstGeom>
            <a:noFill/>
            <a:ln w="31750" cap="flat">
              <a:solidFill>
                <a:srgbClr val="CCEC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12" name="Group 49"/>
          <p:cNvGrpSpPr/>
          <p:nvPr/>
        </p:nvGrpSpPr>
        <p:grpSpPr>
          <a:xfrm>
            <a:off x="6923531" y="2873711"/>
            <a:ext cx="1652694" cy="701041"/>
            <a:chOff x="0" y="0"/>
            <a:chExt cx="1652692" cy="701040"/>
          </a:xfrm>
        </p:grpSpPr>
        <p:sp>
          <p:nvSpPr>
            <p:cNvPr id="210" name="Text Box 6"/>
            <p:cNvSpPr txBox="1"/>
            <p:nvPr/>
          </p:nvSpPr>
          <p:spPr>
            <a:xfrm>
              <a:off x="580922" y="0"/>
              <a:ext cx="1071771" cy="701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2000">
                  <a:solidFill>
                    <a:srgbClr val="14FD3A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Variable </a:t>
              </a:r>
              <a:endPara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algn="ctr">
                <a:defRPr sz="2000">
                  <a:solidFill>
                    <a:srgbClr val="14FD3A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(label)</a:t>
              </a:r>
            </a:p>
          </p:txBody>
        </p:sp>
        <p:sp>
          <p:nvSpPr>
            <p:cNvPr id="211" name="Line 7"/>
            <p:cNvSpPr/>
            <p:nvPr/>
          </p:nvSpPr>
          <p:spPr>
            <a:xfrm flipH="1">
              <a:off x="0" y="220029"/>
              <a:ext cx="576263" cy="86712"/>
            </a:xfrm>
            <a:prstGeom prst="line">
              <a:avLst/>
            </a:prstGeom>
            <a:noFill/>
            <a:ln w="31750" cap="flat">
              <a:solidFill>
                <a:srgbClr val="14FD3A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13" name="Rectangle 77"/>
          <p:cNvSpPr txBox="1"/>
          <p:nvPr/>
        </p:nvSpPr>
        <p:spPr>
          <a:xfrm>
            <a:off x="6186173" y="3194243"/>
            <a:ext cx="726317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petbox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 Box 20"/>
          <p:cNvSpPr txBox="1"/>
          <p:nvPr>
            <p:ph type="sldNum" sz="quarter" idx="2"/>
          </p:nvPr>
        </p:nvSpPr>
        <p:spPr>
          <a:xfrm>
            <a:off x="8872031" y="1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8" name="Title 1"/>
          <p:cNvSpPr txBox="1"/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pPr/>
            <a:r>
              <a:t>Variable Assignment</a:t>
            </a:r>
          </a:p>
        </p:txBody>
      </p:sp>
      <p:sp>
        <p:nvSpPr>
          <p:cNvPr id="219" name="Content Placeholder 2"/>
          <p:cNvSpPr txBox="1"/>
          <p:nvPr>
            <p:ph type="body" idx="1"/>
          </p:nvPr>
        </p:nvSpPr>
        <p:spPr>
          <a:xfrm>
            <a:off x="62837" y="819150"/>
            <a:ext cx="9031289" cy="4267200"/>
          </a:xfrm>
          <a:prstGeom prst="rect">
            <a:avLst/>
          </a:prstGeom>
        </p:spPr>
        <p:txBody>
          <a:bodyPr/>
          <a:lstStyle/>
          <a:p>
            <a:pPr>
              <a:defRPr b="1" i="1">
                <a:solidFill>
                  <a:srgbClr val="14FD3A"/>
                </a:solidFill>
              </a:defRPr>
            </a:pPr>
            <a:r>
              <a:t>Assignment</a:t>
            </a:r>
            <a:r>
              <a:rPr b="0" i="0">
                <a:solidFill>
                  <a:srgbClr val="FFFFFF"/>
                </a:solidFill>
              </a:rPr>
              <a:t> using an </a:t>
            </a:r>
            <a:r>
              <a:rPr i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>
                <a:solidFill>
                  <a:srgbClr val="FFFFFF"/>
                </a:solidFill>
              </a:rPr>
              <a:t> sets the value of a variable.</a:t>
            </a:r>
            <a:endParaRPr b="0" i="0">
              <a:solidFill>
                <a:srgbClr val="FFFFFF"/>
              </a:solidFill>
            </a:endParaRPr>
          </a:p>
          <a:p>
            <a:pPr/>
          </a:p>
          <a:p>
            <a:pPr/>
            <a:r>
              <a:t>Example: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num = 10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message = "Hello world!"</a:t>
            </a:r>
          </a:p>
        </p:txBody>
      </p:sp>
      <p:sp>
        <p:nvSpPr>
          <p:cNvPr id="220" name="Rectangle 3"/>
          <p:cNvSpPr/>
          <p:nvPr/>
        </p:nvSpPr>
        <p:spPr>
          <a:xfrm>
            <a:off x="6477000" y="2028863"/>
            <a:ext cx="648073" cy="576065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lIns="45719" rIns="45719"/>
          <a:lstStyle/>
          <a:p>
            <a:pPr algn="r">
              <a:lnSpc>
                <a:spcPct val="40000"/>
              </a:lnSpc>
              <a:spcBef>
                <a:spcPts val="1000"/>
              </a:spcBef>
              <a:defRPr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221" name="Rectangle 77"/>
          <p:cNvSpPr txBox="1"/>
          <p:nvPr/>
        </p:nvSpPr>
        <p:spPr>
          <a:xfrm>
            <a:off x="6544392" y="1602332"/>
            <a:ext cx="510553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num</a:t>
            </a:r>
          </a:p>
        </p:txBody>
      </p:sp>
      <p:sp>
        <p:nvSpPr>
          <p:cNvPr id="222" name="Rectangle 77"/>
          <p:cNvSpPr txBox="1"/>
          <p:nvPr/>
        </p:nvSpPr>
        <p:spPr>
          <a:xfrm>
            <a:off x="6570040" y="2086062"/>
            <a:ext cx="485141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10 </a:t>
            </a:r>
          </a:p>
        </p:txBody>
      </p:sp>
      <p:sp>
        <p:nvSpPr>
          <p:cNvPr id="223" name="Rectangle 14"/>
          <p:cNvSpPr/>
          <p:nvPr/>
        </p:nvSpPr>
        <p:spPr>
          <a:xfrm>
            <a:off x="6152963" y="3526609"/>
            <a:ext cx="1712285" cy="576065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lIns="45719" rIns="45719"/>
          <a:lstStyle/>
          <a:p>
            <a:pPr algn="r">
              <a:lnSpc>
                <a:spcPct val="40000"/>
              </a:lnSpc>
              <a:spcBef>
                <a:spcPts val="1000"/>
              </a:spcBef>
              <a:defRPr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224" name="Rectangle 77"/>
          <p:cNvSpPr txBox="1"/>
          <p:nvPr/>
        </p:nvSpPr>
        <p:spPr>
          <a:xfrm>
            <a:off x="6516427" y="3100078"/>
            <a:ext cx="878568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message</a:t>
            </a:r>
          </a:p>
        </p:txBody>
      </p:sp>
      <p:sp>
        <p:nvSpPr>
          <p:cNvPr id="225" name="Rectangle 77"/>
          <p:cNvSpPr txBox="1"/>
          <p:nvPr/>
        </p:nvSpPr>
        <p:spPr>
          <a:xfrm>
            <a:off x="6246004" y="3583809"/>
            <a:ext cx="174631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CC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Hello world!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 Box 20"/>
          <p:cNvSpPr txBox="1"/>
          <p:nvPr>
            <p:ph type="sldNum" sz="quarter" idx="2"/>
          </p:nvPr>
        </p:nvSpPr>
        <p:spPr>
          <a:xfrm>
            <a:off x="8872031" y="1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8" name="Title 1"/>
          <p:cNvSpPr txBox="1"/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pPr/>
            <a:r>
              <a:t>Python Variables</a:t>
            </a:r>
          </a:p>
        </p:txBody>
      </p:sp>
      <p:sp>
        <p:nvSpPr>
          <p:cNvPr id="229" name="Content Placeholder 2"/>
          <p:cNvSpPr txBox="1"/>
          <p:nvPr>
            <p:ph type="body" idx="1"/>
          </p:nvPr>
        </p:nvSpPr>
        <p:spPr>
          <a:xfrm>
            <a:off x="62837" y="819150"/>
            <a:ext cx="9031289" cy="4267200"/>
          </a:xfrm>
          <a:prstGeom prst="rect">
            <a:avLst/>
          </a:prstGeom>
        </p:spPr>
        <p:txBody>
          <a:bodyPr/>
          <a:lstStyle/>
          <a:p>
            <a:pPr/>
            <a:r>
              <a:t>To create a variable in Python, you must only provide a name.</a:t>
            </a:r>
          </a:p>
          <a:p>
            <a:pPr lvl="1" marL="457200" indent="-219456">
              <a:spcBef>
                <a:spcPts val="400"/>
              </a:spcBef>
              <a:buFont typeface="Arial"/>
              <a:buChar char="•"/>
              <a:defRPr sz="2000">
                <a:solidFill>
                  <a:srgbClr val="FFFF00"/>
                </a:solidFill>
              </a:defRPr>
            </a:pPr>
            <a:r>
              <a:t>A variable type is dynamic.  It can store numbers, strings, or Boolean at any time.</a:t>
            </a:r>
          </a:p>
          <a:p>
            <a:pPr/>
            <a:r>
              <a:t>Example: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val = 5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val = "Hello"</a:t>
            </a:r>
          </a:p>
          <a:p>
            <a:pPr>
              <a:defRPr b="1" i="1">
                <a:solidFill>
                  <a:srgbClr val="14FD3A"/>
                </a:solidFill>
              </a:defRPr>
            </a:pPr>
            <a:r>
              <a:t>Boolean</a:t>
            </a:r>
            <a:r>
              <a:rPr b="0" i="0">
                <a:solidFill>
                  <a:srgbClr val="FFFFFF"/>
                </a:solidFill>
              </a:rPr>
              <a:t> values can be either </a:t>
            </a:r>
            <a:r>
              <a:rPr b="0" i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>
                <a:solidFill>
                  <a:srgbClr val="FFFFFF"/>
                </a:solidFill>
              </a:rPr>
              <a:t> or </a:t>
            </a:r>
            <a:r>
              <a:rPr b="0" i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>
                <a:solidFill>
                  <a:srgbClr val="FFFFFF"/>
                </a:solidFill>
              </a:rPr>
              <a:t>.  Note case matters.</a:t>
            </a:r>
            <a:endParaRPr b="0" i="0">
              <a:solidFill>
                <a:srgbClr val="FFFFFF"/>
              </a:solidFill>
            </a:endParaRP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isAwesome = True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isAwesome = 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 Box 20"/>
          <p:cNvSpPr txBox="1"/>
          <p:nvPr>
            <p:ph type="sldNum" sz="quarter" idx="2"/>
          </p:nvPr>
        </p:nvSpPr>
        <p:spPr>
          <a:xfrm>
            <a:off x="8952770" y="1"/>
            <a:ext cx="184881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9" name="Rectangle 2"/>
          <p:cNvSpPr txBox="1"/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pPr/>
            <a:r>
              <a:t>Why learn Python?</a:t>
            </a:r>
          </a:p>
        </p:txBody>
      </p:sp>
      <p:sp>
        <p:nvSpPr>
          <p:cNvPr id="110" name="Rectangle 3"/>
          <p:cNvSpPr txBox="1"/>
          <p:nvPr>
            <p:ph type="body" idx="1"/>
          </p:nvPr>
        </p:nvSpPr>
        <p:spPr>
          <a:xfrm>
            <a:off x="62837" y="819150"/>
            <a:ext cx="9031289" cy="42672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100"/>
              </a:spcBef>
            </a:pPr>
            <a:r>
              <a:t>Python is increasingly the most popular choice of programming language for data analysts because it is designed to be simple, efficient, and easy to read and write.</a:t>
            </a:r>
          </a:p>
          <a:p>
            <a:pPr>
              <a:spcBef>
                <a:spcPts val="1100"/>
              </a:spcBef>
            </a:pPr>
          </a:p>
          <a:p>
            <a:pPr>
              <a:spcBef>
                <a:spcPts val="1100"/>
              </a:spcBef>
            </a:pPr>
            <a:r>
              <a:t>There are many open source software and libraries that use Python and data analysis tools built on them. </a:t>
            </a:r>
          </a:p>
          <a:p>
            <a:pPr>
              <a:spcBef>
                <a:spcPts val="1100"/>
              </a:spcBef>
            </a:pPr>
          </a:p>
          <a:p>
            <a:pPr>
              <a:spcBef>
                <a:spcPts val="1100"/>
              </a:spcBef>
            </a:pPr>
            <a:r>
              <a:t>We will use Python to learn programming and explore fundamental programming concepts of commands, variables, decisions, repetition, and events.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 Box 20"/>
          <p:cNvSpPr txBox="1"/>
          <p:nvPr>
            <p:ph type="sldNum" sz="quarter" idx="2"/>
          </p:nvPr>
        </p:nvSpPr>
        <p:spPr>
          <a:xfrm>
            <a:off x="8952770" y="1"/>
            <a:ext cx="184881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3" name="Rectangle 2"/>
          <p:cNvSpPr txBox="1"/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pPr/>
            <a:r>
              <a:t>What is Python?</a:t>
            </a:r>
          </a:p>
        </p:txBody>
      </p:sp>
      <p:sp>
        <p:nvSpPr>
          <p:cNvPr id="114" name="Rectangle 3"/>
          <p:cNvSpPr txBox="1"/>
          <p:nvPr>
            <p:ph type="body" idx="1"/>
          </p:nvPr>
        </p:nvSpPr>
        <p:spPr>
          <a:xfrm>
            <a:off x="62837" y="819150"/>
            <a:ext cx="9031289" cy="42672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100"/>
              </a:spcBef>
              <a:defRPr b="1" i="1">
                <a:solidFill>
                  <a:srgbClr val="14FD3A"/>
                </a:solidFill>
              </a:defRPr>
            </a:pPr>
            <a:r>
              <a:t>Python </a:t>
            </a:r>
            <a:r>
              <a:rPr b="0" i="0">
                <a:solidFill>
                  <a:srgbClr val="FFFFFF"/>
                </a:solidFill>
              </a:rPr>
              <a:t>is a general, high-level programming language designed for code readability and simplicity.</a:t>
            </a:r>
            <a:endParaRPr b="0" i="0">
              <a:solidFill>
                <a:srgbClr val="FFFFFF"/>
              </a:solidFill>
            </a:endParaRPr>
          </a:p>
          <a:p>
            <a:pPr>
              <a:spcBef>
                <a:spcPts val="1100"/>
              </a:spcBef>
            </a:pPr>
          </a:p>
          <a:p>
            <a:pPr>
              <a:spcBef>
                <a:spcPts val="1100"/>
              </a:spcBef>
            </a:pPr>
            <a:r>
              <a:t>Python is available for free as open source and has a large community supporting its development and associated tools.</a:t>
            </a:r>
          </a:p>
          <a:p>
            <a:pPr>
              <a:spcBef>
                <a:spcPts val="1100"/>
              </a:spcBef>
            </a:pPr>
            <a:r>
              <a:t>Python was developed by Guido van Rossum and first released in 1991.  Python 2.0 was released in 2000 (latest version 2.7), and a backwards-incompatible release Python 3 was in 2008.</a:t>
            </a:r>
          </a:p>
          <a:p>
            <a:pPr lvl="1" marL="457200" indent="-219456">
              <a:spcBef>
                <a:spcPts val="900"/>
              </a:spcBef>
              <a:buFont typeface="Arial"/>
              <a:buChar char="•"/>
              <a:defRPr sz="2000">
                <a:solidFill>
                  <a:srgbClr val="FFFF00"/>
                </a:solidFill>
              </a:defRPr>
            </a:pPr>
            <a:r>
              <a:t>Our coding style will be Python 3 but most code will also work for Python 2.</a:t>
            </a:r>
          </a:p>
          <a:p>
            <a:pPr lvl="1" marL="457200" indent="-219456">
              <a:spcBef>
                <a:spcPts val="900"/>
              </a:spcBef>
              <a:buFont typeface="Arial"/>
              <a:buChar char="•"/>
              <a:defRPr sz="2000">
                <a:solidFill>
                  <a:srgbClr val="FFFF00"/>
                </a:solidFill>
              </a:defRPr>
            </a:pPr>
            <a:r>
              <a:t>Name does refer to Monty Python.</a:t>
            </a:r>
          </a:p>
        </p:txBody>
      </p:sp>
      <p:sp>
        <p:nvSpPr>
          <p:cNvPr id="115" name="AutoShape 4"/>
          <p:cNvSpPr/>
          <p:nvPr/>
        </p:nvSpPr>
        <p:spPr>
          <a:xfrm>
            <a:off x="76201" y="4"/>
            <a:ext cx="455372" cy="39845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0F000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20"/>
          <p:cNvSpPr txBox="1"/>
          <p:nvPr>
            <p:ph type="sldNum" sz="quarter" idx="2"/>
          </p:nvPr>
        </p:nvSpPr>
        <p:spPr>
          <a:xfrm>
            <a:off x="8952770" y="1"/>
            <a:ext cx="184881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0" name="Title 1"/>
          <p:cNvSpPr txBox="1"/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pPr/>
            <a:r>
              <a:t>Python Language Characteristics</a:t>
            </a:r>
          </a:p>
        </p:txBody>
      </p:sp>
      <p:sp>
        <p:nvSpPr>
          <p:cNvPr id="121" name="Content Placeholder 2"/>
          <p:cNvSpPr txBox="1"/>
          <p:nvPr>
            <p:ph type="body" idx="1"/>
          </p:nvPr>
        </p:nvSpPr>
        <p:spPr>
          <a:xfrm>
            <a:off x="62837" y="819150"/>
            <a:ext cx="9031289" cy="4267200"/>
          </a:xfrm>
          <a:prstGeom prst="rect">
            <a:avLst/>
          </a:prstGeom>
        </p:spPr>
        <p:txBody>
          <a:bodyPr/>
          <a:lstStyle/>
          <a:p>
            <a:pPr/>
            <a:r>
              <a:t>Python supports:</a:t>
            </a:r>
          </a:p>
          <a:p>
            <a:pPr lvl="1" marL="457200" indent="-219456">
              <a:spcBef>
                <a:spcPts val="400"/>
              </a:spcBef>
              <a:buFont typeface="Arial"/>
              <a:buChar char="•"/>
              <a:defRPr sz="2000">
                <a:solidFill>
                  <a:srgbClr val="FFFF00"/>
                </a:solidFill>
              </a:defRPr>
            </a:pPr>
            <a:r>
              <a:t>dynamic typing – types can change at run-time</a:t>
            </a:r>
          </a:p>
          <a:p>
            <a:pPr lvl="1" marL="457200" indent="-219456">
              <a:spcBef>
                <a:spcPts val="400"/>
              </a:spcBef>
              <a:buFont typeface="Arial"/>
              <a:buChar char="•"/>
              <a:defRPr sz="2000">
                <a:solidFill>
                  <a:srgbClr val="FFFF00"/>
                </a:solidFill>
              </a:defRPr>
            </a:pPr>
            <a:r>
              <a:t>multi-paradigm – supports procedural, object-oriented, functional styles</a:t>
            </a:r>
          </a:p>
          <a:p>
            <a:pPr lvl="1" marL="457200" indent="-219456">
              <a:spcBef>
                <a:spcPts val="400"/>
              </a:spcBef>
              <a:buFont typeface="Arial"/>
              <a:buChar char="•"/>
              <a:defRPr sz="2000">
                <a:solidFill>
                  <a:srgbClr val="FFFF00"/>
                </a:solidFill>
              </a:defRPr>
            </a:pPr>
            <a:r>
              <a:t>auto-memory management and garbage collection</a:t>
            </a:r>
          </a:p>
          <a:p>
            <a:pPr lvl="1" marL="457200" indent="-219456">
              <a:spcBef>
                <a:spcPts val="400"/>
              </a:spcBef>
              <a:buFont typeface="Arial"/>
              <a:buChar char="•"/>
              <a:defRPr sz="2000">
                <a:solidFill>
                  <a:srgbClr val="FFFF00"/>
                </a:solidFill>
              </a:defRPr>
            </a:pPr>
            <a:r>
              <a:t>extendable – small core language that is easily extendable</a:t>
            </a:r>
          </a:p>
          <a:p>
            <a:pPr lvl="1" marL="457200" indent="-219456">
              <a:spcBef>
                <a:spcPts val="400"/>
              </a:spcBef>
              <a:buFont typeface="Arial"/>
              <a:buChar char="•"/>
              <a:defRPr sz="2000">
                <a:solidFill>
                  <a:srgbClr val="FFFF00"/>
                </a:solidFill>
              </a:defRPr>
            </a:pPr>
          </a:p>
          <a:p>
            <a:pPr/>
            <a:r>
              <a:t>Python core philosophies </a:t>
            </a:r>
            <a:r>
              <a:rPr sz="1600"/>
              <a:t>(by Tim Peters:</a:t>
            </a:r>
            <a:r>
              <a:t> </a:t>
            </a:r>
            <a:r>
              <a:rPr sz="1400" u="sng">
                <a:solidFill>
                  <a:schemeClr val="accent6"/>
                </a:solidFill>
                <a:uFill>
                  <a:solidFill>
                    <a:schemeClr val="accent6"/>
                  </a:solidFill>
                </a:uFill>
                <a:hlinkClick r:id="rId3" invalidUrl="" action="" tgtFrame="" tooltip="" history="1" highlightClick="0" endSnd="0"/>
              </a:rPr>
              <a:t>https://www.python.org/dev/peps/pep-0020/</a:t>
            </a:r>
            <a:r>
              <a:rPr sz="1400"/>
              <a:t>)</a:t>
            </a:r>
            <a:endParaRPr sz="1400"/>
          </a:p>
          <a:p>
            <a:pPr lvl="1" marL="457200" indent="-219456">
              <a:spcBef>
                <a:spcPts val="400"/>
              </a:spcBef>
              <a:buFont typeface="Arial"/>
              <a:buChar char="•"/>
              <a:defRPr sz="2000">
                <a:solidFill>
                  <a:srgbClr val="FFFF00"/>
                </a:solidFill>
              </a:defRPr>
            </a:pPr>
            <a:r>
              <a:t>Beautiful is better than ugly</a:t>
            </a:r>
          </a:p>
          <a:p>
            <a:pPr lvl="1" marL="457200" indent="-219456">
              <a:spcBef>
                <a:spcPts val="400"/>
              </a:spcBef>
              <a:buFont typeface="Arial"/>
              <a:buChar char="•"/>
              <a:defRPr sz="2000">
                <a:solidFill>
                  <a:srgbClr val="FFFF00"/>
                </a:solidFill>
              </a:defRPr>
            </a:pPr>
            <a:r>
              <a:t>Explicit is better than implicit</a:t>
            </a:r>
          </a:p>
          <a:p>
            <a:pPr lvl="1" marL="457200" indent="-219456">
              <a:spcBef>
                <a:spcPts val="400"/>
              </a:spcBef>
              <a:buFont typeface="Arial"/>
              <a:buChar char="•"/>
              <a:defRPr sz="2000">
                <a:solidFill>
                  <a:srgbClr val="FFFF00"/>
                </a:solidFill>
              </a:defRPr>
            </a:pPr>
            <a:r>
              <a:t>Simple is better than complex</a:t>
            </a:r>
          </a:p>
          <a:p>
            <a:pPr lvl="1" marL="457200" indent="-219456">
              <a:spcBef>
                <a:spcPts val="400"/>
              </a:spcBef>
              <a:buFont typeface="Arial"/>
              <a:buChar char="•"/>
              <a:defRPr sz="2000">
                <a:solidFill>
                  <a:srgbClr val="FFFF00"/>
                </a:solidFill>
              </a:defRPr>
            </a:pPr>
            <a:r>
              <a:t>Complex is better than complicated</a:t>
            </a:r>
          </a:p>
          <a:p>
            <a:pPr lvl="1" marL="457200" indent="-219456">
              <a:spcBef>
                <a:spcPts val="400"/>
              </a:spcBef>
              <a:buFont typeface="Arial"/>
              <a:buChar char="•"/>
              <a:defRPr sz="2000">
                <a:solidFill>
                  <a:srgbClr val="FFFF00"/>
                </a:solidFill>
              </a:defRPr>
            </a:pPr>
            <a:r>
              <a:t>Readability counts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Box 20"/>
          <p:cNvSpPr txBox="1"/>
          <p:nvPr>
            <p:ph type="sldNum" sz="quarter" idx="2"/>
          </p:nvPr>
        </p:nvSpPr>
        <p:spPr>
          <a:xfrm>
            <a:off x="8952770" y="1"/>
            <a:ext cx="184881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6" name="Title 1"/>
          <p:cNvSpPr txBox="1"/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pPr/>
            <a:r>
              <a:t>Some Quotes</a:t>
            </a:r>
          </a:p>
        </p:txBody>
      </p:sp>
      <p:sp>
        <p:nvSpPr>
          <p:cNvPr id="127" name="Content Placeholder 2"/>
          <p:cNvSpPr txBox="1"/>
          <p:nvPr>
            <p:ph type="body" idx="1"/>
          </p:nvPr>
        </p:nvSpPr>
        <p:spPr>
          <a:xfrm>
            <a:off x="62837" y="819150"/>
            <a:ext cx="9031289" cy="4267200"/>
          </a:xfrm>
          <a:prstGeom prst="rect">
            <a:avLst/>
          </a:prstGeom>
        </p:spPr>
        <p:txBody>
          <a:bodyPr/>
          <a:lstStyle/>
          <a:p>
            <a:pPr/>
            <a:r>
              <a:t>"If you can't write it down in English, you can't code it."</a:t>
            </a:r>
            <a:br/>
            <a:r>
              <a:t>                     -- Peter Halpern</a:t>
            </a:r>
            <a:br/>
            <a:br/>
            <a:br/>
            <a:br/>
            <a:r>
              <a:t>"If you lie to the computer, it will get you."</a:t>
            </a:r>
            <a:br/>
            <a:r>
              <a:t>                    -- Peter Farrar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 Box 20"/>
          <p:cNvSpPr txBox="1"/>
          <p:nvPr>
            <p:ph type="sldNum" sz="quarter" idx="2"/>
          </p:nvPr>
        </p:nvSpPr>
        <p:spPr>
          <a:xfrm>
            <a:off x="8952770" y="1"/>
            <a:ext cx="184881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0" name="Rectangle 4"/>
          <p:cNvSpPr txBox="1"/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pPr/>
            <a:r>
              <a:t>Introduction to Programming</a:t>
            </a:r>
          </a:p>
        </p:txBody>
      </p:sp>
      <p:sp>
        <p:nvSpPr>
          <p:cNvPr id="131" name="Rectangle 5"/>
          <p:cNvSpPr txBox="1"/>
          <p:nvPr>
            <p:ph type="body" idx="1"/>
          </p:nvPr>
        </p:nvSpPr>
        <p:spPr>
          <a:xfrm>
            <a:off x="62837" y="819150"/>
            <a:ext cx="9031289" cy="4267200"/>
          </a:xfrm>
          <a:prstGeom prst="rect">
            <a:avLst/>
          </a:prstGeom>
        </p:spPr>
        <p:txBody>
          <a:bodyPr/>
          <a:lstStyle/>
          <a:p>
            <a:pPr/>
            <a:r>
              <a:t>A</a:t>
            </a:r>
            <a:r>
              <a:t>n </a:t>
            </a:r>
            <a:r>
              <a:rPr b="1" i="1">
                <a:solidFill>
                  <a:srgbClr val="14FD3A"/>
                </a:solidFill>
              </a:rPr>
              <a:t>algorithm</a:t>
            </a:r>
            <a:r>
              <a:t> is a precise sequence of steps to produce a result.  A </a:t>
            </a:r>
            <a:r>
              <a:rPr b="1" i="1">
                <a:solidFill>
                  <a:srgbClr val="14FD3A"/>
                </a:solidFill>
              </a:rPr>
              <a:t>program</a:t>
            </a:r>
            <a:r>
              <a:t> is an encoding of an algorithm in a </a:t>
            </a:r>
            <a:r>
              <a:rPr b="1" i="1">
                <a:solidFill>
                  <a:srgbClr val="F0F000"/>
                </a:solidFill>
              </a:rPr>
              <a:t>language</a:t>
            </a:r>
            <a:r>
              <a:t> to solve a particular problem.</a:t>
            </a:r>
          </a:p>
          <a:p>
            <a:pPr/>
          </a:p>
          <a:p>
            <a:pPr/>
            <a:r>
              <a:t>There are numerous languages that programmers can use to specify instructions.  Each language has its different features, benefits, and usefulness.</a:t>
            </a:r>
          </a:p>
          <a:p>
            <a:pPr lvl="1" marL="457200" indent="-219456">
              <a:spcBef>
                <a:spcPts val="400"/>
              </a:spcBef>
              <a:buFont typeface="Arial"/>
              <a:buChar char="•"/>
              <a:defRPr sz="2000">
                <a:solidFill>
                  <a:srgbClr val="FFFF00"/>
                </a:solidFill>
              </a:defRPr>
            </a:pPr>
          </a:p>
          <a:p>
            <a:pPr/>
            <a:r>
              <a:t>The goal is to understand fundamental programming concepts that apply to all languages.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 Box 20"/>
          <p:cNvSpPr txBox="1"/>
          <p:nvPr>
            <p:ph type="sldNum" sz="quarter" idx="2"/>
          </p:nvPr>
        </p:nvSpPr>
        <p:spPr>
          <a:xfrm>
            <a:off x="8952770" y="1"/>
            <a:ext cx="184881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4" name="Rectangle 1026"/>
          <p:cNvSpPr txBox="1"/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pPr/>
            <a:r>
              <a:t>Python: Basic Rules</a:t>
            </a:r>
          </a:p>
        </p:txBody>
      </p:sp>
      <p:sp>
        <p:nvSpPr>
          <p:cNvPr id="135" name="Rectangle 1027"/>
          <p:cNvSpPr txBox="1"/>
          <p:nvPr>
            <p:ph type="body" idx="1"/>
          </p:nvPr>
        </p:nvSpPr>
        <p:spPr>
          <a:xfrm>
            <a:off x="62837" y="819150"/>
            <a:ext cx="9031289" cy="4267200"/>
          </a:xfrm>
          <a:prstGeom prst="rect">
            <a:avLst/>
          </a:prstGeom>
        </p:spPr>
        <p:txBody>
          <a:bodyPr/>
          <a:lstStyle/>
          <a:p>
            <a:pPr/>
            <a:r>
              <a:t>To program in Python you must follow a set of rules for specifying your commands.  This set of rules is called a </a:t>
            </a:r>
            <a:r>
              <a:rPr b="1" i="1">
                <a:solidFill>
                  <a:srgbClr val="14FD3A"/>
                </a:solidFill>
              </a:rPr>
              <a:t>syntax</a:t>
            </a:r>
            <a:r>
              <a:t>.</a:t>
            </a:r>
          </a:p>
          <a:p>
            <a:pPr lvl="1" marL="457200" indent="-219456">
              <a:spcBef>
                <a:spcPts val="400"/>
              </a:spcBef>
              <a:buFont typeface="Arial"/>
              <a:buChar char="•"/>
              <a:defRPr sz="2000">
                <a:solidFill>
                  <a:srgbClr val="FFFF00"/>
                </a:solidFill>
              </a:defRPr>
            </a:pPr>
            <a:r>
              <a:t>Just like any other language, there are rules that you must follow if you are to communicate correctly and precisely.</a:t>
            </a:r>
          </a:p>
          <a:p>
            <a:pPr/>
            <a:r>
              <a:t>Important general rules of Python syntax:</a:t>
            </a:r>
          </a:p>
          <a:p>
            <a:pPr lvl="1" marL="457200" indent="-219456">
              <a:spcBef>
                <a:spcPts val="400"/>
              </a:spcBef>
              <a:buFont typeface="Arial"/>
              <a:buChar char="•"/>
              <a:defRPr sz="2000">
                <a:solidFill>
                  <a:srgbClr val="FFFF00"/>
                </a:solidFill>
              </a:defRPr>
            </a:pPr>
            <a:r>
              <a:t>Python is </a:t>
            </a:r>
            <a:r>
              <a:rPr b="1" i="1">
                <a:solidFill>
                  <a:srgbClr val="14FD3A"/>
                </a:solidFill>
              </a:rPr>
              <a:t>case-sensitive</a:t>
            </a:r>
            <a:r>
              <a:t>.</a:t>
            </a:r>
          </a:p>
          <a:p>
            <a:pPr lvl="1" marL="457200" indent="-219456">
              <a:spcBef>
                <a:spcPts val="400"/>
              </a:spcBef>
              <a:buFont typeface="Arial"/>
              <a:buChar char="•"/>
              <a:defRPr sz="2000">
                <a:solidFill>
                  <a:srgbClr val="FFFF00"/>
                </a:solidFill>
              </a:defRPr>
            </a:pPr>
            <a:r>
              <a:t>Python is particular on whitespace and indentation.</a:t>
            </a:r>
          </a:p>
          <a:p>
            <a:pPr lvl="1" marL="457200" indent="-219456">
              <a:spcBef>
                <a:spcPts val="400"/>
              </a:spcBef>
              <a:buFont typeface="Arial"/>
              <a:buChar char="•"/>
              <a:defRPr sz="2000">
                <a:solidFill>
                  <a:srgbClr val="FFFF00"/>
                </a:solidFill>
              </a:defRPr>
            </a:pPr>
            <a:r>
              <a:t>The end of command is the end of line.  Semi-colon is not a required terminator.</a:t>
            </a:r>
          </a:p>
          <a:p>
            <a:pPr lvl="1" marL="457200" indent="-219456">
              <a:spcBef>
                <a:spcPts val="400"/>
              </a:spcBef>
              <a:buFont typeface="Arial"/>
              <a:buChar char="•"/>
              <a:defRPr sz="2000">
                <a:solidFill>
                  <a:srgbClr val="FFFF00"/>
                </a:solidFill>
              </a:defRPr>
            </a:pPr>
            <a:r>
              <a:t>Use four spaces for indentation whenever in a block.</a:t>
            </a:r>
          </a:p>
        </p:txBody>
      </p:sp>
      <p:sp>
        <p:nvSpPr>
          <p:cNvPr id="136" name="Text Box 6"/>
          <p:cNvSpPr txBox="1"/>
          <p:nvPr/>
        </p:nvSpPr>
        <p:spPr>
          <a:xfrm>
            <a:off x="1188719" y="3826602"/>
            <a:ext cx="6309361" cy="125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spam():</a:t>
            </a:r>
          </a:p>
          <a:p>
            <a:pPr defTabSz="457200">
              <a:defRPr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eggs = 12</a:t>
            </a:r>
          </a:p>
          <a:p>
            <a:pPr defTabSz="457200">
              <a:defRPr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return eggs        </a:t>
            </a:r>
          </a:p>
          <a:p>
            <a:pPr defTabSz="457200">
              <a:defRPr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 spam()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 Box 20"/>
          <p:cNvSpPr txBox="1"/>
          <p:nvPr>
            <p:ph type="sldNum" sz="quarter" idx="2"/>
          </p:nvPr>
        </p:nvSpPr>
        <p:spPr>
          <a:xfrm>
            <a:off x="8952770" y="1"/>
            <a:ext cx="184881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1" name="Title 1"/>
          <p:cNvSpPr txBox="1"/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pPr/>
            <a:r>
              <a:t>Comments	</a:t>
            </a:r>
          </a:p>
        </p:txBody>
      </p:sp>
      <p:sp>
        <p:nvSpPr>
          <p:cNvPr id="142" name="Content Placeholder 2"/>
          <p:cNvSpPr txBox="1"/>
          <p:nvPr>
            <p:ph type="body" idx="1"/>
          </p:nvPr>
        </p:nvSpPr>
        <p:spPr>
          <a:xfrm>
            <a:off x="62837" y="819150"/>
            <a:ext cx="9031289" cy="4267200"/>
          </a:xfrm>
          <a:prstGeom prst="rect">
            <a:avLst/>
          </a:prstGeom>
        </p:spPr>
        <p:txBody>
          <a:bodyPr/>
          <a:lstStyle/>
          <a:p>
            <a:pPr>
              <a:defRPr b="1" i="1">
                <a:solidFill>
                  <a:srgbClr val="14FD3A"/>
                </a:solidFill>
              </a:defRPr>
            </a:pPr>
            <a:r>
              <a:t>Comments</a:t>
            </a:r>
            <a:r>
              <a:rPr b="0" i="0">
                <a:solidFill>
                  <a:srgbClr val="FFFFFF"/>
                </a:solidFill>
              </a:rPr>
              <a:t> are used by the programmer to document and explain the code.  Comments are ignored by the computer. Two types:</a:t>
            </a:r>
            <a:endParaRPr b="0" i="0">
              <a:solidFill>
                <a:srgbClr val="FFFFFF"/>
              </a:solidFill>
            </a:endParaRPr>
          </a:p>
          <a:p>
            <a:pPr lvl="1" marL="457200" indent="-219456">
              <a:spcBef>
                <a:spcPts val="400"/>
              </a:spcBef>
              <a:buFont typeface="Arial"/>
              <a:buChar char="•"/>
              <a:defRPr sz="2000">
                <a:solidFill>
                  <a:srgbClr val="FFFF00"/>
                </a:solidFill>
              </a:defRPr>
            </a:pPr>
            <a:r>
              <a:t>1) One line comment: put “</a:t>
            </a:r>
            <a:r>
              <a:rPr>
                <a:solidFill>
                  <a:srgbClr val="14FD3A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t>” before the comment and any characters to the end of line are ignored by the computer.</a:t>
            </a:r>
          </a:p>
          <a:p>
            <a:pPr lvl="1" marL="457200" indent="-219456">
              <a:spcBef>
                <a:spcPts val="400"/>
              </a:spcBef>
              <a:buFont typeface="Arial"/>
              <a:buChar char="•"/>
              <a:defRPr sz="2000">
                <a:solidFill>
                  <a:srgbClr val="FFFF00"/>
                </a:solidFill>
              </a:defRPr>
            </a:pPr>
            <a:r>
              <a:t>2) Multiple line comment: put “</a:t>
            </a:r>
            <a:r>
              <a:rPr>
                <a:solidFill>
                  <a:srgbClr val="14FD3A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r>
              <a:t>” at the start of the comment and “</a:t>
            </a:r>
            <a:r>
              <a:rPr>
                <a:solidFill>
                  <a:srgbClr val="14FD3A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r>
              <a:t>” at the end of the comment.  The computer ignores everything between the start and end comment indicators.</a:t>
            </a:r>
          </a:p>
          <a:p>
            <a:pPr/>
            <a:r>
              <a:t>Example:</a:t>
            </a:r>
          </a:p>
        </p:txBody>
      </p:sp>
      <p:sp>
        <p:nvSpPr>
          <p:cNvPr id="143" name="Text Box 1028"/>
          <p:cNvSpPr txBox="1"/>
          <p:nvPr/>
        </p:nvSpPr>
        <p:spPr>
          <a:xfrm>
            <a:off x="1645920" y="3147358"/>
            <a:ext cx="8290560" cy="180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b="1" sz="2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solidFill>
                  <a:srgbClr val="FFFFFF"/>
                </a:solidFill>
              </a:rPr>
              <a:t>Single line comment</a:t>
            </a:r>
            <a:endParaRPr sz="2000">
              <a:solidFill>
                <a:srgbClr val="FFFFFF"/>
              </a:solidFill>
            </a:endParaRPr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 (1)  </a:t>
            </a:r>
            <a:r>
              <a:rPr b="1">
                <a:solidFill>
                  <a:schemeClr val="accent6"/>
                </a:solidFill>
              </a:rPr>
              <a:t>#</a:t>
            </a:r>
            <a:r>
              <a:t> Comment at end of line</a:t>
            </a:r>
            <a:endParaRPr sz="2000"/>
          </a:p>
          <a:p>
            <a:pPr defTabSz="457200">
              <a:defRPr sz="24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"""</a:t>
            </a:r>
            <a:r>
              <a:rPr>
                <a:solidFill>
                  <a:srgbClr val="FFFFFF"/>
                </a:solidFill>
              </a:rPr>
              <a:t> This is a </a:t>
            </a:r>
            <a:endParaRPr sz="2000">
              <a:solidFill>
                <a:srgbClr val="FFFFFF"/>
              </a:solidFill>
            </a:endParaRPr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multiple line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comment </a:t>
            </a:r>
            <a:r>
              <a:rPr b="1">
                <a:solidFill>
                  <a:schemeClr val="accent6"/>
                </a:solidFill>
              </a:rPr>
              <a:t>"""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 Box 20"/>
          <p:cNvSpPr txBox="1"/>
          <p:nvPr>
            <p:ph type="sldNum" sz="quarter" idx="2"/>
          </p:nvPr>
        </p:nvSpPr>
        <p:spPr>
          <a:xfrm>
            <a:off x="8952770" y="1"/>
            <a:ext cx="184881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8" name="Title 1"/>
          <p:cNvSpPr txBox="1"/>
          <p:nvPr>
            <p:ph type="title"/>
          </p:nvPr>
        </p:nvSpPr>
        <p:spPr>
          <a:xfrm>
            <a:off x="76199" y="0"/>
            <a:ext cx="8991601" cy="819150"/>
          </a:xfrm>
          <a:prstGeom prst="rect">
            <a:avLst/>
          </a:prstGeom>
        </p:spPr>
        <p:txBody>
          <a:bodyPr/>
          <a:lstStyle/>
          <a:p>
            <a:pPr/>
            <a:r>
              <a:t>Python Programming</a:t>
            </a:r>
          </a:p>
        </p:txBody>
      </p:sp>
      <p:sp>
        <p:nvSpPr>
          <p:cNvPr id="149" name="Content Placeholder 2"/>
          <p:cNvSpPr txBox="1"/>
          <p:nvPr>
            <p:ph type="body" idx="1"/>
          </p:nvPr>
        </p:nvSpPr>
        <p:spPr>
          <a:xfrm>
            <a:off x="62837" y="819150"/>
            <a:ext cx="9031289" cy="4267200"/>
          </a:xfrm>
          <a:prstGeom prst="rect">
            <a:avLst/>
          </a:prstGeom>
        </p:spPr>
        <p:txBody>
          <a:bodyPr/>
          <a:lstStyle/>
          <a:p>
            <a:pPr/>
            <a:r>
              <a:t>A Python program, like a book, is read left to right and top to bottom.</a:t>
            </a:r>
          </a:p>
          <a:p>
            <a:pPr/>
            <a:r>
              <a:t>Each command is on its own line.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A user types in a Python program in a text editor or development environment and then runs the program.</a:t>
            </a:r>
          </a:p>
        </p:txBody>
      </p:sp>
      <p:sp>
        <p:nvSpPr>
          <p:cNvPr id="150" name="Text Box 1028"/>
          <p:cNvSpPr txBox="1"/>
          <p:nvPr/>
        </p:nvSpPr>
        <p:spPr>
          <a:xfrm>
            <a:off x="960119" y="1885950"/>
            <a:ext cx="8290561" cy="1463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Sample Python program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name = "Joe"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print("Hello")</a:t>
            </a:r>
            <a:endParaRPr sz="2000"/>
          </a:p>
          <a:p>
            <a:pPr defTabSz="457200">
              <a:defRPr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print("Name: "+name)</a:t>
            </a:r>
          </a:p>
        </p:txBody>
      </p:sp>
      <p:sp>
        <p:nvSpPr>
          <p:cNvPr id="151" name="Line 29"/>
          <p:cNvSpPr/>
          <p:nvPr/>
        </p:nvSpPr>
        <p:spPr>
          <a:xfrm>
            <a:off x="5715000" y="1863550"/>
            <a:ext cx="0" cy="1828801"/>
          </a:xfrm>
          <a:prstGeom prst="line">
            <a:avLst/>
          </a:prstGeom>
          <a:ln w="50800">
            <a:solidFill>
              <a:srgbClr val="FFCCFF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2" name="Text Box 35"/>
          <p:cNvSpPr txBox="1"/>
          <p:nvPr/>
        </p:nvSpPr>
        <p:spPr>
          <a:xfrm>
            <a:off x="5971097" y="1843351"/>
            <a:ext cx="2862898" cy="123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FFCCFF"/>
                </a:solidFill>
                <a:latin typeface="Tahoma Bold"/>
                <a:ea typeface="Tahoma Bold"/>
                <a:cs typeface="Tahoma Bold"/>
                <a:sym typeface="Tahoma Bold"/>
              </a:defRPr>
            </a:pPr>
            <a:r>
              <a:t>Flow of Execution</a:t>
            </a:r>
          </a:p>
          <a:p>
            <a:pPr>
              <a:defRPr>
                <a:solidFill>
                  <a:srgbClr val="FFCCFF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Start at first statement at top and proceed down executing each statement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