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9" r:id="rId2"/>
    <p:sldId id="278" r:id="rId3"/>
    <p:sldId id="291" r:id="rId4"/>
    <p:sldId id="285" r:id="rId5"/>
    <p:sldId id="279" r:id="rId6"/>
    <p:sldId id="281" r:id="rId7"/>
    <p:sldId id="280" r:id="rId8"/>
    <p:sldId id="288" r:id="rId9"/>
    <p:sldId id="282" r:id="rId10"/>
    <p:sldId id="284" r:id="rId11"/>
    <p:sldId id="272" r:id="rId12"/>
    <p:sldId id="286" r:id="rId13"/>
    <p:sldId id="273" r:id="rId14"/>
    <p:sldId id="287" r:id="rId15"/>
    <p:sldId id="276" r:id="rId16"/>
    <p:sldId id="275" r:id="rId17"/>
    <p:sldId id="289" r:id="rId18"/>
    <p:sldId id="290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F6EB6"/>
    <a:srgbClr val="C195B0"/>
    <a:srgbClr val="9C84E2"/>
    <a:srgbClr val="B7A3FD"/>
    <a:srgbClr val="637DAA"/>
    <a:srgbClr val="3266AB"/>
    <a:srgbClr val="8370AA"/>
    <a:srgbClr val="957AA9"/>
    <a:srgbClr val="6F7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138A-B54B-A440-A5B9-3738DAAAD4A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01C7D-9EA4-6047-936F-10AD730CB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Decided to apply CNNs to OCR using the MNIST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the effects of subsampling applied to a given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4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LeNet-5 by Yann </a:t>
            </a:r>
            <a:r>
              <a:rPr lang="en-US" dirty="0" err="1"/>
              <a:t>LeCun</a:t>
            </a:r>
            <a:r>
              <a:rPr lang="en-US" dirty="0"/>
              <a:t> in 1998</a:t>
            </a:r>
          </a:p>
          <a:p>
            <a:r>
              <a:rPr lang="en-US" dirty="0"/>
              <a:t>Second is one that was tried and tested to find “best” one</a:t>
            </a:r>
          </a:p>
          <a:p>
            <a:r>
              <a:rPr lang="en-US" dirty="0"/>
              <a:t>32C3 – 32 feature maps, 3x3 kernel, step 1</a:t>
            </a:r>
          </a:p>
          <a:p>
            <a:r>
              <a:rPr lang="en-US" dirty="0"/>
              <a:t>P2 – 2x2 kernel, stride 2</a:t>
            </a:r>
          </a:p>
          <a:p>
            <a:r>
              <a:rPr lang="en-US" dirty="0"/>
              <a:t>256 – fc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Convolution: 5x5 kernel, 1 step, 0 padding</a:t>
            </a:r>
          </a:p>
          <a:p>
            <a:r>
              <a:rPr lang="en-US" dirty="0"/>
              <a:t>Pooling: avg 2x2 kernel, 2 step</a:t>
            </a:r>
          </a:p>
          <a:p>
            <a:r>
              <a:rPr lang="en-US" dirty="0"/>
              <a:t>32x32 C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28x28x6 P</a:t>
            </a:r>
            <a:r>
              <a:rPr lang="en-US" dirty="0">
                <a:sym typeface="Wingdings" pitchFamily="2" charset="2"/>
              </a:rPr>
              <a:t> 14x14x6 C5 10x10x16 P 5x5x16 C 1x1x120 Flat 120 fc units  84 fc units  10 output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46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on Kaggle: experiment with different layers, hyperparameters, combining multiple together (15)</a:t>
            </a:r>
          </a:p>
          <a:p>
            <a:r>
              <a:rPr lang="en-US" dirty="0"/>
              <a:t>Best found in literature: experiment with different layers, hyperparameters</a:t>
            </a:r>
          </a:p>
          <a:p>
            <a:r>
              <a:rPr lang="en-US" dirty="0"/>
              <a:t>Skeptical about higher values: some data impossible to recognize, mislabeled inputs</a:t>
            </a:r>
          </a:p>
          <a:p>
            <a:endParaRPr lang="en-US" dirty="0"/>
          </a:p>
          <a:p>
            <a:r>
              <a:rPr lang="en-US" dirty="0"/>
              <a:t>Striking successes: high accuracies, confusion matrices, t-SNE-plots</a:t>
            </a:r>
          </a:p>
          <a:p>
            <a:r>
              <a:rPr lang="en-US" dirty="0"/>
              <a:t>Striking failures: wrong guesses. </a:t>
            </a:r>
            <a:r>
              <a:rPr lang="en-US" dirty="0" err="1"/>
              <a:t>Pca</a:t>
            </a:r>
            <a:r>
              <a:rPr lang="en-US" dirty="0"/>
              <a:t>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6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9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8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CNNs good at anything that can be modeled as an image</a:t>
            </a:r>
          </a:p>
          <a:p>
            <a:r>
              <a:rPr lang="en-US" dirty="0"/>
              <a:t>CNNs have, just like typical NNs, weights and biases, but they also have the ability to perform feature extraction using a process I’ll describe later</a:t>
            </a:r>
          </a:p>
          <a:p>
            <a:r>
              <a:rPr lang="en-US" dirty="0"/>
              <a:t>My purpose in developing this project was to learn about CNNs, fool around with them to get experience, and learn good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4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 layers: essentially what extracts the features</a:t>
            </a:r>
          </a:p>
          <a:p>
            <a:r>
              <a:rPr lang="en-US" dirty="0"/>
              <a:t>Subsampling/pooling: reducing the size of the feature maps while keeping depth (# channels) for faster processing</a:t>
            </a:r>
          </a:p>
          <a:p>
            <a:r>
              <a:rPr lang="en-US" dirty="0"/>
              <a:t>Filters: features that get applied to the image to produce feature maps as output</a:t>
            </a:r>
          </a:p>
          <a:p>
            <a:r>
              <a:rPr lang="en-US" dirty="0"/>
              <a:t>Activation function: same idea as before basically, but typically </a:t>
            </a:r>
            <a:r>
              <a:rPr lang="en-US" dirty="0" err="1"/>
              <a:t>ReLU</a:t>
            </a:r>
            <a:r>
              <a:rPr lang="en-US" dirty="0"/>
              <a:t>, also tanh</a:t>
            </a:r>
          </a:p>
          <a:p>
            <a:r>
              <a:rPr lang="en-US" dirty="0"/>
              <a:t>Hyperparameters:</a:t>
            </a:r>
          </a:p>
          <a:p>
            <a:r>
              <a:rPr lang="en-US" dirty="0"/>
              <a:t>Convolution: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# features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Kernel size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Stride</a:t>
            </a:r>
          </a:p>
          <a:p>
            <a:r>
              <a:rPr lang="en-US" dirty="0"/>
              <a:t>Pooling: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Window size</a:t>
            </a:r>
          </a:p>
          <a:p>
            <a:pPr marL="171450" indent="-171450">
              <a:buFontTx/>
              <a:buChar char="-"/>
            </a:pPr>
            <a:r>
              <a:rPr lang="en-US" dirty="0"/>
              <a:t>Window stride</a:t>
            </a:r>
          </a:p>
          <a:p>
            <a:r>
              <a:rPr lang="en-US" dirty="0"/>
              <a:t>Fully Connected: # neurons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Extracts features</a:t>
            </a:r>
          </a:p>
          <a:p>
            <a:r>
              <a:rPr lang="en-US" dirty="0"/>
              <a:t>Overlap filter, multiply corresponding entries, sum</a:t>
            </a:r>
          </a:p>
          <a:p>
            <a:r>
              <a:rPr lang="en-US" dirty="0"/>
              <a:t>Filters provide features that convolution checks against the image</a:t>
            </a:r>
          </a:p>
          <a:p>
            <a:r>
              <a:rPr lang="en-US" dirty="0"/>
              <a:t>Stride</a:t>
            </a:r>
          </a:p>
          <a:p>
            <a:r>
              <a:rPr lang="en-US" dirty="0"/>
              <a:t>How do you pick the filters? - you don’t --&gt; learned through backpropagation</a:t>
            </a:r>
          </a:p>
          <a:p>
            <a:r>
              <a:rPr lang="en-US" dirty="0"/>
              <a:t>Padding, usually black pixels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Sobel (Soh-bell) Operators – edge detection (contrast colors)</a:t>
            </a:r>
          </a:p>
          <a:p>
            <a:r>
              <a:rPr lang="en-US" dirty="0"/>
              <a:t>These are horizontal, with top being dark to light (top down)</a:t>
            </a:r>
          </a:p>
          <a:p>
            <a:r>
              <a:rPr lang="en-US" dirty="0"/>
              <a:t>Bottom light to dark</a:t>
            </a:r>
          </a:p>
          <a:p>
            <a:r>
              <a:rPr lang="en-US" dirty="0"/>
              <a:t>Horizontal, vertical, diagonal depending on rotation of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have multiple layers, or channels</a:t>
            </a:r>
          </a:p>
          <a:p>
            <a:r>
              <a:rPr lang="en-US" dirty="0"/>
              <a:t>Multiple filters are applied to the input image to produce several output images</a:t>
            </a:r>
          </a:p>
          <a:p>
            <a:r>
              <a:rPr lang="en-US" dirty="0"/>
              <a:t>With multiple input layers, would apply each filter to each layer, producing a single </a:t>
            </a:r>
            <a:r>
              <a:rPr lang="en-US" dirty="0" err="1"/>
              <a:t>outut</a:t>
            </a:r>
            <a:endParaRPr lang="en-US" dirty="0"/>
          </a:p>
          <a:p>
            <a:r>
              <a:rPr lang="en-US" dirty="0"/>
              <a:t>Can combine multiple layers again to produce multiple output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filtered images, along with the corresponding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8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pooling</a:t>
            </a:r>
          </a:p>
          <a:p>
            <a:r>
              <a:rPr lang="en-US" dirty="0"/>
              <a:t>Both max and average</a:t>
            </a:r>
          </a:p>
          <a:p>
            <a:r>
              <a:rPr lang="en-US" dirty="0"/>
              <a:t>reducing the size of the feature maps while keeping depth (# channels) for faster processing</a:t>
            </a:r>
          </a:p>
          <a:p>
            <a:r>
              <a:rPr lang="en-US" dirty="0"/>
              <a:t>Not applied across layers, keeps the features “intact"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01C7D-9EA4-6047-936F-10AD730CB8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5840-5792-87BD-748F-B77FF1E6D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F4DC-87EF-CDE4-8C95-E677B0FAC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E41D-FC9C-AD35-A9F9-F70FF93B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12A8-AFF4-B7B1-0851-C001A195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3806-0183-FF92-0C3A-06E034AF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7E79-7DCC-5BD2-013E-303BB823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86AEF-8CDF-A1FA-D18C-8CE95CED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8341-1B43-0DC7-F05A-B2F3C0A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27BE-7BCC-5AA0-5C03-827D0CD1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32511-48EF-BCD9-041C-741891B2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CE1DF-B2E5-7E56-D75E-94DCFBA0D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5E2F2-31D9-7C65-BD6D-AA3F0DA50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50C0-9C98-A62B-2FDD-1598D34F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576A-47D1-578C-B08A-EFF78052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5249-ED10-8EA5-5139-B380FB6D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4474-4491-2B91-2575-403D69B0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DC8B-D838-2100-9232-3F5B84D2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8431-B4EA-1D35-253A-99FF96EA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7369-7692-1415-2CA2-35F1369E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B5F5-4231-36D4-F665-1F153C8C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8993-92C3-0ABD-F25D-348A8D06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623E2-B8F9-476F-863D-FD150A81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76BC-4F8C-B33A-323C-2037050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115E-0D48-4A0C-362B-456255DB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3DA1-02AF-D438-92FE-B2792EB6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8950-1336-7007-6F33-94D49D8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B19A-C4B0-8F3B-119B-881022CF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AE1A-823D-0F26-32EC-7F6DDA3A7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5F8F8-F3DA-DB33-1E0C-D90CFC50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74641-0BDB-CDEE-7A53-B21DAC63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3DB3-E83C-10D0-E9B4-654BA6A0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8C4B-FFE2-889E-3567-A2B06AAD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0D0D8-1493-8A1F-DEEE-3B244B31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2BB32-EC70-7D40-642A-E6A257AA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C38CB-BB1A-B5C2-9175-6E6C238DB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CD8AE-019D-FAA6-B6B6-4F541D4C1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EAE1C-8A3A-5FBB-A7C8-3D77153B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0C194-6837-14CC-7A9F-E846192B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3C2E4-A957-A8A9-53B8-11ED139F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C994-6E62-D092-329A-14FEF1C4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5891E-34E9-3285-B095-607EFAAE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964A7-B030-7946-350B-54DC80FB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56F16-B93F-5009-7892-0A4CD0D5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1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47F76-2DBF-7FC3-2D00-1480EB8D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9783E-833F-741D-1138-1EE0A2D8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C3569-DBB1-A413-3ECC-34E87A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B111-FEF2-FF26-F479-124D6762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7605-F0C8-D4C3-2E16-9C7B291E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B9AAB-0BF4-391E-01A8-553204D2A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A4D7F-0BEF-EA7D-66A5-107E3C0D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BC51-BE6A-CD56-E304-6E611E11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E7A-13C3-5C0B-A834-7559B856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74DE-B760-FA69-1538-9F9EAB3A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0F48D-6B27-D3AB-AC47-E7B2D44BC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AA5BA-DA8A-2E9D-6EAC-B4DC337A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1740F-F7AC-105D-8CE8-76349F23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FABC-74B8-4E4E-A718-C5BD43F1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F3DD5-F1C6-0C29-2FA3-68EB5A39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09DA3-236E-B5DA-4F8C-662F1164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EE281-4E40-F42E-FEA2-9CA7883A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77-B370-C619-1F95-C86749174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7DF4-8AAF-824A-9CFE-88E3D32DBC9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5CA3-E5DB-74E7-BF4D-8904CBA5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18A6-5B8D-4601-AD3C-926D367A0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C3BF-6466-284F-8254-647CE9987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Pt5Dh0MON2G8Jo3MVJ0BV7CTUUm4NnHn?usp=sharing#scrollTo=XLFPG1sjmOdI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youtube.com/watch?v=H69j69FFMV0" TargetMode="External"/><Relationship Id="rId12" Type="http://schemas.openxmlformats.org/officeDocument/2006/relationships/hyperlink" Target="https://www.youtube.com/watch?v=ye5k82FQC7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addinpersson/Machine-Learning-Collection/tree/master/ML/Pytorch/CNN_architectures" TargetMode="External"/><Relationship Id="rId11" Type="http://schemas.openxmlformats.org/officeDocument/2006/relationships/hyperlink" Target="https://www.youtube.com/watch?app=desktop&amp;v=JTcBfXa67Hs" TargetMode="External"/><Relationship Id="rId5" Type="http://schemas.openxmlformats.org/officeDocument/2006/relationships/hyperlink" Target="https://www.youtube.com/watch?v=wnK3uWv_WkU&amp;list=PLhhyoLH6IjfxeoooqP9rhU3HJIAVAJ3Vz&amp;index=4" TargetMode="External"/><Relationship Id="rId10" Type="http://schemas.openxmlformats.org/officeDocument/2006/relationships/hyperlink" Target="https://github.com/bentrevett/pytorch-image-classification/blob/master/2_lenet.ipynb" TargetMode="External"/><Relationship Id="rId4" Type="http://schemas.openxmlformats.org/officeDocument/2006/relationships/hyperlink" Target="https://www.kaggle.com/code/cdeotte/how-to-choose-cnn-architecture-mnist" TargetMode="External"/><Relationship Id="rId9" Type="http://schemas.openxmlformats.org/officeDocument/2006/relationships/hyperlink" Target="https://www.youtube.com/watch?app=desktop&amp;v=FmpDIaiMIe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889D5D69-307E-4862-950C-1A7CC8A22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!!Rectangle">
            <a:extLst>
              <a:ext uri="{FF2B5EF4-FFF2-40B4-BE49-F238E27FC236}">
                <a16:creationId xmlns:a16="http://schemas.microsoft.com/office/drawing/2014/main" id="{2100E061-779B-4006-BC39-114A057A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5189746"/>
          </a:xfrm>
        </p:spPr>
        <p:txBody>
          <a:bodyPr anchor="t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Training Convolutional Neural Networks on MNIST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698643"/>
            <a:ext cx="4124758" cy="530146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Benjamin Talbot 3574678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Final Project – CS 4795 Intro to AI</a:t>
            </a:r>
          </a:p>
        </p:txBody>
      </p:sp>
    </p:spTree>
    <p:extLst>
      <p:ext uri="{BB962C8B-B14F-4D97-AF65-F5344CB8AC3E}">
        <p14:creationId xmlns:p14="http://schemas.microsoft.com/office/powerpoint/2010/main" val="405003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7EA1D5-8A7F-3FE6-41D2-1AB460100C07}"/>
              </a:ext>
            </a:extLst>
          </p:cNvPr>
          <p:cNvSpPr/>
          <p:nvPr/>
        </p:nvSpPr>
        <p:spPr>
          <a:xfrm>
            <a:off x="178678" y="189186"/>
            <a:ext cx="11834635" cy="6505903"/>
          </a:xfrm>
          <a:prstGeom prst="rect">
            <a:avLst/>
          </a:prstGeom>
          <a:solidFill>
            <a:srgbClr val="FFFFFF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4AE6D8F-AA4C-6533-C8CB-E9A4BAA69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8657"/>
              </p:ext>
            </p:extLst>
          </p:nvPr>
        </p:nvGraphicFramePr>
        <p:xfrm>
          <a:off x="315310" y="294290"/>
          <a:ext cx="11571889" cy="627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69">
                  <a:extLst>
                    <a:ext uri="{9D8B030D-6E8A-4147-A177-3AD203B41FA5}">
                      <a16:colId xmlns:a16="http://schemas.microsoft.com/office/drawing/2014/main" val="2562057005"/>
                    </a:ext>
                  </a:extLst>
                </a:gridCol>
                <a:gridCol w="5255173">
                  <a:extLst>
                    <a:ext uri="{9D8B030D-6E8A-4147-A177-3AD203B41FA5}">
                      <a16:colId xmlns:a16="http://schemas.microsoft.com/office/drawing/2014/main" val="3480177635"/>
                    </a:ext>
                  </a:extLst>
                </a:gridCol>
                <a:gridCol w="5433847">
                  <a:extLst>
                    <a:ext uri="{9D8B030D-6E8A-4147-A177-3AD203B41FA5}">
                      <a16:colId xmlns:a16="http://schemas.microsoft.com/office/drawing/2014/main" val="1619494889"/>
                    </a:ext>
                  </a:extLst>
                </a:gridCol>
              </a:tblGrid>
              <a:tr h="10843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3168547"/>
                  </a:ext>
                </a:extLst>
              </a:tr>
              <a:tr h="25951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Smaller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Filter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164828"/>
                  </a:ext>
                </a:extLst>
              </a:tr>
              <a:tr h="25951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Bigger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Filter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5288287"/>
                  </a:ext>
                </a:extLst>
              </a:tr>
            </a:tbl>
          </a:graphicData>
        </a:graphic>
      </p:graphicFrame>
      <p:pic>
        <p:nvPicPr>
          <p:cNvPr id="4" name="Picture 3" descr="A pixelated image of a couple of white lines&#10;&#10;Description automatically generated">
            <a:extLst>
              <a:ext uri="{FF2B5EF4-FFF2-40B4-BE49-F238E27FC236}">
                <a16:creationId xmlns:a16="http://schemas.microsoft.com/office/drawing/2014/main" id="{3716495D-7BB6-047A-46D4-9538B49B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39" y="1825964"/>
            <a:ext cx="4900371" cy="1394827"/>
          </a:xfrm>
          <a:prstGeom prst="rect">
            <a:avLst/>
          </a:prstGeom>
        </p:spPr>
      </p:pic>
      <p:pic>
        <p:nvPicPr>
          <p:cNvPr id="7" name="Picture 6" descr="A pixelated image of a sword&#10;&#10;Description automatically generated">
            <a:extLst>
              <a:ext uri="{FF2B5EF4-FFF2-40B4-BE49-F238E27FC236}">
                <a16:creationId xmlns:a16="http://schemas.microsoft.com/office/drawing/2014/main" id="{6BB9D2DE-80BB-B2B5-0715-C6F6520A9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039" y="4480154"/>
            <a:ext cx="4900371" cy="1394827"/>
          </a:xfrm>
          <a:prstGeom prst="rect">
            <a:avLst/>
          </a:prstGeom>
        </p:spPr>
      </p:pic>
      <p:pic>
        <p:nvPicPr>
          <p:cNvPr id="12" name="Picture 11" descr="A pixelated image of a knife&#10;&#10;Description automatically generated">
            <a:extLst>
              <a:ext uri="{FF2B5EF4-FFF2-40B4-BE49-F238E27FC236}">
                <a16:creationId xmlns:a16="http://schemas.microsoft.com/office/drawing/2014/main" id="{4D9A25F5-BB11-BDB4-C128-95756653A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578" y="1837281"/>
            <a:ext cx="4900371" cy="1394827"/>
          </a:xfrm>
          <a:prstGeom prst="rect">
            <a:avLst/>
          </a:prstGeom>
        </p:spPr>
      </p:pic>
      <p:pic>
        <p:nvPicPr>
          <p:cNvPr id="16" name="Picture 15" descr="A pixelated image of a sword&#10;&#10;Description automatically generated">
            <a:extLst>
              <a:ext uri="{FF2B5EF4-FFF2-40B4-BE49-F238E27FC236}">
                <a16:creationId xmlns:a16="http://schemas.microsoft.com/office/drawing/2014/main" id="{4B4120D9-4B7D-D1DA-B8D1-D3DFA0DAD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1578" y="4480154"/>
            <a:ext cx="4900371" cy="139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7" y="381935"/>
            <a:ext cx="7514499" cy="2344840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Interesting Implementations</a:t>
            </a: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6516009" cy="280911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LeNet-5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784 - [32C3-32C3-32C5S2] - [64C3-64C3-64C5S2] - 128 – 10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with 40% dropout, batch normalization, and data augmentation added</a:t>
            </a:r>
          </a:p>
        </p:txBody>
      </p:sp>
    </p:spTree>
    <p:extLst>
      <p:ext uri="{BB962C8B-B14F-4D97-AF65-F5344CB8AC3E}">
        <p14:creationId xmlns:p14="http://schemas.microsoft.com/office/powerpoint/2010/main" val="207157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1" y="430925"/>
            <a:ext cx="12191979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7EA1D5-8A7F-3FE6-41D2-1AB460100C07}"/>
              </a:ext>
            </a:extLst>
          </p:cNvPr>
          <p:cNvSpPr/>
          <p:nvPr/>
        </p:nvSpPr>
        <p:spPr>
          <a:xfrm>
            <a:off x="767256" y="430925"/>
            <a:ext cx="10801122" cy="5872923"/>
          </a:xfrm>
          <a:prstGeom prst="rect">
            <a:avLst/>
          </a:prstGeom>
          <a:solidFill>
            <a:srgbClr val="FFFFFF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A16D-7CAB-13F4-7862-60CA629F4CBB}"/>
              </a:ext>
            </a:extLst>
          </p:cNvPr>
          <p:cNvSpPr txBox="1"/>
          <p:nvPr/>
        </p:nvSpPr>
        <p:spPr>
          <a:xfrm>
            <a:off x="1310995" y="726582"/>
            <a:ext cx="432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F6EB6"/>
                </a:solidFill>
              </a:rPr>
              <a:t>LeNet-5 Architecture</a:t>
            </a:r>
          </a:p>
        </p:txBody>
      </p:sp>
      <p:pic>
        <p:nvPicPr>
          <p:cNvPr id="2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5FA60945-1226-DA4E-B252-860AC0FCB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2554" y="1919594"/>
            <a:ext cx="10510525" cy="30188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699F63-658C-0D14-F8E3-39787F4EC026}"/>
              </a:ext>
            </a:extLst>
          </p:cNvPr>
          <p:cNvSpPr txBox="1"/>
          <p:nvPr/>
        </p:nvSpPr>
        <p:spPr>
          <a:xfrm>
            <a:off x="1208689" y="5276193"/>
            <a:ext cx="44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Convolution: 5x5 kernel, stride=1, 0 padding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7DD07-BFDD-36A0-A2CF-DD755CC07A5D}"/>
              </a:ext>
            </a:extLst>
          </p:cNvPr>
          <p:cNvSpPr txBox="1"/>
          <p:nvPr/>
        </p:nvSpPr>
        <p:spPr>
          <a:xfrm>
            <a:off x="1208689" y="5631215"/>
            <a:ext cx="44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Pooling: average, 2x2 kernel, stride=2</a:t>
            </a:r>
          </a:p>
        </p:txBody>
      </p:sp>
    </p:spTree>
    <p:extLst>
      <p:ext uri="{BB962C8B-B14F-4D97-AF65-F5344CB8AC3E}">
        <p14:creationId xmlns:p14="http://schemas.microsoft.com/office/powerpoint/2010/main" val="160129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7" y="381935"/>
            <a:ext cx="11003913" cy="2344840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Comparison</a:t>
            </a: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My ideas: experiment with models, trying to find hyperparameters and layering that worked well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Other ideas: researched/tested, so found hyperparameters, layering, and techniques that worked very well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68752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7" y="381935"/>
            <a:ext cx="11003913" cy="2344840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Results</a:t>
            </a: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EB7247-D65F-B501-4273-FFAD7F1B7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48774"/>
              </p:ext>
            </p:extLst>
          </p:nvPr>
        </p:nvGraphicFramePr>
        <p:xfrm>
          <a:off x="741306" y="3303716"/>
          <a:ext cx="107093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898">
                  <a:extLst>
                    <a:ext uri="{9D8B030D-6E8A-4147-A177-3AD203B41FA5}">
                      <a16:colId xmlns:a16="http://schemas.microsoft.com/office/drawing/2014/main" val="2792321294"/>
                    </a:ext>
                  </a:extLst>
                </a:gridCol>
                <a:gridCol w="1784898">
                  <a:extLst>
                    <a:ext uri="{9D8B030D-6E8A-4147-A177-3AD203B41FA5}">
                      <a16:colId xmlns:a16="http://schemas.microsoft.com/office/drawing/2014/main" val="2078183291"/>
                    </a:ext>
                  </a:extLst>
                </a:gridCol>
                <a:gridCol w="1784898">
                  <a:extLst>
                    <a:ext uri="{9D8B030D-6E8A-4147-A177-3AD203B41FA5}">
                      <a16:colId xmlns:a16="http://schemas.microsoft.com/office/drawing/2014/main" val="2580450966"/>
                    </a:ext>
                  </a:extLst>
                </a:gridCol>
                <a:gridCol w="1784898">
                  <a:extLst>
                    <a:ext uri="{9D8B030D-6E8A-4147-A177-3AD203B41FA5}">
                      <a16:colId xmlns:a16="http://schemas.microsoft.com/office/drawing/2014/main" val="1273315564"/>
                    </a:ext>
                  </a:extLst>
                </a:gridCol>
                <a:gridCol w="1784898">
                  <a:extLst>
                    <a:ext uri="{9D8B030D-6E8A-4147-A177-3AD203B41FA5}">
                      <a16:colId xmlns:a16="http://schemas.microsoft.com/office/drawing/2014/main" val="2972418144"/>
                    </a:ext>
                  </a:extLst>
                </a:gridCol>
                <a:gridCol w="1784898">
                  <a:extLst>
                    <a:ext uri="{9D8B030D-6E8A-4147-A177-3AD203B41FA5}">
                      <a16:colId xmlns:a16="http://schemas.microsoft.com/office/drawing/2014/main" val="424906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LeNet-5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Greg Hogg’s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on 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Found in Literature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8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2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68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7" y="381935"/>
            <a:ext cx="11003913" cy="2344840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Can we do Better?</a:t>
            </a: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Could experiment with adding/removing layers, adjusting kernel size/#filters, etc.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Different type of layer?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Usually have lots of data (+data augmentation)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But CNNs already perform very well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What about small amounts of data?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2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7" y="381935"/>
            <a:ext cx="11003913" cy="2344840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Conclusion</a:t>
            </a: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CNNs are fascinating, interesting, accurate, and useful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Were a major step forward in Machine Learning/Deep Learning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Interested in learning more, exploring other methods</a:t>
            </a:r>
          </a:p>
        </p:txBody>
      </p:sp>
    </p:spTree>
    <p:extLst>
      <p:ext uri="{BB962C8B-B14F-4D97-AF65-F5344CB8AC3E}">
        <p14:creationId xmlns:p14="http://schemas.microsoft.com/office/powerpoint/2010/main" val="314903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7" y="381935"/>
            <a:ext cx="11003913" cy="2344840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Questions?</a:t>
            </a: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1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7" y="-169331"/>
            <a:ext cx="11003913" cy="1446966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Resources</a:t>
            </a: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7" y="1413706"/>
            <a:ext cx="10380297" cy="486590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Best on Kaggle: 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https://www.kaggle.com/code/cdeotte/how-to-choose-cnn-architecture-mnist#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Aladdin  Persson (tutorial): </a:t>
            </a:r>
            <a:r>
              <a:rPr lang="en-US" sz="2000" dirty="0">
                <a:solidFill>
                  <a:srgbClr val="FFFFFF"/>
                </a:solidFill>
                <a:hlinkClick r:id="rId5"/>
              </a:rPr>
              <a:t>https://www.youtube.com/watch?v=wnK3uWv_WkU&amp;list=PLhhyoLH6IjfxeoooqP9rhU3HJIAVAJ3Vz&amp;index=4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Aladdin Persson (GitHub): </a:t>
            </a:r>
            <a:r>
              <a:rPr lang="en-US" sz="2000" dirty="0">
                <a:solidFill>
                  <a:srgbClr val="FFFFFF"/>
                </a:solidFill>
                <a:hlinkClick r:id="rId6"/>
              </a:rPr>
              <a:t>https://github.com/aladdinpersson/Machine-Learning-Collection/tree/master/ML/Pytorch/CNN_architectures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Greg Hogg (tutorial): </a:t>
            </a:r>
            <a:r>
              <a:rPr lang="en-US" sz="2000" dirty="0">
                <a:solidFill>
                  <a:srgbClr val="FFFFFF"/>
                </a:solidFill>
                <a:hlinkClick r:id="rId7"/>
              </a:rPr>
              <a:t>https://www.youtube.com/watch?v=H69j69FFMV0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Greg Hogg (</a:t>
            </a:r>
            <a:r>
              <a:rPr lang="en-US" sz="2000" dirty="0" err="1">
                <a:solidFill>
                  <a:srgbClr val="FFFFFF"/>
                </a:solidFill>
              </a:rPr>
              <a:t>Colab</a:t>
            </a:r>
            <a:r>
              <a:rPr lang="en-US" sz="2000" dirty="0">
                <a:solidFill>
                  <a:srgbClr val="FFFFFF"/>
                </a:solidFill>
              </a:rPr>
              <a:t>): </a:t>
            </a:r>
            <a:r>
              <a:rPr lang="en-US" sz="2000" dirty="0">
                <a:solidFill>
                  <a:srgbClr val="FFFFFF"/>
                </a:solidFill>
                <a:hlinkClick r:id="rId8"/>
              </a:rPr>
              <a:t>https://colab.research.google.com/drive/1Pt5Dh0MON2G8Jo3MVJ0BV7CTUUm4NnHn?usp=sharing#scrollTo=XLFPG1sjmOdI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Brandon Rohrer (How Convolutional Neural Networks Work): </a:t>
            </a:r>
            <a:r>
              <a:rPr lang="en-US" sz="2000" dirty="0">
                <a:solidFill>
                  <a:srgbClr val="FFFFFF"/>
                </a:solidFill>
                <a:hlinkClick r:id="rId9"/>
              </a:rPr>
              <a:t>https://www.youtube.com/watch?app=desktop&amp;v=FmpDIaiMIeA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Ben </a:t>
            </a:r>
            <a:r>
              <a:rPr lang="en-US" sz="2000" dirty="0" err="1">
                <a:solidFill>
                  <a:srgbClr val="FFFFFF"/>
                </a:solidFill>
              </a:rPr>
              <a:t>Trevett</a:t>
            </a:r>
            <a:r>
              <a:rPr lang="en-US" sz="2000" dirty="0">
                <a:solidFill>
                  <a:srgbClr val="FFFFFF"/>
                </a:solidFill>
              </a:rPr>
              <a:t> (source of images, some code, LeNet-5 code): </a:t>
            </a:r>
            <a:r>
              <a:rPr lang="en-US" sz="2000" dirty="0">
                <a:solidFill>
                  <a:srgbClr val="FFFFFF"/>
                </a:solidFill>
                <a:hlinkClick r:id="rId10"/>
              </a:rPr>
              <a:t>https://github.com/bentrevett/pytorch-image-c</a:t>
            </a:r>
            <a:r>
              <a:rPr lang="en-US" sz="2000" dirty="0">
                <a:solidFill>
                  <a:srgbClr val="FFFFFF"/>
                </a:solidFill>
                <a:hlinkClick r:id="rId10"/>
              </a:rPr>
              <a:t>l</a:t>
            </a:r>
            <a:r>
              <a:rPr lang="en-US" sz="2000" dirty="0">
                <a:solidFill>
                  <a:srgbClr val="FFFFFF"/>
                </a:solidFill>
                <a:hlinkClick r:id="rId10"/>
              </a:rPr>
              <a:t>assification/blob/master/2_lenet.ipynb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Bernhard </a:t>
            </a:r>
            <a:r>
              <a:rPr lang="en-US" sz="2000" dirty="0" err="1">
                <a:solidFill>
                  <a:srgbClr val="FFFFFF"/>
                </a:solidFill>
              </a:rPr>
              <a:t>Kainz</a:t>
            </a:r>
            <a:r>
              <a:rPr lang="en-US" sz="2000" dirty="0">
                <a:solidFill>
                  <a:srgbClr val="FFFFFF"/>
                </a:solidFill>
              </a:rPr>
              <a:t> (LeNet-5 Description): </a:t>
            </a:r>
            <a:r>
              <a:rPr lang="en-US" sz="2000" dirty="0">
                <a:solidFill>
                  <a:srgbClr val="FFFFFF"/>
                </a:solidFill>
                <a:hlinkClick r:id="rId11"/>
              </a:rPr>
              <a:t>https://www.youtube.com/watch?app=desktop&amp;v=JTcBfXa67Hs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Sebastian </a:t>
            </a:r>
            <a:r>
              <a:rPr lang="en-US" sz="2000" dirty="0" err="1">
                <a:solidFill>
                  <a:srgbClr val="FFFFFF"/>
                </a:solidFill>
              </a:rPr>
              <a:t>Raschka</a:t>
            </a:r>
            <a:r>
              <a:rPr lang="en-US" sz="2000" dirty="0">
                <a:solidFill>
                  <a:srgbClr val="FFFFFF"/>
                </a:solidFill>
              </a:rPr>
              <a:t> (LeNet-5 Code): </a:t>
            </a:r>
            <a:r>
              <a:rPr lang="en-US" sz="2000" dirty="0">
                <a:solidFill>
                  <a:srgbClr val="FFFFFF"/>
                </a:solidFill>
                <a:hlinkClick r:id="rId12"/>
              </a:rPr>
              <a:t>https://www.youtube.com/watch?v=ye5k82FQC7I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1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7" y="-169331"/>
            <a:ext cx="11003913" cy="1446966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Resources (cont’d)</a:t>
            </a: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7" y="1413706"/>
            <a:ext cx="10380297" cy="4865904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Jianxin</a:t>
            </a:r>
            <a:r>
              <a:rPr lang="en-US" sz="2000" dirty="0">
                <a:solidFill>
                  <a:schemeClr val="bg1"/>
                </a:solidFill>
              </a:rPr>
              <a:t> Wu. </a:t>
            </a:r>
            <a:r>
              <a:rPr lang="en-US" sz="2000" b="1" dirty="0">
                <a:solidFill>
                  <a:schemeClr val="bg1"/>
                </a:solidFill>
              </a:rPr>
              <a:t>Introduction to convolutional neural networks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i="1" dirty="0">
                <a:solidFill>
                  <a:schemeClr val="bg1"/>
                </a:solidFill>
              </a:rPr>
              <a:t>National Key Lab for Novel Software 	Technology. Nanjing University. China</a:t>
            </a:r>
            <a:r>
              <a:rPr lang="en-US" sz="2000" dirty="0">
                <a:solidFill>
                  <a:schemeClr val="bg1"/>
                </a:solidFill>
              </a:rPr>
              <a:t>, 5(23):495, 2017.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Savita Ahlawat, Amit Choudhary, Anand Nayyar, Saurabh Singh, and </a:t>
            </a:r>
            <a:r>
              <a:rPr lang="en-US" sz="2000" dirty="0" err="1">
                <a:solidFill>
                  <a:schemeClr val="bg1"/>
                </a:solidFill>
              </a:rPr>
              <a:t>Byungun</a:t>
            </a:r>
            <a:r>
              <a:rPr lang="en-US" sz="2000" dirty="0">
                <a:solidFill>
                  <a:schemeClr val="bg1"/>
                </a:solidFill>
              </a:rPr>
              <a:t> Yoon. Improved 	handwritten digit recognition using convolutional neural networks (</a:t>
            </a:r>
            <a:r>
              <a:rPr lang="en-US" sz="2000" dirty="0" err="1">
                <a:solidFill>
                  <a:schemeClr val="bg1"/>
                </a:solidFill>
              </a:rPr>
              <a:t>cnn</a:t>
            </a:r>
            <a:r>
              <a:rPr lang="en-US" sz="2000" dirty="0">
                <a:solidFill>
                  <a:schemeClr val="bg1"/>
                </a:solidFill>
              </a:rPr>
              <a:t>). Sensors, 	20(12):3344, 2020.</a:t>
            </a:r>
          </a:p>
        </p:txBody>
      </p:sp>
    </p:spTree>
    <p:extLst>
      <p:ext uri="{BB962C8B-B14F-4D97-AF65-F5344CB8AC3E}">
        <p14:creationId xmlns:p14="http://schemas.microsoft.com/office/powerpoint/2010/main" val="327113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6431932" cy="2344840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Scope and Purpose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Interested in Machine Learning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CNNs very good at image recognition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Weights and biases +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Feature extraction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Experimented with CNN hyperparameters and layering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Created my own CNN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Tried two improved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70229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6431932" cy="2344840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MNIST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8" y="3175552"/>
            <a:ext cx="4792331" cy="280911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28x28 grayscale, i.e. single channel input (vs. color)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60,000 train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10,000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0AC35-7093-B9C0-70AC-8CAC26403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49" y="904768"/>
            <a:ext cx="4889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7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12A1F-2648-ED0B-CA90-23B50E8C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8" y="381935"/>
            <a:ext cx="9644261" cy="2344840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What is a CNN?</a:t>
            </a:r>
            <a:br>
              <a:rPr lang="en-US" sz="8000" dirty="0">
                <a:solidFill>
                  <a:srgbClr val="FFFFFF"/>
                </a:solidFill>
              </a:rPr>
            </a:br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EDBF09C-B85E-4551-4423-CE577E43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Convolution layers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Subsampling (pooling) layers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Filters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Activation function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1884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7EA1D5-8A7F-3FE6-41D2-1AB460100C07}"/>
              </a:ext>
            </a:extLst>
          </p:cNvPr>
          <p:cNvSpPr/>
          <p:nvPr/>
        </p:nvSpPr>
        <p:spPr>
          <a:xfrm>
            <a:off x="767256" y="430925"/>
            <a:ext cx="10801122" cy="5872923"/>
          </a:xfrm>
          <a:prstGeom prst="rect">
            <a:avLst/>
          </a:prstGeom>
          <a:solidFill>
            <a:srgbClr val="FFFFFF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E782E-6416-17B6-9D20-E3E9B767C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67753"/>
            <a:ext cx="5310502" cy="5353242"/>
          </a:xfrm>
          <a:prstGeom prst="rect">
            <a:avLst/>
          </a:prstGeom>
        </p:spPr>
      </p:pic>
      <p:pic>
        <p:nvPicPr>
          <p:cNvPr id="7" name="Picture 6" descr="A green square with black text&#10;&#10;Description automatically generated">
            <a:extLst>
              <a:ext uri="{FF2B5EF4-FFF2-40B4-BE49-F238E27FC236}">
                <a16:creationId xmlns:a16="http://schemas.microsoft.com/office/drawing/2014/main" id="{D5114823-2093-6725-1997-ED136C724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255" y="3429000"/>
            <a:ext cx="4757097" cy="1454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BEA16D-7CAB-13F4-7862-60CA629F4CBB}"/>
              </a:ext>
            </a:extLst>
          </p:cNvPr>
          <p:cNvSpPr txBox="1"/>
          <p:nvPr/>
        </p:nvSpPr>
        <p:spPr>
          <a:xfrm>
            <a:off x="1857533" y="1630018"/>
            <a:ext cx="377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F6EB6"/>
                </a:solidFill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74599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7EA1D5-8A7F-3FE6-41D2-1AB460100C07}"/>
              </a:ext>
            </a:extLst>
          </p:cNvPr>
          <p:cNvSpPr/>
          <p:nvPr/>
        </p:nvSpPr>
        <p:spPr>
          <a:xfrm>
            <a:off x="767256" y="430925"/>
            <a:ext cx="10801122" cy="5872923"/>
          </a:xfrm>
          <a:prstGeom prst="rect">
            <a:avLst/>
          </a:prstGeom>
          <a:solidFill>
            <a:srgbClr val="FFFFFF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A16D-7CAB-13F4-7862-60CA629F4CBB}"/>
              </a:ext>
            </a:extLst>
          </p:cNvPr>
          <p:cNvSpPr txBox="1"/>
          <p:nvPr/>
        </p:nvSpPr>
        <p:spPr>
          <a:xfrm>
            <a:off x="1247225" y="3010229"/>
            <a:ext cx="377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F6EB6"/>
                </a:solidFill>
              </a:rPr>
              <a:t>Feature </a:t>
            </a:r>
          </a:p>
          <a:p>
            <a:r>
              <a:rPr lang="en-US" sz="3600" dirty="0">
                <a:solidFill>
                  <a:srgbClr val="5F6EB6"/>
                </a:solidFill>
              </a:rPr>
              <a:t>Extraction</a:t>
            </a:r>
          </a:p>
        </p:txBody>
      </p:sp>
      <p:pic>
        <p:nvPicPr>
          <p:cNvPr id="3" name="Picture 2" descr="A pixelated image of a silver object&#10;&#10;Description automatically generated">
            <a:extLst>
              <a:ext uri="{FF2B5EF4-FFF2-40B4-BE49-F238E27FC236}">
                <a16:creationId xmlns:a16="http://schemas.microsoft.com/office/drawing/2014/main" id="{36EE0EA1-923B-FEAA-2A03-BF0F89164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551" y="1187030"/>
            <a:ext cx="7772400" cy="2212313"/>
          </a:xfrm>
          <a:prstGeom prst="rect">
            <a:avLst/>
          </a:prstGeom>
        </p:spPr>
      </p:pic>
      <p:pic>
        <p:nvPicPr>
          <p:cNvPr id="6" name="Picture 5" descr="A pixelated image of a pen&#10;&#10;Description automatically generated">
            <a:extLst>
              <a:ext uri="{FF2B5EF4-FFF2-40B4-BE49-F238E27FC236}">
                <a16:creationId xmlns:a16="http://schemas.microsoft.com/office/drawing/2014/main" id="{17DC8177-DC7C-7F47-A59A-5E5D2B230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344" y="3912932"/>
            <a:ext cx="7772400" cy="2212313"/>
          </a:xfrm>
          <a:prstGeom prst="rect">
            <a:avLst/>
          </a:prstGeom>
        </p:spPr>
      </p:pic>
      <p:pic>
        <p:nvPicPr>
          <p:cNvPr id="11" name="Picture 10" descr="A number and a number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9B5ECF7-9D07-A8CE-2A9A-D236B32F2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178" y="1693023"/>
            <a:ext cx="1975926" cy="1200329"/>
          </a:xfrm>
          <a:prstGeom prst="rect">
            <a:avLst/>
          </a:prstGeom>
        </p:spPr>
      </p:pic>
      <p:pic>
        <p:nvPicPr>
          <p:cNvPr id="13" name="Picture 12" descr="A numb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228357AD-7467-3FCD-1BDD-61375539B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4121" y="4418925"/>
            <a:ext cx="2024983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7EA1D5-8A7F-3FE6-41D2-1AB460100C07}"/>
              </a:ext>
            </a:extLst>
          </p:cNvPr>
          <p:cNvSpPr/>
          <p:nvPr/>
        </p:nvSpPr>
        <p:spPr>
          <a:xfrm>
            <a:off x="767256" y="430925"/>
            <a:ext cx="10801122" cy="5872923"/>
          </a:xfrm>
          <a:prstGeom prst="rect">
            <a:avLst/>
          </a:prstGeom>
          <a:solidFill>
            <a:srgbClr val="FFFFFF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A16D-7CAB-13F4-7862-60CA629F4CBB}"/>
              </a:ext>
            </a:extLst>
          </p:cNvPr>
          <p:cNvSpPr txBox="1"/>
          <p:nvPr/>
        </p:nvSpPr>
        <p:spPr>
          <a:xfrm>
            <a:off x="1468227" y="2824513"/>
            <a:ext cx="377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F6EB6"/>
                </a:solidFill>
              </a:rPr>
              <a:t>Filter Layers</a:t>
            </a:r>
          </a:p>
        </p:txBody>
      </p:sp>
      <p:pic>
        <p:nvPicPr>
          <p:cNvPr id="3" name="Picture 2" descr="A diagram of a grid&#10;&#10;Description automatically generated">
            <a:extLst>
              <a:ext uri="{FF2B5EF4-FFF2-40B4-BE49-F238E27FC236}">
                <a16:creationId xmlns:a16="http://schemas.microsoft.com/office/drawing/2014/main" id="{F09C80C3-51E5-3012-BB6E-B5297DF76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71" y="893218"/>
            <a:ext cx="6426213" cy="2034753"/>
          </a:xfrm>
          <a:prstGeom prst="rect">
            <a:avLst/>
          </a:prstGeom>
        </p:spPr>
      </p:pic>
      <p:pic>
        <p:nvPicPr>
          <p:cNvPr id="6" name="Picture 5" descr="A diagram of a channel and a single channel output&#10;&#10;Description automatically generated">
            <a:extLst>
              <a:ext uri="{FF2B5EF4-FFF2-40B4-BE49-F238E27FC236}">
                <a16:creationId xmlns:a16="http://schemas.microsoft.com/office/drawing/2014/main" id="{B81664DC-844D-F106-343F-5A531203E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68" y="3367386"/>
            <a:ext cx="4215621" cy="26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9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7EA1D5-8A7F-3FE6-41D2-1AB460100C07}"/>
              </a:ext>
            </a:extLst>
          </p:cNvPr>
          <p:cNvSpPr/>
          <p:nvPr/>
        </p:nvSpPr>
        <p:spPr>
          <a:xfrm>
            <a:off x="767256" y="430925"/>
            <a:ext cx="10801122" cy="5872923"/>
          </a:xfrm>
          <a:prstGeom prst="rect">
            <a:avLst/>
          </a:prstGeom>
          <a:solidFill>
            <a:srgbClr val="FFFFFF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A16D-7CAB-13F4-7862-60CA629F4CBB}"/>
              </a:ext>
            </a:extLst>
          </p:cNvPr>
          <p:cNvSpPr txBox="1"/>
          <p:nvPr/>
        </p:nvSpPr>
        <p:spPr>
          <a:xfrm>
            <a:off x="1380366" y="2228671"/>
            <a:ext cx="377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F6EB6"/>
                </a:solidFill>
              </a:rPr>
              <a:t>Filtered </a:t>
            </a:r>
          </a:p>
          <a:p>
            <a:r>
              <a:rPr lang="en-US" sz="3600" dirty="0">
                <a:solidFill>
                  <a:srgbClr val="5F6EB6"/>
                </a:solidFill>
              </a:rPr>
              <a:t>Digits</a:t>
            </a:r>
          </a:p>
        </p:txBody>
      </p:sp>
      <p:pic>
        <p:nvPicPr>
          <p:cNvPr id="4" name="Picture 3" descr="A group of squares with different shades of blue and black&#10;&#10;Description automatically generated">
            <a:extLst>
              <a:ext uri="{FF2B5EF4-FFF2-40B4-BE49-F238E27FC236}">
                <a16:creationId xmlns:a16="http://schemas.microsoft.com/office/drawing/2014/main" id="{FAB4B3F3-93F9-3447-FEBB-5B014D950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896" y="5042339"/>
            <a:ext cx="6957847" cy="812775"/>
          </a:xfrm>
          <a:prstGeom prst="rect">
            <a:avLst/>
          </a:prstGeom>
        </p:spPr>
      </p:pic>
      <p:pic>
        <p:nvPicPr>
          <p:cNvPr id="7" name="Picture 6" descr="A number written in blue squares&#10;&#10;Description automatically generated">
            <a:extLst>
              <a:ext uri="{FF2B5EF4-FFF2-40B4-BE49-F238E27FC236}">
                <a16:creationId xmlns:a16="http://schemas.microsoft.com/office/drawing/2014/main" id="{A7D081B2-E44A-256B-6D07-83707D99C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344" y="608535"/>
            <a:ext cx="7772400" cy="404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78F3B255-14C8-9FBE-AE12-7337A1BDE0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8" r="101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3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7EA1D5-8A7F-3FE6-41D2-1AB460100C07}"/>
              </a:ext>
            </a:extLst>
          </p:cNvPr>
          <p:cNvSpPr/>
          <p:nvPr/>
        </p:nvSpPr>
        <p:spPr>
          <a:xfrm>
            <a:off x="767256" y="430925"/>
            <a:ext cx="10801122" cy="5872923"/>
          </a:xfrm>
          <a:prstGeom prst="rect">
            <a:avLst/>
          </a:prstGeom>
          <a:solidFill>
            <a:srgbClr val="FFFFFF">
              <a:alpha val="90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een square with black text&#10;&#10;Description automatically generated">
            <a:extLst>
              <a:ext uri="{FF2B5EF4-FFF2-40B4-BE49-F238E27FC236}">
                <a16:creationId xmlns:a16="http://schemas.microsoft.com/office/drawing/2014/main" id="{C6588A14-A824-85FE-360B-F9AFDF10D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53" y="3429000"/>
            <a:ext cx="4757097" cy="1454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BEA16D-7CAB-13F4-7862-60CA629F4CBB}"/>
              </a:ext>
            </a:extLst>
          </p:cNvPr>
          <p:cNvSpPr txBox="1"/>
          <p:nvPr/>
        </p:nvSpPr>
        <p:spPr>
          <a:xfrm>
            <a:off x="1857533" y="1630018"/>
            <a:ext cx="377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F6EB6"/>
                </a:solidFill>
              </a:rPr>
              <a:t>Subsampling</a:t>
            </a:r>
          </a:p>
        </p:txBody>
      </p:sp>
      <p:pic>
        <p:nvPicPr>
          <p:cNvPr id="3" name="Picture 2" descr="A diagram of a number&#10;&#10;Description automatically generated">
            <a:extLst>
              <a:ext uri="{FF2B5EF4-FFF2-40B4-BE49-F238E27FC236}">
                <a16:creationId xmlns:a16="http://schemas.microsoft.com/office/drawing/2014/main" id="{52FC3B8A-DD78-8969-D6A7-260FFD85B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652" y="600495"/>
            <a:ext cx="4851042" cy="53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1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1073</Words>
  <Application>Microsoft Macintosh PowerPoint</Application>
  <PresentationFormat>Widescreen</PresentationFormat>
  <Paragraphs>164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Training Convolutional Neural Networks on MNIST</vt:lpstr>
      <vt:lpstr>Scope and Purpose</vt:lpstr>
      <vt:lpstr>MNIST</vt:lpstr>
      <vt:lpstr>What is a CNN?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Interesting Implementations</vt:lpstr>
      <vt:lpstr>PowerPoint Presentation</vt:lpstr>
      <vt:lpstr>Comparison</vt:lpstr>
      <vt:lpstr>Results</vt:lpstr>
      <vt:lpstr>Can we do Better?</vt:lpstr>
      <vt:lpstr>Conclusion</vt:lpstr>
      <vt:lpstr>Questions?</vt:lpstr>
      <vt:lpstr>Resources</vt:lpstr>
      <vt:lpstr>Resources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Convolutional Neural Networks on MNIST</dc:title>
  <dc:creator>Benjamin Bernard Talbot</dc:creator>
  <cp:lastModifiedBy>Benjamin Bernard Talbot</cp:lastModifiedBy>
  <cp:revision>53</cp:revision>
  <dcterms:created xsi:type="dcterms:W3CDTF">2023-12-03T18:07:09Z</dcterms:created>
  <dcterms:modified xsi:type="dcterms:W3CDTF">2023-12-05T17:36:03Z</dcterms:modified>
</cp:coreProperties>
</file>