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4"/>
    <p:restoredTop sz="94719"/>
  </p:normalViewPr>
  <p:slideViewPr>
    <p:cSldViewPr snapToGrid="0">
      <p:cViewPr varScale="1">
        <p:scale>
          <a:sx n="79" d="100"/>
          <a:sy n="79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1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2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8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6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40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0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2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3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7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deljkovignjevic/handwritten-digit-recognition" TargetMode="External"/><Relationship Id="rId3" Type="http://schemas.openxmlformats.org/officeDocument/2006/relationships/hyperlink" Target="http://yann.lecun.com/exdb/mnist/" TargetMode="External"/><Relationship Id="rId7" Type="http://schemas.openxmlformats.org/officeDocument/2006/relationships/hyperlink" Target="https://github.com/Prajwal10031999/Handwritten-Digit-Recognition-CNN-Flask-App-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examples/vision/mnist_convnet/" TargetMode="External"/><Relationship Id="rId5" Type="http://schemas.openxmlformats.org/officeDocument/2006/relationships/hyperlink" Target="https://learner-cares.medium.com/handwritten-digit-recognition-using-convolutional-neural-network-cnn-with-tensorflow-2f444e6c4c31" TargetMode="External"/><Relationship Id="rId4" Type="http://schemas.openxmlformats.org/officeDocument/2006/relationships/hyperlink" Target="https://www.nist.gov/srd/nist-special-database-1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jamin-Talbot/Final-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8" name="Picture 3" descr="An abstract genetic concept">
            <a:extLst>
              <a:ext uri="{FF2B5EF4-FFF2-40B4-BE49-F238E27FC236}">
                <a16:creationId xmlns:a16="http://schemas.microsoft.com/office/drawing/2014/main" id="{FAE4942D-86AF-9C9E-CE12-6827E658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7" r="-1" b="1812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1A7DBB-B046-F8C4-04BF-FCD1A599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4795 Final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D898-2E59-E93F-6EFB-EE0525BC2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Benjamin Talbot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3574678</a:t>
            </a:r>
          </a:p>
        </p:txBody>
      </p:sp>
    </p:spTree>
    <p:extLst>
      <p:ext uri="{BB962C8B-B14F-4D97-AF65-F5344CB8AC3E}">
        <p14:creationId xmlns:p14="http://schemas.microsoft.com/office/powerpoint/2010/main" val="74233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C5D9FB4-F26D-E5EF-5AD8-D8674477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7" r="-1" b="1812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6213-B070-6D2B-019C-E385FE6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Subject Description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EAF9-45B9-BB8B-97D4-9E4DE654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r>
              <a:rPr lang="en-US" b="1" dirty="0"/>
              <a:t>Subject:</a:t>
            </a:r>
            <a:r>
              <a:rPr lang="en-US" dirty="0"/>
              <a:t> Handwritten </a:t>
            </a:r>
            <a:r>
              <a:rPr lang="en-US"/>
              <a:t>Digit Recognition (CNN)</a:t>
            </a:r>
            <a:br>
              <a:rPr lang="en-US" dirty="0"/>
            </a:br>
            <a:r>
              <a:rPr lang="en-US" dirty="0"/>
              <a:t>	-&gt; simple, educational, extendable</a:t>
            </a:r>
          </a:p>
          <a:p>
            <a:r>
              <a:rPr lang="en-US" dirty="0"/>
              <a:t>	</a:t>
            </a:r>
            <a:r>
              <a:rPr lang="en-US" b="1" dirty="0"/>
              <a:t>If time permits:</a:t>
            </a:r>
            <a:r>
              <a:rPr lang="en-US" dirty="0"/>
              <a:t> Handwritten Character Recognition</a:t>
            </a:r>
          </a:p>
          <a:p>
            <a:r>
              <a:rPr lang="en-US" b="1" dirty="0"/>
              <a:t>Extension:</a:t>
            </a:r>
            <a:r>
              <a:rPr lang="en-US" dirty="0"/>
              <a:t> Number/Word Recognition, Interactive Application</a:t>
            </a:r>
          </a:p>
        </p:txBody>
      </p:sp>
    </p:spTree>
    <p:extLst>
      <p:ext uri="{BB962C8B-B14F-4D97-AF65-F5344CB8AC3E}">
        <p14:creationId xmlns:p14="http://schemas.microsoft.com/office/powerpoint/2010/main" val="147196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C5D9FB4-F26D-E5EF-5AD8-D8674477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7" r="-1" b="18128"/>
          <a:stretch/>
        </p:blipFill>
        <p:spPr>
          <a:xfrm>
            <a:off x="3048" y="29430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6213-B070-6D2B-019C-E385FE6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85" y="355345"/>
            <a:ext cx="8391967" cy="78586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Relevant bibliography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EAF9-45B9-BB8B-97D4-9E4DE654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86" y="1177035"/>
            <a:ext cx="10060918" cy="2846567"/>
          </a:xfrm>
        </p:spPr>
        <p:txBody>
          <a:bodyPr>
            <a:noAutofit/>
          </a:bodyPr>
          <a:lstStyle/>
          <a:p>
            <a:r>
              <a:rPr lang="en-US" sz="1200" b="1" dirty="0"/>
              <a:t>Neural Networks and Deep Learning </a:t>
            </a:r>
            <a:r>
              <a:rPr lang="en-US" sz="1200" dirty="0"/>
              <a:t>(Nielsen, Michael, 2015):</a:t>
            </a:r>
            <a:r>
              <a:rPr lang="en-US" sz="1200" b="1" dirty="0"/>
              <a:t> </a:t>
            </a:r>
            <a:r>
              <a:rPr lang="en-CA" sz="1200" b="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3"/>
              </a:rPr>
              <a:t>http://neuralnetworksanddeeplearning.com/</a:t>
            </a:r>
            <a:endParaRPr lang="en-CA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/>
              <a:t>Saad </a:t>
            </a:r>
            <a:r>
              <a:rPr lang="en-US" sz="1200" dirty="0" err="1"/>
              <a:t>Albawi</a:t>
            </a:r>
            <a:r>
              <a:rPr lang="en-US" sz="1200" dirty="0"/>
              <a:t>, </a:t>
            </a:r>
            <a:r>
              <a:rPr lang="en-US" sz="1200" dirty="0" err="1"/>
              <a:t>Tareq</a:t>
            </a:r>
            <a:r>
              <a:rPr lang="en-US" sz="1200" dirty="0"/>
              <a:t> Abed Mohammed, and Saad Al-</a:t>
            </a:r>
            <a:r>
              <a:rPr lang="en-US" sz="1200" dirty="0" err="1"/>
              <a:t>Zawi</a:t>
            </a:r>
            <a:r>
              <a:rPr lang="en-US" sz="1200" dirty="0"/>
              <a:t>. </a:t>
            </a:r>
            <a:r>
              <a:rPr lang="en-US" sz="1200" b="1" dirty="0"/>
              <a:t>Understanding of a convolutional neural network</a:t>
            </a:r>
            <a:r>
              <a:rPr lang="en-US" sz="1200" dirty="0"/>
              <a:t>. In </a:t>
            </a:r>
            <a:r>
              <a:rPr lang="en-US" sz="1200" i="1" dirty="0"/>
              <a:t>2017 international conference on engineering and technology (ICET)</a:t>
            </a:r>
            <a:r>
              <a:rPr lang="en-US" sz="1200" dirty="0"/>
              <a:t>, pages 1–6. </a:t>
            </a:r>
            <a:r>
              <a:rPr lang="en-US" sz="1200" dirty="0" err="1"/>
              <a:t>Ieee</a:t>
            </a:r>
            <a:r>
              <a:rPr lang="en-US" sz="1200" dirty="0"/>
              <a:t>, 2017.</a:t>
            </a:r>
          </a:p>
          <a:p>
            <a:r>
              <a:rPr lang="en-US" sz="1200" dirty="0" err="1"/>
              <a:t>Wenfei</a:t>
            </a:r>
            <a:r>
              <a:rPr lang="en-US" sz="1200" dirty="0"/>
              <a:t> Liu, </a:t>
            </a:r>
            <a:r>
              <a:rPr lang="en-US" sz="1200" dirty="0" err="1"/>
              <a:t>Jingcheng</a:t>
            </a:r>
            <a:r>
              <a:rPr lang="en-US" sz="1200" dirty="0"/>
              <a:t> Wei, and </a:t>
            </a:r>
            <a:r>
              <a:rPr lang="en-US" sz="1200" dirty="0" err="1"/>
              <a:t>Qingmin</a:t>
            </a:r>
            <a:r>
              <a:rPr lang="en-US" sz="1200" dirty="0"/>
              <a:t> Meng. </a:t>
            </a:r>
            <a:r>
              <a:rPr lang="en-US" sz="1200" b="1" dirty="0" err="1"/>
              <a:t>Comparisions</a:t>
            </a:r>
            <a:r>
              <a:rPr lang="en-US" sz="1200" b="1" dirty="0"/>
              <a:t> on </a:t>
            </a:r>
            <a:r>
              <a:rPr lang="en-US" sz="1200" b="1" dirty="0" err="1"/>
              <a:t>knn</a:t>
            </a:r>
            <a:r>
              <a:rPr lang="en-US" sz="1200" b="1" dirty="0"/>
              <a:t>, </a:t>
            </a:r>
            <a:r>
              <a:rPr lang="en-US" sz="1200" b="1" dirty="0" err="1"/>
              <a:t>svm</a:t>
            </a:r>
            <a:r>
              <a:rPr lang="en-US" sz="1200" b="1" dirty="0"/>
              <a:t>, bp and the </a:t>
            </a:r>
            <a:r>
              <a:rPr lang="en-US" sz="1200" b="1" dirty="0" err="1"/>
              <a:t>cnn</a:t>
            </a:r>
            <a:r>
              <a:rPr lang="en-US" sz="1200" b="1" dirty="0"/>
              <a:t> for handwritten digit recognition</a:t>
            </a:r>
            <a:r>
              <a:rPr lang="en-US" sz="1200" dirty="0"/>
              <a:t>. In </a:t>
            </a:r>
            <a:r>
              <a:rPr lang="en-US" sz="1200" i="1" dirty="0"/>
              <a:t>2020 IEEE International Conference on Advances in Electrical Engineering and Computer Applications (AEECA)</a:t>
            </a:r>
            <a:r>
              <a:rPr lang="en-US" sz="1200" dirty="0"/>
              <a:t>, pages 587–590. IEEE, 2020.</a:t>
            </a:r>
          </a:p>
          <a:p>
            <a:r>
              <a:rPr lang="en-US" sz="1200" dirty="0"/>
              <a:t>Keiron O’Shea and Ryan Nash. </a:t>
            </a:r>
            <a:r>
              <a:rPr lang="en-US" sz="1200" b="1" dirty="0"/>
              <a:t>An introduction to convolutional neural networks</a:t>
            </a:r>
            <a:r>
              <a:rPr lang="en-US" sz="1200" dirty="0"/>
              <a:t>.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arXiv:1511.08458</a:t>
            </a:r>
            <a:r>
              <a:rPr lang="en-US" sz="1200" dirty="0"/>
              <a:t>, 2015.</a:t>
            </a:r>
          </a:p>
          <a:p>
            <a:r>
              <a:rPr lang="en-US" sz="1200" dirty="0" err="1"/>
              <a:t>Samay</a:t>
            </a:r>
            <a:r>
              <a:rPr lang="en-US" sz="1200" dirty="0"/>
              <a:t> </a:t>
            </a:r>
            <a:r>
              <a:rPr lang="en-US" sz="1200" dirty="0" err="1"/>
              <a:t>Pashine</a:t>
            </a:r>
            <a:r>
              <a:rPr lang="en-US" sz="1200" dirty="0"/>
              <a:t>, </a:t>
            </a:r>
            <a:r>
              <a:rPr lang="en-US" sz="1200" dirty="0" err="1"/>
              <a:t>Ritik</a:t>
            </a:r>
            <a:r>
              <a:rPr lang="en-US" sz="1200" dirty="0"/>
              <a:t> Dixit, and </a:t>
            </a:r>
            <a:r>
              <a:rPr lang="en-US" sz="1200" dirty="0" err="1"/>
              <a:t>Rishika</a:t>
            </a:r>
            <a:r>
              <a:rPr lang="en-US" sz="1200" dirty="0"/>
              <a:t> </a:t>
            </a:r>
            <a:r>
              <a:rPr lang="en-US" sz="1200" dirty="0" err="1"/>
              <a:t>Kushwah</a:t>
            </a:r>
            <a:r>
              <a:rPr lang="en-US" sz="1200" dirty="0"/>
              <a:t>. </a:t>
            </a:r>
            <a:r>
              <a:rPr lang="en-US" sz="1200" b="1" dirty="0"/>
              <a:t>Handwritten digit recognition using machine and deep learning algorithms</a:t>
            </a:r>
            <a:r>
              <a:rPr lang="en-US" sz="1200" dirty="0"/>
              <a:t>.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arXiv:2106.12614</a:t>
            </a:r>
            <a:r>
              <a:rPr lang="en-US" sz="1200" dirty="0"/>
              <a:t>, 2021.</a:t>
            </a:r>
          </a:p>
          <a:p>
            <a:r>
              <a:rPr lang="en-US" sz="1200" dirty="0" err="1"/>
              <a:t>Jianxin</a:t>
            </a:r>
            <a:r>
              <a:rPr lang="en-US" sz="1200" dirty="0"/>
              <a:t> Wu. </a:t>
            </a:r>
            <a:r>
              <a:rPr lang="en-US" sz="1200" b="1" dirty="0"/>
              <a:t>Introduction to convolutional neural networks</a:t>
            </a:r>
            <a:r>
              <a:rPr lang="en-US" sz="1200" dirty="0"/>
              <a:t>. </a:t>
            </a:r>
            <a:r>
              <a:rPr lang="en-US" sz="1200" i="1" dirty="0"/>
              <a:t>National Key Lab for Novel Software Technology. Nanjing University. China</a:t>
            </a:r>
            <a:r>
              <a:rPr lang="en-US" sz="1200" dirty="0"/>
              <a:t>, 5(23):495, 2017.</a:t>
            </a:r>
          </a:p>
        </p:txBody>
      </p:sp>
    </p:spTree>
    <p:extLst>
      <p:ext uri="{BB962C8B-B14F-4D97-AF65-F5344CB8AC3E}">
        <p14:creationId xmlns:p14="http://schemas.microsoft.com/office/powerpoint/2010/main" val="97096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C5D9FB4-F26D-E5EF-5AD8-D8674477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7" r="-1" b="1812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6213-B070-6D2B-019C-E385FE6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Relevant bibliography (cont.)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EAF9-45B9-BB8B-97D4-9E4DE654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Autofit/>
          </a:bodyPr>
          <a:lstStyle/>
          <a:p>
            <a:r>
              <a:rPr lang="en-US" sz="1300" b="1" dirty="0"/>
              <a:t>MNIST Dataset:</a:t>
            </a:r>
            <a:r>
              <a:rPr lang="en-US" sz="1300" dirty="0"/>
              <a:t> </a:t>
            </a:r>
            <a:r>
              <a:rPr lang="en-US" sz="1300" dirty="0">
                <a:hlinkClick r:id="rId3"/>
              </a:rPr>
              <a:t>http://yann.lecun.com/exdb/mnist/</a:t>
            </a:r>
            <a:endParaRPr lang="en-US" sz="1300" dirty="0"/>
          </a:p>
          <a:p>
            <a:r>
              <a:rPr lang="en-US" sz="1300" b="1" dirty="0"/>
              <a:t>NIST Special Dataset 19:</a:t>
            </a:r>
            <a:r>
              <a:rPr lang="en-US" sz="1300" dirty="0"/>
              <a:t> </a:t>
            </a:r>
            <a:r>
              <a:rPr lang="en-US" sz="1300" dirty="0">
                <a:hlinkClick r:id="rId4"/>
              </a:rPr>
              <a:t>https://www.nist.gov/srd/nist-special-database-19</a:t>
            </a:r>
            <a:endParaRPr lang="en-US" sz="1300" dirty="0"/>
          </a:p>
          <a:p>
            <a:r>
              <a:rPr lang="en-US" sz="1300" b="1" dirty="0"/>
              <a:t>MNIST CNN Walkthrough:</a:t>
            </a:r>
            <a:r>
              <a:rPr lang="en-US" sz="1300" dirty="0"/>
              <a:t> </a:t>
            </a:r>
            <a:r>
              <a:rPr lang="en-US" sz="1300" dirty="0">
                <a:hlinkClick r:id="rId5"/>
              </a:rPr>
              <a:t>https://learner-cares.medium.com/handwritten-digit-recognition-using-convolutional-neural-network-cnn-with-tensorflow-2f444e6c4c31</a:t>
            </a:r>
            <a:endParaRPr lang="en-US" sz="1300" dirty="0"/>
          </a:p>
          <a:p>
            <a:r>
              <a:rPr lang="en-US" sz="1300" b="1" dirty="0"/>
              <a:t>MNIST CNN Example:</a:t>
            </a:r>
            <a:r>
              <a:rPr lang="en-US" sz="1300" dirty="0"/>
              <a:t> </a:t>
            </a:r>
            <a:r>
              <a:rPr lang="en-US" sz="1300" dirty="0">
                <a:hlinkClick r:id="rId6"/>
              </a:rPr>
              <a:t>https://keras.io/examples/vision/mnist_convnet/</a:t>
            </a:r>
            <a:endParaRPr lang="en-US" sz="1300" dirty="0"/>
          </a:p>
          <a:p>
            <a:r>
              <a:rPr lang="en-US" sz="1300" b="1" dirty="0"/>
              <a:t>Interactive App:</a:t>
            </a:r>
            <a:r>
              <a:rPr lang="en-US" sz="1300" dirty="0"/>
              <a:t> </a:t>
            </a:r>
            <a:r>
              <a:rPr lang="en-US" sz="1300" dirty="0">
                <a:hlinkClick r:id="rId7"/>
              </a:rPr>
              <a:t>https://github.com/Prajwal10031999/Handwritten-Digit-Recognition-CNN-Flask-App-</a:t>
            </a:r>
            <a:endParaRPr lang="en-US" sz="1300" dirty="0"/>
          </a:p>
          <a:p>
            <a:r>
              <a:rPr lang="en-US" sz="1300" b="1" dirty="0"/>
              <a:t>Interactive App:</a:t>
            </a:r>
            <a:r>
              <a:rPr lang="en-US" sz="1300" dirty="0"/>
              <a:t> </a:t>
            </a:r>
            <a:r>
              <a:rPr lang="en-US" sz="1300" dirty="0">
                <a:hlinkClick r:id="rId8"/>
              </a:rPr>
              <a:t>https://github.com/nedeljkovignjevic/handwritten-digit-recognition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5072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C5D9FB4-F26D-E5EF-5AD8-D8674477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7" r="-1" b="1812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6213-B070-6D2B-019C-E385FE6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GitHub Repository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EAF9-45B9-BB8B-97D4-9E4DE654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r>
              <a:rPr lang="en-US" b="1" dirty="0"/>
              <a:t>Repository link:</a:t>
            </a:r>
            <a:br>
              <a:rPr lang="en-US" dirty="0"/>
            </a:br>
            <a:r>
              <a:rPr lang="en-CA" b="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3"/>
              </a:rPr>
              <a:t>https://github.com/Benjamin-Talbot/Final-Project</a:t>
            </a:r>
            <a:endParaRPr lang="en-US" dirty="0"/>
          </a:p>
          <a:p>
            <a:r>
              <a:rPr lang="en-US" b="1" dirty="0"/>
              <a:t>Dataset:</a:t>
            </a:r>
            <a:r>
              <a:rPr lang="en-US" dirty="0"/>
              <a:t> MNIST and NIST Special Database 19</a:t>
            </a:r>
          </a:p>
        </p:txBody>
      </p:sp>
    </p:spTree>
    <p:extLst>
      <p:ext uri="{BB962C8B-B14F-4D97-AF65-F5344CB8AC3E}">
        <p14:creationId xmlns:p14="http://schemas.microsoft.com/office/powerpoint/2010/main" val="351524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C5D9FB4-F26D-E5EF-5AD8-D8674477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7" r="-1" b="1812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6213-B070-6D2B-019C-E385FE6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EAF9-45B9-BB8B-97D4-9E4DE654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794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343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Corbel</vt:lpstr>
      <vt:lpstr>Menlo</vt:lpstr>
      <vt:lpstr>SketchLinesVTI</vt:lpstr>
      <vt:lpstr>CS 4795 Final Project Proposal</vt:lpstr>
      <vt:lpstr>Subject Description</vt:lpstr>
      <vt:lpstr>Relevant bibliography</vt:lpstr>
      <vt:lpstr>Relevant bibliography (cont.)</vt:lpstr>
      <vt:lpstr>GitHub Repository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Bernard Talbot</dc:creator>
  <cp:lastModifiedBy>Benjamin Bernard Talbot</cp:lastModifiedBy>
  <cp:revision>5</cp:revision>
  <dcterms:created xsi:type="dcterms:W3CDTF">2023-11-13T06:54:03Z</dcterms:created>
  <dcterms:modified xsi:type="dcterms:W3CDTF">2023-11-14T16:37:07Z</dcterms:modified>
</cp:coreProperties>
</file>