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58" r:id="rId4"/>
    <p:sldId id="274" r:id="rId5"/>
    <p:sldId id="259" r:id="rId6"/>
    <p:sldId id="261" r:id="rId7"/>
    <p:sldId id="263" r:id="rId8"/>
    <p:sldId id="266" r:id="rId9"/>
    <p:sldId id="264" r:id="rId10"/>
    <p:sldId id="260" r:id="rId11"/>
    <p:sldId id="27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/>
    <p:restoredTop sz="94617"/>
  </p:normalViewPr>
  <p:slideViewPr>
    <p:cSldViewPr snapToGrid="0" snapToObjects="1">
      <p:cViewPr varScale="1">
        <p:scale>
          <a:sx n="102" d="100"/>
          <a:sy n="102" d="100"/>
        </p:scale>
        <p:origin x="19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人生大部分是工作</a:t>
            </a:r>
            <a:endParaRPr lang="en-US" dirty="0"/>
          </a:p>
          <a:p>
            <a:pPr>
              <a:defRPr/>
            </a:pPr>
            <a:endParaRPr lang="en-US" dirty="0"/>
          </a:p>
        </c:rich>
      </c:tx>
      <c:layout>
        <c:manualLayout>
          <c:xMode val="edge"/>
          <c:yMode val="edge"/>
          <c:x val="0.15056558165142409"/>
          <c:y val="5.85433612699043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21"/>
            <c:spPr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E667-E04A-8550-9B931D826346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667-E04A-8550-9B931D826346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E667-E04A-8550-9B931D82634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667-E04A-8550-9B931D82634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E667-E04A-8550-9B931D82634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667-E04A-8550-9B931D82634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667-E04A-8550-9B931D82634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E667-E04A-8550-9B931D826346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工作</c:v>
                </c:pt>
                <c:pt idx="1">
                  <c:v>睡觉</c:v>
                </c:pt>
                <c:pt idx="2">
                  <c:v>其他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7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67-E04A-8550-9B931D82634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06392-093C-454F-B9C2-3A5C028FC1E2}" type="datetimeFigureOut">
              <a:rPr lang="en-US" smtClean="0"/>
              <a:t>7/5/19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BDBF9-B065-7D4F-892C-3EEC008AE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BDBF9-B065-7D4F-892C-3EEC008AE5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5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oelonsoftware.com/2005/07/25/hitting-the-high-not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C713-13E9-CD49-A8DA-72A3A07FE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企业文化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97808-C35B-B045-9312-2751DBD76D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信任与赋能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70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27E2-6C94-8A4E-84AE-CA160238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坦诚相待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EDD5-2BC2-AC4C-BD00-FD6FE418E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511854" cy="34163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/>
              <a:t>对自己</a:t>
            </a:r>
            <a:endParaRPr lang="en-US" altLang="zh-CN" sz="2400" dirty="0"/>
          </a:p>
          <a:p>
            <a:pPr lvl="1"/>
            <a:r>
              <a:rPr lang="zh-CN" altLang="en-US" sz="2200" dirty="0"/>
              <a:t>能承认错误</a:t>
            </a:r>
            <a:endParaRPr lang="en-US" altLang="zh-CN" sz="2200" dirty="0"/>
          </a:p>
          <a:p>
            <a:pPr lvl="1"/>
            <a:r>
              <a:rPr lang="zh-CN" altLang="en-US" sz="2200" dirty="0"/>
              <a:t>能理解不同意见</a:t>
            </a:r>
            <a:endParaRPr lang="en-US" altLang="zh-CN" sz="2200" dirty="0"/>
          </a:p>
          <a:p>
            <a:pPr lvl="1"/>
            <a:r>
              <a:rPr lang="zh-CN" altLang="en-US" sz="2200" dirty="0"/>
              <a:t>认识自己的认知误区和特质</a:t>
            </a:r>
            <a:endParaRPr lang="en-US" altLang="zh-CN" sz="2200" dirty="0"/>
          </a:p>
          <a:p>
            <a:r>
              <a:rPr lang="zh-CN" altLang="en-US" sz="2400" dirty="0"/>
              <a:t>对他人</a:t>
            </a:r>
            <a:endParaRPr lang="en-US" altLang="zh-CN" sz="2400" dirty="0"/>
          </a:p>
          <a:p>
            <a:pPr lvl="1"/>
            <a:r>
              <a:rPr lang="zh-CN" altLang="en-US" sz="2200" dirty="0"/>
              <a:t>有勇气说你认为对的，哪怕有所争议。大家认为你坦白直率。</a:t>
            </a:r>
            <a:endParaRPr lang="en-US" altLang="zh-CN" sz="2200" dirty="0"/>
          </a:p>
          <a:p>
            <a:pPr lvl="1"/>
            <a:r>
              <a:rPr lang="zh-CN" altLang="en-US" sz="2400" dirty="0"/>
              <a:t>在认识生活的真相后依然热爱生活：做主动的改变者而不是抱怨者</a:t>
            </a:r>
            <a:endParaRPr lang="en-US" altLang="zh-CN" sz="2800" dirty="0"/>
          </a:p>
          <a:p>
            <a:pPr lvl="1"/>
            <a:endParaRPr lang="en-US" altLang="zh-CN" sz="2200" dirty="0"/>
          </a:p>
          <a:p>
            <a:endParaRPr lang="en-US" altLang="zh-C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6E781-F9FC-8F47-80F9-E02732F0D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510" y="2603500"/>
            <a:ext cx="4027714" cy="22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1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A69D-7C73-A242-A11A-50A4385C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享受过程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4B303-0656-1546-992F-02F8A9721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121584" cy="3416300"/>
          </a:xfrm>
        </p:spPr>
        <p:txBody>
          <a:bodyPr/>
          <a:lstStyle/>
          <a:p>
            <a:r>
              <a:rPr lang="zh-CN" altLang="en-US" sz="2400" dirty="0"/>
              <a:t>信任</a:t>
            </a:r>
            <a:endParaRPr lang="en-US" altLang="zh-CN" sz="2400" dirty="0"/>
          </a:p>
          <a:p>
            <a:r>
              <a:rPr lang="zh-CN" altLang="en-US" sz="2400" dirty="0"/>
              <a:t>基于共识的决策</a:t>
            </a:r>
            <a:endParaRPr lang="en-US" altLang="zh-CN" sz="2400" dirty="0"/>
          </a:p>
          <a:p>
            <a:r>
              <a:rPr lang="zh-CN" altLang="en-US" sz="2400" dirty="0"/>
              <a:t>平衡务实</a:t>
            </a:r>
            <a:endParaRPr lang="en-US" altLang="zh-CN" sz="2400" dirty="0"/>
          </a:p>
          <a:p>
            <a:r>
              <a:rPr lang="zh-CN" altLang="en-US" sz="2400" dirty="0"/>
              <a:t>持续学习</a:t>
            </a:r>
            <a:endParaRPr lang="en-US" altLang="zh-CN" sz="2400" dirty="0"/>
          </a:p>
          <a:p>
            <a:r>
              <a:rPr lang="zh-CN" altLang="en-US" sz="2400" dirty="0"/>
              <a:t>坦诚相待</a:t>
            </a:r>
            <a:endParaRPr lang="en-US" altLang="zh-CN" sz="2400" dirty="0"/>
          </a:p>
        </p:txBody>
      </p:sp>
      <p:sp>
        <p:nvSpPr>
          <p:cNvPr id="5" name="Vertical Scroll 4">
            <a:extLst>
              <a:ext uri="{FF2B5EF4-FFF2-40B4-BE49-F238E27FC236}">
                <a16:creationId xmlns:a16="http://schemas.microsoft.com/office/drawing/2014/main" id="{CD2EC875-F301-A54D-8649-098FE7D9EDEA}"/>
              </a:ext>
            </a:extLst>
          </p:cNvPr>
          <p:cNvSpPr/>
          <p:nvPr/>
        </p:nvSpPr>
        <p:spPr>
          <a:xfrm>
            <a:off x="7659974" y="3007505"/>
            <a:ext cx="4077325" cy="2608289"/>
          </a:xfrm>
          <a:prstGeom prst="verticalScroll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700" b="1" dirty="0">
                <a:ln/>
                <a:solidFill>
                  <a:srgbClr val="0070C0"/>
                </a:solidFill>
              </a:rPr>
              <a:t>开心</a:t>
            </a:r>
            <a:endParaRPr lang="en-US" altLang="zh-CN" sz="2700" b="1" dirty="0">
              <a:ln/>
              <a:solidFill>
                <a:srgbClr val="0070C0"/>
              </a:solidFill>
            </a:endParaRPr>
          </a:p>
          <a:p>
            <a:pPr algn="ctr"/>
            <a:r>
              <a:rPr lang="zh-CN" altLang="en-US" sz="2700" b="1" dirty="0">
                <a:ln/>
                <a:solidFill>
                  <a:srgbClr val="0070C0"/>
                </a:solidFill>
              </a:rPr>
              <a:t>持续高效</a:t>
            </a:r>
            <a:endParaRPr lang="en-US" sz="2700" b="1" dirty="0">
              <a:ln/>
              <a:solidFill>
                <a:srgbClr val="0070C0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BCC1F7B-12EC-D347-84D6-138D653FF3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7080915"/>
              </p:ext>
            </p:extLst>
          </p:nvPr>
        </p:nvGraphicFramePr>
        <p:xfrm>
          <a:off x="3215747" y="2359250"/>
          <a:ext cx="4976735" cy="3904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776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26A2-592B-2548-8DE9-BAA24660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一己之力如何推动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F665A-F494-EA4F-9435-118AAB265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能做就放手去做</a:t>
            </a:r>
            <a:endParaRPr lang="en-US" altLang="zh-CN" dirty="0"/>
          </a:p>
          <a:p>
            <a:r>
              <a:rPr lang="zh-CN" altLang="en-US" dirty="0"/>
              <a:t>能说就直截了当说明问题和建议</a:t>
            </a:r>
            <a:endParaRPr lang="en-US" altLang="zh-CN" dirty="0"/>
          </a:p>
          <a:p>
            <a:r>
              <a:rPr lang="zh-CN" altLang="en-US" dirty="0"/>
              <a:t>坦诚公开而不是传言和抱怨</a:t>
            </a:r>
            <a:endParaRPr lang="en-US" altLang="zh-CN" dirty="0"/>
          </a:p>
          <a:p>
            <a:r>
              <a:rPr lang="zh-CN" altLang="en-US" dirty="0"/>
              <a:t>病毒营销：强制通过缺陷管理系统沟通</a:t>
            </a:r>
            <a:endParaRPr lang="en-US" altLang="zh-CN" dirty="0"/>
          </a:p>
          <a:p>
            <a:r>
              <a:rPr lang="zh-CN" altLang="en-US" dirty="0"/>
              <a:t>不放过错误：不停报告错误</a:t>
            </a:r>
            <a:endParaRPr lang="en-US" altLang="zh-CN" dirty="0"/>
          </a:p>
          <a:p>
            <a:r>
              <a:rPr lang="zh-CN" altLang="en-US" dirty="0"/>
              <a:t>影响旁边的人</a:t>
            </a:r>
            <a:endParaRPr lang="en-US" altLang="zh-CN" dirty="0"/>
          </a:p>
          <a:p>
            <a:r>
              <a:rPr lang="zh-CN" altLang="en-US" dirty="0"/>
              <a:t>提升自己对团队的价值，多做贡献，增加话语权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3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F182-A87F-3E43-8681-61C4FCB1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创造价值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1FE8E-4976-6D43-96D3-AF18F8B9D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600" dirty="0"/>
              <a:t>企业是团队创造价值的载体</a:t>
            </a:r>
            <a:endParaRPr lang="en-US" altLang="zh-CN" sz="2600" dirty="0"/>
          </a:p>
          <a:p>
            <a:r>
              <a:rPr lang="zh-CN" altLang="en-US" sz="2600" dirty="0"/>
              <a:t>和相同价值观的人一起做有意义的事</a:t>
            </a:r>
            <a:endParaRPr lang="en-US" altLang="zh-CN" sz="2600" dirty="0"/>
          </a:p>
          <a:p>
            <a:r>
              <a:rPr lang="zh-CN" altLang="en-US" sz="2600" dirty="0"/>
              <a:t>都是合伙人（股东）</a:t>
            </a:r>
            <a:endParaRPr lang="en-US" altLang="zh-CN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"The essence of management is to inspire goodwill and potential!"</a:t>
            </a:r>
            <a:r>
              <a:rPr lang="zh-Hans" altLang="en-US" sz="2600" dirty="0"/>
              <a:t> </a:t>
            </a:r>
            <a:r>
              <a:rPr lang="en-US" altLang="zh-Hans" sz="2600" dirty="0"/>
              <a:t>–</a:t>
            </a:r>
            <a:r>
              <a:rPr lang="zh-Hans" altLang="en-US" sz="2600" dirty="0"/>
              <a:t> </a:t>
            </a:r>
            <a:r>
              <a:rPr lang="en-US" altLang="zh-Hans" sz="2600" dirty="0"/>
              <a:t>Peter</a:t>
            </a:r>
            <a:r>
              <a:rPr lang="zh-Hans" altLang="en-US" sz="2600" dirty="0"/>
              <a:t> </a:t>
            </a:r>
            <a:r>
              <a:rPr lang="en-US" altLang="zh-Hans" sz="2600" dirty="0" err="1"/>
              <a:t>Druker</a:t>
            </a:r>
            <a:endParaRPr lang="en-US" sz="2600" dirty="0"/>
          </a:p>
          <a:p>
            <a:r>
              <a:rPr lang="zh-CN" altLang="en-US" sz="2600" dirty="0"/>
              <a:t>“管理的本质是激发善意和潜能”</a:t>
            </a:r>
            <a:r>
              <a:rPr lang="zh-Hans" altLang="en-US" sz="2600" dirty="0"/>
              <a:t> </a:t>
            </a:r>
            <a:r>
              <a:rPr lang="en-US" altLang="zh-Hans" sz="2600" dirty="0"/>
              <a:t>–</a:t>
            </a:r>
            <a:r>
              <a:rPr lang="zh-Hans" altLang="en-US" sz="2600" dirty="0"/>
              <a:t> </a:t>
            </a:r>
            <a:r>
              <a:rPr lang="zh-CN" altLang="en-US" sz="2600" dirty="0"/>
              <a:t>彼得</a:t>
            </a:r>
            <a:r>
              <a:rPr lang="en-US" altLang="zh-CN" sz="2600" dirty="0"/>
              <a:t>·</a:t>
            </a:r>
            <a:r>
              <a:rPr lang="zh-Hans" altLang="en-US" sz="2600" dirty="0"/>
              <a:t> </a:t>
            </a:r>
            <a:r>
              <a:rPr lang="zh-CN" altLang="en-US" sz="2600" dirty="0"/>
              <a:t>德鲁克</a:t>
            </a:r>
            <a:endParaRPr lang="en-US" altLang="zh-CN" sz="2600" dirty="0"/>
          </a:p>
          <a:p>
            <a:pPr marL="0" indent="0">
              <a:buNone/>
            </a:pPr>
            <a:endParaRPr lang="en-US" altLang="zh-CN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6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A5C-7B6A-4440-BABB-4AC85D5B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什么是企业文化？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10A77-76FD-004A-8999-F50B5D561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600" dirty="0"/>
              <a:t>企业的价值观</a:t>
            </a:r>
            <a:endParaRPr lang="en-US" altLang="zh-CN" sz="2600" dirty="0"/>
          </a:p>
          <a:p>
            <a:pPr lvl="1"/>
            <a:r>
              <a:rPr lang="zh-CN" altLang="en-US" sz="2400" dirty="0"/>
              <a:t>推崇的行为和技能</a:t>
            </a:r>
            <a:endParaRPr lang="en-US" altLang="zh-CN" sz="2400" dirty="0"/>
          </a:p>
          <a:p>
            <a:pPr lvl="1"/>
            <a:r>
              <a:rPr lang="zh-CN" altLang="en-US" sz="2600" dirty="0"/>
              <a:t>不是口号，是实际执行准则</a:t>
            </a:r>
            <a:endParaRPr lang="en-US" altLang="zh-CN" sz="2600" dirty="0"/>
          </a:p>
          <a:p>
            <a:pPr lvl="2"/>
            <a:r>
              <a:rPr lang="zh-CN" altLang="en-US" sz="2400" dirty="0"/>
              <a:t>做事原则</a:t>
            </a:r>
            <a:endParaRPr lang="en-US" altLang="zh-CN" sz="2400" dirty="0"/>
          </a:p>
          <a:p>
            <a:pPr lvl="2"/>
            <a:r>
              <a:rPr lang="zh-CN" altLang="en-US" sz="2400" dirty="0"/>
              <a:t>哪些人被提升奖励</a:t>
            </a:r>
            <a:endParaRPr lang="en-US" altLang="zh-CN" sz="2400" dirty="0"/>
          </a:p>
          <a:p>
            <a:pPr lvl="2"/>
            <a:r>
              <a:rPr lang="zh-CN" altLang="en-US" sz="2400" dirty="0"/>
              <a:t>哪些人被惩罚</a:t>
            </a:r>
            <a:endParaRPr lang="en-US" altLang="zh-CN" sz="2400" dirty="0"/>
          </a:p>
          <a:p>
            <a:r>
              <a:rPr lang="zh-CN" altLang="en-US" sz="2600" dirty="0">
                <a:solidFill>
                  <a:srgbClr val="FF0000"/>
                </a:solidFill>
              </a:rPr>
              <a:t>目标和过程的高度统一</a:t>
            </a:r>
            <a:endParaRPr lang="en-US" altLang="zh-CN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8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3A14-35D4-244C-A32B-7B7640B6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软件行业秘密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77EB6-CBF7-E94E-906B-AF3CB0CBF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软件</a:t>
            </a:r>
            <a:r>
              <a:rPr lang="zh-Hans" altLang="en-US" sz="2400" dirty="0"/>
              <a:t>公司顶级员工的效率是普通员工的</a:t>
            </a:r>
            <a:r>
              <a:rPr lang="en-US" altLang="zh-Hans" sz="2400" dirty="0"/>
              <a:t>10</a:t>
            </a:r>
            <a:r>
              <a:rPr lang="zh-Hans" altLang="en-US" sz="2400" dirty="0"/>
              <a:t>倍或更高</a:t>
            </a: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https://www.joelonsoftware.com/2005/07/25/hitting-the-high-notes/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zh-Hans" altLang="en-US" sz="2400" dirty="0">
                <a:latin typeface="Arial Rounded MT Bold" panose="020F0704030504030204" pitchFamily="34" charset="77"/>
              </a:rPr>
              <a:t>优秀人才 </a:t>
            </a:r>
            <a:r>
              <a:rPr lang="en-US" altLang="zh-Hans" sz="2400" dirty="0">
                <a:latin typeface="Arial Rounded MT Bold" panose="020F0704030504030204" pitchFamily="34" charset="77"/>
              </a:rPr>
              <a:t>==》</a:t>
            </a:r>
            <a:r>
              <a:rPr lang="zh-Hans" altLang="en-US" sz="2400" dirty="0">
                <a:latin typeface="Arial Rounded MT Bold" panose="020F0704030504030204" pitchFamily="34" charset="77"/>
              </a:rPr>
              <a:t>十倍生产力 </a:t>
            </a:r>
            <a:r>
              <a:rPr lang="en-US" altLang="zh-Hans" sz="2400" dirty="0">
                <a:latin typeface="Arial Rounded MT Bold" panose="020F0704030504030204" pitchFamily="34" charset="77"/>
              </a:rPr>
              <a:t>==〉</a:t>
            </a:r>
            <a:r>
              <a:rPr lang="zh-Hans" altLang="en-US" sz="2400" dirty="0">
                <a:latin typeface="Arial Rounded MT Bold" panose="020F0704030504030204" pitchFamily="34" charset="77"/>
              </a:rPr>
              <a:t>市场垄断者</a:t>
            </a:r>
            <a:endParaRPr lang="en-US" sz="2400" dirty="0"/>
          </a:p>
          <a:p>
            <a:r>
              <a:rPr lang="zh-Hans" altLang="en-US" sz="2400" dirty="0"/>
              <a:t>高科技行业因为网络效应而产生垄断</a:t>
            </a:r>
            <a:r>
              <a:rPr lang="zh-CN" altLang="en-US" sz="2400" dirty="0"/>
              <a:t>效益</a:t>
            </a:r>
            <a:endParaRPr lang="en-US" altLang="zh-Hans" sz="2400" dirty="0"/>
          </a:p>
        </p:txBody>
      </p:sp>
    </p:spTree>
    <p:extLst>
      <p:ext uri="{BB962C8B-B14F-4D97-AF65-F5344CB8AC3E}">
        <p14:creationId xmlns:p14="http://schemas.microsoft.com/office/powerpoint/2010/main" val="85483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A69D-7C73-A242-A11A-50A4385C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我们的文化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4B303-0656-1546-992F-02F8A9721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信任</a:t>
            </a:r>
            <a:endParaRPr lang="en-US" altLang="zh-CN" sz="2400" dirty="0"/>
          </a:p>
          <a:p>
            <a:r>
              <a:rPr lang="zh-CN" altLang="en-US" sz="2400" dirty="0"/>
              <a:t>基于共识的决策</a:t>
            </a:r>
            <a:endParaRPr lang="en-US" altLang="zh-CN" sz="2400" dirty="0"/>
          </a:p>
          <a:p>
            <a:r>
              <a:rPr lang="zh-CN" altLang="en-US" sz="2400" dirty="0"/>
              <a:t>平衡务实</a:t>
            </a:r>
            <a:endParaRPr lang="en-US" altLang="zh-CN" sz="2400" dirty="0"/>
          </a:p>
          <a:p>
            <a:r>
              <a:rPr lang="zh-CN" altLang="en-US" sz="2400" dirty="0"/>
              <a:t>持续学习</a:t>
            </a:r>
            <a:endParaRPr lang="en-US" altLang="zh-CN" sz="2400" dirty="0"/>
          </a:p>
          <a:p>
            <a:r>
              <a:rPr lang="zh-CN" altLang="en-US" sz="2400" dirty="0"/>
              <a:t>坦诚相待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3990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B794-2FA5-0947-B26C-5C077372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BE973-EE22-4A48-B21D-0B861BC7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986283" cy="34163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信任：人品和能力</a:t>
            </a:r>
            <a:endParaRPr lang="en-US" altLang="zh-CN" sz="2400" dirty="0"/>
          </a:p>
          <a:p>
            <a:pPr lvl="1"/>
            <a:r>
              <a:rPr lang="zh-CN" altLang="en-US" sz="2200" dirty="0"/>
              <a:t>自我驱动：努力、认真</a:t>
            </a:r>
            <a:endParaRPr lang="en-US" altLang="zh-CN" sz="2200" dirty="0"/>
          </a:p>
          <a:p>
            <a:pPr lvl="1"/>
            <a:r>
              <a:rPr lang="zh-CN" altLang="en-US" sz="2200" dirty="0"/>
              <a:t>正直：职业道德</a:t>
            </a:r>
            <a:endParaRPr lang="en-US" altLang="zh-CN" sz="2200" dirty="0"/>
          </a:p>
          <a:p>
            <a:pPr lvl="1"/>
            <a:r>
              <a:rPr lang="zh-CN" altLang="en-US" sz="2200" dirty="0"/>
              <a:t>全局观</a:t>
            </a:r>
            <a:endParaRPr lang="en-US" altLang="zh-CN" sz="2200" dirty="0"/>
          </a:p>
          <a:p>
            <a:r>
              <a:rPr lang="zh-CN" altLang="en-US" sz="2600" dirty="0"/>
              <a:t>信任带来简单和高效</a:t>
            </a:r>
            <a:endParaRPr lang="en-US" altLang="zh-CN" sz="2400" dirty="0"/>
          </a:p>
          <a:p>
            <a:pPr lvl="1"/>
            <a:r>
              <a:rPr lang="zh-CN" altLang="en-US" sz="2400" dirty="0"/>
              <a:t>自己决定进度</a:t>
            </a:r>
            <a:endParaRPr lang="en-US" altLang="zh-CN" sz="2400" dirty="0"/>
          </a:p>
          <a:p>
            <a:pPr lvl="1"/>
            <a:r>
              <a:rPr lang="zh-CN" altLang="en-US" sz="2400" dirty="0"/>
              <a:t>不计考勤</a:t>
            </a:r>
            <a:endParaRPr lang="en-US" altLang="zh-CN" sz="2400" dirty="0"/>
          </a:p>
          <a:p>
            <a:pPr lvl="1"/>
            <a:r>
              <a:rPr lang="zh-CN" altLang="en-US" sz="2400" dirty="0"/>
              <a:t>自我管理</a:t>
            </a:r>
            <a:endParaRPr lang="en-US" altLang="zh-C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AB022-2F49-4F4F-BD04-CCE477F7F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629" y="2603500"/>
            <a:ext cx="4921594" cy="24504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5A1AE3-E2FB-FD4D-BCBA-19FA91B595E5}"/>
              </a:ext>
            </a:extLst>
          </p:cNvPr>
          <p:cNvSpPr txBox="1"/>
          <p:nvPr/>
        </p:nvSpPr>
        <p:spPr>
          <a:xfrm>
            <a:off x="6351373" y="5271845"/>
            <a:ext cx="463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正直就是做符合价值观的事，即使无人知道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9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58EB-C7A5-534B-96CC-97A5C1AA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基于共识的决策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8C2F-68F3-4344-9AEA-DCFEC558D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1105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400" dirty="0"/>
              <a:t>原因：个人靠不住（知识领域，认知盲区）</a:t>
            </a:r>
            <a:endParaRPr lang="en-US" altLang="zh-CN" sz="2400" dirty="0"/>
          </a:p>
          <a:p>
            <a:r>
              <a:rPr lang="zh-CN" altLang="en-US" sz="2400" dirty="0"/>
              <a:t>目的：</a:t>
            </a:r>
            <a:endParaRPr lang="en-US" altLang="zh-CN" sz="2400" dirty="0"/>
          </a:p>
          <a:p>
            <a:pPr lvl="1"/>
            <a:r>
              <a:rPr lang="zh-CN" altLang="en-US" sz="2200" dirty="0">
                <a:solidFill>
                  <a:srgbClr val="FF0000"/>
                </a:solidFill>
              </a:rPr>
              <a:t>让每个人</a:t>
            </a:r>
            <a:r>
              <a:rPr lang="zh-CN" altLang="en-US" sz="2200" dirty="0"/>
              <a:t>发挥最大潜力</a:t>
            </a:r>
            <a:endParaRPr lang="en-US" altLang="zh-CN" sz="2200" dirty="0"/>
          </a:p>
          <a:p>
            <a:pPr lvl="1"/>
            <a:r>
              <a:rPr lang="zh-CN" altLang="en-US" sz="2200" dirty="0"/>
              <a:t>多维度看问题</a:t>
            </a:r>
            <a:endParaRPr lang="en-US" altLang="zh-CN" sz="2200" dirty="0"/>
          </a:p>
          <a:p>
            <a:r>
              <a:rPr lang="zh-CN" altLang="en-US" sz="2200" dirty="0">
                <a:solidFill>
                  <a:srgbClr val="C00000"/>
                </a:solidFill>
              </a:rPr>
              <a:t>共识就是对分歧有共同的认识。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lvl="1"/>
            <a:r>
              <a:rPr lang="zh-CN" altLang="en-US" sz="2200" dirty="0">
                <a:solidFill>
                  <a:schemeClr val="tx1"/>
                </a:solidFill>
              </a:rPr>
              <a:t>能理解他人的观点是一种至关重要的能力。</a:t>
            </a:r>
            <a:endParaRPr lang="en-US" altLang="zh-CN" sz="2200" dirty="0">
              <a:solidFill>
                <a:srgbClr val="C00000"/>
              </a:solidFill>
            </a:endParaRPr>
          </a:p>
          <a:p>
            <a:r>
              <a:rPr lang="zh-CN" altLang="en-US" sz="2400" dirty="0"/>
              <a:t>共识决策</a:t>
            </a:r>
            <a:endParaRPr lang="en-US" altLang="zh-CN" sz="2400" dirty="0"/>
          </a:p>
          <a:p>
            <a:pPr lvl="1"/>
            <a:r>
              <a:rPr lang="zh-CN" altLang="en-US" sz="2000" dirty="0"/>
              <a:t>公开所有信息，员工可以参与所有事物。</a:t>
            </a:r>
            <a:endParaRPr lang="en-US" altLang="zh-CN" sz="2000" dirty="0"/>
          </a:p>
          <a:p>
            <a:pPr lvl="1"/>
            <a:r>
              <a:rPr lang="zh-CN" altLang="en-US" sz="2000" dirty="0"/>
              <a:t>每个人都有</a:t>
            </a:r>
            <a:r>
              <a:rPr lang="zh-CN" altLang="en-US" sz="2000" dirty="0">
                <a:solidFill>
                  <a:srgbClr val="FF0000"/>
                </a:solidFill>
              </a:rPr>
              <a:t>充分的表达和被理解的权利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根据经验和历史，每个人有不同权重投票决策。</a:t>
            </a:r>
            <a:endParaRPr lang="en-US" altLang="zh-CN" sz="2000" dirty="0"/>
          </a:p>
          <a:p>
            <a:pPr lvl="1"/>
            <a:r>
              <a:rPr lang="zh-CN" altLang="en-US" dirty="0"/>
              <a:t> </a:t>
            </a:r>
            <a:r>
              <a:rPr lang="zh-CN" altLang="en-US" sz="2000" dirty="0"/>
              <a:t>每个人的决策记录下来，和结果比较评估，做为以后权重依据。</a:t>
            </a:r>
          </a:p>
          <a:p>
            <a:pPr lvl="1"/>
            <a:endParaRPr lang="en-US" altLang="zh-CN" sz="2000" dirty="0"/>
          </a:p>
          <a:p>
            <a:endParaRPr lang="en-US" sz="2200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C7F4D-27E3-C542-8AC5-C2A30293D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413" y="2603500"/>
            <a:ext cx="26162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4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86D2-A2EE-3348-A1AA-FD812102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平衡务实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C216-961A-B94D-8269-779FC4D65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目的：持续高效。</a:t>
            </a:r>
            <a:endParaRPr lang="en-US" altLang="zh-CN" dirty="0"/>
          </a:p>
          <a:p>
            <a:r>
              <a:rPr lang="zh-CN" altLang="en-US" dirty="0"/>
              <a:t>平衡：生活工作有调理，身体健康。</a:t>
            </a:r>
            <a:endParaRPr lang="en-US" altLang="zh-CN" dirty="0"/>
          </a:p>
          <a:p>
            <a:r>
              <a:rPr lang="zh-CN" altLang="en-US" dirty="0"/>
              <a:t>务实：注重工作的实效，不搞面子工程。</a:t>
            </a:r>
            <a:endParaRPr lang="en-US" altLang="zh-CN" dirty="0"/>
          </a:p>
          <a:p>
            <a:r>
              <a:rPr lang="zh-CN" altLang="en-US" dirty="0"/>
              <a:t>做法：靠能力和健康提高效率</a:t>
            </a:r>
            <a:endParaRPr lang="en-US" altLang="zh-CN" dirty="0"/>
          </a:p>
          <a:p>
            <a:pPr lvl="1"/>
            <a:r>
              <a:rPr lang="zh-CN" altLang="en-US" sz="2000" dirty="0"/>
              <a:t>标准要求：</a:t>
            </a:r>
            <a:r>
              <a:rPr lang="en-US" altLang="zh-CN" sz="2000" dirty="0"/>
              <a:t>4</a:t>
            </a:r>
            <a:r>
              <a:rPr lang="en-US" altLang="zh-Hans" sz="2000" dirty="0"/>
              <a:t>0</a:t>
            </a:r>
            <a:r>
              <a:rPr lang="zh-CN" altLang="en-US" sz="2000" dirty="0"/>
              <a:t>小时工作 </a:t>
            </a:r>
            <a:r>
              <a:rPr lang="en-US" altLang="zh-CN" sz="2000" dirty="0"/>
              <a:t>+</a:t>
            </a:r>
            <a:r>
              <a:rPr lang="zh-CN" altLang="en-US" sz="2000" dirty="0"/>
              <a:t> </a:t>
            </a:r>
            <a:r>
              <a:rPr lang="en-US" altLang="zh-CN" sz="2000" dirty="0"/>
              <a:t>20</a:t>
            </a:r>
            <a:r>
              <a:rPr lang="zh-CN" altLang="en-US" sz="2000" dirty="0"/>
              <a:t>小时的自我学习 </a:t>
            </a:r>
            <a:r>
              <a:rPr lang="en-US" altLang="zh-CN" sz="2000" dirty="0"/>
              <a:t>+</a:t>
            </a:r>
            <a:r>
              <a:rPr lang="zh-CN" altLang="en-US" sz="2000" dirty="0"/>
              <a:t> </a:t>
            </a:r>
            <a:r>
              <a:rPr lang="en-US" altLang="zh-CN" sz="2000" dirty="0"/>
              <a:t>4</a:t>
            </a:r>
            <a:r>
              <a:rPr lang="zh-CN" altLang="en-US" sz="2000" dirty="0"/>
              <a:t>次（</a:t>
            </a:r>
            <a:r>
              <a:rPr lang="en-US" altLang="zh-CN" sz="2000" dirty="0"/>
              <a:t>10</a:t>
            </a:r>
            <a:r>
              <a:rPr lang="zh-CN" altLang="en-US" sz="2000" dirty="0"/>
              <a:t>小时）锻炼身体。</a:t>
            </a:r>
            <a:endParaRPr lang="en-US" altLang="zh-CN" sz="2000" dirty="0"/>
          </a:p>
          <a:p>
            <a:pPr lvl="1"/>
            <a:r>
              <a:rPr lang="zh-CN" altLang="en-US" sz="2000" dirty="0"/>
              <a:t>不要求加班</a:t>
            </a:r>
            <a:endParaRPr lang="en-US" altLang="zh-CN" sz="2000" dirty="0"/>
          </a:p>
          <a:p>
            <a:pPr lvl="1"/>
            <a:r>
              <a:rPr lang="zh-CN" altLang="en-US" sz="1800" dirty="0"/>
              <a:t>二种常见工作模式都好</a:t>
            </a:r>
            <a:endParaRPr lang="en-US" altLang="zh-CN" sz="1800" dirty="0"/>
          </a:p>
          <a:p>
            <a:pPr lvl="2"/>
            <a:r>
              <a:rPr lang="en-US" altLang="zh-CN" sz="1800" dirty="0"/>
              <a:t>996</a:t>
            </a:r>
            <a:r>
              <a:rPr lang="zh-CN" altLang="en-US" sz="1800" dirty="0"/>
              <a:t>： </a:t>
            </a:r>
            <a:r>
              <a:rPr lang="en-US" altLang="zh-CN" sz="1800" dirty="0"/>
              <a:t>+50%</a:t>
            </a:r>
            <a:r>
              <a:rPr lang="zh-CN" altLang="en-US" sz="1800" dirty="0"/>
              <a:t> 奖励</a:t>
            </a:r>
            <a:endParaRPr lang="en-US" altLang="zh-CN" sz="1800" dirty="0"/>
          </a:p>
          <a:p>
            <a:pPr lvl="2"/>
            <a:r>
              <a:rPr lang="en-US" altLang="zh-CN" sz="1800" dirty="0"/>
              <a:t>965</a:t>
            </a:r>
          </a:p>
          <a:p>
            <a:r>
              <a:rPr lang="zh-CN" altLang="en-US" sz="2200" dirty="0"/>
              <a:t>评价：</a:t>
            </a:r>
            <a:r>
              <a:rPr lang="zh-CN" altLang="en-US" sz="2200" dirty="0">
                <a:solidFill>
                  <a:srgbClr val="FF0000"/>
                </a:solidFill>
              </a:rPr>
              <a:t>自己比过去更好</a:t>
            </a:r>
            <a:endParaRPr lang="en-US" altLang="zh-CN" sz="22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5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E545-E4F7-1043-89C1-12DC9FA3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持续学习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C5316-7909-2A43-A180-5450AA5F4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400" dirty="0"/>
              <a:t>目的：能更高效完成更重要的工作</a:t>
            </a:r>
            <a:endParaRPr lang="en-US" altLang="zh-CN" sz="2400" dirty="0"/>
          </a:p>
          <a:p>
            <a:r>
              <a:rPr lang="zh-CN" altLang="en-US" sz="2400" dirty="0"/>
              <a:t>要求：成为特定技术</a:t>
            </a:r>
            <a:r>
              <a:rPr lang="en-US" altLang="zh-CN" sz="2400" dirty="0"/>
              <a:t>+</a:t>
            </a:r>
            <a:r>
              <a:rPr lang="zh-CN" altLang="en-US" sz="2400" dirty="0"/>
              <a:t>业务领域专家</a:t>
            </a:r>
            <a:endParaRPr lang="en-US" altLang="zh-CN" sz="2400" dirty="0"/>
          </a:p>
          <a:p>
            <a:pPr lvl="1"/>
            <a:r>
              <a:rPr lang="zh-CN" altLang="en-US" sz="2200" dirty="0"/>
              <a:t>养成学习习惯，懂得元学习（学习的方法和心态）</a:t>
            </a:r>
            <a:endParaRPr lang="en-US" altLang="zh-CN" sz="2200" dirty="0"/>
          </a:p>
          <a:p>
            <a:pPr lvl="1"/>
            <a:r>
              <a:rPr lang="zh-CN" altLang="en-US" sz="2200" dirty="0"/>
              <a:t>公司提供书籍和交流平台</a:t>
            </a:r>
            <a:endParaRPr lang="en-US" altLang="zh-CN" sz="2200" dirty="0"/>
          </a:p>
          <a:p>
            <a:r>
              <a:rPr lang="zh-CN" altLang="en-US" sz="2400" dirty="0"/>
              <a:t>评价</a:t>
            </a:r>
            <a:endParaRPr lang="en-US" altLang="zh-CN" sz="2400" dirty="0"/>
          </a:p>
          <a:p>
            <a:pPr lvl="1"/>
            <a:r>
              <a:rPr lang="zh-CN" altLang="en-US" sz="2200" dirty="0"/>
              <a:t>做更有挑战的工作</a:t>
            </a:r>
            <a:endParaRPr lang="en-US" altLang="zh-CN" sz="2200" dirty="0"/>
          </a:p>
          <a:p>
            <a:pPr lvl="1"/>
            <a:r>
              <a:rPr lang="zh-CN" altLang="en-US" sz="2200" dirty="0"/>
              <a:t>最佳实践文档</a:t>
            </a:r>
            <a:endParaRPr lang="en-US" altLang="zh-CN" sz="2200" dirty="0"/>
          </a:p>
          <a:p>
            <a:pPr lvl="1"/>
            <a:r>
              <a:rPr lang="zh-CN" altLang="en-US" sz="2200" dirty="0"/>
              <a:t>技术分享</a:t>
            </a:r>
            <a:endParaRPr lang="en-US" altLang="zh-CN" sz="2200" dirty="0"/>
          </a:p>
          <a:p>
            <a:pPr lvl="1"/>
            <a:r>
              <a:rPr lang="zh-CN" altLang="en-US" sz="2200" dirty="0"/>
              <a:t>每季或每半年写一篇博客</a:t>
            </a:r>
            <a:endParaRPr lang="en-US" altLang="zh-CN" sz="2200" dirty="0"/>
          </a:p>
          <a:p>
            <a:pPr lvl="1"/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848071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1378</TotalTime>
  <Words>593</Words>
  <Application>Microsoft Macintosh PowerPoint</Application>
  <PresentationFormat>Widescreen</PresentationFormat>
  <Paragraphs>99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宋体</vt:lpstr>
      <vt:lpstr>Arial</vt:lpstr>
      <vt:lpstr>Arial Rounded MT Bold</vt:lpstr>
      <vt:lpstr>Calibri</vt:lpstr>
      <vt:lpstr>Century Gothic</vt:lpstr>
      <vt:lpstr>Wingdings 3</vt:lpstr>
      <vt:lpstr>Ion Boardroom</vt:lpstr>
      <vt:lpstr>企业文化</vt:lpstr>
      <vt:lpstr>创造价值</vt:lpstr>
      <vt:lpstr>什么是企业文化？</vt:lpstr>
      <vt:lpstr>软件行业秘密</vt:lpstr>
      <vt:lpstr>我们的文化</vt:lpstr>
      <vt:lpstr>信任</vt:lpstr>
      <vt:lpstr>基于共识的决策</vt:lpstr>
      <vt:lpstr>平衡务实</vt:lpstr>
      <vt:lpstr>持续学习</vt:lpstr>
      <vt:lpstr>坦诚相待</vt:lpstr>
      <vt:lpstr>享受过程</vt:lpstr>
      <vt:lpstr>一己之力如何推动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企业文化与流程</dc:title>
  <dc:creator>Ying Liu</dc:creator>
  <cp:lastModifiedBy>Ying Liu</cp:lastModifiedBy>
  <cp:revision>66</cp:revision>
  <cp:lastPrinted>2019-06-02T23:22:08Z</cp:lastPrinted>
  <dcterms:created xsi:type="dcterms:W3CDTF">2018-06-16T08:11:30Z</dcterms:created>
  <dcterms:modified xsi:type="dcterms:W3CDTF">2019-07-05T00:32:59Z</dcterms:modified>
</cp:coreProperties>
</file>