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E52B6-7885-46CA-BC46-4FE3E285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8AA66-6FA3-4B82-9EF8-50C197C7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3DC59-8626-4E14-9D32-5027A8B8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B1D50-A875-4585-B5F4-02FFE403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E410B-5388-42E6-874F-8D71765D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9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AF2CF-FF0E-4AA6-8EED-F2999ACA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F7A55-850B-441F-848F-35CE8365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BB103-0B03-4F5C-9C94-F3A940A2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4A176-269D-4093-B7EE-B5FAFA5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B554C-5895-402B-B7E2-E776EA8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E08DDA-DDBC-45F6-8BAC-BC214107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E5409-EC64-4141-95DC-D303C020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E1B2D-8C1D-4727-93AB-C371C2E4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12F4A-CEDF-44F4-B30B-D264CC7F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F56F2-80F1-440C-9F71-F4FB5B84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94AFE-F165-4311-8599-DD224B6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54055-0A18-4A32-AAE4-273F37FA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BD097-D27F-4B0E-BDA7-CD51AB89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334BB-2D74-45F9-BC30-F74FC391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1B559-A6A4-4B1E-A63C-31A148FC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9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443C-C136-49FE-832A-244E41C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B715D-7991-4017-B26A-85DC22BE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E6E9F-6AB0-40BF-AD51-C3A0BCBF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443B2-FEA4-4AC9-B803-98AA546F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331EF-3E3D-499C-927C-C55A7EB2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01E0-992D-4509-A08A-C03BAB8F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091DA-2DDE-410C-96F3-4DA95C4B9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79900-CCCB-4F87-8ECD-47B3E728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0649"/>
            <a:ext cx="5181600" cy="46963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5A0EB-9369-450F-8BA8-F238205F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9C585-6818-4E72-9232-3902CBA0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09F19-3A72-4DA8-BC9A-6C307EBF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71D60-7894-4282-BB8A-C13D73B7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747F2-FD85-4FF0-8E53-97B4F637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7BB47-691F-4287-8C69-14310A04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C2D4B1-0BA3-454B-B30A-C6D9B5158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5CBF33-EB36-460D-8F48-3D2EC196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FBA032-DF16-45D4-9508-81FB1592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57970-E2CF-4EF8-B363-C2C78D12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9A6C9-9EFB-434C-A4DA-CCB9AF47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16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62BB0-335E-47F6-BAE9-DBCA08BF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B2796-1638-48C6-8C69-15EF3F8E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01FF66-FA6E-4099-8765-02D0D85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FD9D89-C89E-4C86-91E8-401F3B75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51392-01C8-4483-9B6B-D54DDBAE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D6626-D5D3-401D-8496-743C5247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41BC3-DE3B-48EE-9B2E-313CFA03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2165-7355-432E-9ABB-601D603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DE62-1821-4F03-B8D1-F072BF3C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8EE60-D84E-481E-83FC-2A86CF5A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8CFBF-20B0-473C-92DE-9513D279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2C5AC-DB9D-44AF-9DB1-967336CE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532A1-D72C-4513-B077-AB1B3FAA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4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3364C-783D-4297-AC1C-C63952CB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A741F8-2874-451C-9634-52D1CCAA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CF9C5-0940-4937-BAAB-2FCBCED0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CEFD5-ABC5-4569-A5C3-A3A9BD26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EA7F5-BC26-45CA-83C6-2C8440E4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7AC598-A83B-46DA-9700-B57A5A4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FBCD0-770B-4622-AEC2-36F06E4B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A554-6669-4AD5-93BC-7269176A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7108"/>
            <a:ext cx="10515600" cy="46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9B3AE-B27E-4800-8E14-F5AFFD94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EE23-552E-4128-BB8B-C4EF985F788B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53551-4C87-43E8-A953-33395A452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7111D-DE13-4932-8743-46FEF331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32BE-F00D-4D39-829D-F7740272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F43D-4906-46C2-B812-B7AEB57D0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0D82E-D33B-4DDC-8AD4-8CC0EF682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baiziyu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553F8-516D-44C2-8898-5B2EDABE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EA15A5-012D-4217-BAA7-55E5C2ECBA77}"/>
              </a:ext>
            </a:extLst>
          </p:cNvPr>
          <p:cNvSpPr txBox="1"/>
          <p:nvPr/>
        </p:nvSpPr>
        <p:spPr>
          <a:xfrm>
            <a:off x="908361" y="1301262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每个时间步都有输出，并且隐藏单元之间有连接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D924B-515C-46A0-9CE1-6AA1D6E0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920875"/>
            <a:ext cx="7048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0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50E2-8C33-4C6C-8B7F-C2643D4C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F90F3C-3715-4058-9DD5-41274ACBB4F0}"/>
              </a:ext>
            </a:extLst>
          </p:cNvPr>
          <p:cNvSpPr txBox="1"/>
          <p:nvPr/>
        </p:nvSpPr>
        <p:spPr>
          <a:xfrm>
            <a:off x="908361" y="1301262"/>
            <a:ext cx="865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每个时间步都有输出，并且只有当前时刻的输出到下一时刻的隐藏单元之间有连接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9036-4C8F-4DE6-BF81-63A408E9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867391"/>
            <a:ext cx="70199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21F0-97F0-42DD-B589-76DA1CE3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三种设计模式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56E7B4-49F7-4FAF-B71A-86AD8C5CAF67}"/>
              </a:ext>
            </a:extLst>
          </p:cNvPr>
          <p:cNvSpPr txBox="1"/>
          <p:nvPr/>
        </p:nvSpPr>
        <p:spPr>
          <a:xfrm>
            <a:off x="908361" y="130126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隐藏单元之间有连接，读取整个序列后产生单个输出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1060B-237E-4831-841D-23E4BDBB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789080"/>
            <a:ext cx="6991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26E4BFF-536F-4A93-8574-ACED62DE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文本分类技术及实践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653DBD-EAD5-4D52-A3A8-70566C7AF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779C16-EE17-4B14-8633-FE67340B7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959" y="42269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分类过程图示</a:t>
            </a:r>
          </a:p>
        </p:txBody>
      </p:sp>
      <p:sp>
        <p:nvSpPr>
          <p:cNvPr id="5" name="矩形 4"/>
          <p:cNvSpPr/>
          <p:nvPr/>
        </p:nvSpPr>
        <p:spPr>
          <a:xfrm>
            <a:off x="1949570" y="1112807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《</a:t>
            </a:r>
            <a:r>
              <a:rPr lang="zh-CN" altLang="en-US"/>
              <a:t>唐诗三百首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39882" y="1112807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图书管理员</a:t>
            </a:r>
          </a:p>
        </p:txBody>
      </p:sp>
      <p:sp>
        <p:nvSpPr>
          <p:cNvPr id="7" name="矩形 6"/>
          <p:cNvSpPr/>
          <p:nvPr/>
        </p:nvSpPr>
        <p:spPr>
          <a:xfrm>
            <a:off x="6530195" y="1000661"/>
            <a:ext cx="1587260" cy="646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摆放到“</a:t>
            </a:r>
            <a:r>
              <a:rPr lang="zh-CN" altLang="zh-CN"/>
              <a:t>文学艺术</a:t>
            </a:r>
            <a:r>
              <a:rPr lang="zh-CN" altLang="en-US"/>
              <a:t>”书架</a:t>
            </a:r>
          </a:p>
        </p:txBody>
      </p:sp>
      <p:sp>
        <p:nvSpPr>
          <p:cNvPr id="8" name="矩形 7"/>
          <p:cNvSpPr/>
          <p:nvPr/>
        </p:nvSpPr>
        <p:spPr>
          <a:xfrm>
            <a:off x="1949570" y="2546400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输入文本</a:t>
            </a:r>
          </a:p>
        </p:txBody>
      </p:sp>
      <p:sp>
        <p:nvSpPr>
          <p:cNvPr id="9" name="矩形 8"/>
          <p:cNvSpPr/>
          <p:nvPr/>
        </p:nvSpPr>
        <p:spPr>
          <a:xfrm>
            <a:off x="4239881" y="2546400"/>
            <a:ext cx="1587259" cy="42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分类系统</a:t>
            </a:r>
          </a:p>
        </p:txBody>
      </p:sp>
      <p:sp>
        <p:nvSpPr>
          <p:cNvPr id="10" name="矩形 9"/>
          <p:cNvSpPr/>
          <p:nvPr/>
        </p:nvSpPr>
        <p:spPr>
          <a:xfrm>
            <a:off x="6530192" y="2434255"/>
            <a:ext cx="1587263" cy="646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输出类别（类目）</a:t>
            </a:r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3536829" y="1324155"/>
            <a:ext cx="703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>
            <a:off x="5827141" y="1324155"/>
            <a:ext cx="703052" cy="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36829" y="2776438"/>
            <a:ext cx="703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827140" y="2778595"/>
            <a:ext cx="703052" cy="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94030" y="3305391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分词：唐诗 三百首</a:t>
            </a:r>
            <a:endParaRPr lang="en-US" altLang="zh-CN"/>
          </a:p>
          <a:p>
            <a:r>
              <a:rPr lang="zh-CN" altLang="en-US"/>
              <a:t>向量化：</a:t>
            </a:r>
            <a:r>
              <a:rPr lang="en-US" altLang="zh-CN"/>
              <a:t>[1,0,...1,0]</a:t>
            </a:r>
          </a:p>
          <a:p>
            <a:r>
              <a:rPr lang="zh-CN" altLang="en-US"/>
              <a:t>分类预测：运算</a:t>
            </a:r>
          </a:p>
        </p:txBody>
      </p:sp>
    </p:spTree>
    <p:extLst>
      <p:ext uri="{BB962C8B-B14F-4D97-AF65-F5344CB8AC3E}">
        <p14:creationId xmlns:p14="http://schemas.microsoft.com/office/powerpoint/2010/main" val="265149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>
          <a:xfrm>
            <a:off x="1594154" y="4136189"/>
            <a:ext cx="1052423" cy="47445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词袋</a:t>
            </a:r>
          </a:p>
        </p:txBody>
      </p:sp>
      <p:sp>
        <p:nvSpPr>
          <p:cNvPr id="4" name="矩形 3"/>
          <p:cNvSpPr/>
          <p:nvPr/>
        </p:nvSpPr>
        <p:spPr>
          <a:xfrm>
            <a:off x="688379" y="2534555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唐诗</a:t>
            </a:r>
          </a:p>
        </p:txBody>
      </p:sp>
      <p:sp>
        <p:nvSpPr>
          <p:cNvPr id="5" name="矩形 4"/>
          <p:cNvSpPr/>
          <p:nvPr/>
        </p:nvSpPr>
        <p:spPr>
          <a:xfrm>
            <a:off x="1654538" y="1999716"/>
            <a:ext cx="992039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三百首</a:t>
            </a:r>
          </a:p>
        </p:txBody>
      </p:sp>
      <p:sp>
        <p:nvSpPr>
          <p:cNvPr id="6" name="矩形 5"/>
          <p:cNvSpPr/>
          <p:nvPr/>
        </p:nvSpPr>
        <p:spPr>
          <a:xfrm>
            <a:off x="1801187" y="2701331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英语</a:t>
            </a:r>
          </a:p>
        </p:txBody>
      </p:sp>
      <p:sp>
        <p:nvSpPr>
          <p:cNvPr id="7" name="矩形 6"/>
          <p:cNvSpPr/>
          <p:nvPr/>
        </p:nvSpPr>
        <p:spPr>
          <a:xfrm>
            <a:off x="1059315" y="3272112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词汇</a:t>
            </a:r>
          </a:p>
        </p:txBody>
      </p:sp>
      <p:sp>
        <p:nvSpPr>
          <p:cNvPr id="8" name="矩形 7"/>
          <p:cNvSpPr/>
          <p:nvPr/>
        </p:nvSpPr>
        <p:spPr>
          <a:xfrm>
            <a:off x="2913995" y="2261384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中式</a:t>
            </a:r>
          </a:p>
        </p:txBody>
      </p:sp>
      <p:sp>
        <p:nvSpPr>
          <p:cNvPr id="9" name="矩形 8"/>
          <p:cNvSpPr/>
          <p:nvPr/>
        </p:nvSpPr>
        <p:spPr>
          <a:xfrm>
            <a:off x="2543059" y="3272111"/>
            <a:ext cx="741872" cy="43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面点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950881" y="3829389"/>
          <a:ext cx="528799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唐诗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三百首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英语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词汇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中式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面点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?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4026803" y="1574234"/>
            <a:ext cx="4941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假设词袋中只有</a:t>
            </a:r>
            <a:r>
              <a:rPr lang="en-US" altLang="zh-CN"/>
              <a:t>6</a:t>
            </a:r>
            <a:r>
              <a:rPr lang="zh-CN" altLang="en-US"/>
              <a:t>个词语卡片，每张词语卡片后边都需要写一个数值。在拿到一段文本并进行分词后，这个数值就可以根据一定规则算出。比如“唐诗三百首”分词后词语序列为：唐诗，三百首。规则为：词语序列中出现的词语其数值为</a:t>
            </a:r>
            <a:r>
              <a:rPr lang="en-US" altLang="zh-CN"/>
              <a:t>1</a:t>
            </a:r>
            <a:r>
              <a:rPr lang="zh-CN" altLang="en-US"/>
              <a:t>，词语序列中未出现的词语其数值为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9272666" y="42329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唐诗三百首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272666" y="457306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英语词汇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72666" y="49131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</a:t>
            </a:r>
            <a:r>
              <a:rPr lang="zh-CN" altLang="en-US"/>
              <a:t>中式面点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33" name="云形标注 32"/>
          <p:cNvSpPr/>
          <p:nvPr/>
        </p:nvSpPr>
        <p:spPr>
          <a:xfrm>
            <a:off x="8985257" y="1831326"/>
            <a:ext cx="2208363" cy="1309952"/>
          </a:xfrm>
          <a:prstGeom prst="cloudCallout">
            <a:avLst>
              <a:gd name="adj1" fmla="val -39192"/>
              <a:gd name="adj2" fmla="val 73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你能写出剩余书名的词向量吗？</a:t>
            </a:r>
          </a:p>
        </p:txBody>
      </p:sp>
    </p:spTree>
    <p:extLst>
      <p:ext uri="{BB962C8B-B14F-4D97-AF65-F5344CB8AC3E}">
        <p14:creationId xmlns:p14="http://schemas.microsoft.com/office/powerpoint/2010/main" val="42918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B8EF3A-94F3-4615-881B-1800F93E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CBOW</a:t>
            </a:r>
            <a:r>
              <a:rPr lang="zh-CN" altLang="en-US"/>
              <a:t>模型简图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F9B610-E0DB-452C-AAC3-25238C131A7A}"/>
              </a:ext>
            </a:extLst>
          </p:cNvPr>
          <p:cNvSpPr/>
          <p:nvPr/>
        </p:nvSpPr>
        <p:spPr>
          <a:xfrm>
            <a:off x="4355184" y="1780297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06A58-1E76-422F-A424-64EF05A70E0B}"/>
              </a:ext>
            </a:extLst>
          </p:cNvPr>
          <p:cNvSpPr txBox="1"/>
          <p:nvPr/>
        </p:nvSpPr>
        <p:spPr>
          <a:xfrm>
            <a:off x="3431357" y="19962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w(t-2)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962477-03F2-4691-A949-89B634E6F351}"/>
              </a:ext>
            </a:extLst>
          </p:cNvPr>
          <p:cNvSpPr/>
          <p:nvPr/>
        </p:nvSpPr>
        <p:spPr>
          <a:xfrm>
            <a:off x="4355183" y="2768905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9F67E8-466F-43BD-8C0F-9B207AD8DCA1}"/>
              </a:ext>
            </a:extLst>
          </p:cNvPr>
          <p:cNvSpPr/>
          <p:nvPr/>
        </p:nvSpPr>
        <p:spPr>
          <a:xfrm>
            <a:off x="4355184" y="4271866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4F7FF-33C2-4D22-A8D9-AA1B94A6A9FE}"/>
              </a:ext>
            </a:extLst>
          </p:cNvPr>
          <p:cNvSpPr/>
          <p:nvPr/>
        </p:nvSpPr>
        <p:spPr>
          <a:xfrm>
            <a:off x="4355183" y="526047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17BCD5-814E-4882-835E-064DF9FC6BD9}"/>
              </a:ext>
            </a:extLst>
          </p:cNvPr>
          <p:cNvSpPr txBox="1"/>
          <p:nvPr/>
        </p:nvSpPr>
        <p:spPr>
          <a:xfrm>
            <a:off x="3431356" y="298487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w(t-1)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0D7D77-7138-4322-A976-331AA147EA56}"/>
              </a:ext>
            </a:extLst>
          </p:cNvPr>
          <p:cNvSpPr txBox="1"/>
          <p:nvPr/>
        </p:nvSpPr>
        <p:spPr>
          <a:xfrm>
            <a:off x="3431356" y="448783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w(t+1)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38E928-EA29-4B5F-8033-DDB8A095C4E5}"/>
              </a:ext>
            </a:extLst>
          </p:cNvPr>
          <p:cNvSpPr txBox="1"/>
          <p:nvPr/>
        </p:nvSpPr>
        <p:spPr>
          <a:xfrm>
            <a:off x="3431356" y="547510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w(t+2)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4EF2CA-4B74-4FB3-8F71-D5E41AB4B425}"/>
              </a:ext>
            </a:extLst>
          </p:cNvPr>
          <p:cNvSpPr/>
          <p:nvPr/>
        </p:nvSpPr>
        <p:spPr>
          <a:xfrm>
            <a:off x="6345810" y="360553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A15E77-0847-4A6B-9677-559FB08979BC}"/>
              </a:ext>
            </a:extLst>
          </p:cNvPr>
          <p:cNvSpPr/>
          <p:nvPr/>
        </p:nvSpPr>
        <p:spPr>
          <a:xfrm>
            <a:off x="7742548" y="3605534"/>
            <a:ext cx="480767" cy="801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EE6943-17AE-4AFE-9E89-C94498BF7DA6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4835951" y="2180936"/>
            <a:ext cx="1509859" cy="182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763EA1-6D95-47DE-806C-309B167B3D0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835950" y="3169544"/>
            <a:ext cx="1509860" cy="836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06B027-484E-43D0-9853-09365FAE750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835951" y="4006173"/>
            <a:ext cx="1509859" cy="66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48BE2E-7C2C-4786-A20D-5B205FFBF2D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835950" y="4006173"/>
            <a:ext cx="1509860" cy="165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93581B-0033-4422-9D66-CD913EDA95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826577" y="4006173"/>
            <a:ext cx="9159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0E2347B-F674-41E0-81F5-3A1FA3D05010}"/>
              </a:ext>
            </a:extLst>
          </p:cNvPr>
          <p:cNvSpPr txBox="1"/>
          <p:nvPr/>
        </p:nvSpPr>
        <p:spPr>
          <a:xfrm>
            <a:off x="6257418" y="315517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84EDF6C-CABE-4C90-ACFE-E80002412475}"/>
              </a:ext>
            </a:extLst>
          </p:cNvPr>
          <p:cNvSpPr txBox="1"/>
          <p:nvPr/>
        </p:nvSpPr>
        <p:spPr>
          <a:xfrm>
            <a:off x="8336436" y="382150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w(t)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79E4B51-AEF0-4041-9707-77DA5C97B156}"/>
              </a:ext>
            </a:extLst>
          </p:cNvPr>
          <p:cNvSpPr txBox="1"/>
          <p:nvPr/>
        </p:nvSpPr>
        <p:spPr>
          <a:xfrm>
            <a:off x="4272400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FFB970-1E22-493D-9B08-C215C130B5F0}"/>
              </a:ext>
            </a:extLst>
          </p:cNvPr>
          <p:cNvSpPr txBox="1"/>
          <p:nvPr/>
        </p:nvSpPr>
        <p:spPr>
          <a:xfrm>
            <a:off x="6257418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投影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D51E30-64B2-4086-A86B-DC3EA7893287}"/>
              </a:ext>
            </a:extLst>
          </p:cNvPr>
          <p:cNvSpPr txBox="1"/>
          <p:nvPr/>
        </p:nvSpPr>
        <p:spPr>
          <a:xfrm>
            <a:off x="7659765" y="1301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91012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9F9032-2CAF-4F37-842F-B5F334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Embedding</a:t>
            </a:r>
            <a:r>
              <a:rPr kumimoji="1" lang="zh-CN" altLang="en-US"/>
              <a:t>层文本向量化过程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25A84-EA3E-43CF-942F-B184C771AD5B}"/>
              </a:ext>
            </a:extLst>
          </p:cNvPr>
          <p:cNvSpPr txBox="1"/>
          <p:nvPr/>
        </p:nvSpPr>
        <p:spPr>
          <a:xfrm>
            <a:off x="1188628" y="3583279"/>
            <a:ext cx="208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输入词索引</a:t>
            </a:r>
            <a:r>
              <a:rPr kumimoji="1" lang="zh-CN" altLang="en-US"/>
              <a:t>表示的窗口向量</a:t>
            </a:r>
            <a:r>
              <a:rPr kumimoji="1" lang="zh-CN" altLang="en-US" dirty="0"/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22354D-9AFC-4C74-9EE1-066504E2B5B3}"/>
              </a:ext>
            </a:extLst>
          </p:cNvPr>
          <p:cNvSpPr txBox="1"/>
          <p:nvPr/>
        </p:nvSpPr>
        <p:spPr>
          <a:xfrm>
            <a:off x="5472811" y="1301262"/>
            <a:ext cx="185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嵌入层参数矩阵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/>
              <p:nvPr/>
            </p:nvSpPr>
            <p:spPr>
              <a:xfrm>
                <a:off x="833093" y="2065084"/>
                <a:ext cx="2813141" cy="1077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2,4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10,4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81BA78-E1CB-4527-BF9A-F2B165AD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3" y="2065084"/>
                <a:ext cx="2813141" cy="1077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/>
              <p:nvPr/>
            </p:nvSpPr>
            <p:spPr>
              <a:xfrm>
                <a:off x="4928022" y="2045014"/>
                <a:ext cx="2896883" cy="117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_128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|_128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7A5A0-061F-4AC8-98D6-84A7BC0D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022" y="2045014"/>
                <a:ext cx="2896883" cy="11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36">
            <a:extLst>
              <a:ext uri="{FF2B5EF4-FFF2-40B4-BE49-F238E27FC236}">
                <a16:creationId xmlns:a16="http://schemas.microsoft.com/office/drawing/2014/main" id="{01A54707-8610-4BF0-A5D1-635FF04DACC9}"/>
              </a:ext>
            </a:extLst>
          </p:cNvPr>
          <p:cNvCxnSpPr>
            <a:cxnSpLocks/>
          </p:cNvCxnSpPr>
          <p:nvPr/>
        </p:nvCxnSpPr>
        <p:spPr>
          <a:xfrm flipV="1">
            <a:off x="1197674" y="1579727"/>
            <a:ext cx="0" cy="4652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/>
              <p:nvPr/>
            </p:nvSpPr>
            <p:spPr>
              <a:xfrm>
                <a:off x="8184642" y="2044717"/>
                <a:ext cx="2478884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C8D0754-1AB7-4128-A9CA-FA4D250E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2044717"/>
                <a:ext cx="2478884" cy="1022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连接符 47">
            <a:extLst>
              <a:ext uri="{FF2B5EF4-FFF2-40B4-BE49-F238E27FC236}">
                <a16:creationId xmlns:a16="http://schemas.microsoft.com/office/drawing/2014/main" id="{A922F416-D23A-4A3E-A9B2-A024D6F0C5A6}"/>
              </a:ext>
            </a:extLst>
          </p:cNvPr>
          <p:cNvCxnSpPr>
            <a:cxnSpLocks/>
          </p:cNvCxnSpPr>
          <p:nvPr/>
        </p:nvCxnSpPr>
        <p:spPr>
          <a:xfrm flipV="1">
            <a:off x="1885332" y="1693818"/>
            <a:ext cx="0" cy="350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肘形连接符 53">
            <a:extLst>
              <a:ext uri="{FF2B5EF4-FFF2-40B4-BE49-F238E27FC236}">
                <a16:creationId xmlns:a16="http://schemas.microsoft.com/office/drawing/2014/main" id="{FBAF67E3-7916-4C6C-B1A7-F1E60B78F25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824905" y="2395936"/>
            <a:ext cx="359737" cy="234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BD75511B-718F-450D-A32F-CF8AD32819DB}"/>
              </a:ext>
            </a:extLst>
          </p:cNvPr>
          <p:cNvCxnSpPr>
            <a:cxnSpLocks/>
          </p:cNvCxnSpPr>
          <p:nvPr/>
        </p:nvCxnSpPr>
        <p:spPr>
          <a:xfrm flipV="1">
            <a:off x="2632464" y="1846088"/>
            <a:ext cx="0" cy="1986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73">
            <a:extLst>
              <a:ext uri="{FF2B5EF4-FFF2-40B4-BE49-F238E27FC236}">
                <a16:creationId xmlns:a16="http://schemas.microsoft.com/office/drawing/2014/main" id="{B4FFC1EF-EFA9-4060-A9CC-57B24717A443}"/>
              </a:ext>
            </a:extLst>
          </p:cNvPr>
          <p:cNvCxnSpPr>
            <a:cxnSpLocks/>
          </p:cNvCxnSpPr>
          <p:nvPr/>
        </p:nvCxnSpPr>
        <p:spPr>
          <a:xfrm flipV="1">
            <a:off x="3275097" y="1959875"/>
            <a:ext cx="0" cy="9197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肘形连接符 79">
            <a:extLst>
              <a:ext uri="{FF2B5EF4-FFF2-40B4-BE49-F238E27FC236}">
                <a16:creationId xmlns:a16="http://schemas.microsoft.com/office/drawing/2014/main" id="{4BE67BAE-DA13-402C-BD6D-B2B6CC0AB502}"/>
              </a:ext>
            </a:extLst>
          </p:cNvPr>
          <p:cNvCxnSpPr>
            <a:stCxn id="9" idx="3"/>
          </p:cNvCxnSpPr>
          <p:nvPr/>
        </p:nvCxnSpPr>
        <p:spPr>
          <a:xfrm>
            <a:off x="7824905" y="2630014"/>
            <a:ext cx="359737" cy="770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肘形连接符 83">
            <a:extLst>
              <a:ext uri="{FF2B5EF4-FFF2-40B4-BE49-F238E27FC236}">
                <a16:creationId xmlns:a16="http://schemas.microsoft.com/office/drawing/2014/main" id="{A400E21E-F4F2-46C0-BE3F-818C57339B27}"/>
              </a:ext>
            </a:extLst>
          </p:cNvPr>
          <p:cNvCxnSpPr>
            <a:stCxn id="9" idx="3"/>
          </p:cNvCxnSpPr>
          <p:nvPr/>
        </p:nvCxnSpPr>
        <p:spPr>
          <a:xfrm>
            <a:off x="7824905" y="2630014"/>
            <a:ext cx="359737" cy="3589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B56FD2B-E3B4-4043-A0FB-83554198C58C}"/>
              </a:ext>
            </a:extLst>
          </p:cNvPr>
          <p:cNvSpPr/>
          <p:nvPr/>
        </p:nvSpPr>
        <p:spPr>
          <a:xfrm>
            <a:off x="974088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663041-18AC-46A7-8384-822D86D79C39}"/>
              </a:ext>
            </a:extLst>
          </p:cNvPr>
          <p:cNvSpPr/>
          <p:nvPr/>
        </p:nvSpPr>
        <p:spPr>
          <a:xfrm>
            <a:off x="1600723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2E7A24-D958-41CB-920E-F9B29ABA0053}"/>
              </a:ext>
            </a:extLst>
          </p:cNvPr>
          <p:cNvSpPr/>
          <p:nvPr/>
        </p:nvSpPr>
        <p:spPr>
          <a:xfrm>
            <a:off x="2301877" y="2038026"/>
            <a:ext cx="524108" cy="2861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C78EAD-799A-4EDC-B944-8C73913970C7}"/>
              </a:ext>
            </a:extLst>
          </p:cNvPr>
          <p:cNvSpPr/>
          <p:nvPr/>
        </p:nvSpPr>
        <p:spPr>
          <a:xfrm>
            <a:off x="3010555" y="2044718"/>
            <a:ext cx="524108" cy="28611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/>
              <p:nvPr/>
            </p:nvSpPr>
            <p:spPr>
              <a:xfrm>
                <a:off x="8184642" y="3293001"/>
                <a:ext cx="2478884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1EC4DD-9B24-44BD-BD76-27F7371B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3293001"/>
                <a:ext cx="2478884" cy="1022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7355C56-21EC-4BF2-8EB7-C54FA4FA22BE}"/>
              </a:ext>
            </a:extLst>
          </p:cNvPr>
          <p:cNvSpPr txBox="1"/>
          <p:nvPr/>
        </p:nvSpPr>
        <p:spPr>
          <a:xfrm>
            <a:off x="9150330" y="4541285"/>
            <a:ext cx="461665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/>
              <a:t>...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/>
              <p:nvPr/>
            </p:nvSpPr>
            <p:spPr>
              <a:xfrm>
                <a:off x="8184642" y="5015318"/>
                <a:ext cx="2484206" cy="1022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_12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D78416E-6832-4E23-942C-66CE480CE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642" y="5015318"/>
                <a:ext cx="2484206" cy="1022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71F403DC-6A4F-46E8-A427-A52B90397972}"/>
              </a:ext>
            </a:extLst>
          </p:cNvPr>
          <p:cNvSpPr/>
          <p:nvPr/>
        </p:nvSpPr>
        <p:spPr>
          <a:xfrm>
            <a:off x="980646" y="2356494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肘形连接符 97">
            <a:extLst>
              <a:ext uri="{FF2B5EF4-FFF2-40B4-BE49-F238E27FC236}">
                <a16:creationId xmlns:a16="http://schemas.microsoft.com/office/drawing/2014/main" id="{BB381E3E-4A9A-4E2F-ABD8-E81CC39115AD}"/>
              </a:ext>
            </a:extLst>
          </p:cNvPr>
          <p:cNvCxnSpPr>
            <a:stCxn id="26" idx="3"/>
            <a:endCxn id="9" idx="1"/>
          </p:cNvCxnSpPr>
          <p:nvPr/>
        </p:nvCxnSpPr>
        <p:spPr>
          <a:xfrm>
            <a:off x="3534663" y="2499549"/>
            <a:ext cx="1393359" cy="130465"/>
          </a:xfrm>
          <a:prstGeom prst="bentConnector3">
            <a:avLst>
              <a:gd name="adj1" fmla="val 310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102">
            <a:extLst>
              <a:ext uri="{FF2B5EF4-FFF2-40B4-BE49-F238E27FC236}">
                <a16:creationId xmlns:a16="http://schemas.microsoft.com/office/drawing/2014/main" id="{8902B4EF-D50C-460C-B685-B3488566AB1A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7824905" y="2630014"/>
            <a:ext cx="359737" cy="1174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83A0C83-3581-4C85-8AD2-32DA9E946DFC}"/>
              </a:ext>
            </a:extLst>
          </p:cNvPr>
          <p:cNvSpPr/>
          <p:nvPr/>
        </p:nvSpPr>
        <p:spPr>
          <a:xfrm>
            <a:off x="974088" y="2876137"/>
            <a:ext cx="2554017" cy="2861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/>
              <p:nvPr/>
            </p:nvSpPr>
            <p:spPr>
              <a:xfrm>
                <a:off x="4765146" y="1647376"/>
                <a:ext cx="1638718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AB7B61-0400-46E8-918A-941C9E19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46" y="1647376"/>
                <a:ext cx="1638718" cy="395558"/>
              </a:xfrm>
              <a:prstGeom prst="rect">
                <a:avLst/>
              </a:prstGeom>
              <a:blipFill>
                <a:blip r:embed="rId7"/>
                <a:stretch>
                  <a:fillRect l="-3346" t="-1538" r="-446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肘形连接符 121">
            <a:extLst>
              <a:ext uri="{FF2B5EF4-FFF2-40B4-BE49-F238E27FC236}">
                <a16:creationId xmlns:a16="http://schemas.microsoft.com/office/drawing/2014/main" id="{5E17AB6C-EB48-4E24-8F90-28CBFBF165E7}"/>
              </a:ext>
            </a:extLst>
          </p:cNvPr>
          <p:cNvCxnSpPr>
            <a:stCxn id="29" idx="3"/>
            <a:endCxn id="9" idx="1"/>
          </p:cNvCxnSpPr>
          <p:nvPr/>
        </p:nvCxnSpPr>
        <p:spPr>
          <a:xfrm flipV="1">
            <a:off x="3528105" y="2630014"/>
            <a:ext cx="1399917" cy="389178"/>
          </a:xfrm>
          <a:prstGeom prst="bentConnector3">
            <a:avLst>
              <a:gd name="adj1" fmla="val 311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127">
            <a:extLst>
              <a:ext uri="{FF2B5EF4-FFF2-40B4-BE49-F238E27FC236}">
                <a16:creationId xmlns:a16="http://schemas.microsoft.com/office/drawing/2014/main" id="{CD0F1F8F-E8E0-4B84-A27A-0498A9776ED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7824905" y="2630014"/>
            <a:ext cx="359737" cy="2896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56815-4E47-4619-BDDA-2F6B7DDDE084}"/>
              </a:ext>
            </a:extLst>
          </p:cNvPr>
          <p:cNvSpPr txBox="1"/>
          <p:nvPr/>
        </p:nvSpPr>
        <p:spPr>
          <a:xfrm>
            <a:off x="8119490" y="1301262"/>
            <a:ext cx="235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输出各窗口向量矩阵</a:t>
            </a:r>
            <a:endParaRPr kumimoji="1" lang="zh-CN" altLang="en-US" dirty="0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D35BFF50-576E-4175-BCC4-E5842946A87B}"/>
              </a:ext>
            </a:extLst>
          </p:cNvPr>
          <p:cNvSpPr/>
          <p:nvPr/>
        </p:nvSpPr>
        <p:spPr>
          <a:xfrm>
            <a:off x="709733" y="2148228"/>
            <a:ext cx="93867" cy="91696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0A8046-6C85-454E-ABC7-F7947C309E58}"/>
              </a:ext>
            </a:extLst>
          </p:cNvPr>
          <p:cNvSpPr txBox="1"/>
          <p:nvPr/>
        </p:nvSpPr>
        <p:spPr>
          <a:xfrm>
            <a:off x="201311" y="1848666"/>
            <a:ext cx="461665" cy="19314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/>
              <a:t>32</a:t>
            </a:r>
            <a:r>
              <a:rPr kumimoji="1" lang="zh-CN" altLang="en-US"/>
              <a:t>个窗口</a:t>
            </a:r>
            <a:r>
              <a:rPr kumimoji="1" lang="en-US" altLang="zh-CN"/>
              <a:t>1</a:t>
            </a:r>
            <a:r>
              <a:rPr kumimoji="1" lang="zh-CN" altLang="en-US" dirty="0"/>
              <a:t>个批次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BE4EAC-A645-4CAA-B64A-64AEBEB4A548}"/>
              </a:ext>
            </a:extLst>
          </p:cNvPr>
          <p:cNvSpPr txBox="1"/>
          <p:nvPr/>
        </p:nvSpPr>
        <p:spPr>
          <a:xfrm>
            <a:off x="3456698" y="320804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行为</a:t>
            </a:r>
            <a:r>
              <a:rPr kumimoji="1" lang="en-US" altLang="zh-CN" sz="1400">
                <a:latin typeface="KaiTi" charset="-122"/>
                <a:ea typeface="KaiTi" charset="-122"/>
                <a:cs typeface="KaiTi" charset="-122"/>
              </a:rPr>
              <a:t>context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列为词索引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8C696C-9E53-420B-A185-AA7C62AEE29C}"/>
              </a:ext>
            </a:extLst>
          </p:cNvPr>
          <p:cNvSpPr txBox="1"/>
          <p:nvPr/>
        </p:nvSpPr>
        <p:spPr>
          <a:xfrm>
            <a:off x="6758357" y="320804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9F439-1206-4834-8027-3CE928CAB0B1}"/>
              </a:ext>
            </a:extLst>
          </p:cNvPr>
          <p:cNvSpPr txBox="1"/>
          <p:nvPr/>
        </p:nvSpPr>
        <p:spPr>
          <a:xfrm>
            <a:off x="9670822" y="431347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行为词语</a:t>
            </a:r>
            <a:endParaRPr kumimoji="1" lang="en-US" altLang="zh-CN" sz="1400" dirty="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列为各维度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/>
              <p:nvPr/>
            </p:nvSpPr>
            <p:spPr>
              <a:xfrm>
                <a:off x="6873629" y="1625958"/>
                <a:ext cx="1879169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检出</a:t>
                </a:r>
                <a14:m>
                  <m:oMath xmlns:m="http://schemas.openxmlformats.org/officeDocument/2006/math">
                    <m:r>
                      <a:rPr kumimoji="1" lang="zh-CN" altLang="en-US" b="0" i="1" dirty="0" smtClean="0">
                        <a:latin typeface="Cambria Math" charset="0"/>
                        <a:ea typeface="STXingkai" charset="-122"/>
                        <a:cs typeface="STXingkai" charset="-122"/>
                      </a:rPr>
                      <m:t>的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STXingkai" charset="-122"/>
                            <a:cs typeface="STXingkai" charset="-12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STXingkai" charset="-122"/>
                            <a:cs typeface="STXingkai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STXingkai" charset="-122"/>
                    <a:ea typeface="STXingkai" charset="-122"/>
                    <a:cs typeface="STXingkai" charset="-122"/>
                  </a:rPr>
                  <a:t>词向量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CB5C1B-B100-43C6-89A7-5FD4AE87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629" y="1625958"/>
                <a:ext cx="1879169" cy="395558"/>
              </a:xfrm>
              <a:prstGeom prst="rect">
                <a:avLst/>
              </a:prstGeom>
              <a:blipFill>
                <a:blip r:embed="rId8"/>
                <a:stretch>
                  <a:fillRect l="-2922" t="-3077" r="-3571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161">
            <a:extLst>
              <a:ext uri="{FF2B5EF4-FFF2-40B4-BE49-F238E27FC236}">
                <a16:creationId xmlns:a16="http://schemas.microsoft.com/office/drawing/2014/main" id="{6D5015AB-BFA2-4C20-86BD-4FC4E6E1604C}"/>
              </a:ext>
            </a:extLst>
          </p:cNvPr>
          <p:cNvCxnSpPr>
            <a:cxnSpLocks/>
          </p:cNvCxnSpPr>
          <p:nvPr/>
        </p:nvCxnSpPr>
        <p:spPr>
          <a:xfrm>
            <a:off x="4718462" y="1959875"/>
            <a:ext cx="0" cy="652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线连接符 162">
            <a:extLst>
              <a:ext uri="{FF2B5EF4-FFF2-40B4-BE49-F238E27FC236}">
                <a16:creationId xmlns:a16="http://schemas.microsoft.com/office/drawing/2014/main" id="{0FC06ACE-A141-4267-8127-9433AC239C6C}"/>
              </a:ext>
            </a:extLst>
          </p:cNvPr>
          <p:cNvCxnSpPr>
            <a:cxnSpLocks/>
          </p:cNvCxnSpPr>
          <p:nvPr/>
        </p:nvCxnSpPr>
        <p:spPr>
          <a:xfrm flipH="1">
            <a:off x="3272610" y="1959874"/>
            <a:ext cx="144585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线连接符 166">
            <a:extLst>
              <a:ext uri="{FF2B5EF4-FFF2-40B4-BE49-F238E27FC236}">
                <a16:creationId xmlns:a16="http://schemas.microsoft.com/office/drawing/2014/main" id="{24F40A49-BC50-4141-8338-B23BAA358245}"/>
              </a:ext>
            </a:extLst>
          </p:cNvPr>
          <p:cNvCxnSpPr/>
          <p:nvPr/>
        </p:nvCxnSpPr>
        <p:spPr>
          <a:xfrm flipH="1">
            <a:off x="2632464" y="1846088"/>
            <a:ext cx="189800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线箭头连接符 169">
            <a:extLst>
              <a:ext uri="{FF2B5EF4-FFF2-40B4-BE49-F238E27FC236}">
                <a16:creationId xmlns:a16="http://schemas.microsoft.com/office/drawing/2014/main" id="{904D3AED-63FA-4315-B99B-6C162042E2EF}"/>
              </a:ext>
            </a:extLst>
          </p:cNvPr>
          <p:cNvCxnSpPr>
            <a:cxnSpLocks/>
          </p:cNvCxnSpPr>
          <p:nvPr/>
        </p:nvCxnSpPr>
        <p:spPr>
          <a:xfrm>
            <a:off x="4531958" y="1847468"/>
            <a:ext cx="0" cy="756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线箭头连接符 173">
            <a:extLst>
              <a:ext uri="{FF2B5EF4-FFF2-40B4-BE49-F238E27FC236}">
                <a16:creationId xmlns:a16="http://schemas.microsoft.com/office/drawing/2014/main" id="{FA4B22F0-8FAF-4C9A-8863-CEE749E19B26}"/>
              </a:ext>
            </a:extLst>
          </p:cNvPr>
          <p:cNvCxnSpPr>
            <a:cxnSpLocks/>
          </p:cNvCxnSpPr>
          <p:nvPr/>
        </p:nvCxnSpPr>
        <p:spPr>
          <a:xfrm>
            <a:off x="4318559" y="1693818"/>
            <a:ext cx="0" cy="92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连接符 175">
            <a:extLst>
              <a:ext uri="{FF2B5EF4-FFF2-40B4-BE49-F238E27FC236}">
                <a16:creationId xmlns:a16="http://schemas.microsoft.com/office/drawing/2014/main" id="{7C97C59A-48CD-4404-9E15-CFA8F5D5560B}"/>
              </a:ext>
            </a:extLst>
          </p:cNvPr>
          <p:cNvCxnSpPr/>
          <p:nvPr/>
        </p:nvCxnSpPr>
        <p:spPr>
          <a:xfrm flipH="1" flipV="1">
            <a:off x="1885332" y="1696655"/>
            <a:ext cx="2442446" cy="38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178">
            <a:extLst>
              <a:ext uri="{FF2B5EF4-FFF2-40B4-BE49-F238E27FC236}">
                <a16:creationId xmlns:a16="http://schemas.microsoft.com/office/drawing/2014/main" id="{A6276095-EC01-44A6-9CA5-03F0C3EE8393}"/>
              </a:ext>
            </a:extLst>
          </p:cNvPr>
          <p:cNvCxnSpPr>
            <a:cxnSpLocks/>
          </p:cNvCxnSpPr>
          <p:nvPr/>
        </p:nvCxnSpPr>
        <p:spPr>
          <a:xfrm flipH="1">
            <a:off x="4113608" y="1567137"/>
            <a:ext cx="1501" cy="104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180">
            <a:extLst>
              <a:ext uri="{FF2B5EF4-FFF2-40B4-BE49-F238E27FC236}">
                <a16:creationId xmlns:a16="http://schemas.microsoft.com/office/drawing/2014/main" id="{1D6F3574-E212-4DC2-8499-705E76257B78}"/>
              </a:ext>
            </a:extLst>
          </p:cNvPr>
          <p:cNvCxnSpPr>
            <a:cxnSpLocks/>
          </p:cNvCxnSpPr>
          <p:nvPr/>
        </p:nvCxnSpPr>
        <p:spPr>
          <a:xfrm flipH="1">
            <a:off x="1200641" y="1567136"/>
            <a:ext cx="2912967" cy="125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1763052-F07B-4760-B4AA-2240FE725202}"/>
              </a:ext>
            </a:extLst>
          </p:cNvPr>
          <p:cNvSpPr txBox="1"/>
          <p:nvPr/>
        </p:nvSpPr>
        <p:spPr>
          <a:xfrm>
            <a:off x="834887" y="321111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context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CD6C8-ECB8-4F8E-88CB-30391606FAD1}"/>
              </a:ext>
            </a:extLst>
          </p:cNvPr>
          <p:cNvSpPr txBox="1"/>
          <p:nvPr/>
        </p:nvSpPr>
        <p:spPr>
          <a:xfrm>
            <a:off x="4963718" y="320260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W_in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EA8750-6680-452D-A881-B49B11E8C1D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663526" y="2556107"/>
            <a:ext cx="7172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C0FCA14-7E85-4656-A20E-35E74AD0458C}"/>
              </a:ext>
            </a:extLst>
          </p:cNvPr>
          <p:cNvSpPr txBox="1"/>
          <p:nvPr/>
        </p:nvSpPr>
        <p:spPr>
          <a:xfrm>
            <a:off x="10323766" y="1647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latin typeface="STXingkai" charset="-122"/>
                <a:ea typeface="STXingkai" charset="-122"/>
                <a:cs typeface="STXingkai" charset="-122"/>
              </a:rPr>
              <a:t>求和取平均</a:t>
            </a:r>
            <a:endParaRPr kumimoji="1" lang="zh-CN" altLang="en-US" dirty="0">
              <a:latin typeface="STXingkai" charset="-122"/>
              <a:ea typeface="STXingkai" charset="-122"/>
              <a:cs typeface="STXingkai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F62524-3382-4863-A53F-08FCF5C49C3B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0663526" y="3802083"/>
            <a:ext cx="717207" cy="2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6EA183F-036A-41C1-8BEA-75AFF882AD5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668848" y="5526708"/>
            <a:ext cx="711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68CC67E2-1307-4C4F-ACB4-3AA1BEFF35BC}"/>
              </a:ext>
            </a:extLst>
          </p:cNvPr>
          <p:cNvSpPr txBox="1"/>
          <p:nvPr/>
        </p:nvSpPr>
        <p:spPr>
          <a:xfrm>
            <a:off x="8184642" y="605950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W_in[context]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465D094-4DEE-40E6-B5B9-AA084823FC81}"/>
              </a:ext>
            </a:extLst>
          </p:cNvPr>
          <p:cNvCxnSpPr>
            <a:cxnSpLocks/>
          </p:cNvCxnSpPr>
          <p:nvPr/>
        </p:nvCxnSpPr>
        <p:spPr>
          <a:xfrm>
            <a:off x="8004773" y="2187773"/>
            <a:ext cx="179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3D1F525-9132-4B0E-A4A9-BDF9B8F6F937}"/>
              </a:ext>
            </a:extLst>
          </p:cNvPr>
          <p:cNvCxnSpPr/>
          <p:nvPr/>
        </p:nvCxnSpPr>
        <p:spPr>
          <a:xfrm>
            <a:off x="8004773" y="2187773"/>
            <a:ext cx="0" cy="442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B690CF3-6140-4405-85BC-55B89FBE8C5E}"/>
                  </a:ext>
                </a:extLst>
              </p:cNvPr>
              <p:cNvSpPr/>
              <p:nvPr/>
            </p:nvSpPr>
            <p:spPr>
              <a:xfrm>
                <a:off x="4831415" y="3812008"/>
                <a:ext cx="16957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kumimoji="1" lang="en-US" altLang="zh-CN" b="0"/>
                  <a:t>=vocab_size</a:t>
                </a:r>
              </a:p>
              <a:p>
                <a:r>
                  <a:rPr lang="en-US" altLang="zh-CN"/>
                  <a:t>emb_size=128</a:t>
                </a:r>
                <a:endParaRPr lang="zh-CN" altLang="en-US"/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B690CF3-6140-4405-85BC-55B89FBE8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15" y="3812008"/>
                <a:ext cx="1695785" cy="646331"/>
              </a:xfrm>
              <a:prstGeom prst="rect">
                <a:avLst/>
              </a:prstGeom>
              <a:blipFill>
                <a:blip r:embed="rId9"/>
                <a:stretch>
                  <a:fillRect l="-3237" t="-4717" r="-287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0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9F9032-2CAF-4F37-842F-B5F334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隐藏层计算过程，输出层</a:t>
            </a:r>
            <a:r>
              <a:rPr kumimoji="1" lang="en-US" altLang="zh-CN"/>
              <a:t>softmax</a:t>
            </a:r>
            <a:r>
              <a:rPr kumimoji="1" lang="zh-CN" altLang="en-US"/>
              <a:t>概率归一化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856815-4E47-4619-BDDA-2F6B7DDDE084}"/>
              </a:ext>
            </a:extLst>
          </p:cNvPr>
          <p:cNvSpPr txBox="1"/>
          <p:nvPr/>
        </p:nvSpPr>
        <p:spPr>
          <a:xfrm>
            <a:off x="1199587" y="1338382"/>
            <a:ext cx="252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Embedding</a:t>
            </a:r>
            <a:r>
              <a:rPr kumimoji="1" lang="zh-CN" altLang="en-US"/>
              <a:t>层输出各窗口向量矩阵（投影层）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C9F439-1206-4834-8027-3CE928CAB0B1}"/>
              </a:ext>
            </a:extLst>
          </p:cNvPr>
          <p:cNvSpPr txBox="1"/>
          <p:nvPr/>
        </p:nvSpPr>
        <p:spPr>
          <a:xfrm>
            <a:off x="1028008" y="383277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行为各训练上下文（</a:t>
            </a:r>
            <a:r>
              <a:rPr kumimoji="1" lang="en-US" altLang="zh-CN" sz="1400">
                <a:latin typeface="KaiTi" charset="-122"/>
                <a:ea typeface="KaiTi" charset="-122"/>
                <a:cs typeface="KaiTi" charset="-122"/>
              </a:rPr>
              <a:t>32</a:t>
            </a:r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个窗口）</a:t>
            </a:r>
            <a:endParaRPr kumimoji="1" lang="en-US" altLang="zh-CN" sz="1400">
              <a:latin typeface="KaiTi" charset="-122"/>
              <a:ea typeface="KaiTi" charset="-122"/>
              <a:cs typeface="KaiTi" charset="-122"/>
            </a:endParaRPr>
          </a:p>
          <a:p>
            <a:r>
              <a:rPr kumimoji="1" lang="zh-CN" altLang="en-US" sz="1400">
                <a:latin typeface="KaiTi" charset="-122"/>
                <a:ea typeface="KaiTi" charset="-122"/>
                <a:cs typeface="KaiTi" charset="-122"/>
              </a:rPr>
              <a:t>列为</a:t>
            </a:r>
            <a:r>
              <a:rPr kumimoji="1" lang="zh-CN" altLang="en-US" sz="1400" dirty="0">
                <a:latin typeface="KaiTi" charset="-122"/>
                <a:ea typeface="KaiTi" charset="-122"/>
                <a:cs typeface="KaiTi" charset="-122"/>
              </a:rPr>
              <a:t>各维度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5F1FFA2-7891-40C5-BACF-485B60897897}"/>
                  </a:ext>
                </a:extLst>
              </p:cNvPr>
              <p:cNvSpPr txBox="1"/>
              <p:nvPr/>
            </p:nvSpPr>
            <p:spPr>
              <a:xfrm>
                <a:off x="4051663" y="2123924"/>
                <a:ext cx="3112198" cy="110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128_|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5F1FFA2-7891-40C5-BACF-485B60897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63" y="2123924"/>
                <a:ext cx="3112198" cy="1101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F5DDC0-4F37-4DCB-8F29-0E1E531F2939}"/>
                  </a:ext>
                </a:extLst>
              </p:cNvPr>
              <p:cNvSpPr txBox="1"/>
              <p:nvPr/>
            </p:nvSpPr>
            <p:spPr>
              <a:xfrm>
                <a:off x="921345" y="2123924"/>
                <a:ext cx="2911503" cy="107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1_1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1_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1_1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28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_1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_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_1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28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_1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_1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_1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28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DF5DDC0-4F37-4DCB-8F29-0E1E531F2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45" y="2123924"/>
                <a:ext cx="2911503" cy="1078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952C062B-4765-4BFC-B8F5-0FB2074EEC45}"/>
              </a:ext>
            </a:extLst>
          </p:cNvPr>
          <p:cNvSpPr/>
          <p:nvPr/>
        </p:nvSpPr>
        <p:spPr>
          <a:xfrm>
            <a:off x="632897" y="3312673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h=</a:t>
            </a:r>
            <a:r>
              <a:rPr lang="zh-CN" altLang="en-US" b="1">
                <a:solidFill>
                  <a:srgbClr val="FF0000"/>
                </a:solidFill>
              </a:rPr>
              <a:t>T.mean(W_in[context], axis=1)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C31D458-35EF-43E2-9FEA-CB144AB694E2}"/>
              </a:ext>
            </a:extLst>
          </p:cNvPr>
          <p:cNvSpPr/>
          <p:nvPr/>
        </p:nvSpPr>
        <p:spPr>
          <a:xfrm>
            <a:off x="5177995" y="3312205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W_out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DBE3642-A9CC-4D03-96EE-D21908ECE757}"/>
              </a:ext>
            </a:extLst>
          </p:cNvPr>
          <p:cNvSpPr txBox="1"/>
          <p:nvPr/>
        </p:nvSpPr>
        <p:spPr>
          <a:xfrm>
            <a:off x="3832828" y="248976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*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AC571B0-507F-4AE3-A73E-09C36B31416E}"/>
              </a:ext>
            </a:extLst>
          </p:cNvPr>
          <p:cNvSpPr txBox="1"/>
          <p:nvPr/>
        </p:nvSpPr>
        <p:spPr>
          <a:xfrm>
            <a:off x="4942528" y="1343261"/>
            <a:ext cx="133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隐藏层矩阵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DB7886-A7B5-4D74-84EB-F7808C6B36EE}"/>
              </a:ext>
            </a:extLst>
          </p:cNvPr>
          <p:cNvSpPr txBox="1"/>
          <p:nvPr/>
        </p:nvSpPr>
        <p:spPr>
          <a:xfrm>
            <a:off x="7213399" y="24785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=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64EA7B-BC2B-4A78-8BE5-38DA9C1643F7}"/>
                  </a:ext>
                </a:extLst>
              </p:cNvPr>
              <p:cNvSpPr txBox="1"/>
              <p:nvPr/>
            </p:nvSpPr>
            <p:spPr>
              <a:xfrm>
                <a:off x="7601491" y="2123924"/>
                <a:ext cx="2710934" cy="110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32_|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64EA7B-BC2B-4A78-8BE5-38DA9C16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91" y="2123924"/>
                <a:ext cx="2710934" cy="11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25FB95AF-61CE-407B-B6F7-D1900B5EEEF3}"/>
              </a:ext>
            </a:extLst>
          </p:cNvPr>
          <p:cNvSpPr txBox="1"/>
          <p:nvPr/>
        </p:nvSpPr>
        <p:spPr>
          <a:xfrm>
            <a:off x="8124588" y="1301262"/>
            <a:ext cx="166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输出各窗口预测词语分布</a:t>
            </a:r>
            <a:endParaRPr kumimoji="1"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F301B1D-4BCB-4E6A-A66E-127E835AD15B}"/>
              </a:ext>
            </a:extLst>
          </p:cNvPr>
          <p:cNvCxnSpPr>
            <a:cxnSpLocks/>
          </p:cNvCxnSpPr>
          <p:nvPr/>
        </p:nvCxnSpPr>
        <p:spPr>
          <a:xfrm>
            <a:off x="10932160" y="2663206"/>
            <a:ext cx="0" cy="155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9510B1A-C18A-44E6-9B3B-169D4A1F1329}"/>
              </a:ext>
            </a:extLst>
          </p:cNvPr>
          <p:cNvSpPr/>
          <p:nvPr/>
        </p:nvSpPr>
        <p:spPr>
          <a:xfrm>
            <a:off x="10495838" y="19475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latin typeface="STXingkai" charset="-122"/>
                <a:ea typeface="STXingkai" charset="-122"/>
                <a:cs typeface="STXingkai" charset="-122"/>
              </a:rPr>
              <a:t>softmax</a:t>
            </a:r>
            <a:r>
              <a:rPr kumimoji="1" lang="zh-CN" altLang="en-US">
                <a:latin typeface="STXingkai" charset="-122"/>
                <a:ea typeface="STXingkai" charset="-122"/>
                <a:cs typeface="STXingkai" charset="-122"/>
              </a:rPr>
              <a:t>激活</a:t>
            </a:r>
            <a:endParaRPr kumimoji="1" lang="zh-CN" altLang="en-US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362A163-8102-434E-A991-C4406E46AB2D}"/>
              </a:ext>
            </a:extLst>
          </p:cNvPr>
          <p:cNvSpPr/>
          <p:nvPr/>
        </p:nvSpPr>
        <p:spPr>
          <a:xfrm>
            <a:off x="7839504" y="3312205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u = T.dot(h, W_out)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3D8D681-C213-4331-9C0B-E3EB64BDB110}"/>
                  </a:ext>
                </a:extLst>
              </p:cNvPr>
              <p:cNvSpPr txBox="1"/>
              <p:nvPr/>
            </p:nvSpPr>
            <p:spPr>
              <a:xfrm>
                <a:off x="8909421" y="4417751"/>
                <a:ext cx="2710934" cy="126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mr-IN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1_1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_1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mr-IN" altLang="zh-CN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kumimoji="1" lang="mr-I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  <m:sup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3D8D681-C213-4331-9C0B-E3EB64BD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421" y="4417751"/>
                <a:ext cx="2710934" cy="1261949"/>
              </a:xfrm>
              <a:prstGeom prst="rect">
                <a:avLst/>
              </a:prstGeom>
              <a:blipFill>
                <a:blip r:embed="rId5"/>
                <a:stretch>
                  <a:fillRect b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5D59C31B-B6CC-46A3-9772-6BD307BD1DA8}"/>
              </a:ext>
            </a:extLst>
          </p:cNvPr>
          <p:cNvSpPr/>
          <p:nvPr/>
        </p:nvSpPr>
        <p:spPr>
          <a:xfrm>
            <a:off x="8523641" y="3851948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预测词语概率分布</a:t>
            </a:r>
            <a:endParaRPr kumimoji="1"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234CF54-440A-49DE-B562-9370D3DF9CEF}"/>
              </a:ext>
            </a:extLst>
          </p:cNvPr>
          <p:cNvSpPr/>
          <p:nvPr/>
        </p:nvSpPr>
        <p:spPr>
          <a:xfrm>
            <a:off x="9250026" y="5774789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T.nnet.softmax(u)</a:t>
            </a: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BBE33B9-672F-4ED8-8595-3FF8E51AE56E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10312425" y="2675390"/>
            <a:ext cx="6197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6C1A9-D67E-4BCD-8284-CAC5D8E4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循环（递归）神经网络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F952C-F824-4379-A735-F0DF26A7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循环神经网络（</a:t>
            </a:r>
            <a:r>
              <a:rPr lang="en-US" altLang="zh-CN"/>
              <a:t>recurrent neural network</a:t>
            </a:r>
            <a:r>
              <a:rPr lang="zh-CN" altLang="en-US"/>
              <a:t>）或</a:t>
            </a:r>
            <a:r>
              <a:rPr lang="en-US" altLang="zh-CN"/>
              <a:t>RNN</a:t>
            </a:r>
            <a:r>
              <a:rPr lang="zh-CN" altLang="en-US"/>
              <a:t>（</a:t>
            </a:r>
            <a:r>
              <a:rPr lang="en-US" altLang="zh-CN"/>
              <a:t>Rumelhart et al. 1986c</a:t>
            </a:r>
            <a:r>
              <a:rPr lang="zh-CN" altLang="en-US"/>
              <a:t>）是一类处理序列的神经网络</a:t>
            </a:r>
            <a:endParaRPr lang="en-US" altLang="zh-CN"/>
          </a:p>
          <a:p>
            <a:r>
              <a:rPr lang="zh-CN" altLang="en-US"/>
              <a:t>序列长度可以很长，也可以变长</a:t>
            </a:r>
            <a:endParaRPr lang="en-US" altLang="zh-CN"/>
          </a:p>
          <a:p>
            <a:r>
              <a:rPr lang="en-US" altLang="zh-CN"/>
              <a:t>20</a:t>
            </a:r>
            <a:r>
              <a:rPr lang="zh-CN" altLang="en-US"/>
              <a:t>世纪</a:t>
            </a:r>
            <a:r>
              <a:rPr lang="en-US" altLang="zh-CN"/>
              <a:t>80</a:t>
            </a:r>
            <a:r>
              <a:rPr lang="zh-CN" altLang="en-US"/>
              <a:t>年代机器学习和统计模型思想：共享参数</a:t>
            </a:r>
          </a:p>
        </p:txBody>
      </p:sp>
    </p:spTree>
    <p:extLst>
      <p:ext uri="{BB962C8B-B14F-4D97-AF65-F5344CB8AC3E}">
        <p14:creationId xmlns:p14="http://schemas.microsoft.com/office/powerpoint/2010/main" val="2613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17DB-5C37-477B-BD1E-C5B63E99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计算图与表达式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B83D19-EABC-417A-AC8D-1F68CF931B68}"/>
                  </a:ext>
                </a:extLst>
              </p:cNvPr>
              <p:cNvSpPr txBox="1"/>
              <p:nvPr/>
            </p:nvSpPr>
            <p:spPr>
              <a:xfrm>
                <a:off x="1046376" y="1644977"/>
                <a:ext cx="231646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B83D19-EABC-417A-AC8D-1F68CF93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6" y="1644977"/>
                <a:ext cx="2316468" cy="295594"/>
              </a:xfrm>
              <a:prstGeom prst="rect">
                <a:avLst/>
              </a:prstGeom>
              <a:blipFill>
                <a:blip r:embed="rId2"/>
                <a:stretch>
                  <a:fillRect l="-1842" t="-6250" r="-289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27A456-D8E3-4610-A70B-7117D584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2284286"/>
            <a:ext cx="8667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517</Words>
  <Application>Microsoft Office PowerPoint</Application>
  <PresentationFormat>宽屏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KaiTi</vt:lpstr>
      <vt:lpstr>等线</vt:lpstr>
      <vt:lpstr>等线 Light</vt:lpstr>
      <vt:lpstr>STXingkai</vt:lpstr>
      <vt:lpstr>Arial</vt:lpstr>
      <vt:lpstr>Cambria Math</vt:lpstr>
      <vt:lpstr>Office 主题​​</vt:lpstr>
      <vt:lpstr>文本分类技术及实践</vt:lpstr>
      <vt:lpstr>文本分类技术及实践</vt:lpstr>
      <vt:lpstr>PowerPoint 演示文稿</vt:lpstr>
      <vt:lpstr>PowerPoint 演示文稿</vt:lpstr>
      <vt:lpstr>CBOW模型简图</vt:lpstr>
      <vt:lpstr>Embedding层文本向量化过程</vt:lpstr>
      <vt:lpstr>隐藏层计算过程，输出层softmax概率归一化</vt:lpstr>
      <vt:lpstr>循环（递归）神经网络</vt:lpstr>
      <vt:lpstr>计算图与表达式</vt:lpstr>
      <vt:lpstr>RNN三种设计模式1</vt:lpstr>
      <vt:lpstr>RNN三种设计模式2</vt:lpstr>
      <vt:lpstr>RNN三种设计模式3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21</cp:revision>
  <dcterms:created xsi:type="dcterms:W3CDTF">2020-01-22T04:52:15Z</dcterms:created>
  <dcterms:modified xsi:type="dcterms:W3CDTF">2020-01-26T10:54:35Z</dcterms:modified>
</cp:coreProperties>
</file>