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E52B6-7885-46CA-BC46-4FE3E285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8AA66-6FA3-4B82-9EF8-50C197C7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3DC59-8626-4E14-9D32-5027A8B8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1D50-A875-4585-B5F4-02FFE403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E410B-5388-42E6-874F-8D71765D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AF2CF-FF0E-4AA6-8EED-F2999ACA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7A55-850B-441F-848F-35CE8365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BB103-0B03-4F5C-9C94-F3A940A2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A176-269D-4093-B7EE-B5FAFA5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B554C-5895-402B-B7E2-E776EA8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E08DDA-DDBC-45F6-8BAC-BC214107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E5409-EC64-4141-95DC-D303C020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E1B2D-8C1D-4727-93AB-C371C2E4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12F4A-CEDF-44F4-B30B-D264CC7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F56F2-80F1-440C-9F71-F4FB5B8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4AFE-F165-4311-8599-DD224B6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54055-0A18-4A32-AAE4-273F37FA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D097-D27F-4B0E-BDA7-CD51AB8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34BB-2D74-45F9-BC30-F74FC39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B559-A6A4-4B1E-A63C-31A148FC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43C-C136-49FE-832A-244E41C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B715D-7991-4017-B26A-85DC22BE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E6E9F-6AB0-40BF-AD51-C3A0BCBF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43B2-FEA4-4AC9-B803-98AA546F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331EF-3E3D-499C-927C-C55A7EB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01E0-992D-4509-A08A-C03BAB8F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091DA-2DDE-410C-96F3-4DA95C4B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79900-CCCB-4F87-8ECD-47B3E728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A0EB-9369-450F-8BA8-F238205F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9C585-6818-4E72-9232-3902CBA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09F19-3A72-4DA8-BC9A-6C307EBF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71D60-7894-4282-BB8A-C13D73B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747F2-FD85-4FF0-8E53-97B4F637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7BB47-691F-4287-8C69-14310A04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2D4B1-0BA3-454B-B30A-C6D9B515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CBF33-EB36-460D-8F48-3D2EC196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BA032-DF16-45D4-9508-81FB159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57970-E2CF-4EF8-B363-C2C78D12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9A6C9-9EFB-434C-A4DA-CCB9AF47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2BB0-335E-47F6-BAE9-DBCA08B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B2796-1638-48C6-8C69-15EF3F8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1FF66-FA6E-4099-8765-02D0D85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FD9D89-C89E-4C86-91E8-401F3B75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51392-01C8-4483-9B6B-D54DDBAE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D6626-D5D3-401D-8496-743C5247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41BC3-DE3B-48EE-9B2E-313CFA03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2165-7355-432E-9ABB-601D603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DE62-1821-4F03-B8D1-F072BF3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8EE60-D84E-481E-83FC-2A86CF5A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8CFBF-20B0-473C-92DE-9513D279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2C5AC-DB9D-44AF-9DB1-967336CE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532A1-D72C-4513-B077-AB1B3FAA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4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364C-783D-4297-AC1C-C63952CB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741F8-2874-451C-9634-52D1CCAA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CF9C5-0940-4937-BAAB-2FCBCED0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CEFD5-ABC5-4569-A5C3-A3A9BD2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EA7F5-BC26-45CA-83C6-2C8440E4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AC598-A83B-46DA-9700-B57A5A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FBCD0-770B-4622-AEC2-36F06E4B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A554-6669-4AD5-93BC-7269176A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108"/>
            <a:ext cx="10515600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9B3AE-B27E-4800-8E14-F5AFFD94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EE23-552E-4128-BB8B-C4EF985F788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53551-4C87-43E8-A953-33395A452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7111D-DE13-4932-8743-46FEF331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F43D-4906-46C2-B812-B7AEB57D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0D82E-D33B-4DDC-8AD4-8CC0EF68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baiziyu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553F8-516D-44C2-8898-5B2EDABE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A15A5-012D-4217-BAA7-55E5C2ECBA77}"/>
              </a:ext>
            </a:extLst>
          </p:cNvPr>
          <p:cNvSpPr txBox="1"/>
          <p:nvPr/>
        </p:nvSpPr>
        <p:spPr>
          <a:xfrm>
            <a:off x="908361" y="1301262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每个时间步都有输出，并且隐藏单元之间有连接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D924B-515C-46A0-9CE1-6AA1D6E0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20875"/>
            <a:ext cx="7048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50E2-8C33-4C6C-8B7F-C2643D4C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F90F3C-3715-4058-9DD5-41274ACBB4F0}"/>
              </a:ext>
            </a:extLst>
          </p:cNvPr>
          <p:cNvSpPr txBox="1"/>
          <p:nvPr/>
        </p:nvSpPr>
        <p:spPr>
          <a:xfrm>
            <a:off x="908361" y="1301262"/>
            <a:ext cx="865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每个时间步都有输出，并且只有当前时刻的输出到下一时刻的隐藏单元之间有连接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9036-4C8F-4DE6-BF81-63A408E9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867391"/>
            <a:ext cx="7019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21F0-97F0-42DD-B589-76DA1CE3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56E7B4-49F7-4FAF-B71A-86AD8C5CAF67}"/>
              </a:ext>
            </a:extLst>
          </p:cNvPr>
          <p:cNvSpPr txBox="1"/>
          <p:nvPr/>
        </p:nvSpPr>
        <p:spPr>
          <a:xfrm>
            <a:off x="908361" y="130126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隐藏单元之间有连接，读取整个序列后产生单个输出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1060B-237E-4831-841D-23E4BDBB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789080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A5C5A6-992F-4B94-8A4A-FFAC76EF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80" y="3052518"/>
            <a:ext cx="2800350" cy="2914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DB026F-0BFD-4A67-B53E-764249BC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63" y="833193"/>
            <a:ext cx="2743200" cy="5133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EA7E06-223E-4FDB-AED8-306B1CD3C59F}"/>
              </a:ext>
            </a:extLst>
          </p:cNvPr>
          <p:cNvSpPr/>
          <p:nvPr/>
        </p:nvSpPr>
        <p:spPr>
          <a:xfrm>
            <a:off x="6751163" y="4095946"/>
            <a:ext cx="2800350" cy="187122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AE0DDF-14AE-418F-A8D3-8CB8A26A847B}"/>
              </a:ext>
            </a:extLst>
          </p:cNvPr>
          <p:cNvSpPr/>
          <p:nvPr/>
        </p:nvSpPr>
        <p:spPr>
          <a:xfrm>
            <a:off x="2499380" y="4095946"/>
            <a:ext cx="2800350" cy="187122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E3CD58-5653-4C29-B09F-62B995BDB549}"/>
              </a:ext>
            </a:extLst>
          </p:cNvPr>
          <p:cNvSpPr/>
          <p:nvPr/>
        </p:nvSpPr>
        <p:spPr>
          <a:xfrm>
            <a:off x="2499380" y="2978870"/>
            <a:ext cx="2800350" cy="801278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B3FBE1-1BA4-4C20-8705-EF2AFDFAF4C1}"/>
              </a:ext>
            </a:extLst>
          </p:cNvPr>
          <p:cNvSpPr/>
          <p:nvPr/>
        </p:nvSpPr>
        <p:spPr>
          <a:xfrm>
            <a:off x="6751163" y="759348"/>
            <a:ext cx="2800350" cy="801278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AB4016-EED2-41A9-A59E-A6559A5F1002}"/>
              </a:ext>
            </a:extLst>
          </p:cNvPr>
          <p:cNvSpPr/>
          <p:nvPr/>
        </p:nvSpPr>
        <p:spPr>
          <a:xfrm>
            <a:off x="6752735" y="1897325"/>
            <a:ext cx="2800350" cy="18712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CBFA32-10D3-4A1B-88BB-4ED5B38113C5}"/>
              </a:ext>
            </a:extLst>
          </p:cNvPr>
          <p:cNvSpPr txBox="1"/>
          <p:nvPr/>
        </p:nvSpPr>
        <p:spPr>
          <a:xfrm>
            <a:off x="9784140" y="18973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增加的隐藏层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E3FB8784-DED2-4B41-A6E7-57B273CB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逻辑回归与多层感知机</a:t>
            </a:r>
          </a:p>
        </p:txBody>
      </p:sp>
    </p:spTree>
    <p:extLst>
      <p:ext uri="{BB962C8B-B14F-4D97-AF65-F5344CB8AC3E}">
        <p14:creationId xmlns:p14="http://schemas.microsoft.com/office/powerpoint/2010/main" val="24215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6E4BFF-536F-4A93-8574-ACED62D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653DBD-EAD5-4D52-A3A8-70566C7AF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79C16-EE17-4B14-8633-FE67340B7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959" y="42269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分类过程图示</a:t>
            </a:r>
          </a:p>
        </p:txBody>
      </p:sp>
      <p:sp>
        <p:nvSpPr>
          <p:cNvPr id="5" name="矩形 4"/>
          <p:cNvSpPr/>
          <p:nvPr/>
        </p:nvSpPr>
        <p:spPr>
          <a:xfrm>
            <a:off x="1949570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39882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图书管理员</a:t>
            </a:r>
          </a:p>
        </p:txBody>
      </p:sp>
      <p:sp>
        <p:nvSpPr>
          <p:cNvPr id="7" name="矩形 6"/>
          <p:cNvSpPr/>
          <p:nvPr/>
        </p:nvSpPr>
        <p:spPr>
          <a:xfrm>
            <a:off x="6530195" y="1000661"/>
            <a:ext cx="1587260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摆放到“</a:t>
            </a:r>
            <a:r>
              <a:rPr lang="zh-CN" altLang="zh-CN"/>
              <a:t>文学艺术</a:t>
            </a:r>
            <a:r>
              <a:rPr lang="zh-CN" altLang="en-US"/>
              <a:t>”书架</a:t>
            </a:r>
          </a:p>
        </p:txBody>
      </p:sp>
      <p:sp>
        <p:nvSpPr>
          <p:cNvPr id="8" name="矩形 7"/>
          <p:cNvSpPr/>
          <p:nvPr/>
        </p:nvSpPr>
        <p:spPr>
          <a:xfrm>
            <a:off x="1949570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4239881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分类系统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6530192" y="2434255"/>
            <a:ext cx="1587263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输出类别（类目）</a:t>
            </a:r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3536829" y="1324155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5827141" y="132415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36829" y="2776438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27140" y="277859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94030" y="3305391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分词：唐诗 三百首</a:t>
            </a:r>
            <a:endParaRPr lang="en-US" altLang="zh-CN"/>
          </a:p>
          <a:p>
            <a:r>
              <a:rPr lang="zh-CN" altLang="en-US"/>
              <a:t>向量化：</a:t>
            </a:r>
            <a:r>
              <a:rPr lang="en-US" altLang="zh-CN"/>
              <a:t>[1,0,...1,0]</a:t>
            </a:r>
          </a:p>
          <a:p>
            <a:r>
              <a:rPr lang="zh-CN" altLang="en-US"/>
              <a:t>分类预测：运算</a:t>
            </a:r>
          </a:p>
        </p:txBody>
      </p:sp>
    </p:spTree>
    <p:extLst>
      <p:ext uri="{BB962C8B-B14F-4D97-AF65-F5344CB8AC3E}">
        <p14:creationId xmlns:p14="http://schemas.microsoft.com/office/powerpoint/2010/main" val="26514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1594154" y="4136189"/>
            <a:ext cx="1052423" cy="47445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词袋</a:t>
            </a:r>
          </a:p>
        </p:txBody>
      </p:sp>
      <p:sp>
        <p:nvSpPr>
          <p:cNvPr id="4" name="矩形 3"/>
          <p:cNvSpPr/>
          <p:nvPr/>
        </p:nvSpPr>
        <p:spPr>
          <a:xfrm>
            <a:off x="688379" y="2534555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唐诗</a:t>
            </a:r>
          </a:p>
        </p:txBody>
      </p:sp>
      <p:sp>
        <p:nvSpPr>
          <p:cNvPr id="5" name="矩形 4"/>
          <p:cNvSpPr/>
          <p:nvPr/>
        </p:nvSpPr>
        <p:spPr>
          <a:xfrm>
            <a:off x="1654538" y="1999716"/>
            <a:ext cx="992039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三百首</a:t>
            </a:r>
          </a:p>
        </p:txBody>
      </p:sp>
      <p:sp>
        <p:nvSpPr>
          <p:cNvPr id="6" name="矩形 5"/>
          <p:cNvSpPr/>
          <p:nvPr/>
        </p:nvSpPr>
        <p:spPr>
          <a:xfrm>
            <a:off x="1801187" y="270133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英语</a:t>
            </a:r>
          </a:p>
        </p:txBody>
      </p:sp>
      <p:sp>
        <p:nvSpPr>
          <p:cNvPr id="7" name="矩形 6"/>
          <p:cNvSpPr/>
          <p:nvPr/>
        </p:nvSpPr>
        <p:spPr>
          <a:xfrm>
            <a:off x="1059315" y="3272112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词汇</a:t>
            </a:r>
          </a:p>
        </p:txBody>
      </p:sp>
      <p:sp>
        <p:nvSpPr>
          <p:cNvPr id="8" name="矩形 7"/>
          <p:cNvSpPr/>
          <p:nvPr/>
        </p:nvSpPr>
        <p:spPr>
          <a:xfrm>
            <a:off x="2913995" y="2261384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中式</a:t>
            </a:r>
          </a:p>
        </p:txBody>
      </p:sp>
      <p:sp>
        <p:nvSpPr>
          <p:cNvPr id="9" name="矩形 8"/>
          <p:cNvSpPr/>
          <p:nvPr/>
        </p:nvSpPr>
        <p:spPr>
          <a:xfrm>
            <a:off x="2543059" y="327211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面点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50881" y="3829389"/>
          <a:ext cx="528799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唐诗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三百首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英语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词汇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中式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面点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4026803" y="1574234"/>
            <a:ext cx="4941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假设词袋中只有</a:t>
            </a:r>
            <a:r>
              <a:rPr lang="en-US" altLang="zh-CN"/>
              <a:t>6</a:t>
            </a:r>
            <a:r>
              <a:rPr lang="zh-CN" altLang="en-US"/>
              <a:t>个词语卡片，每张词语卡片后边都需要写一个数值。在拿到一段文本并进行分词后，这个数值就可以根据一定规则算出。比如“唐诗三百首”分词后词语序列为：唐诗，三百首。规则为：词语序列中出现的词语其数值为</a:t>
            </a:r>
            <a:r>
              <a:rPr lang="en-US" altLang="zh-CN"/>
              <a:t>1</a:t>
            </a:r>
            <a:r>
              <a:rPr lang="zh-CN" altLang="en-US"/>
              <a:t>，词语序列中未出现的词语其数值为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272666" y="42329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72666" y="457306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英语词汇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72666" y="4913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中式面点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3" name="云形标注 32"/>
          <p:cNvSpPr/>
          <p:nvPr/>
        </p:nvSpPr>
        <p:spPr>
          <a:xfrm>
            <a:off x="8985257" y="1831326"/>
            <a:ext cx="2208363" cy="1309952"/>
          </a:xfrm>
          <a:prstGeom prst="cloudCallout">
            <a:avLst>
              <a:gd name="adj1" fmla="val -39192"/>
              <a:gd name="adj2" fmla="val 73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你能写出剩余书名的词向量吗？</a:t>
            </a:r>
          </a:p>
        </p:txBody>
      </p:sp>
    </p:spTree>
    <p:extLst>
      <p:ext uri="{BB962C8B-B14F-4D97-AF65-F5344CB8AC3E}">
        <p14:creationId xmlns:p14="http://schemas.microsoft.com/office/powerpoint/2010/main" val="4291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B8EF3A-94F3-4615-881B-1800F93E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CBOW</a:t>
            </a:r>
            <a:r>
              <a:rPr lang="zh-CN" altLang="en-US"/>
              <a:t>模型简图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9B610-E0DB-452C-AAC3-25238C131A7A}"/>
              </a:ext>
            </a:extLst>
          </p:cNvPr>
          <p:cNvSpPr/>
          <p:nvPr/>
        </p:nvSpPr>
        <p:spPr>
          <a:xfrm>
            <a:off x="4355184" y="1780297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06A58-1E76-422F-A424-64EF05A70E0B}"/>
              </a:ext>
            </a:extLst>
          </p:cNvPr>
          <p:cNvSpPr txBox="1"/>
          <p:nvPr/>
        </p:nvSpPr>
        <p:spPr>
          <a:xfrm>
            <a:off x="3431357" y="19962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w(t-2)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962477-03F2-4691-A949-89B634E6F351}"/>
              </a:ext>
            </a:extLst>
          </p:cNvPr>
          <p:cNvSpPr/>
          <p:nvPr/>
        </p:nvSpPr>
        <p:spPr>
          <a:xfrm>
            <a:off x="4355183" y="2768905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9F67E8-466F-43BD-8C0F-9B207AD8DCA1}"/>
              </a:ext>
            </a:extLst>
          </p:cNvPr>
          <p:cNvSpPr/>
          <p:nvPr/>
        </p:nvSpPr>
        <p:spPr>
          <a:xfrm>
            <a:off x="4355184" y="4271866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4F7FF-33C2-4D22-A8D9-AA1B94A6A9FE}"/>
              </a:ext>
            </a:extLst>
          </p:cNvPr>
          <p:cNvSpPr/>
          <p:nvPr/>
        </p:nvSpPr>
        <p:spPr>
          <a:xfrm>
            <a:off x="4355183" y="526047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17BCD5-814E-4882-835E-064DF9FC6BD9}"/>
              </a:ext>
            </a:extLst>
          </p:cNvPr>
          <p:cNvSpPr txBox="1"/>
          <p:nvPr/>
        </p:nvSpPr>
        <p:spPr>
          <a:xfrm>
            <a:off x="3431356" y="298487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w(t-1)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D7D77-7138-4322-A976-331AA147EA56}"/>
              </a:ext>
            </a:extLst>
          </p:cNvPr>
          <p:cNvSpPr txBox="1"/>
          <p:nvPr/>
        </p:nvSpPr>
        <p:spPr>
          <a:xfrm>
            <a:off x="3431356" y="448783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w(t+1)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38E928-EA29-4B5F-8033-DDB8A095C4E5}"/>
              </a:ext>
            </a:extLst>
          </p:cNvPr>
          <p:cNvSpPr txBox="1"/>
          <p:nvPr/>
        </p:nvSpPr>
        <p:spPr>
          <a:xfrm>
            <a:off x="3431356" y="547510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w(t+2)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4EF2CA-4B74-4FB3-8F71-D5E41AB4B425}"/>
              </a:ext>
            </a:extLst>
          </p:cNvPr>
          <p:cNvSpPr/>
          <p:nvPr/>
        </p:nvSpPr>
        <p:spPr>
          <a:xfrm>
            <a:off x="6345810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A15E77-0847-4A6B-9677-559FB08979BC}"/>
              </a:ext>
            </a:extLst>
          </p:cNvPr>
          <p:cNvSpPr/>
          <p:nvPr/>
        </p:nvSpPr>
        <p:spPr>
          <a:xfrm>
            <a:off x="7742548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EE6943-17AE-4AFE-9E89-C94498BF7DA6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835951" y="2180936"/>
            <a:ext cx="1509859" cy="182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763EA1-6D95-47DE-806C-309B167B3D0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835950" y="3169544"/>
            <a:ext cx="1509860" cy="836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06B027-484E-43D0-9853-09365FAE750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35951" y="4006173"/>
            <a:ext cx="1509859" cy="66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48BE2E-7C2C-4786-A20D-5B205FFBF2D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835950" y="4006173"/>
            <a:ext cx="1509860" cy="165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93581B-0033-4422-9D66-CD913EDA95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826577" y="4006173"/>
            <a:ext cx="915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0E2347B-F674-41E0-81F5-3A1FA3D05010}"/>
              </a:ext>
            </a:extLst>
          </p:cNvPr>
          <p:cNvSpPr txBox="1"/>
          <p:nvPr/>
        </p:nvSpPr>
        <p:spPr>
          <a:xfrm>
            <a:off x="6257418" y="31551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4EDF6C-CABE-4C90-ACFE-E80002412475}"/>
              </a:ext>
            </a:extLst>
          </p:cNvPr>
          <p:cNvSpPr txBox="1"/>
          <p:nvPr/>
        </p:nvSpPr>
        <p:spPr>
          <a:xfrm>
            <a:off x="8336436" y="38215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w(t)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79E4B51-AEF0-4041-9707-77DA5C97B156}"/>
              </a:ext>
            </a:extLst>
          </p:cNvPr>
          <p:cNvSpPr txBox="1"/>
          <p:nvPr/>
        </p:nvSpPr>
        <p:spPr>
          <a:xfrm>
            <a:off x="4272400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FB970-1E22-493D-9B08-C215C130B5F0}"/>
              </a:ext>
            </a:extLst>
          </p:cNvPr>
          <p:cNvSpPr txBox="1"/>
          <p:nvPr/>
        </p:nvSpPr>
        <p:spPr>
          <a:xfrm>
            <a:off x="6257418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投影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D51E30-64B2-4086-A86B-DC3EA7893287}"/>
              </a:ext>
            </a:extLst>
          </p:cNvPr>
          <p:cNvSpPr txBox="1"/>
          <p:nvPr/>
        </p:nvSpPr>
        <p:spPr>
          <a:xfrm>
            <a:off x="7659765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91012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层文本向量化过程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25A84-EA3E-43CF-942F-B184C771AD5B}"/>
              </a:ext>
            </a:extLst>
          </p:cNvPr>
          <p:cNvSpPr txBox="1"/>
          <p:nvPr/>
        </p:nvSpPr>
        <p:spPr>
          <a:xfrm>
            <a:off x="1188628" y="3583279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输入词索引</a:t>
            </a:r>
            <a:r>
              <a:rPr kumimoji="1" lang="zh-CN" altLang="en-US"/>
              <a:t>表示的窗口向量</a:t>
            </a:r>
            <a:r>
              <a:rPr kumimoji="1" lang="zh-CN" altLang="en-US" dirty="0"/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22354D-9AFC-4C74-9EE1-066504E2B5B3}"/>
              </a:ext>
            </a:extLst>
          </p:cNvPr>
          <p:cNvSpPr txBox="1"/>
          <p:nvPr/>
        </p:nvSpPr>
        <p:spPr>
          <a:xfrm>
            <a:off x="5472811" y="1301262"/>
            <a:ext cx="18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嵌入层参数矩阵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/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/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36">
            <a:extLst>
              <a:ext uri="{FF2B5EF4-FFF2-40B4-BE49-F238E27FC236}">
                <a16:creationId xmlns:a16="http://schemas.microsoft.com/office/drawing/2014/main" id="{01A54707-8610-4BF0-A5D1-635FF04DACC9}"/>
              </a:ext>
            </a:extLst>
          </p:cNvPr>
          <p:cNvCxnSpPr>
            <a:cxnSpLocks/>
          </p:cNvCxnSpPr>
          <p:nvPr/>
        </p:nvCxnSpPr>
        <p:spPr>
          <a:xfrm flipV="1">
            <a:off x="1197674" y="1579727"/>
            <a:ext cx="0" cy="465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/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连接符 47">
            <a:extLst>
              <a:ext uri="{FF2B5EF4-FFF2-40B4-BE49-F238E27FC236}">
                <a16:creationId xmlns:a16="http://schemas.microsoft.com/office/drawing/2014/main" id="{A922F416-D23A-4A3E-A9B2-A024D6F0C5A6}"/>
              </a:ext>
            </a:extLst>
          </p:cNvPr>
          <p:cNvCxnSpPr>
            <a:cxnSpLocks/>
          </p:cNvCxnSpPr>
          <p:nvPr/>
        </p:nvCxnSpPr>
        <p:spPr>
          <a:xfrm flipV="1">
            <a:off x="1885332" y="1693818"/>
            <a:ext cx="0" cy="350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53">
            <a:extLst>
              <a:ext uri="{FF2B5EF4-FFF2-40B4-BE49-F238E27FC236}">
                <a16:creationId xmlns:a16="http://schemas.microsoft.com/office/drawing/2014/main" id="{FBAF67E3-7916-4C6C-B1A7-F1E60B78F2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824905" y="2395936"/>
            <a:ext cx="359737" cy="234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BD75511B-718F-450D-A32F-CF8AD32819DB}"/>
              </a:ext>
            </a:extLst>
          </p:cNvPr>
          <p:cNvCxnSpPr>
            <a:cxnSpLocks/>
          </p:cNvCxnSpPr>
          <p:nvPr/>
        </p:nvCxnSpPr>
        <p:spPr>
          <a:xfrm flipV="1">
            <a:off x="2632464" y="1846088"/>
            <a:ext cx="0" cy="1986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73">
            <a:extLst>
              <a:ext uri="{FF2B5EF4-FFF2-40B4-BE49-F238E27FC236}">
                <a16:creationId xmlns:a16="http://schemas.microsoft.com/office/drawing/2014/main" id="{B4FFC1EF-EFA9-4060-A9CC-57B24717A443}"/>
              </a:ext>
            </a:extLst>
          </p:cNvPr>
          <p:cNvCxnSpPr>
            <a:cxnSpLocks/>
          </p:cNvCxnSpPr>
          <p:nvPr/>
        </p:nvCxnSpPr>
        <p:spPr>
          <a:xfrm flipV="1">
            <a:off x="3275097" y="1959875"/>
            <a:ext cx="0" cy="919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肘形连接符 79">
            <a:extLst>
              <a:ext uri="{FF2B5EF4-FFF2-40B4-BE49-F238E27FC236}">
                <a16:creationId xmlns:a16="http://schemas.microsoft.com/office/drawing/2014/main" id="{4BE67BAE-DA13-402C-BD6D-B2B6CC0AB502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770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83">
            <a:extLst>
              <a:ext uri="{FF2B5EF4-FFF2-40B4-BE49-F238E27FC236}">
                <a16:creationId xmlns:a16="http://schemas.microsoft.com/office/drawing/2014/main" id="{A400E21E-F4F2-46C0-BE3F-818C57339B27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358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B56FD2B-E3B4-4043-A0FB-83554198C58C}"/>
              </a:ext>
            </a:extLst>
          </p:cNvPr>
          <p:cNvSpPr/>
          <p:nvPr/>
        </p:nvSpPr>
        <p:spPr>
          <a:xfrm>
            <a:off x="974088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663041-18AC-46A7-8384-822D86D79C39}"/>
              </a:ext>
            </a:extLst>
          </p:cNvPr>
          <p:cNvSpPr/>
          <p:nvPr/>
        </p:nvSpPr>
        <p:spPr>
          <a:xfrm>
            <a:off x="1600723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2E7A24-D958-41CB-920E-F9B29ABA0053}"/>
              </a:ext>
            </a:extLst>
          </p:cNvPr>
          <p:cNvSpPr/>
          <p:nvPr/>
        </p:nvSpPr>
        <p:spPr>
          <a:xfrm>
            <a:off x="2301877" y="2038026"/>
            <a:ext cx="524108" cy="286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C78EAD-799A-4EDC-B944-8C73913970C7}"/>
              </a:ext>
            </a:extLst>
          </p:cNvPr>
          <p:cNvSpPr/>
          <p:nvPr/>
        </p:nvSpPr>
        <p:spPr>
          <a:xfrm>
            <a:off x="3010555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/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7355C56-21EC-4BF2-8EB7-C54FA4FA22BE}"/>
              </a:ext>
            </a:extLst>
          </p:cNvPr>
          <p:cNvSpPr txBox="1"/>
          <p:nvPr/>
        </p:nvSpPr>
        <p:spPr>
          <a:xfrm>
            <a:off x="9150330" y="4541285"/>
            <a:ext cx="461665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...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/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71F403DC-6A4F-46E8-A427-A52B90397972}"/>
              </a:ext>
            </a:extLst>
          </p:cNvPr>
          <p:cNvSpPr/>
          <p:nvPr/>
        </p:nvSpPr>
        <p:spPr>
          <a:xfrm>
            <a:off x="980646" y="2356494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97">
            <a:extLst>
              <a:ext uri="{FF2B5EF4-FFF2-40B4-BE49-F238E27FC236}">
                <a16:creationId xmlns:a16="http://schemas.microsoft.com/office/drawing/2014/main" id="{BB381E3E-4A9A-4E2F-ABD8-E81CC39115AD}"/>
              </a:ext>
            </a:extLst>
          </p:cNvPr>
          <p:cNvCxnSpPr>
            <a:stCxn id="26" idx="3"/>
            <a:endCxn id="9" idx="1"/>
          </p:cNvCxnSpPr>
          <p:nvPr/>
        </p:nvCxnSpPr>
        <p:spPr>
          <a:xfrm>
            <a:off x="3534663" y="2499549"/>
            <a:ext cx="1393359" cy="130465"/>
          </a:xfrm>
          <a:prstGeom prst="bentConnector3">
            <a:avLst>
              <a:gd name="adj1" fmla="val 310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102">
            <a:extLst>
              <a:ext uri="{FF2B5EF4-FFF2-40B4-BE49-F238E27FC236}">
                <a16:creationId xmlns:a16="http://schemas.microsoft.com/office/drawing/2014/main" id="{8902B4EF-D50C-460C-B685-B3488566AB1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7824905" y="2630014"/>
            <a:ext cx="359737" cy="1174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83A0C83-3581-4C85-8AD2-32DA9E946DFC}"/>
              </a:ext>
            </a:extLst>
          </p:cNvPr>
          <p:cNvSpPr/>
          <p:nvPr/>
        </p:nvSpPr>
        <p:spPr>
          <a:xfrm>
            <a:off x="974088" y="2876137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/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blipFill>
                <a:blip r:embed="rId7"/>
                <a:stretch>
                  <a:fillRect l="-3346" t="-1538" r="-446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121">
            <a:extLst>
              <a:ext uri="{FF2B5EF4-FFF2-40B4-BE49-F238E27FC236}">
                <a16:creationId xmlns:a16="http://schemas.microsoft.com/office/drawing/2014/main" id="{5E17AB6C-EB48-4E24-8F90-28CBFBF165E7}"/>
              </a:ext>
            </a:extLst>
          </p:cNvPr>
          <p:cNvCxnSpPr>
            <a:stCxn id="29" idx="3"/>
            <a:endCxn id="9" idx="1"/>
          </p:cNvCxnSpPr>
          <p:nvPr/>
        </p:nvCxnSpPr>
        <p:spPr>
          <a:xfrm flipV="1">
            <a:off x="3528105" y="2630014"/>
            <a:ext cx="1399917" cy="389178"/>
          </a:xfrm>
          <a:prstGeom prst="bentConnector3">
            <a:avLst>
              <a:gd name="adj1" fmla="val 31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127">
            <a:extLst>
              <a:ext uri="{FF2B5EF4-FFF2-40B4-BE49-F238E27FC236}">
                <a16:creationId xmlns:a16="http://schemas.microsoft.com/office/drawing/2014/main" id="{CD0F1F8F-E8E0-4B84-A27A-0498A9776ED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7824905" y="2630014"/>
            <a:ext cx="359737" cy="2896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8119490" y="1301262"/>
            <a:ext cx="23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输出各窗口向量矩阵</a:t>
            </a:r>
            <a:endParaRPr kumimoji="1" lang="zh-CN" altLang="en-US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35BFF50-576E-4175-BCC4-E5842946A87B}"/>
              </a:ext>
            </a:extLst>
          </p:cNvPr>
          <p:cNvSpPr/>
          <p:nvPr/>
        </p:nvSpPr>
        <p:spPr>
          <a:xfrm>
            <a:off x="709733" y="2148228"/>
            <a:ext cx="93867" cy="91696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0A8046-6C85-454E-ABC7-F7947C309E58}"/>
              </a:ext>
            </a:extLst>
          </p:cNvPr>
          <p:cNvSpPr txBox="1"/>
          <p:nvPr/>
        </p:nvSpPr>
        <p:spPr>
          <a:xfrm>
            <a:off x="201311" y="1848666"/>
            <a:ext cx="461665" cy="1931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32</a:t>
            </a:r>
            <a:r>
              <a:rPr kumimoji="1" lang="zh-CN" altLang="en-US"/>
              <a:t>个窗口</a:t>
            </a:r>
            <a:r>
              <a:rPr kumimoji="1" lang="en-US" altLang="zh-CN"/>
              <a:t>1</a:t>
            </a:r>
            <a:r>
              <a:rPr kumimoji="1" lang="zh-CN" altLang="en-US" dirty="0"/>
              <a:t>个批次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E4EAC-A645-4CAA-B64A-64AEBEB4A548}"/>
              </a:ext>
            </a:extLst>
          </p:cNvPr>
          <p:cNvSpPr txBox="1"/>
          <p:nvPr/>
        </p:nvSpPr>
        <p:spPr>
          <a:xfrm>
            <a:off x="3456698" y="32080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context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列为词索引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C696C-9E53-420B-A185-AA7C62AEE29C}"/>
              </a:ext>
            </a:extLst>
          </p:cNvPr>
          <p:cNvSpPr txBox="1"/>
          <p:nvPr/>
        </p:nvSpPr>
        <p:spPr>
          <a:xfrm>
            <a:off x="6758357" y="320804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9670822" y="431347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/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检出</a:t>
                </a:r>
                <a14:m>
                  <m:oMath xmlns:m="http://schemas.openxmlformats.org/officeDocument/2006/math">
                    <m:r>
                      <a:rPr kumimoji="1" lang="zh-CN" altLang="en-US" b="0" i="1" dirty="0" smtClean="0">
                        <a:latin typeface="Cambria Math" charset="0"/>
                        <a:ea typeface="STXingkai" charset="-122"/>
                        <a:cs typeface="STXingkai" charset="-122"/>
                      </a:rPr>
                      <m:t>的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blipFill>
                <a:blip r:embed="rId8"/>
                <a:stretch>
                  <a:fillRect l="-2922" t="-3077" r="-357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161">
            <a:extLst>
              <a:ext uri="{FF2B5EF4-FFF2-40B4-BE49-F238E27FC236}">
                <a16:creationId xmlns:a16="http://schemas.microsoft.com/office/drawing/2014/main" id="{6D5015AB-BFA2-4C20-86BD-4FC4E6E1604C}"/>
              </a:ext>
            </a:extLst>
          </p:cNvPr>
          <p:cNvCxnSpPr>
            <a:cxnSpLocks/>
          </p:cNvCxnSpPr>
          <p:nvPr/>
        </p:nvCxnSpPr>
        <p:spPr>
          <a:xfrm>
            <a:off x="4718462" y="1959875"/>
            <a:ext cx="0" cy="652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线连接符 162">
            <a:extLst>
              <a:ext uri="{FF2B5EF4-FFF2-40B4-BE49-F238E27FC236}">
                <a16:creationId xmlns:a16="http://schemas.microsoft.com/office/drawing/2014/main" id="{0FC06ACE-A141-4267-8127-9433AC239C6C}"/>
              </a:ext>
            </a:extLst>
          </p:cNvPr>
          <p:cNvCxnSpPr>
            <a:cxnSpLocks/>
          </p:cNvCxnSpPr>
          <p:nvPr/>
        </p:nvCxnSpPr>
        <p:spPr>
          <a:xfrm flipH="1">
            <a:off x="3272610" y="1959874"/>
            <a:ext cx="144585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线连接符 166">
            <a:extLst>
              <a:ext uri="{FF2B5EF4-FFF2-40B4-BE49-F238E27FC236}">
                <a16:creationId xmlns:a16="http://schemas.microsoft.com/office/drawing/2014/main" id="{24F40A49-BC50-4141-8338-B23BAA358245}"/>
              </a:ext>
            </a:extLst>
          </p:cNvPr>
          <p:cNvCxnSpPr/>
          <p:nvPr/>
        </p:nvCxnSpPr>
        <p:spPr>
          <a:xfrm flipH="1">
            <a:off x="2632464" y="1846088"/>
            <a:ext cx="18980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线箭头连接符 169">
            <a:extLst>
              <a:ext uri="{FF2B5EF4-FFF2-40B4-BE49-F238E27FC236}">
                <a16:creationId xmlns:a16="http://schemas.microsoft.com/office/drawing/2014/main" id="{904D3AED-63FA-4315-B99B-6C162042E2EF}"/>
              </a:ext>
            </a:extLst>
          </p:cNvPr>
          <p:cNvCxnSpPr>
            <a:cxnSpLocks/>
          </p:cNvCxnSpPr>
          <p:nvPr/>
        </p:nvCxnSpPr>
        <p:spPr>
          <a:xfrm>
            <a:off x="4531958" y="1847468"/>
            <a:ext cx="0" cy="75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173">
            <a:extLst>
              <a:ext uri="{FF2B5EF4-FFF2-40B4-BE49-F238E27FC236}">
                <a16:creationId xmlns:a16="http://schemas.microsoft.com/office/drawing/2014/main" id="{FA4B22F0-8FAF-4C9A-8863-CEE749E19B26}"/>
              </a:ext>
            </a:extLst>
          </p:cNvPr>
          <p:cNvCxnSpPr>
            <a:cxnSpLocks/>
          </p:cNvCxnSpPr>
          <p:nvPr/>
        </p:nvCxnSpPr>
        <p:spPr>
          <a:xfrm>
            <a:off x="4318559" y="1693818"/>
            <a:ext cx="0" cy="92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连接符 175">
            <a:extLst>
              <a:ext uri="{FF2B5EF4-FFF2-40B4-BE49-F238E27FC236}">
                <a16:creationId xmlns:a16="http://schemas.microsoft.com/office/drawing/2014/main" id="{7C97C59A-48CD-4404-9E15-CFA8F5D5560B}"/>
              </a:ext>
            </a:extLst>
          </p:cNvPr>
          <p:cNvCxnSpPr/>
          <p:nvPr/>
        </p:nvCxnSpPr>
        <p:spPr>
          <a:xfrm flipH="1" flipV="1">
            <a:off x="1885332" y="1696655"/>
            <a:ext cx="2442446" cy="38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178">
            <a:extLst>
              <a:ext uri="{FF2B5EF4-FFF2-40B4-BE49-F238E27FC236}">
                <a16:creationId xmlns:a16="http://schemas.microsoft.com/office/drawing/2014/main" id="{A6276095-EC01-44A6-9CA5-03F0C3EE8393}"/>
              </a:ext>
            </a:extLst>
          </p:cNvPr>
          <p:cNvCxnSpPr>
            <a:cxnSpLocks/>
          </p:cNvCxnSpPr>
          <p:nvPr/>
        </p:nvCxnSpPr>
        <p:spPr>
          <a:xfrm flipH="1">
            <a:off x="4113608" y="1567137"/>
            <a:ext cx="1501" cy="104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180">
            <a:extLst>
              <a:ext uri="{FF2B5EF4-FFF2-40B4-BE49-F238E27FC236}">
                <a16:creationId xmlns:a16="http://schemas.microsoft.com/office/drawing/2014/main" id="{1D6F3574-E212-4DC2-8499-705E76257B78}"/>
              </a:ext>
            </a:extLst>
          </p:cNvPr>
          <p:cNvCxnSpPr>
            <a:cxnSpLocks/>
          </p:cNvCxnSpPr>
          <p:nvPr/>
        </p:nvCxnSpPr>
        <p:spPr>
          <a:xfrm flipH="1">
            <a:off x="1200641" y="1567136"/>
            <a:ext cx="2912967" cy="125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763052-F07B-4760-B4AA-2240FE725202}"/>
              </a:ext>
            </a:extLst>
          </p:cNvPr>
          <p:cNvSpPr txBox="1"/>
          <p:nvPr/>
        </p:nvSpPr>
        <p:spPr>
          <a:xfrm>
            <a:off x="834887" y="321111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context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CD6C8-ECB8-4F8E-88CB-30391606FAD1}"/>
              </a:ext>
            </a:extLst>
          </p:cNvPr>
          <p:cNvSpPr txBox="1"/>
          <p:nvPr/>
        </p:nvSpPr>
        <p:spPr>
          <a:xfrm>
            <a:off x="4963718" y="320260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EA8750-6680-452D-A881-B49B11E8C1D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663526" y="2556107"/>
            <a:ext cx="7172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C0FCA14-7E85-4656-A20E-35E74AD0458C}"/>
              </a:ext>
            </a:extLst>
          </p:cNvPr>
          <p:cNvSpPr txBox="1"/>
          <p:nvPr/>
        </p:nvSpPr>
        <p:spPr>
          <a:xfrm>
            <a:off x="10323766" y="164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求和取平均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F62524-3382-4863-A53F-08FCF5C49C3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663526" y="3802083"/>
            <a:ext cx="717207" cy="2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6EA183F-036A-41C1-8BEA-75AFF882AD5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668848" y="5526708"/>
            <a:ext cx="711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8CC67E2-1307-4C4F-ACB4-3AA1BEFF35BC}"/>
              </a:ext>
            </a:extLst>
          </p:cNvPr>
          <p:cNvSpPr txBox="1"/>
          <p:nvPr/>
        </p:nvSpPr>
        <p:spPr>
          <a:xfrm>
            <a:off x="8184642" y="60595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W_in[context]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465D094-4DEE-40E6-B5B9-AA084823FC81}"/>
              </a:ext>
            </a:extLst>
          </p:cNvPr>
          <p:cNvCxnSpPr>
            <a:cxnSpLocks/>
          </p:cNvCxnSpPr>
          <p:nvPr/>
        </p:nvCxnSpPr>
        <p:spPr>
          <a:xfrm>
            <a:off x="8004773" y="2187773"/>
            <a:ext cx="179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3D1F525-9132-4B0E-A4A9-BDF9B8F6F937}"/>
              </a:ext>
            </a:extLst>
          </p:cNvPr>
          <p:cNvCxnSpPr/>
          <p:nvPr/>
        </p:nvCxnSpPr>
        <p:spPr>
          <a:xfrm>
            <a:off x="8004773" y="2187773"/>
            <a:ext cx="0" cy="442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/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kumimoji="1" lang="en-US" altLang="zh-CN" b="0"/>
                  <a:t>=vocab_size</a:t>
                </a:r>
              </a:p>
              <a:p>
                <a:r>
                  <a:rPr lang="en-US" altLang="zh-CN"/>
                  <a:t>emb_size=128</a:t>
                </a:r>
                <a:endParaRPr lang="zh-CN" altLang="en-US"/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  <a:blipFill>
                <a:blip r:embed="rId9"/>
                <a:stretch>
                  <a:fillRect l="-3237" t="-4717" r="-287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隐藏层计算过程，输出层</a:t>
            </a:r>
            <a:r>
              <a:rPr kumimoji="1" lang="en-US" altLang="zh-CN"/>
              <a:t>softmax</a:t>
            </a:r>
            <a:r>
              <a:rPr kumimoji="1" lang="zh-CN" altLang="en-US"/>
              <a:t>概率归一化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1199587" y="1338382"/>
            <a:ext cx="252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层输出各窗口向量矩阵（投影层）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1028008" y="38327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行为各训练上下文（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32</a:t>
            </a:r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个窗口）</a:t>
            </a:r>
            <a:endParaRPr kumimoji="1" lang="en-US" altLang="zh-CN" sz="140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列为</a:t>
            </a:r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/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/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1_1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952C062B-4765-4BFC-B8F5-0FB2074EEC45}"/>
              </a:ext>
            </a:extLst>
          </p:cNvPr>
          <p:cNvSpPr/>
          <p:nvPr/>
        </p:nvSpPr>
        <p:spPr>
          <a:xfrm>
            <a:off x="632897" y="3312673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h=</a:t>
            </a:r>
            <a:r>
              <a:rPr lang="zh-CN" altLang="en-US" b="1">
                <a:solidFill>
                  <a:srgbClr val="FF0000"/>
                </a:solidFill>
              </a:rPr>
              <a:t>T.mean(W_in[context], axis=1)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C31D458-35EF-43E2-9FEA-CB144AB694E2}"/>
              </a:ext>
            </a:extLst>
          </p:cNvPr>
          <p:cNvSpPr/>
          <p:nvPr/>
        </p:nvSpPr>
        <p:spPr>
          <a:xfrm>
            <a:off x="5177995" y="3312205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W_out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DBE3642-A9CC-4D03-96EE-D21908ECE757}"/>
              </a:ext>
            </a:extLst>
          </p:cNvPr>
          <p:cNvSpPr txBox="1"/>
          <p:nvPr/>
        </p:nvSpPr>
        <p:spPr>
          <a:xfrm>
            <a:off x="3832828" y="24897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AC571B0-507F-4AE3-A73E-09C36B31416E}"/>
              </a:ext>
            </a:extLst>
          </p:cNvPr>
          <p:cNvSpPr txBox="1"/>
          <p:nvPr/>
        </p:nvSpPr>
        <p:spPr>
          <a:xfrm>
            <a:off x="4942528" y="1343261"/>
            <a:ext cx="133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隐藏层矩阵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DB7886-A7B5-4D74-84EB-F7808C6B36EE}"/>
              </a:ext>
            </a:extLst>
          </p:cNvPr>
          <p:cNvSpPr txBox="1"/>
          <p:nvPr/>
        </p:nvSpPr>
        <p:spPr>
          <a:xfrm>
            <a:off x="7213399" y="24785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/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25FB95AF-61CE-407B-B6F7-D1900B5EEEF3}"/>
              </a:ext>
            </a:extLst>
          </p:cNvPr>
          <p:cNvSpPr txBox="1"/>
          <p:nvPr/>
        </p:nvSpPr>
        <p:spPr>
          <a:xfrm>
            <a:off x="8124588" y="1301262"/>
            <a:ext cx="166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输出各窗口预测词语分布</a:t>
            </a:r>
            <a:endParaRPr kumimoji="1"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F301B1D-4BCB-4E6A-A66E-127E835AD15B}"/>
              </a:ext>
            </a:extLst>
          </p:cNvPr>
          <p:cNvCxnSpPr>
            <a:cxnSpLocks/>
          </p:cNvCxnSpPr>
          <p:nvPr/>
        </p:nvCxnSpPr>
        <p:spPr>
          <a:xfrm>
            <a:off x="10932160" y="2663206"/>
            <a:ext cx="0" cy="155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9510B1A-C18A-44E6-9B3B-169D4A1F1329}"/>
              </a:ext>
            </a:extLst>
          </p:cNvPr>
          <p:cNvSpPr/>
          <p:nvPr/>
        </p:nvSpPr>
        <p:spPr>
          <a:xfrm>
            <a:off x="10495838" y="19475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latin typeface="STXingkai" charset="-122"/>
                <a:ea typeface="STXingkai" charset="-122"/>
                <a:cs typeface="STXingkai" charset="-122"/>
              </a:rPr>
              <a:t>softmax</a:t>
            </a:r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激活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62A163-8102-434E-A991-C4406E46AB2D}"/>
              </a:ext>
            </a:extLst>
          </p:cNvPr>
          <p:cNvSpPr/>
          <p:nvPr/>
        </p:nvSpPr>
        <p:spPr>
          <a:xfrm>
            <a:off x="7839504" y="3312205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u = T.dot(h, W_out)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/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1_1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blipFill>
                <a:blip r:embed="rId5"/>
                <a:stretch>
                  <a:fillRect b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5D59C31B-B6CC-46A3-9772-6BD307BD1DA8}"/>
              </a:ext>
            </a:extLst>
          </p:cNvPr>
          <p:cNvSpPr/>
          <p:nvPr/>
        </p:nvSpPr>
        <p:spPr>
          <a:xfrm>
            <a:off x="8523641" y="385194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预测词语概率分布</a:t>
            </a:r>
            <a:endParaRPr kumimoji="1"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234CF54-440A-49DE-B562-9370D3DF9CEF}"/>
              </a:ext>
            </a:extLst>
          </p:cNvPr>
          <p:cNvSpPr/>
          <p:nvPr/>
        </p:nvSpPr>
        <p:spPr>
          <a:xfrm>
            <a:off x="9250026" y="5774789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T.nnet.softmax(u)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BBE33B9-672F-4ED8-8595-3FF8E51AE56E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0312425" y="2675390"/>
            <a:ext cx="6197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6C1A9-D67E-4BCD-8284-CAC5D8E4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循环（递归）神经网络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F952C-F824-4379-A735-F0DF26A7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循环神经网络（</a:t>
            </a:r>
            <a:r>
              <a:rPr lang="en-US" altLang="zh-CN"/>
              <a:t>recurrent neural network</a:t>
            </a:r>
            <a:r>
              <a:rPr lang="zh-CN" altLang="en-US"/>
              <a:t>）或</a:t>
            </a:r>
            <a:r>
              <a:rPr lang="en-US" altLang="zh-CN"/>
              <a:t>RNN</a:t>
            </a:r>
            <a:r>
              <a:rPr lang="zh-CN" altLang="en-US"/>
              <a:t>（</a:t>
            </a:r>
            <a:r>
              <a:rPr lang="en-US" altLang="zh-CN"/>
              <a:t>Rumelhart et al. 1986c</a:t>
            </a:r>
            <a:r>
              <a:rPr lang="zh-CN" altLang="en-US"/>
              <a:t>）是一类处理序列的神经网络</a:t>
            </a:r>
            <a:endParaRPr lang="en-US" altLang="zh-CN"/>
          </a:p>
          <a:p>
            <a:r>
              <a:rPr lang="zh-CN" altLang="en-US"/>
              <a:t>序列长度可以很长，也可以变长</a:t>
            </a:r>
            <a:endParaRPr lang="en-US" altLang="zh-CN"/>
          </a:p>
          <a:p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80</a:t>
            </a:r>
            <a:r>
              <a:rPr lang="zh-CN" altLang="en-US"/>
              <a:t>年代机器学习和统计模型思想：共享参数</a:t>
            </a:r>
          </a:p>
        </p:txBody>
      </p:sp>
    </p:spTree>
    <p:extLst>
      <p:ext uri="{BB962C8B-B14F-4D97-AF65-F5344CB8AC3E}">
        <p14:creationId xmlns:p14="http://schemas.microsoft.com/office/powerpoint/2010/main" val="261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17DB-5C37-477B-BD1E-C5B63E9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计算图与表达式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/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blipFill>
                <a:blip r:embed="rId2"/>
                <a:stretch>
                  <a:fillRect l="-1842" t="-6250" r="-289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27A456-D8E3-4610-A70B-7117D584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284286"/>
            <a:ext cx="8667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527</Words>
  <Application>Microsoft Office PowerPoint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KaiTi</vt:lpstr>
      <vt:lpstr>等线</vt:lpstr>
      <vt:lpstr>等线 Light</vt:lpstr>
      <vt:lpstr>STXingkai</vt:lpstr>
      <vt:lpstr>Arial</vt:lpstr>
      <vt:lpstr>Cambria Math</vt:lpstr>
      <vt:lpstr>Office 主题​​</vt:lpstr>
      <vt:lpstr>文本分类技术及实践</vt:lpstr>
      <vt:lpstr>文本分类技术及实践</vt:lpstr>
      <vt:lpstr>PowerPoint 演示文稿</vt:lpstr>
      <vt:lpstr>PowerPoint 演示文稿</vt:lpstr>
      <vt:lpstr>CBOW模型简图</vt:lpstr>
      <vt:lpstr>Embedding层文本向量化过程</vt:lpstr>
      <vt:lpstr>隐藏层计算过程，输出层softmax概率归一化</vt:lpstr>
      <vt:lpstr>循环（递归）神经网络</vt:lpstr>
      <vt:lpstr>计算图与表达式</vt:lpstr>
      <vt:lpstr>RNN三种设计模式1</vt:lpstr>
      <vt:lpstr>RNN三种设计模式2</vt:lpstr>
      <vt:lpstr>RNN三种设计模式3</vt:lpstr>
      <vt:lpstr>逻辑回归与多层感知机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23</cp:revision>
  <dcterms:created xsi:type="dcterms:W3CDTF">2020-01-22T04:52:15Z</dcterms:created>
  <dcterms:modified xsi:type="dcterms:W3CDTF">2020-02-03T05:36:31Z</dcterms:modified>
</cp:coreProperties>
</file>