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80" r:id="rId2"/>
    <p:sldId id="315" r:id="rId3"/>
    <p:sldId id="336" r:id="rId4"/>
    <p:sldId id="339" r:id="rId5"/>
    <p:sldId id="338" r:id="rId6"/>
    <p:sldId id="340" r:id="rId7"/>
    <p:sldId id="341" r:id="rId8"/>
    <p:sldId id="343" r:id="rId9"/>
    <p:sldId id="342" r:id="rId10"/>
    <p:sldId id="344" r:id="rId11"/>
    <p:sldId id="345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BED"/>
    <a:srgbClr val="00FF00"/>
    <a:srgbClr val="ED7D31"/>
    <a:srgbClr val="8CC43D"/>
    <a:srgbClr val="F4DDDD"/>
    <a:srgbClr val="4CC58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39BF8-C163-0344-BBD1-EB3FC668827E}" v="15" dt="2023-10-02T00:15:40.270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5"/>
    <p:restoredTop sz="94436"/>
  </p:normalViewPr>
  <p:slideViewPr>
    <p:cSldViewPr snapToGrid="0">
      <p:cViewPr>
        <p:scale>
          <a:sx n="107" d="100"/>
          <a:sy n="107" d="100"/>
        </p:scale>
        <p:origin x="2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2:06:4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2640 24575,'0'-22'0,"0"-4"0,2-8 0,4-3 0,1 0 0,3-2 0,-2-3 0,0 0 0,1 0 0,-3 2 0,1 2 0,1 1 0,-2 1 0,0 3 0,-1 3 0,-1 2 0,3 1 0,0 0 0,-1 3 0,-1 2 0,-1-1 0,1-2 0,1-2 0,0 0 0,0-2 0,-1 3 0,0 0 0,1 1 0,-1 4 0,-1 0 0,1 1 0,-2 3 0,0 1 0,2 0 0,-2-1 0,3 0 0,-1-3 0,-2 1 0,1-2 0,0-1 0,2-1 0,2 0 0,-2 1 0,2-1 0,1 1 0,-1-3 0,1-1 0,-1-1 0,1 0 0,1-1 0,1 1 0,1 1 0,-1 1 0,1 2 0,-3 0 0,0 0 0,-1 3 0,0 0 0,3 0 0,0 3 0,-1-2 0,1-1 0,3 3 0,1-3 0,0 0 0,1 2 0,1-2 0,1 0 0,2 0 0,-1-3 0,-3 2 0,0 1 0,2-1 0,-1-1 0,5-3 0,1 0 0,-3 2 0,2 2 0,-1 0 0,2 2 0,-1-2 0,-1 1 0,-1 2 0,0 2-6784,2 1 6784,-2-1 0,-2 0 0,2 1 0,-1 2 0,3 0 0,2 1 0,-1 3 6784,0 0-6784,0 1 0,0-1 0,3-3 0,1 0 0,0 0 0,1 1 0,-3 2 0,1 0 0,0 1 0,-1 1 0,1-1 0,0 3 0,2 1 0,2 0 0,0 0 0,0 0 0,0 0 0,0-1 0,-2-1 0,-2 0 0,-2 1 0,-2 1 0,1 1 0,-1 3 0,4-3 0,0 0 0,1-1 0,2 1 0,-2 3 0,0 0 0,-1 0 0,-5 0 0,1 0 0,1 0 0,-1 0 0,2 0 0,-1 0 0,1 0 0,2 0 0,1 0 0,0 0 0,3 0 0,0 0 0,2-1 0,1-2 0,-1-1 0,0 0 0,-1-1 0,0 2 0,-1-2 0,-2 1 0,-2-1 0,-3-1 0,-1 2 0,-2 0 0,0 0 0,-1 2 0,0-3 0,1 1 0,3-1 0,-2-2 0,3 1 0,0-2 0,-1 1 0,2-1 0,-2 3 0,0-1 0,-2-1 0,1 0 0,-3 0 0,1 1 0,-1 1 0,0-1 0,-3 0 0,0 1 0,-1-1 0,-1 1 0,-1-1 0,-2 2 0,-1 2 0,2 1 0,2-1 0,-1 0 0,2-1 0,2-2 0,1 2 0,4-2 0,-2-1 0,0 2 0,-1-1 0,-1 2 0,-2 0 0,-4 1 0,-1 1 0,2-2 0,1 0 0,0 0 0,-2 1 0,-2-1 0,0 0 0,1 1 0,-1 0 0,0 2 0,0 0 0,-1 0 0,-1-1 0,-2-2 0,-4 0 0,-4 1 0,-5 1 0,-4 1 0,-4 2 0,-6 1 0,-1 2 0,-1 0 0,1-2 0,2 0 0,0 0 0,-1 0 0,-1 0 0,0-1 0,-1 1 0,0 0 0,-3 2 0,0 1 0,0-2 0,-3-2 0,2-2 0,0 0 0,1 0 0,3 0 0,0 0 0,0 0 0,0 0 0,2 0 0,1 0 0,1 0 0,2 0 0,1 0 0,2 0 0,3 0 0,2 0 0,1 0 0,-1 0 0,-1 0 0,0 0 0,-1 0 0,1 0 0,0 0 0,-1 0 0,3 0 0,0 0 0,3 0 0,6 0 0,4 0 0,10 0 0,21 0 0,-7 2 0,12 2 0,-17 2 0,-1-1 0,0 1 0,-3-2 0,0-2 0,-3 1 0,-1 0 0,1-1 0,-1 1 0,0 0 0,-1-2 0,1-1 0,0 0 0,1 0 0,-1 0 0,0 0 0,-2 0 0,2 0 0,0 0 0,-2 0 0,-2 0 0,-1 0 0,2 0 0,1 0 0,-1 0 0,-2 0 0,0 0 0,-1 0 0,0 0 0,0 0 0,0 0 0,0 0 0,0 0 0,0 0 0,1 0 0,-3 0 0,0 0 0,-2 0 0,-5 0 0,-6 0 0,-4 0 0,-27 5 0,14 0 0,-23 6 0,16 3 0,-2 2 0,0 2 0,5 1 0,2-1 0,4 1 0,3-2 0,3-3 0,3-1 0,1-2 0,-1-1 0,1 0 0,0 0 0,-1-2 0,1-1 0,0 1 0,2 0 0,1 2 0,0 0 0,1 0 0,-1 1 0,1-2 0,1-2 0,1-2 0,1-1 0,1-2 0,-1 2 0,-1-1 0,-1 1 0,2 1 0,-1-1 0,0 0 0,1-1 0,3 0 0,3-1 0,3-3 0,4-2 0,4-9 0,7-7 0,1-6 0,1-2 0,-3 2 0,-5 2 0,1 2 0,-1 1 0,-1 3 0,0 2 0,-3 2 0,-1 2 0,0 0 0,0 3 0,0 1 0,1-1 0,2 0 0,3-3 0,1 0 0,2 0 0,-2 0 0,-1 0 0,0 0 0,-2 1 0,1-1 0,-1 1 0,-2 3 0,-2 1 0,-4 3 0,-2-2 0,0 0 0,-1 0 0,2 1 0,0 0 0,0 0 0,0 1 0,-1 0 0,1-1 0,0 1 0,2-2 0,1 0 0,0 2 0,0 0 0,-1 1 0,1-1 0,0-2 0,2 0 0,0 2 0,-5 1 0,-4 2 0,-9 0 0,-17 0 0,-2 0 0,-15 0 0,4 0 0,-2 0 0,3 0 0,3 0 0,1 0 0,1 0 0,2 0 0,2 0 0,6 0 0,3 0 0,0 0 0,1 0 0,-1 0 0,2 0 0,0 0 0,1 0 0,2 0 0,-2 0 0,3 0 0,-1 0 0,1 0 0,3 0 0,0 0 0,-1 0 0,1 0 0,0 0 0,2 0 0,1 0 0,2 0 0,-1 0 0,0 0 0,-1 0 0,2 0 0,-1 0 0,1 0 0,-2 0 0,0 0 0,-2 0 0,0 0 0,3 0 0,-3 0 0,3 0 0,-1 0 0,3 0 0,4 0 0,4 0 0,5 1 0,1 3 0,3 2 0,5 4 0,4 1 0,2 1 0,-3 0 0,-1-1 0,-2-2 0,-4-1 0,-1-3 0,-3 1 0,0-1 0,3-2 0,1-1 0,-1-2 0,0 2 0,-3 1 0,-1 0 0,1-1 0,0-2 0,0 2 0,1 1 0,0 0 0,-1-2 0,0-1 0,0 0 0,1 0 0,-1 0 0,0 0 0,0 0 0,0 0 0,-1 0 0,-1 0 0,-2 0 0,-1 0 0,1 0 0,2 0 0,1 0 0,1 0 0,0 0 0,1 0 0,2 0 0,0 0 0,1 0 0,-1 0 0,0 0 0,0 0 0,0 0 0,0 0 0,-3 0 0,1 0 0,2 0 0,1 0 0,-1 0 0,-1 0 0,-1 0 0,-1 0 0,0 0 0,0 0 0,0 0 0,-1 0 0,-1 0 0,-2 0 0,-1 0 0,0 0 0,-6 0 0,-6 0 0,-9 0 0,-8 0 0,0 0 0,-45-5 0,21 3 0,-39-7 0,35 2 0,0-1 0,7 0 0,4 2 0,1 2 0,4-1 0,2 1 0,2-3 0,3 2 0,1 2 0,0 0 0,1 0 0,-1 0 0,0 0 0,1 2 0,-2-1 0,2-1 0,0 0 0,1 0 0,5 2 0,2-1 0,2-1 0,0 0 0,0 0 0,3 1 0,1-1 0,3 0 0,0-2 0,0 2 0,2 1 0,1 0 0,8 2 0,10 0 0,13 0 0,33 0 0,-6 0 0,16 0 0,-21 0 0,-4 0 0,-8 2 0,-3 1 0,-5 0 0,-4 2 0,1-2 0,-3 2 0,-1 1 0,1-1 0,0 1 0,3-1 0,3 1 0,0-1 0,0 0 0,-1-2 0,-3-1 0,-4-2 0,-2 0 0,-5 0 0,0 0 0,-1 0 0,-1 0 0,-3 2 0,-3-2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3:58:3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1 737 24575,'23'-3'0,"4"-3"0,16-6 0,-1-4 0,-8 1 0,-6 3 0,-11 6 0,2 1 0,2-2 0,0-3 0,-1-1 0,-2 1 0,-1 1 0,-1 5 0,1 1 0,2-2 0,2-1 0,-2-3 0,-2 1 0,-3 1 0,0 2 0,0 0 0,-1-1 0,-2 3 0,1 0 0,-1 0 0,4-2 0,0-1 0,0 0 0,-1 1 0,-5 3 0,-3-2 0,-1 2 0,1-1 0,1 1 0,1 1 0,-1 1 0,-1-1 0,-2-1 0,1-1 0,-1 1 0,3-1 0,0 1 0,1-1 0,-1 0 0,0 1 0,1-1 0,2-1 0,0-2 0,0 1 0,3-1 0,1 0 0,5 1 0,0-1 0,1 0 0,-3-2 0,-3 0 0,-4 4 0,-5 0 0,0 2 0,0-1 0,-1 1 0,1 1 0,-1 1 0,-1-1 0,0-2 0,-1 1 0,0-1 0,2 3 0,2 0 0,0 0 0,-1 0 0,0 0 0,-1-2 0,0-1 0,1 1 0,0-1 0,0 0 0,2 0 0,0 1 0,0 1 0,0 1 0,-2-1 0,0-2 0,-1-1 0,1 0 0,-1 0 0,1 2 0,0 0 0,-1-1 0,1 1 0,-1 0 0,1-1 0,0 1 0,1-1 0,2 1 0,0 0 0,-1-1 0,0 1 0,1-1 0,-1 1 0,3-1 0,-2 1 0,1 0 0,1 2 0,-1-2 0,-4-1 0,-5 0 0,-5 1 0,-4 2 0,-1-2 0,-2-3 0,0 0 0,2 0 0,1 2 0,1 0 0,-1-1 0,-1-1 0,1-2 0,1-1 0,0 0 0,1 1 0,-3-1 0,0 0 0,-3-2 0,0-1 0,-2 2 0,2 1 0,0 0 0,-1 0 0,-1-6 0,1 0 0,3-1 0,-2 0 0,2 4 0,-4-4 0,-1 0 0,-2-1 0,1 0 0,5 4 0,3 3 0,4 1 0,0 2 0,1 2 0,-1 0 0,0 2 0,2 0 0,1-1 0,-1 1 0,1-1 0,1 5 0,3 3 0,3 3 0,2 2 0,1 0 0,1-2 0,1 0 0,1-1 0,-1 1 0,0 0 0,0-1 0,0 1 0,1 0 0,-1 0 0,0-1 0,3-1 0,1-1 0,0 0 0,-1 1 0,0-1 0,3 1 0,-1 0 0,5 2 0,-1-1 0,0 0 0,1-1 0,-7 0 0,0-1 0,0 0 0,1 0 0,-1 1 0,-1-1 0,-2 0 0,0 0 0,0 0 0,1 0 0,-1 0 0,-2-1 0,-1-2 0,-1 0 0,-2 0 0,1 1 0,-1-1 0,1-2 0,-1 0 0,1 2 0,0 1 0,0-1 0,2 2 0,0 1 0,1 2 0,0 0 0,-1-3 0,-3 0 0,-1-2 0,-1 0 0,0 0 0,1 0 0,-1 0 0,0 1 0,0 0 0,1 0 0,-1 1 0,-2 0 0,-2-2 0,-3 1 0,-2 0 0,-3 2 0,-3 2 0,-2 2 0,-1-1 0,1 0 0,2 0 0,3-1 0,0 2 0,-1 1 0,1 2 0,-1 2 0,0 0 0,1-1 0,-1 0 0,0 1 0,0 2 0,-1 0 0,1 2 0,0-2 0,-1 2 0,1-2 0,-1 1 0,1-1 0,0 4 0,-1 0 0,2 2 0,0 2 0,3-5 0,-1 5 0,0 1 0,-2 2 0,-1-1 0,3-3 0,2-5 0,1-2 0,2-5 0,1-4 0,1-1 0,1-2 0,0 1 0,0-1 0,-2 0 0,0-2 0,-1 0 0,1 0 0,1-3 0,1-1 0,0-4 0,0 0 0,0 1 0,0-3 0,2-3 0,1-2 0,1-1 0,1 0 0,3 0 0,0 1 0,2-1 0,1 0 0,-1 1 0,1 0 0,4-6 0,-3 0 0,3 2 0,-3 0 0,-4 5 0,2-2 0,-3-2 0,2 1 0,1-3 0,-1 4 0,-2 4 0,-1 2 0,-2 3 0,-1 1 0,0-1 0,-3 0 0,0 0 0,2 1 0,0-1 0,1 0 0,-1 1 0,-1-1 0,-1 0 0,1 1 0,2-1 0,-1 1 0,2-3 0,-1 0 0,1-1 0,0 1 0,0 1 0,0 1 0,1 1 0,-1-1 0,0-1 0,-2-2 0,0 0 0,0 1 0,2 1 0,1 2 0,-1-3 0,1-1 0,0 1 0,0-1 0,-2 3 0,-1 0 0,0 2 0,1 1 0,-1-1 0,0 1 0,0-1 0,1-1 0,-1 2 0,0-2 0,-2 0 0,0 0 0,0-1 0,1 1 0,2 0 0,1 1 0,0 1 0,1 0 0,-1-1 0,1 1 0,-1 0 0,1 1 0,1 1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helv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Files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IO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856321" y="1856129"/>
            <a:ext cx="6068678" cy="2585323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io_examples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string_io.py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io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io.StringIO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stream.write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'Learning Python Programming.\n'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'Become a Python ninja!'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contents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stream.getvalue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contents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686192" y="1856129"/>
            <a:ext cx="4823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io.StringIO</a:t>
            </a:r>
            <a:r>
              <a:rPr lang="en-US" sz="2200" dirty="0"/>
              <a:t> class provides in-memory stream operations for text input/output using a memory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Data is directed to streams instead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dirty="0" err="1"/>
              <a:t>getvalue</a:t>
            </a:r>
            <a:r>
              <a:rPr lang="en-US" sz="2200" dirty="0"/>
              <a:t>() to get context of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With provides a context manager that automatically calls close()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883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7" y="296715"/>
            <a:ext cx="10515600" cy="1325563"/>
          </a:xfrm>
        </p:spPr>
        <p:txBody>
          <a:bodyPr/>
          <a:lstStyle/>
          <a:p>
            <a:r>
              <a:rPr lang="en-US" dirty="0"/>
              <a:t>HTTP get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4417621" y="1574622"/>
            <a:ext cx="7531129" cy="5078313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io_examples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reqs.py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requests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"get"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get?t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learn+python+programming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"headers"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/headers"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ip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ip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"user-agent"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/user-agent"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"UUID"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uuid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"JSON"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get_content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"Response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for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resp.json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urls.items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get_content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332510" y="1452368"/>
            <a:ext cx="40851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Hyper Text Transfer Protocol is the backbone of internet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the requests library to use get and post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Requests library has 30 million downloads a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Uses a get request to API that responds partially in JSON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json</a:t>
            </a:r>
            <a:r>
              <a:rPr lang="en-US" sz="2200" dirty="0"/>
              <a:t>() method replaces </a:t>
            </a:r>
            <a:r>
              <a:rPr lang="en-US" sz="2200" dirty="0" err="1"/>
              <a:t>resp.tesxt</a:t>
            </a:r>
            <a:r>
              <a:rPr lang="en-US" sz="2200" dirty="0"/>
              <a:t> and </a:t>
            </a:r>
            <a:r>
              <a:rPr lang="en-US" sz="2200" dirty="0" err="1"/>
              <a:t>json.loads</a:t>
            </a:r>
            <a:r>
              <a:rPr lang="en-US" sz="22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F08E-5170-FACC-7535-9A33DC85B761}"/>
              </a:ext>
            </a:extLst>
          </p:cNvPr>
          <p:cNvSpPr txBox="1"/>
          <p:nvPr/>
        </p:nvSpPr>
        <p:spPr>
          <a:xfrm>
            <a:off x="6319253" y="1083036"/>
            <a:ext cx="396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pip install requests </a:t>
            </a:r>
          </a:p>
        </p:txBody>
      </p:sp>
    </p:spTree>
    <p:extLst>
      <p:ext uri="{BB962C8B-B14F-4D97-AF65-F5344CB8AC3E}">
        <p14:creationId xmlns:p14="http://schemas.microsoft.com/office/powerpoint/2010/main" val="24243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F08E-5170-FACC-7535-9A33DC85B761}"/>
              </a:ext>
            </a:extLst>
          </p:cNvPr>
          <p:cNvSpPr txBox="1"/>
          <p:nvPr/>
        </p:nvSpPr>
        <p:spPr>
          <a:xfrm>
            <a:off x="4206875" y="639763"/>
            <a:ext cx="7346950" cy="2667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pip install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4206875" y="974725"/>
            <a:ext cx="7346950" cy="25828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sends data in query string in </a:t>
            </a:r>
            <a:r>
              <a:rPr lang="en-US" sz="2400" dirty="0" err="1"/>
              <a:t>url</a:t>
            </a:r>
            <a:r>
              <a:rPr lang="en-US" sz="2400" dirty="0"/>
              <a:t> window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Post sends data in headers and is more common for web forms to obfuscate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Post supports binaries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is sent in key/value pairs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Uses pretty print library to improve readability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4206875" y="3803980"/>
            <a:ext cx="7346950" cy="259238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io_examples</a:t>
            </a:r>
            <a:r>
              <a:rPr lang="en-US" sz="20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0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reqs_post.py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'https://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httpbin.org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/post'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title=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'Learn Python Programming'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requests.post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data=data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'Response for POST'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resp.json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width=</a:t>
            </a:r>
            <a:r>
              <a:rPr lang="en-US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 post requests</a:t>
            </a:r>
          </a:p>
        </p:txBody>
      </p:sp>
    </p:spTree>
    <p:extLst>
      <p:ext uri="{BB962C8B-B14F-4D97-AF65-F5344CB8AC3E}">
        <p14:creationId xmlns:p14="http://schemas.microsoft.com/office/powerpoint/2010/main" val="221334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7" y="296716"/>
            <a:ext cx="10515600" cy="843316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i="1" dirty="0">
                <a:solidFill>
                  <a:srgbClr val="00B050"/>
                </a:solidFill>
              </a:rPr>
              <a:t>pickle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4619501" y="208959"/>
            <a:ext cx="7329250" cy="646330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persistence/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pickler.py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pickle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dataclasses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dataclass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dataclass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greet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'Hi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I am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.first_name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.last_name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 and my ID is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.id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people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'Obi-Wan'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'Kenobi'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'Anakin'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'Skywalker'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save data in binary format to a file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data.pickle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pickle.dump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people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load data from a file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data.pickle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peeps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pickle.load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person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peeps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person.greet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332510" y="1038626"/>
            <a:ext cx="428699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pickle module implements binary protocols for serializing and de-serializing a Python object structure.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“Pickling” is the process whereby a Python object hierarchy is converted into a byte stream, and “unpickling” is the inverse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Also known as serialization or 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Example uses @</a:t>
            </a:r>
            <a:r>
              <a:rPr lang="en-US" sz="2200" dirty="0" err="1"/>
              <a:t>dataclass</a:t>
            </a:r>
            <a:r>
              <a:rPr lang="en-US" sz="2200" dirty="0"/>
              <a:t> decorator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Save to a file by using </a:t>
            </a:r>
            <a:r>
              <a:rPr lang="en-US" sz="2200" dirty="0" err="1"/>
              <a:t>pickle.dump</a:t>
            </a:r>
            <a:r>
              <a:rPr lang="en-US" sz="2200" dirty="0"/>
              <a:t> to feed content to be pickled, and stream to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C0012-68C9-D309-6071-084A63EDC643}"/>
              </a:ext>
            </a:extLst>
          </p:cNvPr>
          <p:cNvSpPr txBox="1"/>
          <p:nvPr/>
        </p:nvSpPr>
        <p:spPr>
          <a:xfrm rot="1878433">
            <a:off x="8490858" y="1164087"/>
            <a:ext cx="40811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FF0000"/>
                </a:solidFill>
                <a:effectLst/>
                <a:latin typeface="Bradley Hand" pitchFamily="2" charset="77"/>
              </a:rPr>
              <a:t>Only unpickle data you trust.</a:t>
            </a:r>
            <a:endParaRPr lang="en-US" sz="2200" dirty="0">
              <a:solidFill>
                <a:srgbClr val="FF0000"/>
              </a:solidFill>
              <a:latin typeface="Bradley Hand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A481D-E90C-820C-05D7-84704E16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752">
            <a:off x="10229287" y="5212261"/>
            <a:ext cx="1460500" cy="355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1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7" y="296716"/>
            <a:ext cx="10515600" cy="843316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i="1" dirty="0">
                <a:solidFill>
                  <a:srgbClr val="2FABED"/>
                </a:solidFill>
              </a:rPr>
              <a:t>shelve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4868883" y="446060"/>
            <a:ext cx="7079868" cy="563231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persistence/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shelf.py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shelve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.name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name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.id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id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shelve.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'shelf1.shelve'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'obi1'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'Obi-Wan'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'ani'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Person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'Anakin'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delete_me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'we will have to delete this’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db.keys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'ani', '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delete_me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’, …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delete_me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gone!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db.keys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['ani', '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', 'obi1']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delete_me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False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'ani'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True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a_list.append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a_list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[2, 3, 5, 7]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332510" y="1038626"/>
            <a:ext cx="428699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“shelve” is a persistent, dictionary-like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Difference with “</a:t>
            </a:r>
            <a:r>
              <a:rPr lang="en-US" sz="2200" dirty="0" err="1"/>
              <a:t>dbm</a:t>
            </a:r>
            <a:r>
              <a:rPr lang="en-US" sz="2200" dirty="0"/>
              <a:t>” databases is that the values (not the keys!) in a shelf can be arbitrary Python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Anything that the pickle module can handle, shelf can handle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Used instead of a relational type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delete data stored at a key, we need to open a file using open() and then use “del”.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A0897-D1FC-7DB1-B2D7-3FAA0932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4" y="1881942"/>
            <a:ext cx="1943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/>
              <a:t>Files</a:t>
            </a:r>
          </a:p>
          <a:p>
            <a:r>
              <a:rPr lang="en-US" sz="3200" dirty="0"/>
              <a:t>Persistence</a:t>
            </a:r>
          </a:p>
          <a:p>
            <a:r>
              <a:rPr lang="en-US" sz="3200" dirty="0"/>
              <a:t>Pickles</a:t>
            </a:r>
          </a:p>
          <a:p>
            <a:r>
              <a:rPr lang="en-US" sz="3200" dirty="0"/>
              <a:t>Shelves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85962-5E04-5FAD-C7D6-D54198784A92}"/>
              </a:ext>
            </a:extLst>
          </p:cNvPr>
          <p:cNvSpPr txBox="1"/>
          <p:nvPr/>
        </p:nvSpPr>
        <p:spPr>
          <a:xfrm>
            <a:off x="3801361" y="5688166"/>
            <a:ext cx="4589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https://docs.python.org/3/library/shelve.html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pickle.html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1" y="1408363"/>
            <a:ext cx="4574065" cy="4943526"/>
          </a:xfrm>
        </p:spPr>
        <p:txBody>
          <a:bodyPr>
            <a:normAutofit/>
          </a:bodyPr>
          <a:lstStyle/>
          <a:p>
            <a:r>
              <a:rPr lang="en-US" sz="2200" dirty="0"/>
              <a:t>Use open() with ‘rt’ to open file and read in text mode</a:t>
            </a:r>
          </a:p>
          <a:p>
            <a:r>
              <a:rPr lang="en-US" sz="2200" dirty="0"/>
              <a:t>Need to use a relative or absolute path if file in another directory</a:t>
            </a:r>
          </a:p>
          <a:p>
            <a:r>
              <a:rPr lang="en-US" sz="2200" dirty="0"/>
              <a:t>Closing file at end of operation important to prevent problems</a:t>
            </a:r>
          </a:p>
          <a:p>
            <a:r>
              <a:rPr lang="en-US" sz="2200" dirty="0"/>
              <a:t>Try/finally block or context manager will automatically close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011387" y="1312104"/>
            <a:ext cx="6756232" cy="1754326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b="0" dirty="0" err="1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open_try.py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da = open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dadams.txt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'rt'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 r: read, t: text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line 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da.readlines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line.strip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 remove whitespace and print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da.close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0461C8-F720-180E-CEFF-70E1DCBD0A6E}"/>
                  </a:ext>
                </a:extLst>
              </p14:cNvPr>
              <p14:cNvContentPartPr/>
              <p14:nvPr/>
            </p14:nvContentPartPr>
            <p14:xfrm rot="10141300">
              <a:off x="4818730" y="3511966"/>
              <a:ext cx="1196640" cy="95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0461C8-F720-180E-CEFF-70E1DCBD0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0141300">
                <a:off x="4809730" y="3502966"/>
                <a:ext cx="1214280" cy="968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FBCBCC-0859-A5CA-B6E0-9B484DE4CEA8}"/>
              </a:ext>
            </a:extLst>
          </p:cNvPr>
          <p:cNvSpPr txBox="1"/>
          <p:nvPr/>
        </p:nvSpPr>
        <p:spPr>
          <a:xfrm>
            <a:off x="7571843" y="3877964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adley Hand" pitchFamily="2" charset="77"/>
              </a:rPr>
              <a:t>Best way to do 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07817-8495-1F4B-D294-9DBEF4D4487F}"/>
              </a:ext>
            </a:extLst>
          </p:cNvPr>
          <p:cNvSpPr txBox="1"/>
          <p:nvPr/>
        </p:nvSpPr>
        <p:spPr>
          <a:xfrm>
            <a:off x="611631" y="4462739"/>
            <a:ext cx="4631121" cy="2031325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files/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open_try.py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da =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dadams.txt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 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rt is default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line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da: 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we can iterate directly on da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line.strip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da.close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062B0-C729-BE73-F5DA-ECEF7347EE18}"/>
              </a:ext>
            </a:extLst>
          </p:cNvPr>
          <p:cNvSpPr txBox="1"/>
          <p:nvPr/>
        </p:nvSpPr>
        <p:spPr>
          <a:xfrm>
            <a:off x="7758815" y="823588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adley Hand" pitchFamily="2" charset="77"/>
              </a:rPr>
              <a:t>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C70D6-413D-3A1D-9F5A-8DDDBD274C38}"/>
              </a:ext>
            </a:extLst>
          </p:cNvPr>
          <p:cNvSpPr txBox="1"/>
          <p:nvPr/>
        </p:nvSpPr>
        <p:spPr>
          <a:xfrm rot="785015">
            <a:off x="3463880" y="5777630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adley Hand" pitchFamily="2" charset="77"/>
              </a:rPr>
              <a:t>Better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F6460D-AA49-DB9E-2796-36D2C1F85545}"/>
                  </a:ext>
                </a:extLst>
              </p14:cNvPr>
              <p14:cNvContentPartPr/>
              <p14:nvPr/>
            </p14:nvContentPartPr>
            <p14:xfrm>
              <a:off x="6494570" y="5147201"/>
              <a:ext cx="454680" cy="33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F6460D-AA49-DB9E-2796-36D2C1F85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5930" y="5138201"/>
                <a:ext cx="472320" cy="3488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09A50B0-605A-0495-58C9-C1BEFEFEF498}"/>
              </a:ext>
            </a:extLst>
          </p:cNvPr>
          <p:cNvSpPr txBox="1"/>
          <p:nvPr/>
        </p:nvSpPr>
        <p:spPr>
          <a:xfrm>
            <a:off x="7186851" y="4567613"/>
            <a:ext cx="43969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b="0" dirty="0" err="1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open_with.py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open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dadams.txt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da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line 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da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line.strip</a:t>
            </a:r>
            <a:r>
              <a:rPr lang="en-US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699103" y="1981401"/>
            <a:ext cx="6068678" cy="120032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print_file.py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print_example.txt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'Hey I am printing into a file!!!'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686192" y="1856129"/>
            <a:ext cx="4823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Print function output redirected to file instead of standard output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Input, output, and error streams are represented by the file objects </a:t>
            </a:r>
            <a:r>
              <a:rPr lang="en-US" sz="2200" dirty="0" err="1"/>
              <a:t>sys.stdin</a:t>
            </a:r>
            <a:r>
              <a:rPr lang="en-US" sz="2200" dirty="0"/>
              <a:t>, </a:t>
            </a:r>
            <a:r>
              <a:rPr lang="en-US" sz="2200" dirty="0" err="1"/>
              <a:t>sys.stdout</a:t>
            </a:r>
            <a:r>
              <a:rPr lang="en-US" sz="2200" dirty="0"/>
              <a:t>, and </a:t>
            </a:r>
            <a:r>
              <a:rPr lang="en-US" sz="2200" dirty="0" err="1"/>
              <a:t>sys.stderr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Opens file, strips </a:t>
            </a:r>
            <a:r>
              <a:rPr lang="en-US" sz="2200" dirty="0" err="1"/>
              <a:t>whiespace</a:t>
            </a:r>
            <a:r>
              <a:rPr lang="en-US" sz="2200" dirty="0"/>
              <a:t> on right-side of each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Writes to new file with new lines at end each 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1837B-FA57-F515-D668-1FD77F9D1E54}"/>
              </a:ext>
            </a:extLst>
          </p:cNvPr>
          <p:cNvSpPr txBox="1"/>
          <p:nvPr/>
        </p:nvSpPr>
        <p:spPr>
          <a:xfrm>
            <a:off x="5783283" y="4095548"/>
            <a:ext cx="597856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read_write.py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dadams.txt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lines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line.rstrip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line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dadams_copy.txt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fw.write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'\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n'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.join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lines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4206875" y="639763"/>
            <a:ext cx="7346950" cy="3841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Binary files could be .zip, bin, jpg, wav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4206875" y="1092200"/>
            <a:ext cx="7346950" cy="309403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Specify the size of each chunk to read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chunk_size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5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'ComputerScience64.jpg'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rb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file_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Using while loop to iterate the file data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chunk = </a:t>
            </a: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file_.read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chunk_size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chunk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Processing the chunk of binary data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'Read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chunk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bytes: 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chunk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2F03A-5DC4-9319-70F1-4B05B6B8B393}"/>
              </a:ext>
            </a:extLst>
          </p:cNvPr>
          <p:cNvSpPr txBox="1"/>
          <p:nvPr/>
        </p:nvSpPr>
        <p:spPr>
          <a:xfrm>
            <a:off x="4206875" y="4254500"/>
            <a:ext cx="7346950" cy="1963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sz="1500" b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read_write_bin.py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example.bin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wb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fw.write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'This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is binary data...'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example.bin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rb</a:t>
            </a:r>
            <a:r>
              <a:rPr lang="en-US" sz="15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f.read</a:t>
            </a:r>
            <a:r>
              <a:rPr lang="en-US" sz="15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prints: </a:t>
            </a:r>
            <a:r>
              <a:rPr lang="en-US" sz="1500" b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b'This</a:t>
            </a:r>
            <a:r>
              <a:rPr lang="en-US" sz="15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is binary data...'</a:t>
            </a: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5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sz="15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Reading Binary files</a:t>
            </a:r>
          </a:p>
        </p:txBody>
      </p:sp>
    </p:spTree>
    <p:extLst>
      <p:ext uri="{BB962C8B-B14F-4D97-AF65-F5344CB8AC3E}">
        <p14:creationId xmlns:p14="http://schemas.microsoft.com/office/powerpoint/2010/main" val="14696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4776788" y="642938"/>
            <a:ext cx="6780213" cy="21034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The w flag will truncate an existing file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The x flag will only open a file for writing if it doesn’t already exist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2F03A-5DC4-9319-70F1-4B05B6B8B393}"/>
              </a:ext>
            </a:extLst>
          </p:cNvPr>
          <p:cNvSpPr txBox="1"/>
          <p:nvPr/>
        </p:nvSpPr>
        <p:spPr>
          <a:xfrm>
            <a:off x="4776788" y="2814638"/>
            <a:ext cx="6780213" cy="339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files/</a:t>
            </a:r>
            <a:r>
              <a:rPr lang="en-US" sz="2800" b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write_not_exists.py</a:t>
            </a:r>
            <a:endParaRPr lang="en-US" sz="2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write_x.txt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this succeeds</a:t>
            </a:r>
            <a:endParaRPr lang="en-US" sz="2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fw.write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'Writing line 1'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write_x.txt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this fails</a:t>
            </a:r>
            <a:endParaRPr lang="en-US" sz="2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fw.write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'Writing line 2'</a:t>
            </a:r>
            <a:r>
              <a:rPr lang="en-US" sz="2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99" y="1967266"/>
            <a:ext cx="279070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Protect against overwriting</a:t>
            </a:r>
          </a:p>
        </p:txBody>
      </p:sp>
    </p:spTree>
    <p:extLst>
      <p:ext uri="{BB962C8B-B14F-4D97-AF65-F5344CB8AC3E}">
        <p14:creationId xmlns:p14="http://schemas.microsoft.com/office/powerpoint/2010/main" val="32676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825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pathlib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4939371" y="501556"/>
            <a:ext cx="53820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9169" indent="-209169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Offers classes representing filesystem paths for different operating systems. </a:t>
            </a:r>
          </a:p>
          <a:p>
            <a:pPr marL="209169" indent="-209169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classes are divided between pure paths</a:t>
            </a:r>
          </a:p>
          <a:p>
            <a:pPr marL="209169" indent="-209169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 from pure paths but also provide I/O operations.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2F03A-5DC4-9319-70F1-4B05B6B8B393}"/>
              </a:ext>
            </a:extLst>
          </p:cNvPr>
          <p:cNvSpPr txBox="1"/>
          <p:nvPr/>
        </p:nvSpPr>
        <p:spPr>
          <a:xfrm>
            <a:off x="4939371" y="3155568"/>
            <a:ext cx="6330379" cy="32008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# files/</a:t>
            </a:r>
            <a:r>
              <a:rPr lang="en-US" kern="1200" dirty="0" err="1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existence.py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pathlib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Path</a:t>
            </a: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 = Path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lang="en-US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fear.txt</a:t>
            </a:r>
            <a:r>
              <a:rPr lang="en-US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path = </a:t>
            </a:r>
            <a:r>
              <a:rPr lang="en-US" kern="1200" dirty="0" err="1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p.parent.absolute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 err="1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p.is_file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# True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# /Users/something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 err="1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path.is_dir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# True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q = Path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'/Users/</a:t>
            </a:r>
            <a:r>
              <a:rPr lang="en-US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cnavarro</a:t>
            </a:r>
            <a:r>
              <a:rPr lang="en-US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/Documents'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lang="en-US" kern="1200" dirty="0">
              <a:solidFill>
                <a:srgbClr val="D4D4D4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dirty="0" err="1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q.is_dir</a:t>
            </a:r>
            <a:r>
              <a:rPr lang="en-US" kern="1200" dirty="0">
                <a:solidFill>
                  <a:srgbClr val="DCDCDC"/>
                </a:solidFill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lang="en-US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6AA94F"/>
                </a:solidFill>
                <a:latin typeface="Courier New" panose="02070309020205020404" pitchFamily="49" charset="0"/>
                <a:ea typeface="+mn-ea"/>
                <a:cs typeface="+mn-cs"/>
              </a:rPr>
              <a:t># True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E1AF7-E000-EA93-33CD-120E0AC7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3807" y="4615077"/>
            <a:ext cx="3946682" cy="20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3EDD5-8B23-2077-EE55-AE5AA0DC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Serialization and Deserialization</a:t>
            </a:r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1C1F51F2-746F-A9B1-87AE-31062831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3" r="33608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70DA-C5FB-DFE5-579A-0ADFD1C2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Object serialization is the process of converting state of an object into byte stream</a:t>
            </a:r>
          </a:p>
          <a:p>
            <a:r>
              <a:rPr lang="en-US" sz="2200" dirty="0"/>
              <a:t>Byte stream can be stored in any file-like object such as a disk file or memory stream</a:t>
            </a:r>
          </a:p>
          <a:p>
            <a:r>
              <a:rPr lang="en-US" sz="2200" dirty="0"/>
              <a:t> Can be transmitted via sockets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200" dirty="0"/>
              <a:t>Deserialization is the process of reconstructing the object from the byte stream.</a:t>
            </a:r>
          </a:p>
          <a:p>
            <a:r>
              <a:rPr lang="en-US" sz="2200" dirty="0"/>
              <a:t>Can use the __</a:t>
            </a:r>
            <a:r>
              <a:rPr lang="en-US" sz="2200" dirty="0" err="1"/>
              <a:t>dict</a:t>
            </a:r>
            <a:r>
              <a:rPr lang="en-US" sz="2200" dirty="0"/>
              <a:t>__ object when serializing with JSON</a:t>
            </a:r>
          </a:p>
        </p:txBody>
      </p:sp>
    </p:spTree>
    <p:extLst>
      <p:ext uri="{BB962C8B-B14F-4D97-AF65-F5344CB8AC3E}">
        <p14:creationId xmlns:p14="http://schemas.microsoft.com/office/powerpoint/2010/main" val="94638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JavaScript Object 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095999" y="1512559"/>
            <a:ext cx="5828999" cy="480131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json_examples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json_basic.py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sys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big_number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**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3141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max_float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sys.float_info.max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a_list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json_data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data_out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json.loads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json_data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 ==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data_out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and back, data matches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test if True, if not, False raises an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AssertionError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'all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output: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data_out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\n'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indent=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sort_keys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686192" y="1856129"/>
            <a:ext cx="4823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JSON is a standard for data interchange that is compatible with most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Encoding/Decoding is synonymous with serialization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Based on two structures: name/value pairs and and ordered list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Maps to </a:t>
            </a:r>
            <a:r>
              <a:rPr lang="en-US" sz="2200" dirty="0" err="1"/>
              <a:t>dict</a:t>
            </a:r>
            <a:r>
              <a:rPr lang="en-US" sz="2200" dirty="0"/>
              <a:t> and list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8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11061</TotalTime>
  <Words>1891</Words>
  <Application>Microsoft Macintosh PowerPoint</Application>
  <PresentationFormat>Widescreen</PresentationFormat>
  <Paragraphs>219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</vt:lpstr>
      <vt:lpstr>Calibri</vt:lpstr>
      <vt:lpstr>Calibri Light</vt:lpstr>
      <vt:lpstr>Consolas</vt:lpstr>
      <vt:lpstr>Courier New</vt:lpstr>
      <vt:lpstr>JetBrains Mono</vt:lpstr>
      <vt:lpstr>Office Theme</vt:lpstr>
      <vt:lpstr>Files and Persistence</vt:lpstr>
      <vt:lpstr>Overview</vt:lpstr>
      <vt:lpstr>Opening Files</vt:lpstr>
      <vt:lpstr>Writing files</vt:lpstr>
      <vt:lpstr>Reading Binary files</vt:lpstr>
      <vt:lpstr>Protect against overwriting</vt:lpstr>
      <vt:lpstr>Import pathlib module</vt:lpstr>
      <vt:lpstr>Serialization and Deserialization</vt:lpstr>
      <vt:lpstr>Working with JavaScript Object Notation</vt:lpstr>
      <vt:lpstr>In-memory IO stream</vt:lpstr>
      <vt:lpstr>HTTP get requests</vt:lpstr>
      <vt:lpstr>HTTP post requests</vt:lpstr>
      <vt:lpstr>Python pickle</vt:lpstr>
      <vt:lpstr>Python shelve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Christian Navarro</cp:lastModifiedBy>
  <cp:revision>5</cp:revision>
  <dcterms:created xsi:type="dcterms:W3CDTF">2023-08-06T22:53:40Z</dcterms:created>
  <dcterms:modified xsi:type="dcterms:W3CDTF">2023-10-02T00:15:51Z</dcterms:modified>
</cp:coreProperties>
</file>