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3004800" cy="9753600"/>
  <p:notesSz cx="6858000" cy="9144000"/>
  <p:defaultTextStyle>
    <a:lvl1pPr>
      <a:defRPr sz="2400">
        <a:latin typeface="Impact"/>
        <a:ea typeface="Impact"/>
        <a:cs typeface="Impact"/>
        <a:sym typeface="Impact"/>
      </a:defRPr>
    </a:lvl1pPr>
    <a:lvl2pPr indent="457200">
      <a:defRPr sz="2400">
        <a:latin typeface="Impact"/>
        <a:ea typeface="Impact"/>
        <a:cs typeface="Impact"/>
        <a:sym typeface="Impact"/>
      </a:defRPr>
    </a:lvl2pPr>
    <a:lvl3pPr indent="914400">
      <a:defRPr sz="2400">
        <a:latin typeface="Impact"/>
        <a:ea typeface="Impact"/>
        <a:cs typeface="Impact"/>
        <a:sym typeface="Impact"/>
      </a:defRPr>
    </a:lvl3pPr>
    <a:lvl4pPr indent="1371600">
      <a:defRPr sz="2400">
        <a:latin typeface="Impact"/>
        <a:ea typeface="Impact"/>
        <a:cs typeface="Impact"/>
        <a:sym typeface="Impact"/>
      </a:defRPr>
    </a:lvl4pPr>
    <a:lvl5pPr indent="1828800">
      <a:defRPr sz="2400">
        <a:latin typeface="Impact"/>
        <a:ea typeface="Impact"/>
        <a:cs typeface="Impact"/>
        <a:sym typeface="Impact"/>
      </a:defRPr>
    </a:lvl5pPr>
    <a:lvl6pPr>
      <a:defRPr sz="2400">
        <a:latin typeface="Impact"/>
        <a:ea typeface="Impact"/>
        <a:cs typeface="Impact"/>
        <a:sym typeface="Impact"/>
      </a:defRPr>
    </a:lvl6pPr>
    <a:lvl7pPr>
      <a:defRPr sz="2400">
        <a:latin typeface="Impact"/>
        <a:ea typeface="Impact"/>
        <a:cs typeface="Impact"/>
        <a:sym typeface="Impact"/>
      </a:defRPr>
    </a:lvl7pPr>
    <a:lvl8pPr>
      <a:defRPr sz="2400">
        <a:latin typeface="Impact"/>
        <a:ea typeface="Impact"/>
        <a:cs typeface="Impact"/>
        <a:sym typeface="Impact"/>
      </a:defRPr>
    </a:lvl8pPr>
    <a:lvl9pPr>
      <a:defRPr sz="2400">
        <a:latin typeface="Impact"/>
        <a:ea typeface="Impact"/>
        <a:cs typeface="Impact"/>
        <a:sym typeface="Impac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D4CB"/>
          </a:solidFill>
        </a:fill>
      </a:tcStyle>
    </a:wholeTbl>
    <a:band2H>
      <a:tcTxStyle/>
      <a:tcStyle>
        <a:tcBdr/>
        <a:fill>
          <a:solidFill>
            <a:srgbClr val="F8EBE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140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0967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184640" y="7897622"/>
            <a:ext cx="2926081" cy="59283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50239" y="3268133"/>
            <a:ext cx="11704322" cy="1608667"/>
          </a:xfrm>
          <a:prstGeom prst="rect">
            <a:avLst/>
          </a:prstGeom>
        </p:spPr>
        <p:txBody>
          <a:bodyPr/>
          <a:lstStyle>
            <a:lvl1pPr indent="0" algn="ctr">
              <a:defRPr sz="7000"/>
            </a:lvl1pPr>
          </a:lstStyle>
          <a:p>
            <a:pPr lvl="0">
              <a:defRPr sz="1800"/>
            </a:pPr>
            <a:r>
              <a:rPr sz="7000"/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4952" indent="-318052">
              <a:lnSpc>
                <a:spcPct val="100000"/>
              </a:lnSpc>
              <a:spcBef>
                <a:spcPts val="0"/>
              </a:spcBef>
              <a:defRPr sz="3200"/>
            </a:lvl2pPr>
            <a:lvl3pPr indent="825500">
              <a:lnSpc>
                <a:spcPct val="100000"/>
              </a:lnSpc>
              <a:spcBef>
                <a:spcPts val="0"/>
              </a:spcBef>
              <a:buClrTx/>
              <a:buFontTx/>
              <a:def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>
              <a:buClrTx/>
              <a:defRPr>
                <a:solidFill>
                  <a:srgbClr val="949494"/>
                </a:solidFill>
              </a:defRPr>
            </a:lvl4pPr>
            <a:lvl5pPr>
              <a:buClrTx/>
              <a:defRPr>
                <a:solidFill>
                  <a:srgbClr val="949494"/>
                </a:solidFill>
              </a:defRPr>
            </a:lvl5pPr>
          </a:lstStyle>
          <a:p>
            <a:pPr lvl="0">
              <a:defRPr sz="1800"/>
            </a:pPr>
            <a:r>
              <a:rPr sz="38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5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2113279" y="1317414"/>
            <a:ext cx="8778241" cy="16086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indent="0" algn="ctr">
              <a:lnSpc>
                <a:spcPct val="100000"/>
              </a:lnSpc>
            </a:lvl1pPr>
          </a:lstStyle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2113279" y="2926079"/>
            <a:ext cx="8778241" cy="56083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71487" indent="-471487">
              <a:lnSpc>
                <a:spcPct val="100000"/>
              </a:lnSpc>
              <a:spcBef>
                <a:spcPts val="700"/>
              </a:spcBef>
              <a:buClrTx/>
              <a:defRPr sz="4400"/>
            </a:lvl1pPr>
            <a:lvl2pPr marL="906235" indent="-449035">
              <a:lnSpc>
                <a:spcPct val="100000"/>
              </a:lnSpc>
              <a:spcBef>
                <a:spcPts val="700"/>
              </a:spcBef>
              <a:buClrTx/>
              <a:buChar char="–"/>
              <a:defRPr sz="4400"/>
            </a:lvl2pPr>
            <a:lvl3pPr marL="1333500" indent="-41910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•"/>
              <a:defRPr sz="4400"/>
            </a:lvl3pPr>
            <a:lvl4pPr marL="1874520" indent="-50292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–"/>
              <a:defRPr sz="4400"/>
            </a:lvl4pPr>
            <a:lvl5pPr marL="2331720" indent="-50292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»"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</a:p>
          <a:p>
            <a:pPr lvl="1">
              <a:defRPr sz="1800"/>
            </a:pPr>
            <a:r>
              <a:rPr sz="4400"/>
              <a:t>正文级别 2</a:t>
            </a:r>
          </a:p>
          <a:p>
            <a:pPr lvl="2">
              <a:defRPr sz="1800"/>
            </a:pPr>
            <a:r>
              <a:rPr sz="4400"/>
              <a:t>正文级别 3</a:t>
            </a:r>
          </a:p>
          <a:p>
            <a:pPr lvl="3">
              <a:defRPr sz="1800"/>
            </a:pPr>
            <a:r>
              <a:rPr sz="4400"/>
              <a:t>正文级别 4</a:t>
            </a:r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8615680" y="8024622"/>
            <a:ext cx="2275841" cy="33883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38163" y="392668"/>
            <a:ext cx="12328474" cy="125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 anchor="ctr"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95168" y="1916753"/>
            <a:ext cx="12020393" cy="699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2pPr marL="914952" indent="-318052">
              <a:lnSpc>
                <a:spcPct val="100000"/>
              </a:lnSpc>
              <a:spcBef>
                <a:spcPts val="0"/>
              </a:spcBef>
              <a:defRPr sz="3200"/>
            </a:lvl2pPr>
            <a:lvl3pPr indent="825500">
              <a:lnSpc>
                <a:spcPct val="100000"/>
              </a:lnSpc>
              <a:spcBef>
                <a:spcPts val="0"/>
              </a:spcBef>
              <a:buClrTx/>
              <a:buFontTx/>
              <a:def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>
              <a:buClrTx/>
              <a:defRPr>
                <a:solidFill>
                  <a:srgbClr val="949494"/>
                </a:solidFill>
              </a:defRPr>
            </a:lvl4pPr>
            <a:lvl5pPr>
              <a:buClrTx/>
              <a:defRPr>
                <a:solidFill>
                  <a:srgbClr val="949494"/>
                </a:solidFill>
              </a:defRPr>
            </a:lvl5pPr>
          </a:lstStyle>
          <a:p>
            <a:pPr lvl="0">
              <a:defRPr sz="1800"/>
            </a:pPr>
            <a:r>
              <a:rPr sz="38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781173" y="8921267"/>
            <a:ext cx="947598" cy="592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>
              <a:defRPr sz="32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indent="1270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1pPr>
      <a:lvl2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2pPr>
      <a:lvl3pPr indent="8255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3pPr>
      <a:lvl4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4pPr>
      <a:lvl5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5pPr>
      <a:lvl6pPr indent="4572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6pPr>
      <a:lvl7pPr indent="9144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7pPr>
      <a:lvl8pPr indent="13716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8pPr>
      <a:lvl9pPr indent="18288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3800">
          <a:latin typeface="Impact"/>
          <a:ea typeface="Impact"/>
          <a:cs typeface="Impact"/>
          <a:sym typeface="Impact"/>
        </a:defRPr>
      </a:lvl1pPr>
      <a:lvl2pPr marL="974586" indent="-377686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✓"/>
        <a:defRPr sz="3800">
          <a:latin typeface="Impact"/>
          <a:ea typeface="Impact"/>
          <a:cs typeface="Impact"/>
          <a:sym typeface="Impact"/>
        </a:defRPr>
      </a:lvl2pPr>
      <a:lvl3pPr indent="9144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3pPr>
      <a:lvl4pPr indent="13716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4pPr>
      <a:lvl5pPr indent="18288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5pPr>
      <a:lvl6pPr indent="22860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6pPr>
      <a:lvl7pPr indent="27432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7pPr>
      <a:lvl8pPr indent="32004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8pPr>
      <a:lvl9pPr indent="36576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9pPr>
    </p:bodyStyle>
    <p:otherStyle>
      <a:lvl1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1pPr>
      <a:lvl2pPr indent="4572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2pPr>
      <a:lvl3pPr indent="9144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3pPr>
      <a:lvl4pPr indent="13716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4pPr>
      <a:lvl5pPr indent="18288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5pPr>
      <a:lvl6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6pPr>
      <a:lvl7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7pPr>
      <a:lvl8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8pPr>
      <a:lvl9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584959" y="2091266"/>
            <a:ext cx="9753602" cy="254677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sz="7000"/>
              <a:t>常用类的使用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枚举 原理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定义枚举</a:t>
            </a:r>
          </a:p>
          <a:p>
            <a:pPr marL="0" lvl="0" indent="1270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rPr>
              <a:t>实际上定义一个Color类继承自enum</a:t>
            </a:r>
          </a:p>
          <a:p>
            <a:pPr lvl="0">
              <a:defRPr sz="1800"/>
            </a:pPr>
            <a:endParaRPr sz="3800"/>
          </a:p>
          <a:p>
            <a:pPr lvl="0">
              <a:defRPr sz="1800"/>
            </a:pPr>
            <a:r>
              <a:rPr sz="3800"/>
              <a:t>实例化</a:t>
            </a:r>
          </a:p>
          <a:p>
            <a:pPr marL="0" lvl="0" indent="1270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rPr>
              <a:t>Color.RED 相当于进行了一次new</a:t>
            </a:r>
          </a:p>
          <a:p>
            <a:pPr lvl="0">
              <a:defRPr sz="1800"/>
            </a:pPr>
            <a:endParaRPr sz="3800"/>
          </a:p>
          <a:p>
            <a:pPr lvl="0">
              <a:defRPr sz="1800"/>
            </a:pPr>
            <a:r>
              <a:rPr sz="3800"/>
              <a:t>比较：</a:t>
            </a:r>
          </a:p>
          <a:p>
            <a:pPr marL="0" lvl="0" indent="1270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rPr>
              <a:t>相当于进行了对象的equals()</a:t>
            </a:r>
          </a:p>
          <a:p>
            <a:pPr lvl="0">
              <a:defRPr sz="1800"/>
            </a:pPr>
            <a:endParaRPr sz="3800"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  <a:t>10</a:t>
            </a:fld>
            <a:endParaRPr sz="32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BigDecimal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4" indent="9144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BigDecimal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BigDecimal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1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"1234567891232443545465456560"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.add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1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BigDecimal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(1));</a:t>
            </a:r>
            <a:r>
              <a:rPr sz="21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1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加法</a:t>
            </a:r>
            <a:endParaRPr sz="21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.divide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1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BigDecimal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(2));</a:t>
            </a:r>
            <a:r>
              <a:rPr sz="21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1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除法</a:t>
            </a:r>
            <a:endParaRPr sz="21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.movePointLeft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(2);</a:t>
            </a:r>
            <a:r>
              <a:rPr sz="21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1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移动小数点</a:t>
            </a:r>
            <a:endParaRPr sz="21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.multiply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1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BigDecimal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(2));</a:t>
            </a:r>
            <a:r>
              <a:rPr sz="21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//乘以2</a:t>
            </a:r>
            <a:endParaRPr sz="21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.subtract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1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BigDecimal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(1));</a:t>
            </a:r>
            <a:r>
              <a:rPr sz="21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100" dirty="0" err="1" smtClean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减法</a:t>
            </a:r>
            <a:endParaRPr lang="en-US" sz="2100" dirty="0" smtClean="0">
              <a:solidFill>
                <a:srgbClr val="4E9072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sz="21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 dirty="0">
                <a:latin typeface="Monaco"/>
                <a:ea typeface="Monaco"/>
                <a:cs typeface="Monaco"/>
                <a:sym typeface="Monaco"/>
              </a:rPr>
              <a:t>		String </a:t>
            </a:r>
            <a:r>
              <a:rPr sz="21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bd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.toString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System.</a:t>
            </a:r>
            <a:r>
              <a:rPr sz="21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100" dirty="0" err="1">
                <a:latin typeface="Monaco"/>
                <a:ea typeface="Monaco"/>
                <a:cs typeface="Monaco"/>
                <a:sym typeface="Monaco"/>
              </a:rPr>
              <a:t>.println</a:t>
            </a:r>
            <a:r>
              <a:rPr sz="21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1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2100" dirty="0" smtClean="0">
                <a:latin typeface="Monaco"/>
                <a:ea typeface="Monaco"/>
                <a:cs typeface="Monaco"/>
                <a:sym typeface="Monaco"/>
              </a:rPr>
              <a:t>);</a:t>
            </a:r>
            <a:endParaRPr lang="en-US" sz="2100" dirty="0" smtClean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lang="en-US" sz="21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lang="en-US" sz="2100" dirty="0" smtClean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lang="en-US" sz="2100" dirty="0" err="1" smtClean="0">
                <a:latin typeface="Monaco"/>
                <a:ea typeface="Monaco"/>
                <a:cs typeface="Monaco"/>
                <a:sym typeface="Monaco"/>
              </a:rPr>
              <a:t>intValue</a:t>
            </a:r>
            <a:r>
              <a:rPr lang="en-US" sz="2100" dirty="0" smtClean="0">
                <a:latin typeface="Monaco"/>
                <a:ea typeface="Monaco"/>
                <a:cs typeface="Monaco"/>
                <a:sym typeface="Monaco"/>
              </a:rPr>
              <a:t>(),</a:t>
            </a:r>
            <a:r>
              <a:rPr lang="en-US" sz="2100" dirty="0" err="1" smtClean="0">
                <a:latin typeface="Monaco"/>
                <a:ea typeface="Monaco"/>
                <a:cs typeface="Monaco"/>
                <a:sym typeface="Monaco"/>
              </a:rPr>
              <a:t>doubleValue</a:t>
            </a:r>
            <a:r>
              <a:rPr lang="en-US" sz="2100" dirty="0" smtClean="0">
                <a:latin typeface="Monaco"/>
                <a:ea typeface="Monaco"/>
                <a:cs typeface="Monaco"/>
                <a:sym typeface="Monaco"/>
              </a:rPr>
              <a:t>()……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lang="en-US" sz="2100" dirty="0" err="1" smtClean="0">
                <a:latin typeface="Monaco"/>
                <a:ea typeface="Monaco"/>
                <a:cs typeface="Monaco"/>
                <a:sym typeface="Monaco"/>
              </a:rPr>
              <a:t>movePoitLet</a:t>
            </a:r>
            <a:r>
              <a:rPr lang="en-US" sz="2100" dirty="0" smtClean="0">
                <a:latin typeface="Monaco"/>
                <a:ea typeface="Monaco"/>
                <a:cs typeface="Monaco"/>
                <a:sym typeface="Monaco"/>
              </a:rPr>
              <a:t>(n),</a:t>
            </a:r>
            <a:r>
              <a:rPr lang="en-US" sz="2100" dirty="0" err="1" smtClean="0">
                <a:latin typeface="Monaco"/>
                <a:ea typeface="Monaco"/>
                <a:cs typeface="Monaco"/>
                <a:sym typeface="Monaco"/>
              </a:rPr>
              <a:t>movePointRigth</a:t>
            </a:r>
            <a:r>
              <a:rPr lang="en-US" sz="2100" dirty="0" smtClean="0">
                <a:latin typeface="Monaco"/>
                <a:ea typeface="Monaco"/>
                <a:cs typeface="Monaco"/>
                <a:sym typeface="Monaco"/>
              </a:rPr>
              <a:t>……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lang="en-US" sz="2100" dirty="0" err="1" smtClean="0">
                <a:latin typeface="Monaco"/>
                <a:ea typeface="Monaco"/>
                <a:cs typeface="Monaco"/>
                <a:sym typeface="Monaco"/>
              </a:rPr>
              <a:t>divideAndRemainder</a:t>
            </a:r>
            <a:r>
              <a:rPr lang="en-US" sz="2100" dirty="0" smtClean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lang="en-US" sz="2100" dirty="0" smtClean="0">
                <a:latin typeface="Monaco"/>
                <a:ea typeface="Monaco"/>
                <a:cs typeface="Monaco"/>
                <a:sym typeface="Monaco"/>
              </a:rPr>
              <a:t>Negate()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lang="en-US" sz="2100" dirty="0" err="1" smtClean="0">
                <a:latin typeface="Monaco"/>
                <a:ea typeface="Monaco"/>
                <a:cs typeface="Monaco"/>
                <a:sym typeface="Monaco"/>
              </a:rPr>
              <a:t>Pow</a:t>
            </a:r>
            <a:r>
              <a:rPr lang="en-US" sz="2100" dirty="0" smtClean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lang="en-US" sz="2100" dirty="0" smtClean="0">
                <a:latin typeface="Monaco"/>
                <a:ea typeface="Monaco"/>
                <a:cs typeface="Monaco"/>
                <a:sym typeface="Monaco"/>
              </a:rPr>
              <a:t>.precision(),scale()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lang="en-US" sz="2100" dirty="0" smtClean="0">
                <a:latin typeface="Monaco"/>
                <a:ea typeface="Monaco"/>
                <a:cs typeface="Monaco"/>
                <a:sym typeface="Monaco"/>
              </a:rPr>
              <a:t>…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sz="2100" dirty="0"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  <a:t>11</a:t>
            </a:fld>
            <a:endParaRPr sz="32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5168" y="1916753"/>
            <a:ext cx="12020393" cy="1879927"/>
          </a:xfrm>
        </p:spPr>
        <p:txBody>
          <a:bodyPr/>
          <a:lstStyle/>
          <a:p>
            <a:r>
              <a:rPr lang="zh-CN" altLang="en-US" dirty="0" smtClean="0"/>
              <a:t>有关数学常量</a:t>
            </a:r>
            <a:endParaRPr lang="en-US" altLang="zh-CN" dirty="0" smtClean="0"/>
          </a:p>
          <a:p>
            <a:r>
              <a:rPr lang="zh-CN" altLang="en-US" dirty="0" smtClean="0"/>
              <a:t>大量的数学函数，以静态方法出现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36" y="4300736"/>
            <a:ext cx="4752528" cy="45304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r>
              <a:rPr lang="en-US" altLang="zh-CN" sz="4400" dirty="0" err="1"/>
              <a:t>Math.E</a:t>
            </a:r>
            <a:r>
              <a:rPr lang="en-US" altLang="zh-CN" sz="4400" u="sng" dirty="0"/>
              <a:t>;</a:t>
            </a:r>
          </a:p>
          <a:p>
            <a:r>
              <a:rPr lang="en-US" altLang="zh-CN" sz="4400" dirty="0" err="1"/>
              <a:t>Math.PI</a:t>
            </a:r>
            <a:r>
              <a:rPr lang="en-US" altLang="zh-CN" sz="4400" dirty="0"/>
              <a:t>;</a:t>
            </a:r>
          </a:p>
          <a:p>
            <a:endParaRPr lang="zh-CN" altLang="en-US" sz="4400" dirty="0"/>
          </a:p>
          <a:p>
            <a:r>
              <a:rPr lang="en-US" altLang="zh-CN" sz="4400" dirty="0" err="1"/>
              <a:t>Math.</a:t>
            </a:r>
            <a:r>
              <a:rPr lang="en-US" altLang="zh-CN" sz="4400" i="1" dirty="0" err="1"/>
              <a:t>ceil</a:t>
            </a:r>
            <a:r>
              <a:rPr lang="en-US" altLang="zh-CN" sz="4400" i="1" dirty="0"/>
              <a:t>(</a:t>
            </a:r>
            <a:r>
              <a:rPr lang="en-US" altLang="zh-CN" sz="4400" i="1" u="sng" dirty="0"/>
              <a:t>a);</a:t>
            </a:r>
          </a:p>
          <a:p>
            <a:r>
              <a:rPr lang="en-US" altLang="zh-CN" sz="4400" dirty="0" err="1"/>
              <a:t>Math.</a:t>
            </a:r>
            <a:r>
              <a:rPr lang="en-US" altLang="zh-CN" sz="4400" i="1" dirty="0" err="1"/>
              <a:t>floor</a:t>
            </a:r>
            <a:r>
              <a:rPr lang="en-US" altLang="zh-CN" sz="4400" i="1" dirty="0"/>
              <a:t>(</a:t>
            </a:r>
            <a:r>
              <a:rPr lang="en-US" altLang="zh-CN" sz="4400" i="1" u="sng" dirty="0"/>
              <a:t>a);</a:t>
            </a:r>
          </a:p>
          <a:p>
            <a:r>
              <a:rPr lang="en-US" altLang="zh-CN" sz="4400" dirty="0" err="1"/>
              <a:t>Math.round</a:t>
            </a:r>
            <a:r>
              <a:rPr lang="en-US" altLang="zh-CN" sz="4400" dirty="0"/>
              <a:t>(</a:t>
            </a:r>
            <a:r>
              <a:rPr lang="en-US" altLang="zh-CN" sz="4400" u="sng" dirty="0"/>
              <a:t>a);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6296" y="4670067"/>
            <a:ext cx="5904656" cy="3791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r>
              <a:rPr lang="en-US" altLang="zh-CN" sz="4000" dirty="0" err="1"/>
              <a:t>Math.abs</a:t>
            </a:r>
            <a:r>
              <a:rPr lang="en-US" altLang="zh-CN" sz="4000" dirty="0"/>
              <a:t>(</a:t>
            </a:r>
            <a:r>
              <a:rPr lang="en-US" altLang="zh-CN" sz="4000" u="sng" dirty="0"/>
              <a:t>a);//</a:t>
            </a:r>
            <a:r>
              <a:rPr lang="zh-CN" altLang="en-US" sz="4000" u="sng" dirty="0"/>
              <a:t>绝对值 </a:t>
            </a:r>
          </a:p>
          <a:p>
            <a:r>
              <a:rPr lang="en-US" altLang="zh-CN" sz="4000" dirty="0"/>
              <a:t>Math.log(</a:t>
            </a:r>
            <a:r>
              <a:rPr lang="en-US" altLang="zh-CN" sz="4000" u="sng" dirty="0"/>
              <a:t>a);//</a:t>
            </a:r>
            <a:r>
              <a:rPr lang="zh-CN" altLang="en-US" sz="4000" u="sng" dirty="0"/>
              <a:t>对数</a:t>
            </a:r>
          </a:p>
          <a:p>
            <a:r>
              <a:rPr lang="en-US" altLang="zh-CN" sz="4000" dirty="0" err="1"/>
              <a:t>Math.sin</a:t>
            </a:r>
            <a:r>
              <a:rPr lang="en-US" altLang="zh-CN" sz="4000" dirty="0"/>
              <a:t>(</a:t>
            </a:r>
            <a:r>
              <a:rPr lang="en-US" altLang="zh-CN" sz="4000" u="sng" dirty="0"/>
              <a:t>a);//</a:t>
            </a:r>
            <a:r>
              <a:rPr lang="zh-CN" altLang="en-US" sz="4000" u="sng" dirty="0"/>
              <a:t>三角</a:t>
            </a:r>
          </a:p>
          <a:p>
            <a:r>
              <a:rPr lang="en-US" altLang="zh-CN" sz="4000" dirty="0" err="1"/>
              <a:t>Math.random</a:t>
            </a:r>
            <a:r>
              <a:rPr lang="en-US" altLang="zh-CN" sz="4000" dirty="0"/>
              <a:t>();//[0,1)</a:t>
            </a:r>
          </a:p>
          <a:p>
            <a:r>
              <a:rPr lang="en-US" altLang="zh-CN" sz="4000" dirty="0" err="1"/>
              <a:t>Math.pow</a:t>
            </a:r>
            <a:r>
              <a:rPr lang="en-US" altLang="zh-CN" sz="4000" dirty="0"/>
              <a:t>(</a:t>
            </a:r>
            <a:r>
              <a:rPr lang="en-US" altLang="zh-CN" sz="4000" u="sng" dirty="0"/>
              <a:t>a, b);//</a:t>
            </a:r>
            <a:r>
              <a:rPr lang="zh-CN" altLang="en-US" sz="4000" u="sng" dirty="0"/>
              <a:t>指数</a:t>
            </a:r>
            <a:endParaRPr lang="zh-CN" altLang="en-US" sz="40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9661861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String 类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特点：</a:t>
            </a:r>
          </a:p>
          <a:p>
            <a:pPr lvl="1">
              <a:defRPr sz="1800"/>
            </a:pPr>
            <a:r>
              <a:rPr sz="3200"/>
              <a:t> 最常用的类</a:t>
            </a:r>
          </a:p>
          <a:p>
            <a:pPr lvl="1">
              <a:defRPr sz="1800"/>
            </a:pPr>
            <a:r>
              <a:rPr sz="3200"/>
              <a:t>不可变对象</a:t>
            </a:r>
          </a:p>
          <a:p>
            <a:pPr lvl="1">
              <a:defRPr sz="1800"/>
            </a:pPr>
            <a:r>
              <a:rPr sz="3200"/>
              <a:t> final类</a:t>
            </a:r>
          </a:p>
          <a:p>
            <a:pPr lvl="0">
              <a:defRPr sz="1800"/>
            </a:pPr>
            <a:r>
              <a:rPr sz="3800"/>
              <a:t>特殊的构造：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String s=“abc”;//此处有缓冲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949494"/>
              </a:solidFill>
            </a:endParaRPr>
          </a:p>
          <a:p>
            <a:pPr lvl="0">
              <a:defRPr sz="1800"/>
            </a:pPr>
            <a:r>
              <a:rPr sz="3800"/>
              <a:t>比较方法：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单字符以其unicode值大小比较，如：a&lt;d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多字符按对应位比较 如：abc&lt;abd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175170" y="8959238"/>
            <a:ext cx="2926081" cy="5928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  <a:t>2</a:t>
            </a:fld>
            <a:endParaRPr sz="32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与字符集有关的类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关于字符集的知识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 smtClean="0"/>
              <a:t>Charset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{-25,86} </a:t>
            </a:r>
            <a:r>
              <a:rPr lang="zh-CN" altLang="en-US" dirty="0" smtClean="0"/>
              <a:t>这是什么字</a:t>
            </a:r>
            <a:endParaRPr lang="en-US" altLang="zh-CN" dirty="0" smtClean="0"/>
          </a:p>
          <a:p>
            <a:r>
              <a:rPr lang="en-US" altLang="zh-CN" dirty="0" smtClean="0"/>
              <a:t>{-27</a:t>
            </a:r>
            <a:r>
              <a:rPr lang="en-US" altLang="zh-CN" dirty="0"/>
              <a:t>,</a:t>
            </a:r>
            <a:r>
              <a:rPr lang="en-US" altLang="zh-CN" dirty="0" smtClean="0"/>
              <a:t>-101</a:t>
            </a:r>
            <a:r>
              <a:rPr lang="en-US" altLang="zh-CN" dirty="0"/>
              <a:t>,</a:t>
            </a:r>
            <a:r>
              <a:rPr lang="en-US" altLang="zh-CN" dirty="0" smtClean="0"/>
              <a:t>-89} </a:t>
            </a:r>
            <a:r>
              <a:rPr lang="zh-CN" altLang="en-US" dirty="0" smtClean="0"/>
              <a:t>这是什么字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new String(byte[],charset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String.getBytes</a:t>
            </a:r>
            <a:r>
              <a:rPr lang="en-US" altLang="zh-CN" dirty="0" smtClean="0"/>
              <a:t>(charset)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2050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用法举例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equals()</a:t>
            </a:r>
          </a:p>
          <a:p>
            <a:pPr lvl="0">
              <a:defRPr sz="1800"/>
            </a:pPr>
            <a:r>
              <a:rPr sz="3800"/>
              <a:t>charAt()</a:t>
            </a:r>
          </a:p>
          <a:p>
            <a:pPr lvl="0">
              <a:defRPr sz="1800"/>
            </a:pPr>
            <a:r>
              <a:rPr sz="3800"/>
              <a:t>subString()</a:t>
            </a:r>
          </a:p>
          <a:p>
            <a:pPr lvl="0">
              <a:defRPr sz="1800"/>
            </a:pPr>
            <a:r>
              <a:rPr sz="3800"/>
              <a:t>new String(byte[],”charSet”)</a:t>
            </a:r>
          </a:p>
          <a:p>
            <a:pPr lvl="0">
              <a:defRPr sz="1800"/>
            </a:pPr>
            <a:r>
              <a:rPr sz="3800"/>
              <a:t>startWith(),endWith(),contains()</a:t>
            </a:r>
          </a:p>
          <a:p>
            <a:pPr lvl="0">
              <a:defRPr sz="1800"/>
            </a:pPr>
            <a:r>
              <a:rPr sz="3800"/>
              <a:t>indexOf()</a:t>
            </a:r>
          </a:p>
          <a:p>
            <a:pPr lvl="0">
              <a:defRPr sz="1800"/>
            </a:pPr>
            <a:r>
              <a:rPr sz="3800"/>
              <a:t>match()</a:t>
            </a:r>
          </a:p>
          <a:p>
            <a:pPr lvl="0">
              <a:defRPr sz="1800"/>
            </a:pPr>
            <a:r>
              <a:rPr sz="3800"/>
              <a:t>splite()</a:t>
            </a:r>
          </a:p>
          <a:p>
            <a:pPr lvl="0">
              <a:defRPr sz="1800"/>
            </a:pPr>
            <a:r>
              <a:rPr sz="3800"/>
              <a:t>replace/replaceAll</a:t>
            </a:r>
          </a:p>
          <a:p>
            <a:pPr lvl="0">
              <a:defRPr sz="1800"/>
            </a:pPr>
            <a:r>
              <a:rPr sz="3800"/>
              <a:t>getBytes(charSet)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  <a:t>4</a:t>
            </a:fld>
            <a:endParaRPr sz="32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java.util.Date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 dirty="0" err="1"/>
              <a:t>表示“时间点”的概念，其方法基本上都过时</a:t>
            </a:r>
            <a:endParaRPr sz="3800" dirty="0"/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4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Date </a:t>
            </a:r>
            <a:r>
              <a:rPr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d1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 Date();</a:t>
            </a:r>
            <a:r>
              <a:rPr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当前时间</a:t>
            </a:r>
            <a:endParaRPr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dirty="0">
                <a:latin typeface="Monaco"/>
                <a:ea typeface="Monaco"/>
                <a:cs typeface="Monaco"/>
                <a:sym typeface="Monaco"/>
              </a:rPr>
              <a:t>		Date </a:t>
            </a:r>
            <a:r>
              <a:rPr u="sng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d2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u="sng" strike="sngStrike" dirty="0">
                <a:latin typeface="Monaco"/>
                <a:ea typeface="Monaco"/>
                <a:cs typeface="Monaco"/>
                <a:sym typeface="Monaco"/>
              </a:rPr>
              <a:t>Date</a:t>
            </a:r>
            <a:r>
              <a:rPr u="sng" dirty="0">
                <a:latin typeface="Monaco"/>
                <a:ea typeface="Monaco"/>
                <a:cs typeface="Monaco"/>
                <a:sym typeface="Monaco"/>
              </a:rPr>
              <a:t>(2015-1900, 10-1, 1)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//2015年10月1日</a:t>
            </a:r>
            <a:endParaRPr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dirty="0">
                <a:latin typeface="Monaco"/>
                <a:ea typeface="Monaco"/>
                <a:cs typeface="Monaco"/>
                <a:sym typeface="Monaco"/>
              </a:rPr>
              <a:t>		Date </a:t>
            </a:r>
            <a:r>
              <a:rPr u="sng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d3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 Date(232424343l);</a:t>
            </a:r>
            <a:r>
              <a:rPr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根据ms值生成</a:t>
            </a:r>
            <a:endParaRPr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获取时间的方法，全部过时</a:t>
            </a:r>
            <a:endParaRPr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d1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u="sng" strike="sngStrike" dirty="0">
                <a:latin typeface="Monaco"/>
                <a:ea typeface="Monaco"/>
                <a:cs typeface="Monaco"/>
                <a:sym typeface="Monaco"/>
              </a:rPr>
              <a:t>getYear</a:t>
            </a:r>
            <a:r>
              <a:rPr u="sng" dirty="0"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d1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u="sng" strike="sngStrike" dirty="0">
                <a:latin typeface="Monaco"/>
                <a:ea typeface="Monaco"/>
                <a:cs typeface="Monaco"/>
                <a:sym typeface="Monaco"/>
              </a:rPr>
              <a:t>getMonth</a:t>
            </a:r>
            <a:r>
              <a:rPr u="sng" dirty="0"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d1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u="sng" strike="sngStrike" dirty="0">
                <a:latin typeface="Monaco"/>
                <a:ea typeface="Monaco"/>
                <a:cs typeface="Monaco"/>
                <a:sym typeface="Monaco"/>
              </a:rPr>
              <a:t>getDate</a:t>
            </a:r>
            <a:r>
              <a:rPr u="sng" dirty="0"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d1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u="sng" strike="sngStrike" dirty="0">
                <a:latin typeface="Monaco"/>
                <a:ea typeface="Monaco"/>
                <a:cs typeface="Monaco"/>
                <a:sym typeface="Monaco"/>
              </a:rPr>
              <a:t>getHours</a:t>
            </a:r>
            <a:r>
              <a:rPr u="sng" dirty="0"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d1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u="sng" strike="sngStrike" dirty="0">
                <a:latin typeface="Monaco"/>
                <a:ea typeface="Monaco"/>
                <a:cs typeface="Monaco"/>
                <a:sym typeface="Monaco"/>
              </a:rPr>
              <a:t>getMinutes</a:t>
            </a:r>
            <a:r>
              <a:rPr u="sng" dirty="0"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d1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u="sng" strike="sngStrike" dirty="0">
                <a:latin typeface="Monaco"/>
                <a:ea typeface="Monaco"/>
                <a:cs typeface="Monaco"/>
                <a:sym typeface="Monaco"/>
              </a:rPr>
              <a:t>getSeconds</a:t>
            </a:r>
            <a:r>
              <a:rPr u="sng" dirty="0"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d1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.getTime();</a:t>
            </a:r>
            <a:r>
              <a:rPr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获取ms值</a:t>
            </a:r>
            <a:r>
              <a:rPr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endParaRPr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d1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u="sng" strike="sngStrike" dirty="0">
                <a:latin typeface="Monaco"/>
                <a:ea typeface="Monaco"/>
                <a:cs typeface="Monaco"/>
                <a:sym typeface="Monaco"/>
              </a:rPr>
              <a:t>setYear</a:t>
            </a:r>
            <a:r>
              <a:rPr u="sng" dirty="0">
                <a:latin typeface="Monaco"/>
                <a:ea typeface="Monaco"/>
                <a:cs typeface="Monaco"/>
                <a:sym typeface="Monaco"/>
              </a:rPr>
              <a:t>(100)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//...</a:t>
            </a:r>
            <a:r>
              <a:rPr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一系列的设定值，</a:t>
            </a:r>
            <a:r>
              <a:rPr dirty="0" err="1" smtClean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全部过时</a:t>
            </a:r>
            <a:endParaRPr lang="en-US" dirty="0" smtClean="0">
              <a:solidFill>
                <a:srgbClr val="4E9072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lang="en-US" dirty="0">
              <a:solidFill>
                <a:srgbClr val="4E9072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dirty="0">
              <a:solidFill>
                <a:srgbClr val="4E9072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  <a:t>5</a:t>
            </a:fld>
            <a:endParaRPr sz="32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java.util.Canlendar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295168" y="1916753"/>
            <a:ext cx="12804856" cy="69964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800" dirty="0" smtClean="0"/>
              <a:t> </a:t>
            </a:r>
            <a:r>
              <a:rPr lang="zh-CN" altLang="en-US" sz="3800" dirty="0" smtClean="0"/>
              <a:t>日期是数值：精确到毫秒的整数</a:t>
            </a:r>
            <a:endParaRPr lang="en-US" altLang="zh-CN" sz="3800" dirty="0" smtClean="0"/>
          </a:p>
          <a:p>
            <a:pPr lvl="0">
              <a:defRPr sz="1800"/>
            </a:pPr>
            <a:r>
              <a:rPr lang="en-US" sz="3800" dirty="0" smtClean="0"/>
              <a:t> </a:t>
            </a:r>
            <a:r>
              <a:rPr lang="zh-CN" altLang="en-US" sz="3800" dirty="0" smtClean="0"/>
              <a:t>日期有时区：中国哪个时区</a:t>
            </a:r>
            <a:endParaRPr lang="en-US" altLang="zh-CN" dirty="0"/>
          </a:p>
          <a:p>
            <a:pPr lvl="0">
              <a:defRPr sz="1800"/>
            </a:pPr>
            <a:r>
              <a:rPr lang="zh-CN" altLang="en-US" sz="3800" dirty="0" smtClean="0"/>
              <a:t>日期有原点：</a:t>
            </a:r>
            <a:r>
              <a:rPr lang="en-US" altLang="zh-CN" sz="3800" dirty="0" smtClean="0"/>
              <a:t>1970-1-1</a:t>
            </a:r>
            <a:r>
              <a:rPr lang="zh-CN" altLang="en-US" sz="3800" dirty="0" smtClean="0"/>
              <a:t>：</a:t>
            </a:r>
            <a:r>
              <a:rPr lang="en-US" altLang="zh-CN" sz="3800" dirty="0" smtClean="0"/>
              <a:t>00 00 00(</a:t>
            </a:r>
            <a:r>
              <a:rPr lang="zh-CN" altLang="en-US" sz="3800" dirty="0" smtClean="0"/>
              <a:t>格林威治</a:t>
            </a:r>
            <a:r>
              <a:rPr lang="en-US" altLang="zh-CN" sz="3800" dirty="0" smtClean="0"/>
              <a:t>)</a:t>
            </a:r>
            <a:endParaRPr lang="en-US" sz="3800" dirty="0" smtClean="0"/>
          </a:p>
          <a:p>
            <a:pPr lvl="0">
              <a:defRPr sz="1800"/>
            </a:pPr>
            <a:r>
              <a:rPr sz="3800" dirty="0" err="1" smtClean="0"/>
              <a:t>表示</a:t>
            </a:r>
            <a:r>
              <a:rPr sz="3800" dirty="0" err="1"/>
              <a:t>“日期”概念，其功能也更加强大</a:t>
            </a:r>
            <a:endParaRPr sz="3800" dirty="0"/>
          </a:p>
          <a:p>
            <a:pPr lvl="4" indent="9144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lvl="4" indent="9144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Calendar 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c1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Calendar.getInstance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();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0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当前日期和时间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		Calendar 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c2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Calendar.getInstance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TimeZone.getTimeZone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"Asia/Tokyo"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),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Locale.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JAPANESE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c1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.set(2015, 9, 1,13,10,20);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0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可以设置时间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c2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.set(2015, 9, 1,13,10,20);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//可以设置时间,中国时间为12点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c1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Calendar.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YEAR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0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获取年份，依次类推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c1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.add(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Calendar.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MINUTE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-10);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//c1向前调10分钟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System.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.println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c1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.after(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c2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));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0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结果为真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c1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.set(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Calendar.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YEAR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, 2014);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0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设定年份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c1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.getTimeInMillis();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0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获取ms值，可以用来计算时间差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System.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.println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c1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.getActualMaximum(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Calendar.</a:t>
            </a:r>
            <a:r>
              <a:rPr sz="20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DATE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));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0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计算日期最大值</a:t>
            </a:r>
            <a:r>
              <a:rPr sz="20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--31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  <a:t>6</a:t>
            </a:fld>
            <a:endParaRPr sz="32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日期的文字化处理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4" indent="9144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Date </a:t>
            </a:r>
            <a:r>
              <a:rPr sz="22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 Date();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2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2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格式化后的样式</a:t>
            </a:r>
            <a:endParaRPr sz="2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SimpleDateFormat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sf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SimpleDateFormat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2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yyyy-MM-dd:hh,mm,ss</a:t>
            </a:r>
            <a:r>
              <a:rPr sz="22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		String </a:t>
            </a:r>
            <a:r>
              <a:rPr sz="22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sdate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2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sf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.format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System.</a:t>
            </a:r>
            <a:r>
              <a:rPr sz="22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.println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sdate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2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//2015-06-23:05,33,52</a:t>
            </a:r>
            <a:endParaRPr sz="2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		Date </a:t>
            </a:r>
            <a:r>
              <a:rPr sz="22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d2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2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sf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.parse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 dirty="0" err="1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sdate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 dirty="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System.</a:t>
            </a:r>
            <a:r>
              <a:rPr sz="22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200" dirty="0" err="1">
                <a:latin typeface="Monaco"/>
                <a:ea typeface="Monaco"/>
                <a:cs typeface="Monaco"/>
                <a:sym typeface="Monaco"/>
              </a:rPr>
              <a:t>.println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200" dirty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d2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200" u="sng" strike="sngStrike" dirty="0">
                <a:latin typeface="Monaco"/>
                <a:ea typeface="Monaco"/>
                <a:cs typeface="Monaco"/>
                <a:sym typeface="Monaco"/>
              </a:rPr>
              <a:t>getDate</a:t>
            </a:r>
            <a:r>
              <a:rPr sz="2200" u="sng" dirty="0"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sz="22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  <a:t>7</a:t>
            </a:fld>
            <a:endParaRPr sz="32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java.lang.Math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表示“数学”概念，内部大量的静态方法表示“数学函数”</a:t>
            </a:r>
          </a:p>
          <a:p>
            <a:pPr lvl="4" indent="9144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System.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.println(Math.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//自然对数底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.println(Math.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.println(Math.pow(2, 10));</a:t>
            </a:r>
            <a:r>
              <a:rPr sz="2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//2的10次方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.println(Math.round(23.85));</a:t>
            </a:r>
            <a:r>
              <a:rPr sz="2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//24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.println(Math.ceil(23.19));</a:t>
            </a:r>
            <a:r>
              <a:rPr sz="2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//24.0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.println(Math.floor(23.99));</a:t>
            </a:r>
            <a:r>
              <a:rPr sz="2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//23.0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.println(Math.abs(-100));</a:t>
            </a:r>
            <a:r>
              <a:rPr sz="2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//100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.println(Math.random());</a:t>
            </a:r>
            <a:r>
              <a:rPr sz="2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//(0,1)随机数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900"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.println(Math.sin(Math.</a:t>
            </a:r>
            <a:r>
              <a:rPr sz="2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/6));</a:t>
            </a:r>
            <a:r>
              <a:rPr sz="2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//接近0.5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  <a:t>8</a:t>
            </a:fld>
            <a:endParaRPr sz="32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枚举 （enum）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解决常量命名问题，烦，需要指定一个“值”</a:t>
            </a:r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931A68"/>
                </a:solidFill>
              </a:rPr>
              <a:t>public</a:t>
            </a:r>
            <a:r>
              <a:rPr sz="2300"/>
              <a:t> </a:t>
            </a:r>
            <a:r>
              <a:rPr sz="2300">
                <a:solidFill>
                  <a:srgbClr val="931A68"/>
                </a:solidFill>
              </a:rPr>
              <a:t>static</a:t>
            </a:r>
            <a:r>
              <a:rPr sz="2300"/>
              <a:t> </a:t>
            </a:r>
            <a:r>
              <a:rPr sz="2300">
                <a:solidFill>
                  <a:srgbClr val="931A68"/>
                </a:solidFill>
              </a:rPr>
              <a:t>final</a:t>
            </a:r>
            <a:r>
              <a:rPr sz="2300"/>
              <a:t> </a:t>
            </a:r>
            <a:r>
              <a:rPr sz="2300">
                <a:solidFill>
                  <a:srgbClr val="931A68"/>
                </a:solidFill>
              </a:rPr>
              <a:t>int</a:t>
            </a:r>
            <a:r>
              <a:rPr sz="2300"/>
              <a:t> </a:t>
            </a:r>
            <a:r>
              <a:rPr sz="2300">
                <a:solidFill>
                  <a:srgbClr val="0326CC"/>
                </a:solidFill>
              </a:rPr>
              <a:t>RED</a:t>
            </a:r>
            <a:r>
              <a:rPr sz="2300"/>
              <a:t>=1;</a:t>
            </a:r>
            <a:r>
              <a:rPr sz="2300">
                <a:solidFill>
                  <a:srgbClr val="4E9072"/>
                </a:solidFill>
              </a:rPr>
              <a:t>//传统常量命名</a:t>
            </a:r>
            <a:endParaRPr sz="2300"/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final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GREEN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=2;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final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BLUE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=3;</a:t>
            </a:r>
            <a:endParaRPr sz="2300">
              <a:solidFill>
                <a:srgbClr val="931A68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3800"/>
              <a:t>现在方案：</a:t>
            </a:r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931A68"/>
                </a:solidFill>
              </a:rPr>
              <a:t>enum</a:t>
            </a:r>
            <a:r>
              <a:rPr sz="1900"/>
              <a:t> Color{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RED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GREEN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BLUE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}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//使用方案</a:t>
            </a:r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1900"/>
              <a:t>Color </a:t>
            </a:r>
            <a:r>
              <a:rPr sz="1900">
                <a:solidFill>
                  <a:srgbClr val="7E504F"/>
                </a:solidFill>
              </a:rPr>
              <a:t>c</a:t>
            </a:r>
            <a:r>
              <a:rPr sz="1900"/>
              <a:t>=Color.</a:t>
            </a:r>
            <a:r>
              <a:rPr sz="1900">
                <a:solidFill>
                  <a:srgbClr val="0326CC"/>
                </a:solidFill>
              </a:rPr>
              <a:t>RED</a:t>
            </a:r>
            <a:r>
              <a:rPr sz="1900"/>
              <a:t>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switch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19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c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RED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break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case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GREEN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break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default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: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break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}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  <a:t>9</a:t>
            </a:fld>
            <a:endParaRPr sz="32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949494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blurRad="38100" dist="127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949494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blurRad="38100" dist="127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260</Words>
  <Application>Microsoft Office PowerPoint</Application>
  <PresentationFormat>自定义</PresentationFormat>
  <Paragraphs>146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Default</vt:lpstr>
      <vt:lpstr>常用类的使用</vt:lpstr>
      <vt:lpstr>String 类</vt:lpstr>
      <vt:lpstr>与字符集有关的类</vt:lpstr>
      <vt:lpstr>用法举例</vt:lpstr>
      <vt:lpstr>java.util.Date</vt:lpstr>
      <vt:lpstr>java.util.Canlendar</vt:lpstr>
      <vt:lpstr>日期的文字化处理</vt:lpstr>
      <vt:lpstr>java.lang.Math</vt:lpstr>
      <vt:lpstr>枚举 （enum）</vt:lpstr>
      <vt:lpstr>枚举 原理</vt:lpstr>
      <vt:lpstr>BigDecimal</vt:lpstr>
      <vt:lpstr>Math类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常用类的使用</dc:title>
  <cp:lastModifiedBy>Windows 用户</cp:lastModifiedBy>
  <cp:revision>13</cp:revision>
  <dcterms:modified xsi:type="dcterms:W3CDTF">2015-07-18T11:57:07Z</dcterms:modified>
</cp:coreProperties>
</file>