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>
      <a:defRPr sz="2400">
        <a:latin typeface="Impact"/>
        <a:ea typeface="Impact"/>
        <a:cs typeface="Impact"/>
        <a:sym typeface="Impact"/>
      </a:defRPr>
    </a:lvl1pPr>
    <a:lvl2pPr indent="457200">
      <a:defRPr sz="2400">
        <a:latin typeface="Impact"/>
        <a:ea typeface="Impact"/>
        <a:cs typeface="Impact"/>
        <a:sym typeface="Impact"/>
      </a:defRPr>
    </a:lvl2pPr>
    <a:lvl3pPr indent="914400">
      <a:defRPr sz="2400">
        <a:latin typeface="Impact"/>
        <a:ea typeface="Impact"/>
        <a:cs typeface="Impact"/>
        <a:sym typeface="Impact"/>
      </a:defRPr>
    </a:lvl3pPr>
    <a:lvl4pPr indent="1371600">
      <a:defRPr sz="2400">
        <a:latin typeface="Impact"/>
        <a:ea typeface="Impact"/>
        <a:cs typeface="Impact"/>
        <a:sym typeface="Impact"/>
      </a:defRPr>
    </a:lvl4pPr>
    <a:lvl5pPr indent="1828800">
      <a:defRPr sz="2400">
        <a:latin typeface="Impact"/>
        <a:ea typeface="Impact"/>
        <a:cs typeface="Impact"/>
        <a:sym typeface="Impact"/>
      </a:defRPr>
    </a:lvl5pPr>
    <a:lvl6pPr>
      <a:defRPr sz="2400">
        <a:latin typeface="Impact"/>
        <a:ea typeface="Impact"/>
        <a:cs typeface="Impact"/>
        <a:sym typeface="Impact"/>
      </a:defRPr>
    </a:lvl6pPr>
    <a:lvl7pPr>
      <a:defRPr sz="2400">
        <a:latin typeface="Impact"/>
        <a:ea typeface="Impact"/>
        <a:cs typeface="Impact"/>
        <a:sym typeface="Impact"/>
      </a:defRPr>
    </a:lvl7pPr>
    <a:lvl8pPr>
      <a:defRPr sz="2400">
        <a:latin typeface="Impact"/>
        <a:ea typeface="Impact"/>
        <a:cs typeface="Impact"/>
        <a:sym typeface="Impact"/>
      </a:defRPr>
    </a:lvl8pPr>
    <a:lvl9pPr>
      <a:defRPr sz="2400">
        <a:latin typeface="Impact"/>
        <a:ea typeface="Impact"/>
        <a:cs typeface="Impact"/>
        <a:sym typeface="Impac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D4CB"/>
          </a:solidFill>
        </a:fill>
      </a:tcStyle>
    </a:wholeTbl>
    <a:band2H>
      <a:tcTxStyle b="def" i="def"/>
      <a:tcStyle>
        <a:tcBdr/>
        <a:fill>
          <a:solidFill>
            <a:srgbClr val="F8EBE7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" name="Shape 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xfrm>
            <a:off x="9184640" y="7897622"/>
            <a:ext cx="2926081" cy="59283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650239" y="3268133"/>
            <a:ext cx="11704322" cy="1608667"/>
          </a:xfrm>
          <a:prstGeom prst="rect">
            <a:avLst/>
          </a:prstGeom>
        </p:spPr>
        <p:txBody>
          <a:bodyPr/>
          <a:lstStyle>
            <a:lvl1pPr indent="0" algn="ctr">
              <a:defRPr sz="7000"/>
            </a:lvl1pPr>
          </a:lstStyle>
          <a:p>
            <a:pPr lvl="0">
              <a:defRPr sz="1800"/>
            </a:pPr>
            <a:r>
              <a:rPr sz="7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标题文本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4952" indent="-318052">
              <a:lnSpc>
                <a:spcPct val="100000"/>
              </a:lnSpc>
              <a:spcBef>
                <a:spcPts val="0"/>
              </a:spcBef>
              <a:defRPr sz="3200"/>
            </a:lvl2pPr>
            <a:lvl3pPr indent="825500">
              <a:lnSpc>
                <a:spcPct val="100000"/>
              </a:lnSpc>
              <a:spcBef>
                <a:spcPts val="0"/>
              </a:spcBef>
              <a:buClrTx/>
              <a:buFontTx/>
              <a:defRPr sz="2800">
                <a:solidFill>
                  <a:srgbClr val="949494"/>
                </a:solidFill>
                <a:latin typeface="Monaco"/>
                <a:ea typeface="Monaco"/>
                <a:cs typeface="Monaco"/>
                <a:sym typeface="Monaco"/>
              </a:defRPr>
            </a:lvl3pPr>
            <a:lvl4pPr>
              <a:buClrTx/>
              <a:defRPr>
                <a:solidFill>
                  <a:srgbClr val="949494"/>
                </a:solidFill>
              </a:defRPr>
            </a:lvl4pPr>
            <a:lvl5pPr>
              <a:buClrTx/>
              <a:defRPr>
                <a:solidFill>
                  <a:srgbClr val="949494"/>
                </a:solidFill>
              </a:defRPr>
            </a:lvl5pPr>
          </a:lstStyle>
          <a:p>
            <a:pPr lvl="0">
              <a:defRPr sz="1800"/>
            </a:pPr>
            <a:r>
              <a:rPr sz="3800"/>
              <a:t>正文级别 1</a:t>
            </a:r>
            <a:endParaRPr sz="38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9494"/>
                </a:solidFill>
              </a:rPr>
              <a:t>正文级别 3</a:t>
            </a:r>
            <a:endParaRPr sz="2800">
              <a:solidFill>
                <a:srgbClr val="94949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949494"/>
                </a:solidFill>
              </a:rPr>
              <a:t>正文级别 4</a:t>
            </a:r>
            <a:endParaRPr sz="3800">
              <a:solidFill>
                <a:srgbClr val="94949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949494"/>
                </a:solidFill>
              </a:rPr>
              <a:t>正文级别 5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2113279" y="1317414"/>
            <a:ext cx="8778241" cy="160866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indent="0" algn="ctr">
              <a:lnSpc>
                <a:spcPct val="100000"/>
              </a:lnSpc>
            </a:lvl1pPr>
          </a:lstStyle>
          <a:p>
            <a:pPr lvl="0">
              <a:defRPr sz="1800"/>
            </a:pPr>
            <a:r>
              <a:rPr sz="62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2113279" y="2926079"/>
            <a:ext cx="8778241" cy="56083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471487" indent="-471487">
              <a:lnSpc>
                <a:spcPct val="100000"/>
              </a:lnSpc>
              <a:spcBef>
                <a:spcPts val="700"/>
              </a:spcBef>
              <a:buClrTx/>
              <a:defRPr sz="4400"/>
            </a:lvl1pPr>
            <a:lvl2pPr marL="906235" indent="-449035">
              <a:lnSpc>
                <a:spcPct val="100000"/>
              </a:lnSpc>
              <a:spcBef>
                <a:spcPts val="700"/>
              </a:spcBef>
              <a:buClrTx/>
              <a:buChar char="–"/>
              <a:defRPr sz="4400"/>
            </a:lvl2pPr>
            <a:lvl3pPr marL="1333500" indent="-419100">
              <a:lnSpc>
                <a:spcPct val="100000"/>
              </a:lnSpc>
              <a:spcBef>
                <a:spcPts val="700"/>
              </a:spcBef>
              <a:buClrTx/>
              <a:buSzPct val="100000"/>
              <a:buChar char="•"/>
              <a:defRPr sz="4400"/>
            </a:lvl3pPr>
            <a:lvl4pPr marL="1874520" indent="-502920">
              <a:lnSpc>
                <a:spcPct val="100000"/>
              </a:lnSpc>
              <a:spcBef>
                <a:spcPts val="700"/>
              </a:spcBef>
              <a:buClrTx/>
              <a:buSzPct val="100000"/>
              <a:buChar char="–"/>
              <a:defRPr sz="4400"/>
            </a:lvl4pPr>
            <a:lvl5pPr marL="2331720" indent="-502920">
              <a:lnSpc>
                <a:spcPct val="100000"/>
              </a:lnSpc>
              <a:spcBef>
                <a:spcPts val="700"/>
              </a:spcBef>
              <a:buClrTx/>
              <a:buSzPct val="100000"/>
              <a:buChar char="»"/>
              <a:defRPr sz="4400"/>
            </a:lvl5pPr>
          </a:lstStyle>
          <a:p>
            <a:pPr lvl="0">
              <a:defRPr sz="1800"/>
            </a:pPr>
            <a:r>
              <a:rPr sz="4400"/>
              <a:t>正文级别 1</a:t>
            </a:r>
            <a:endParaRPr sz="4400"/>
          </a:p>
          <a:p>
            <a:pPr lvl="1">
              <a:defRPr sz="1800"/>
            </a:pPr>
            <a:r>
              <a:rPr sz="4400"/>
              <a:t>正文级别 2</a:t>
            </a:r>
            <a:endParaRPr sz="4400"/>
          </a:p>
          <a:p>
            <a:pPr lvl="2">
              <a:defRPr sz="1800"/>
            </a:pPr>
            <a:r>
              <a:rPr sz="4400"/>
              <a:t>正文级别 3</a:t>
            </a:r>
            <a:endParaRPr sz="4400"/>
          </a:p>
          <a:p>
            <a:pPr lvl="3">
              <a:defRPr sz="1800"/>
            </a:pPr>
            <a:r>
              <a:rPr sz="4400"/>
              <a:t>正文级别 4</a:t>
            </a:r>
            <a:endParaRPr sz="4400"/>
          </a:p>
          <a:p>
            <a:pPr lvl="4">
              <a:defRPr sz="1800"/>
            </a:pPr>
            <a:r>
              <a:rPr sz="4400"/>
              <a:t>正文级别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8615680" y="8024622"/>
            <a:ext cx="2275841" cy="33883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38163" y="392668"/>
            <a:ext cx="12328474" cy="125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/>
          <a:lstStyle/>
          <a:p>
            <a:pPr lvl="0">
              <a:defRPr sz="1800"/>
            </a:pPr>
            <a:r>
              <a:rPr sz="62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295168" y="1916753"/>
            <a:ext cx="12020393" cy="6996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/>
          <a:lstStyle>
            <a:lvl2pPr marL="914952" indent="-318052">
              <a:lnSpc>
                <a:spcPct val="100000"/>
              </a:lnSpc>
              <a:spcBef>
                <a:spcPts val="0"/>
              </a:spcBef>
              <a:defRPr sz="3200"/>
            </a:lvl2pPr>
            <a:lvl3pPr indent="825500">
              <a:lnSpc>
                <a:spcPct val="100000"/>
              </a:lnSpc>
              <a:spcBef>
                <a:spcPts val="0"/>
              </a:spcBef>
              <a:buClrTx/>
              <a:buFontTx/>
              <a:defRPr sz="2800">
                <a:solidFill>
                  <a:srgbClr val="949494"/>
                </a:solidFill>
                <a:latin typeface="Monaco"/>
                <a:ea typeface="Monaco"/>
                <a:cs typeface="Monaco"/>
                <a:sym typeface="Monaco"/>
              </a:defRPr>
            </a:lvl3pPr>
            <a:lvl4pPr>
              <a:buClrTx/>
              <a:defRPr>
                <a:solidFill>
                  <a:srgbClr val="949494"/>
                </a:solidFill>
              </a:defRPr>
            </a:lvl4pPr>
            <a:lvl5pPr>
              <a:buClrTx/>
              <a:defRPr>
                <a:solidFill>
                  <a:srgbClr val="949494"/>
                </a:solidFill>
              </a:defRPr>
            </a:lvl5pPr>
          </a:lstStyle>
          <a:p>
            <a:pPr lvl="0">
              <a:defRPr sz="1800"/>
            </a:pPr>
            <a:r>
              <a:rPr sz="3800"/>
              <a:t>正文级别 1</a:t>
            </a:r>
            <a:endParaRPr sz="38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9494"/>
                </a:solidFill>
              </a:rPr>
              <a:t>正文级别 3</a:t>
            </a:r>
            <a:endParaRPr sz="2800">
              <a:solidFill>
                <a:srgbClr val="94949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949494"/>
                </a:solidFill>
              </a:rPr>
              <a:t>正文级别 4</a:t>
            </a:r>
            <a:endParaRPr sz="3800">
              <a:solidFill>
                <a:srgbClr val="94949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949494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781173" y="8921267"/>
            <a:ext cx="947598" cy="592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>
              <a:defRPr sz="32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spd="med" advClick="1"/>
  <p:txStyles>
    <p:titleStyle>
      <a:lvl1pPr indent="1270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1pPr>
      <a:lvl2pPr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2pPr>
      <a:lvl3pPr indent="8255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3pPr>
      <a:lvl4pPr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4pPr>
      <a:lvl5pPr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5pPr>
      <a:lvl6pPr indent="4572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6pPr>
      <a:lvl7pPr indent="9144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7pPr>
      <a:lvl8pPr indent="13716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8pPr>
      <a:lvl9pPr indent="18288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Clr>
          <a:srgbClr val="000000"/>
        </a:buClr>
        <a:buSzPct val="100000"/>
        <a:buFont typeface="Arial"/>
        <a:buChar char="•"/>
        <a:defRPr sz="3800">
          <a:latin typeface="Impact"/>
          <a:ea typeface="Impact"/>
          <a:cs typeface="Impact"/>
          <a:sym typeface="Impact"/>
        </a:defRPr>
      </a:lvl1pPr>
      <a:lvl2pPr marL="974586" indent="-377686">
        <a:lnSpc>
          <a:spcPct val="90000"/>
        </a:lnSpc>
        <a:spcBef>
          <a:spcPts val="1000"/>
        </a:spcBef>
        <a:buClr>
          <a:srgbClr val="000000"/>
        </a:buClr>
        <a:buSzPct val="100000"/>
        <a:buFont typeface="Arial"/>
        <a:buChar char="✓"/>
        <a:defRPr sz="3800">
          <a:latin typeface="Impact"/>
          <a:ea typeface="Impact"/>
          <a:cs typeface="Impact"/>
          <a:sym typeface="Impact"/>
        </a:defRPr>
      </a:lvl2pPr>
      <a:lvl3pPr indent="9144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3pPr>
      <a:lvl4pPr indent="13716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4pPr>
      <a:lvl5pPr indent="18288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5pPr>
      <a:lvl6pPr indent="22860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6pPr>
      <a:lvl7pPr indent="27432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7pPr>
      <a:lvl8pPr indent="32004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8pPr>
      <a:lvl9pPr indent="36576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9pPr>
    </p:bodyStyle>
    <p:otherStyle>
      <a:lvl1pPr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1pPr>
      <a:lvl2pPr indent="457200"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2pPr>
      <a:lvl3pPr indent="914400"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3pPr>
      <a:lvl4pPr indent="1371600"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4pPr>
      <a:lvl5pPr indent="1828800"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5pPr>
      <a:lvl6pPr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6pPr>
      <a:lvl7pPr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7pPr>
      <a:lvl8pPr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8pPr>
      <a:lvl9pPr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1584959" y="2091266"/>
            <a:ext cx="9753602" cy="2546774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7000"/>
              <a:t>集合框架技术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Class Properties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特点：</a:t>
            </a:r>
            <a:endParaRPr sz="3800"/>
          </a:p>
          <a:p>
            <a:pPr lvl="1">
              <a:defRPr sz="1800"/>
            </a:pPr>
            <a:r>
              <a:rPr sz="3200"/>
              <a:t>继承HashTable</a:t>
            </a:r>
            <a:endParaRPr sz="3200"/>
          </a:p>
          <a:p>
            <a:pPr lvl="1">
              <a:defRPr sz="1800"/>
            </a:pPr>
            <a:r>
              <a:rPr sz="3200"/>
              <a:t> 一般用作key-value 是 String-String的情况</a:t>
            </a:r>
            <a:endParaRPr sz="3200"/>
          </a:p>
          <a:p>
            <a:pPr lvl="1">
              <a:defRPr sz="1800"/>
            </a:pPr>
            <a:r>
              <a:rPr sz="3200"/>
              <a:t>可以直接从文件或流中读取了键值对数据，常用来加载配置文件使用</a:t>
            </a:r>
            <a:endParaRPr sz="3200"/>
          </a:p>
          <a:p>
            <a:pPr lvl="0">
              <a:defRPr sz="1800"/>
            </a:pPr>
            <a:r>
              <a:rPr sz="3800"/>
              <a:t>常用的API是：</a:t>
            </a:r>
            <a:endParaRPr sz="3800"/>
          </a:p>
          <a:p>
            <a:pPr lvl="1">
              <a:defRPr sz="1800"/>
            </a:pPr>
            <a:r>
              <a:rPr sz="3200"/>
              <a:t>load(InputStream/Reader) </a:t>
            </a:r>
            <a:endParaRPr sz="3200"/>
          </a:p>
          <a:p>
            <a:pPr lvl="1">
              <a:defRPr sz="1800"/>
            </a:pPr>
            <a:r>
              <a:rPr sz="3200"/>
              <a:t>getProperties(String key);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properties的用法示例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Properties </a:t>
            </a:r>
            <a:r>
              <a:rPr sz="19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pro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sz="1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 Properties();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9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//从与jar包相同的路径下加载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InputStream </a:t>
            </a:r>
            <a:r>
              <a:rPr sz="1900" u="sng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in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 FileInputStream(</a:t>
            </a:r>
            <a:r>
              <a:rPr sz="19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"conf.properties"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);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9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//从ArrayTest类的同包下加载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InputStream </a:t>
            </a:r>
            <a:r>
              <a:rPr sz="1900" u="sng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in2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=ArrayTest.</a:t>
            </a:r>
            <a:r>
              <a:rPr sz="1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.getResourceAsStream(</a:t>
            </a:r>
            <a:r>
              <a:rPr sz="19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"conf.properties"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);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9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//从classpath下加载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InputStream </a:t>
            </a:r>
            <a:r>
              <a:rPr sz="19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in3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=ArrayTest.</a:t>
            </a:r>
            <a:r>
              <a:rPr sz="1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.getClassLoader().getResourceAsStream(</a:t>
            </a:r>
            <a:r>
              <a:rPr sz="19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"conf.properties"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);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19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pro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.load(</a:t>
            </a:r>
            <a:r>
              <a:rPr sz="19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in3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);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String </a:t>
            </a:r>
            <a:r>
              <a:rPr sz="19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9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pro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.getProperty(</a:t>
            </a:r>
            <a:r>
              <a:rPr sz="19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"name"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);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900">
                <a:latin typeface="Monaco"/>
                <a:ea typeface="Monaco"/>
                <a:cs typeface="Monaco"/>
                <a:sym typeface="Monaco"/>
              </a:rPr>
              <a:t>		System.</a:t>
            </a:r>
            <a:r>
              <a:rPr sz="19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out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.println(</a:t>
            </a:r>
            <a:r>
              <a:rPr sz="19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</a:t>
            </a:r>
            <a:r>
              <a:rPr sz="1900">
                <a:latin typeface="Monaco"/>
                <a:ea typeface="Monaco"/>
                <a:cs typeface="Monaco"/>
                <a:sym typeface="Monaco"/>
              </a:rPr>
              <a:t>);</a:t>
            </a: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endParaRPr sz="19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300">
                <a:latin typeface="Monaco"/>
                <a:ea typeface="Monaco"/>
                <a:cs typeface="Monaco"/>
                <a:sym typeface="Monaco"/>
              </a:rPr>
              <a:t>//以下是conf.properties的文件内容格式</a:t>
            </a:r>
            <a:endParaRPr sz="2300">
              <a:latin typeface="Monaco"/>
              <a:ea typeface="Monaco"/>
              <a:cs typeface="Monaco"/>
              <a:sym typeface="Monaco"/>
            </a:endParaRPr>
          </a:p>
          <a:p>
            <a:pPr lvl="2" indent="457200" defTabSz="457200">
              <a:defRPr sz="1800">
                <a:solidFill>
                  <a:srgbClr val="000000"/>
                </a:solidFill>
              </a:defRPr>
            </a:pPr>
            <a:r>
              <a:rPr sz="2400"/>
              <a:t>name=</a:t>
            </a:r>
            <a:r>
              <a:rPr sz="2400">
                <a:solidFill>
                  <a:srgbClr val="3933FF"/>
                </a:solidFill>
              </a:rPr>
              <a:t>john</a:t>
            </a:r>
            <a:endParaRPr sz="2400"/>
          </a:p>
          <a:p>
            <a:pPr lvl="2" indent="457200" defTabSz="457200">
              <a:defRPr sz="1800">
                <a:solidFill>
                  <a:srgbClr val="000000"/>
                </a:solidFill>
              </a:defRPr>
            </a:pPr>
            <a:r>
              <a:rPr sz="2400"/>
              <a:t>age=</a:t>
            </a:r>
            <a:r>
              <a:rPr sz="2400">
                <a:solidFill>
                  <a:srgbClr val="3933FF"/>
                </a:solidFill>
              </a:rPr>
              <a:t>100</a:t>
            </a:r>
            <a:endParaRPr sz="2400"/>
          </a:p>
          <a:p>
            <a:pPr lvl="2" indent="457200" defTabSz="457200">
              <a:defRPr sz="1800">
                <a:solidFill>
                  <a:srgbClr val="000000"/>
                </a:solidFill>
              </a:defRPr>
            </a:pPr>
            <a:r>
              <a:rPr sz="2400"/>
              <a:t>set=</a:t>
            </a:r>
            <a:r>
              <a:rPr sz="2400">
                <a:solidFill>
                  <a:srgbClr val="3933FF"/>
                </a:solidFill>
              </a:rPr>
              <a:t>true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数组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结构：</a:t>
            </a:r>
            <a:endParaRPr sz="3800"/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9494"/>
                </a:solidFill>
              </a:rPr>
              <a:t>逻辑结构：线性表</a:t>
            </a:r>
            <a:endParaRPr sz="2800">
              <a:solidFill>
                <a:srgbClr val="94949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9494"/>
                </a:solidFill>
              </a:rPr>
              <a:t>物理结构：顺序存储</a:t>
            </a:r>
            <a:endParaRPr sz="2800">
              <a:solidFill>
                <a:srgbClr val="949494"/>
              </a:solidFill>
            </a:endParaRPr>
          </a:p>
          <a:p>
            <a:pPr lvl="0">
              <a:defRPr sz="1800"/>
            </a:pPr>
            <a:r>
              <a:rPr sz="3800"/>
              <a:t>特点</a:t>
            </a:r>
            <a:endParaRPr sz="3800"/>
          </a:p>
          <a:p>
            <a:pPr lvl="1">
              <a:defRPr sz="1800"/>
            </a:pPr>
            <a:r>
              <a:rPr sz="3200"/>
              <a:t> 定长</a:t>
            </a:r>
            <a:endParaRPr sz="3200"/>
          </a:p>
          <a:p>
            <a:pPr lvl="1">
              <a:defRPr sz="1800"/>
            </a:pPr>
            <a:r>
              <a:rPr sz="3200"/>
              <a:t> 定类型</a:t>
            </a:r>
            <a:endParaRPr sz="3200"/>
          </a:p>
          <a:p>
            <a:pPr lvl="1">
              <a:defRPr sz="1800"/>
            </a:pPr>
            <a:r>
              <a:rPr sz="3200"/>
              <a:t> 自身为 reference 集合</a:t>
            </a:r>
            <a:endParaRPr sz="3200"/>
          </a:p>
          <a:p>
            <a:pPr lvl="1">
              <a:defRPr sz="1800"/>
            </a:pPr>
            <a:r>
              <a:rPr sz="3200"/>
              <a:t> 传参数为传引用</a:t>
            </a:r>
            <a:endParaRPr sz="3200"/>
          </a:p>
          <a:p>
            <a:pPr lvl="0">
              <a:defRPr sz="1800"/>
            </a:pPr>
            <a:r>
              <a:rPr sz="3800"/>
              <a:t> 使用方法</a:t>
            </a:r>
            <a:endParaRPr sz="3800"/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9494"/>
                </a:solidFill>
              </a:rPr>
              <a:t>声明定义：类型[] 数组名称=new 类型[长度]</a:t>
            </a:r>
            <a:endParaRPr sz="2800">
              <a:solidFill>
                <a:srgbClr val="94949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9494"/>
                </a:solidFill>
              </a:rPr>
              <a:t>赋值读取：a[m]=ref;ref=a[m]</a:t>
            </a:r>
            <a:endParaRPr sz="2800">
              <a:solidFill>
                <a:srgbClr val="94949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9494"/>
                </a:solidFill>
              </a:rPr>
              <a:t>遍历：for(int i=0;i&lt;a.length;i++){//a[i]}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11175170" y="8959238"/>
            <a:ext cx="2926081" cy="5928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二维数组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4" indent="914400" defTabSz="457200">
              <a:lnSpc>
                <a:spcPct val="100000"/>
              </a:lnSpc>
              <a:spcBef>
                <a:spcPts val="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[][] </a:t>
            </a:r>
            <a:r>
              <a:rPr sz="3300" u="sng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as1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3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3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[2][3];</a:t>
            </a:r>
            <a:r>
              <a:rPr sz="33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//二行三列</a:t>
            </a:r>
            <a:endParaRPr sz="3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33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3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[][] </a:t>
            </a:r>
            <a:r>
              <a:rPr sz="33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as2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3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3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[2][];</a:t>
            </a:r>
            <a:r>
              <a:rPr sz="33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//二行多列</a:t>
            </a:r>
            <a:endParaRPr sz="3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33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33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as2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[0]=</a:t>
            </a:r>
            <a:r>
              <a:rPr sz="3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3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[5];</a:t>
            </a:r>
            <a:r>
              <a:rPr sz="33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//第一行五列</a:t>
            </a:r>
            <a:endParaRPr sz="3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33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33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as2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[1]=</a:t>
            </a:r>
            <a:r>
              <a:rPr sz="3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3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[6];</a:t>
            </a:r>
            <a:endParaRPr sz="3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33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33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//遍历操作</a:t>
            </a:r>
            <a:endParaRPr sz="3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33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3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3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33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=0;</a:t>
            </a:r>
            <a:r>
              <a:rPr sz="33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33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as2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.</a:t>
            </a:r>
            <a:r>
              <a:rPr sz="3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33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++){</a:t>
            </a:r>
            <a:endParaRPr sz="3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33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3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33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33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j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=0;</a:t>
            </a:r>
            <a:r>
              <a:rPr sz="33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j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33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as2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sz="33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].</a:t>
            </a:r>
            <a:r>
              <a:rPr sz="3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length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;</a:t>
            </a:r>
            <a:r>
              <a:rPr sz="33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j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++){</a:t>
            </a:r>
            <a:endParaRPr sz="3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3300">
                <a:latin typeface="Monaco"/>
                <a:ea typeface="Monaco"/>
                <a:cs typeface="Monaco"/>
                <a:sym typeface="Monaco"/>
              </a:rPr>
              <a:t>				System.</a:t>
            </a:r>
            <a:r>
              <a:rPr sz="3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out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.print(</a:t>
            </a:r>
            <a:r>
              <a:rPr sz="33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as2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[</a:t>
            </a:r>
            <a:r>
              <a:rPr sz="33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][</a:t>
            </a:r>
            <a:r>
              <a:rPr sz="33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j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]+</a:t>
            </a:r>
            <a:r>
              <a:rPr sz="3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","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);</a:t>
            </a:r>
            <a:endParaRPr sz="3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3300">
                <a:latin typeface="Monaco"/>
                <a:ea typeface="Monaco"/>
                <a:cs typeface="Monaco"/>
                <a:sym typeface="Monaco"/>
              </a:rPr>
              <a:t>			}</a:t>
            </a:r>
            <a:endParaRPr sz="3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3300">
                <a:latin typeface="Monaco"/>
                <a:ea typeface="Monaco"/>
                <a:cs typeface="Monaco"/>
                <a:sym typeface="Monaco"/>
              </a:rPr>
              <a:t>			System.</a:t>
            </a:r>
            <a:r>
              <a:rPr sz="3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out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.println(</a:t>
            </a:r>
            <a:r>
              <a:rPr sz="33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""</a:t>
            </a:r>
            <a:r>
              <a:rPr sz="3300">
                <a:latin typeface="Monaco"/>
                <a:ea typeface="Monaco"/>
                <a:cs typeface="Monaco"/>
                <a:sym typeface="Monaco"/>
              </a:rPr>
              <a:t>);</a:t>
            </a:r>
            <a:endParaRPr sz="33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3300">
                <a:latin typeface="Monaco"/>
                <a:ea typeface="Monaco"/>
                <a:cs typeface="Monaco"/>
                <a:sym typeface="Monaco"/>
              </a:rPr>
              <a:t>		}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Interface List&lt;E&gt;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特点</a:t>
            </a:r>
            <a:endParaRPr sz="3800"/>
          </a:p>
          <a:p>
            <a:pPr lvl="1">
              <a:defRPr sz="1800"/>
            </a:pPr>
            <a:r>
              <a:rPr sz="3200"/>
              <a:t>Collection子类</a:t>
            </a:r>
            <a:endParaRPr sz="3200"/>
          </a:p>
          <a:p>
            <a:pPr lvl="1">
              <a:defRPr sz="1800"/>
            </a:pPr>
            <a:r>
              <a:rPr sz="3200"/>
              <a:t> 逻辑结构上的“线性表”</a:t>
            </a:r>
            <a:endParaRPr sz="3200"/>
          </a:p>
          <a:p>
            <a:pPr lvl="1">
              <a:defRPr sz="1800"/>
            </a:pPr>
            <a:r>
              <a:rPr sz="3200"/>
              <a:t> 存储上可采用“顺序”或“链式”</a:t>
            </a:r>
            <a:endParaRPr sz="3200"/>
          </a:p>
          <a:p>
            <a:pPr lvl="1">
              <a:defRPr sz="1800"/>
            </a:pPr>
            <a:r>
              <a:rPr sz="3200"/>
              <a:t>有序和有重复</a:t>
            </a:r>
            <a:endParaRPr sz="3200"/>
          </a:p>
          <a:p>
            <a:pPr lvl="1">
              <a:defRPr sz="1800"/>
            </a:pPr>
            <a:endParaRPr sz="3200"/>
          </a:p>
          <a:p>
            <a:pPr lvl="0">
              <a:defRPr sz="1800"/>
            </a:pPr>
            <a:r>
              <a:rPr sz="3800"/>
              <a:t>子类</a:t>
            </a:r>
            <a:endParaRPr sz="3800"/>
          </a:p>
          <a:p>
            <a:pPr lvl="1">
              <a:defRPr sz="1800"/>
            </a:pPr>
            <a:r>
              <a:rPr sz="3200"/>
              <a:t>ArrayList: 顺序存储</a:t>
            </a:r>
            <a:endParaRPr sz="3200"/>
          </a:p>
          <a:p>
            <a:pPr lvl="1">
              <a:defRPr sz="1800"/>
            </a:pPr>
            <a:r>
              <a:rPr sz="3200"/>
              <a:t>LinkedList: 链式存储方式</a:t>
            </a:r>
            <a:endParaRPr sz="3200"/>
          </a:p>
          <a:p>
            <a:pPr lvl="1">
              <a:defRPr sz="1800"/>
            </a:pPr>
            <a:r>
              <a:rPr sz="3200"/>
              <a:t>Stack： 堆栈操作方式</a:t>
            </a:r>
            <a:endParaRPr sz="3200"/>
          </a:p>
          <a:p>
            <a:pPr lvl="1">
              <a:defRPr sz="1800"/>
            </a:pPr>
            <a:r>
              <a:rPr sz="3200"/>
              <a:t>Vector：线程安全的ArrayList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List的操作方式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4" indent="914400" defTabSz="457200">
              <a:lnSpc>
                <a:spcPct val="100000"/>
              </a:lnSpc>
              <a:spcBef>
                <a:spcPts val="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List&lt;String&gt; </a:t>
            </a:r>
            <a:r>
              <a:rPr sz="21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ArrayList&lt;String&gt;();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String </a:t>
            </a:r>
            <a:r>
              <a:rPr sz="2100" u="sng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e1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1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.get(0);</a:t>
            </a:r>
            <a:r>
              <a:rPr sz="21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 泛型读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1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.add(</a:t>
            </a:r>
            <a:r>
              <a:rPr sz="2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"abc"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);</a:t>
            </a:r>
            <a:r>
              <a:rPr sz="21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//添加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1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.remove(0);</a:t>
            </a:r>
            <a:r>
              <a:rPr sz="21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//删除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1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.contains(</a:t>
            </a:r>
            <a:r>
              <a:rPr sz="2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"xts"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);</a:t>
            </a:r>
            <a:r>
              <a:rPr sz="21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//测试内容物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Object[] </a:t>
            </a:r>
            <a:r>
              <a:rPr sz="2100" u="sng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ss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1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.toArray();</a:t>
            </a:r>
            <a:r>
              <a:rPr sz="21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//生成数组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1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//遍历一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(Iterator&lt;String&gt; </a:t>
            </a:r>
            <a:r>
              <a:rPr sz="21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it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1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.iterator();</a:t>
            </a:r>
            <a:r>
              <a:rPr sz="21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it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.hasNext();){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	String </a:t>
            </a:r>
            <a:r>
              <a:rPr sz="2100" u="sng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1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it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.next();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}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1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//遍历二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(</a:t>
            </a:r>
            <a:r>
              <a:rPr sz="2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int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1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=0;</a:t>
            </a:r>
            <a:r>
              <a:rPr sz="21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1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.size();</a:t>
            </a:r>
            <a:r>
              <a:rPr sz="21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++){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21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.get(</a:t>
            </a:r>
            <a:r>
              <a:rPr sz="21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i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);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}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1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//遍历三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(String </a:t>
            </a:r>
            <a:r>
              <a:rPr sz="2100" u="sng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21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list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){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21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//s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}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6200"/>
              <a:t>Interface Set&lt;E&gt;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800"/>
              <a:t>特点</a:t>
            </a:r>
            <a:endParaRPr sz="3800"/>
          </a:p>
          <a:p>
            <a:pPr lvl="1">
              <a:defRPr sz="1800"/>
            </a:pPr>
            <a:r>
              <a:rPr sz="3200"/>
              <a:t>Collection子类</a:t>
            </a:r>
            <a:endParaRPr sz="3200"/>
          </a:p>
          <a:p>
            <a:pPr lvl="1">
              <a:defRPr sz="1800"/>
            </a:pPr>
            <a:r>
              <a:rPr sz="3200"/>
              <a:t> 逻辑结构上的“数学集合”</a:t>
            </a:r>
            <a:endParaRPr sz="3200"/>
          </a:p>
          <a:p>
            <a:pPr lvl="1">
              <a:defRPr sz="1800"/>
            </a:pPr>
            <a:r>
              <a:rPr sz="3200"/>
              <a:t>无序和无重复</a:t>
            </a:r>
            <a:endParaRPr sz="3200"/>
          </a:p>
          <a:p>
            <a:pPr lvl="1">
              <a:defRPr sz="1800"/>
            </a:pPr>
            <a:endParaRPr sz="3200"/>
          </a:p>
          <a:p>
            <a:pPr lvl="0">
              <a:defRPr sz="1800"/>
            </a:pPr>
            <a:r>
              <a:rPr sz="3800"/>
              <a:t>子类</a:t>
            </a:r>
            <a:endParaRPr sz="3800"/>
          </a:p>
          <a:p>
            <a:pPr lvl="1">
              <a:defRPr sz="1800"/>
            </a:pPr>
            <a:r>
              <a:rPr sz="3200"/>
              <a:t>HashSet:  高效查询、高内存占用，遍历方式性能低下</a:t>
            </a:r>
            <a:endParaRPr sz="3200"/>
          </a:p>
          <a:p>
            <a:pPr lvl="1">
              <a:defRPr sz="1800"/>
            </a:pPr>
            <a:r>
              <a:rPr sz="3200"/>
              <a:t>TreeSet:   以排序方式完成元素排序</a:t>
            </a:r>
            <a:endParaRPr sz="3200"/>
          </a:p>
          <a:p>
            <a:pPr lvl="1">
              <a:defRPr sz="1800"/>
            </a:pPr>
            <a:r>
              <a:rPr sz="3200"/>
              <a:t>LinkedHahSet: 以双链方式建立元素之间的关联</a:t>
            </a:r>
            <a:endParaRPr sz="3200"/>
          </a:p>
          <a:p>
            <a:pPr lvl="1">
              <a:defRPr sz="1800"/>
            </a:pPr>
            <a:r>
              <a:rPr sz="3200"/>
              <a:t>HashTable：线程安全的HashSet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Set的操作方式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3200">
                <a:latin typeface="Monaco"/>
                <a:ea typeface="Monaco"/>
                <a:cs typeface="Monaco"/>
                <a:sym typeface="Monaco"/>
              </a:rPr>
              <a:t>		Set&lt;String&gt; </a:t>
            </a:r>
            <a:r>
              <a:rPr sz="32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set</a:t>
            </a:r>
            <a:r>
              <a:rPr sz="32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3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3200">
                <a:latin typeface="Monaco"/>
                <a:ea typeface="Monaco"/>
                <a:cs typeface="Monaco"/>
                <a:sym typeface="Monaco"/>
              </a:rPr>
              <a:t> HashSet&lt;String&gt;();</a:t>
            </a:r>
            <a:endParaRPr sz="32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32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		set.get(); 无法完成读取</a:t>
            </a:r>
            <a:endParaRPr sz="32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3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32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set</a:t>
            </a:r>
            <a:r>
              <a:rPr sz="3200">
                <a:latin typeface="Monaco"/>
                <a:ea typeface="Monaco"/>
                <a:cs typeface="Monaco"/>
                <a:sym typeface="Monaco"/>
              </a:rPr>
              <a:t>.add(</a:t>
            </a:r>
            <a:r>
              <a:rPr sz="3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"abc"</a:t>
            </a:r>
            <a:r>
              <a:rPr sz="3200">
                <a:latin typeface="Monaco"/>
                <a:ea typeface="Monaco"/>
                <a:cs typeface="Monaco"/>
                <a:sym typeface="Monaco"/>
              </a:rPr>
              <a:t>);</a:t>
            </a:r>
            <a:r>
              <a:rPr sz="32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//添加</a:t>
            </a:r>
            <a:endParaRPr sz="32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3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32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set</a:t>
            </a:r>
            <a:r>
              <a:rPr sz="3200">
                <a:latin typeface="Monaco"/>
                <a:ea typeface="Monaco"/>
                <a:cs typeface="Monaco"/>
                <a:sym typeface="Monaco"/>
              </a:rPr>
              <a:t>.remove(0);</a:t>
            </a:r>
            <a:r>
              <a:rPr sz="32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//删除</a:t>
            </a:r>
            <a:endParaRPr sz="32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3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32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set</a:t>
            </a:r>
            <a:r>
              <a:rPr sz="3200">
                <a:latin typeface="Monaco"/>
                <a:ea typeface="Monaco"/>
                <a:cs typeface="Monaco"/>
                <a:sym typeface="Monaco"/>
              </a:rPr>
              <a:t>.contains(</a:t>
            </a:r>
            <a:r>
              <a:rPr sz="32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"xts"</a:t>
            </a:r>
            <a:r>
              <a:rPr sz="3200">
                <a:latin typeface="Monaco"/>
                <a:ea typeface="Monaco"/>
                <a:cs typeface="Monaco"/>
                <a:sym typeface="Monaco"/>
              </a:rPr>
              <a:t>);</a:t>
            </a:r>
            <a:r>
              <a:rPr sz="32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//测试内容物</a:t>
            </a:r>
            <a:endParaRPr sz="32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3200">
                <a:latin typeface="Monaco"/>
                <a:ea typeface="Monaco"/>
                <a:cs typeface="Monaco"/>
                <a:sym typeface="Monaco"/>
              </a:rPr>
              <a:t>		Object[] </a:t>
            </a:r>
            <a:r>
              <a:rPr sz="3200" u="sng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ss</a:t>
            </a:r>
            <a:r>
              <a:rPr sz="32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32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set</a:t>
            </a:r>
            <a:r>
              <a:rPr sz="3200">
                <a:latin typeface="Monaco"/>
                <a:ea typeface="Monaco"/>
                <a:cs typeface="Monaco"/>
                <a:sym typeface="Monaco"/>
              </a:rPr>
              <a:t>.toArray();</a:t>
            </a:r>
            <a:r>
              <a:rPr sz="32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//生成数组</a:t>
            </a:r>
            <a:endParaRPr sz="32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32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		遍历一二三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6200"/>
              <a:t>Interface Map&lt;K,V&gt;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 marL="789709" indent="-789709">
              <a:buClrTx/>
              <a:defRPr sz="1800"/>
            </a:pPr>
            <a:r>
              <a:rPr sz="3800"/>
              <a:t>特点：</a:t>
            </a:r>
            <a:endParaRPr sz="3800"/>
          </a:p>
          <a:p>
            <a:pPr lvl="1" marL="1122218" indent="-665018">
              <a:buClrTx/>
              <a:defRPr sz="1800"/>
            </a:pPr>
            <a:r>
              <a:rPr sz="3200"/>
              <a:t>保存key-value形式的集合</a:t>
            </a:r>
            <a:endParaRPr sz="2400"/>
          </a:p>
          <a:p>
            <a:pPr lvl="1" marL="1122218" indent="-665018">
              <a:buClrTx/>
              <a:defRPr sz="1800"/>
            </a:pPr>
            <a:r>
              <a:rPr sz="3200"/>
              <a:t>可以理解为Set+List的组合</a:t>
            </a:r>
            <a:endParaRPr sz="2400"/>
          </a:p>
          <a:p>
            <a:pPr lvl="0" marL="789709" indent="-789709">
              <a:buClrTx/>
              <a:defRPr sz="1800"/>
            </a:pPr>
            <a:endParaRPr sz="2400"/>
          </a:p>
          <a:p>
            <a:pPr lvl="0" marL="789709" indent="-789709">
              <a:buClrTx/>
              <a:defRPr sz="1800"/>
            </a:pPr>
            <a:r>
              <a:rPr sz="3800"/>
              <a:t>常用的子类：</a:t>
            </a:r>
            <a:endParaRPr sz="3800"/>
          </a:p>
          <a:p>
            <a:pPr lvl="1" marL="1122218" indent="-665018">
              <a:buClrTx/>
              <a:defRPr sz="1800"/>
            </a:pPr>
            <a:r>
              <a:rPr sz="3200"/>
              <a:t>TreeMap：key的部分对应为TreeSet</a:t>
            </a:r>
            <a:endParaRPr sz="3200"/>
          </a:p>
          <a:p>
            <a:pPr lvl="1" marL="1122218" indent="-665018">
              <a:buClrTx/>
              <a:defRPr sz="1800"/>
            </a:pPr>
            <a:r>
              <a:rPr sz="3200"/>
              <a:t>HashMap：key的部分对应为HashSet</a:t>
            </a:r>
            <a:endParaRPr sz="3200"/>
          </a:p>
          <a:p>
            <a:pPr lvl="1" marL="1122218" indent="-665018">
              <a:buClrTx/>
              <a:defRPr sz="1800"/>
            </a:pPr>
            <a:r>
              <a:rPr sz="3200"/>
              <a:t>HashTable: 线程安全的HashSet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Map的操作方式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600">
                <a:latin typeface="Monaco"/>
                <a:ea typeface="Monaco"/>
                <a:cs typeface="Monaco"/>
                <a:sym typeface="Monaco"/>
              </a:rPr>
              <a:t>		Map&lt;String, String&gt; </a:t>
            </a:r>
            <a:r>
              <a:rPr sz="26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map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 HashMap&lt;String, String&gt;();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6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6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map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.put(</a:t>
            </a:r>
            <a:r>
              <a:rPr sz="2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"a"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sz="2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"abc"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);</a:t>
            </a:r>
            <a:r>
              <a: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//添加元素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600">
                <a:latin typeface="Monaco"/>
                <a:ea typeface="Monaco"/>
                <a:cs typeface="Monaco"/>
                <a:sym typeface="Monaco"/>
              </a:rPr>
              <a:t>		String </a:t>
            </a:r>
            <a:r>
              <a:rPr sz="2600" u="sng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6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map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.get(</a:t>
            </a:r>
            <a:r>
              <a:rPr sz="2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"a"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);</a:t>
            </a:r>
            <a:r>
              <a: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//获取元素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6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6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map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.remove(</a:t>
            </a:r>
            <a:r>
              <a:rPr sz="2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"a"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);</a:t>
            </a:r>
            <a:r>
              <a: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//按key删除元素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6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6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map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.containsKey(</a:t>
            </a:r>
            <a:r>
              <a:rPr sz="2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"key"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);</a:t>
            </a:r>
            <a:r>
              <a: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//是否包含某一key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6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6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map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.containsValue(</a:t>
            </a:r>
            <a:r>
              <a:rPr sz="2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"value"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);</a:t>
            </a:r>
            <a:r>
              <a: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//是否包含某一value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600">
                <a:latin typeface="Monaco"/>
                <a:ea typeface="Monaco"/>
                <a:cs typeface="Monaco"/>
                <a:sym typeface="Monaco"/>
              </a:rPr>
              <a:t>		Set&lt;String&gt; </a:t>
            </a:r>
            <a:r>
              <a:rPr sz="26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set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6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map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.keySet();</a:t>
            </a:r>
            <a:r>
              <a: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//获取“key”的Set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6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//遍历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6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for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(String </a:t>
            </a:r>
            <a:r>
              <a:rPr sz="26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:</a:t>
            </a:r>
            <a:r>
              <a:rPr sz="26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set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){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6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26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map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.get(</a:t>
            </a:r>
            <a:r>
              <a:rPr sz="260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rPr>
              <a:t>key</a:t>
            </a:r>
            <a:r>
              <a:rPr sz="2600">
                <a:latin typeface="Monaco"/>
                <a:ea typeface="Monaco"/>
                <a:cs typeface="Monaco"/>
                <a:sym typeface="Monaco"/>
              </a:rPr>
              <a:t>);</a:t>
            </a:r>
            <a:endParaRPr sz="2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600">
                <a:latin typeface="Monaco"/>
                <a:ea typeface="Monaco"/>
                <a:cs typeface="Monaco"/>
                <a:sym typeface="Monaco"/>
              </a:rPr>
              <a:t>		}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8767" tIns="48767" rIns="48767" bIns="48767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949494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>
          <a:outerShdw sx="100000" sy="100000" kx="0" ky="0" algn="b" rotWithShape="0" blurRad="38100" dist="127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8767" tIns="48767" rIns="48767" bIns="48767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Impact"/>
            <a:ea typeface="Impact"/>
            <a:cs typeface="Impact"/>
            <a:sym typeface="Impac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8767" tIns="48767" rIns="48767" bIns="48767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949494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>
          <a:outerShdw sx="100000" sy="100000" kx="0" ky="0" algn="b" rotWithShape="0" blurRad="38100" dist="127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8767" tIns="48767" rIns="48767" bIns="48767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Impact"/>
            <a:ea typeface="Impact"/>
            <a:cs typeface="Impact"/>
            <a:sym typeface="Impac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