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>
      <a:defRPr sz="2400">
        <a:latin typeface="Impact"/>
        <a:ea typeface="Impact"/>
        <a:cs typeface="Impact"/>
        <a:sym typeface="Impact"/>
      </a:defRPr>
    </a:lvl1pPr>
    <a:lvl2pPr indent="457200">
      <a:defRPr sz="2400">
        <a:latin typeface="Impact"/>
        <a:ea typeface="Impact"/>
        <a:cs typeface="Impact"/>
        <a:sym typeface="Impact"/>
      </a:defRPr>
    </a:lvl2pPr>
    <a:lvl3pPr indent="914400">
      <a:defRPr sz="2400">
        <a:latin typeface="Impact"/>
        <a:ea typeface="Impact"/>
        <a:cs typeface="Impact"/>
        <a:sym typeface="Impact"/>
      </a:defRPr>
    </a:lvl3pPr>
    <a:lvl4pPr indent="1371600">
      <a:defRPr sz="2400">
        <a:latin typeface="Impact"/>
        <a:ea typeface="Impact"/>
        <a:cs typeface="Impact"/>
        <a:sym typeface="Impact"/>
      </a:defRPr>
    </a:lvl4pPr>
    <a:lvl5pPr indent="1828800">
      <a:defRPr sz="2400">
        <a:latin typeface="Impact"/>
        <a:ea typeface="Impact"/>
        <a:cs typeface="Impact"/>
        <a:sym typeface="Impact"/>
      </a:defRPr>
    </a:lvl5pPr>
    <a:lvl6pPr>
      <a:defRPr sz="2400">
        <a:latin typeface="Impact"/>
        <a:ea typeface="Impact"/>
        <a:cs typeface="Impact"/>
        <a:sym typeface="Impact"/>
      </a:defRPr>
    </a:lvl6pPr>
    <a:lvl7pPr>
      <a:defRPr sz="2400">
        <a:latin typeface="Impact"/>
        <a:ea typeface="Impact"/>
        <a:cs typeface="Impact"/>
        <a:sym typeface="Impact"/>
      </a:defRPr>
    </a:lvl7pPr>
    <a:lvl8pPr>
      <a:defRPr sz="2400">
        <a:latin typeface="Impact"/>
        <a:ea typeface="Impact"/>
        <a:cs typeface="Impact"/>
        <a:sym typeface="Impact"/>
      </a:defRPr>
    </a:lvl8pPr>
    <a:lvl9pPr>
      <a:defRPr sz="2400">
        <a:latin typeface="Impact"/>
        <a:ea typeface="Impact"/>
        <a:cs typeface="Impact"/>
        <a:sym typeface="Impac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D4CB"/>
          </a:solidFill>
        </a:fill>
      </a:tcStyle>
    </a:wholeTbl>
    <a:band2H>
      <a:tcTxStyle b="def" i="def"/>
      <a:tcStyle>
        <a:tcBdr/>
        <a:fill>
          <a:solidFill>
            <a:srgbClr val="F8EBE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xfrm>
            <a:off x="9184640" y="7897622"/>
            <a:ext cx="2926081" cy="59283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650239" y="3268133"/>
            <a:ext cx="11704322" cy="1608667"/>
          </a:xfrm>
          <a:prstGeom prst="rect">
            <a:avLst/>
          </a:prstGeom>
        </p:spPr>
        <p:txBody>
          <a:bodyPr/>
          <a:lstStyle>
            <a:lvl1pPr indent="0" algn="ctr">
              <a:defRPr sz="7000"/>
            </a:lvl1pPr>
          </a:lstStyle>
          <a:p>
            <a:pPr lvl="0">
              <a:defRPr sz="1800"/>
            </a:pPr>
            <a:r>
              <a:rPr sz="7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4952" indent="-318052">
              <a:lnSpc>
                <a:spcPct val="100000"/>
              </a:lnSpc>
              <a:spcBef>
                <a:spcPts val="0"/>
              </a:spcBef>
              <a:defRPr sz="3200"/>
            </a:lvl2pPr>
            <a:lvl3pPr indent="825500">
              <a:lnSpc>
                <a:spcPct val="100000"/>
              </a:lnSpc>
              <a:spcBef>
                <a:spcPts val="0"/>
              </a:spcBef>
              <a:buClrTx/>
              <a:buFontTx/>
              <a:def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>
              <a:buClrTx/>
              <a:defRPr>
                <a:solidFill>
                  <a:srgbClr val="949494"/>
                </a:solidFill>
              </a:defRPr>
            </a:lvl4pPr>
            <a:lvl5pPr>
              <a:buClrTx/>
              <a:defRPr>
                <a:solidFill>
                  <a:srgbClr val="949494"/>
                </a:solidFill>
              </a:defRPr>
            </a:lvl5pPr>
          </a:lstStyle>
          <a:p>
            <a:pPr lvl="0">
              <a:defRPr sz="1800"/>
            </a:pPr>
            <a:r>
              <a:rPr sz="3800"/>
              <a:t>正文级别 1</a:t>
            </a:r>
            <a:endParaRPr sz="38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正文级别 3</a:t>
            </a:r>
            <a:endParaRPr sz="2800">
              <a:solidFill>
                <a:srgbClr val="94949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4</a:t>
            </a:r>
            <a:endParaRPr sz="3800">
              <a:solidFill>
                <a:srgbClr val="94949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5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113279" y="1317414"/>
            <a:ext cx="8778241" cy="16086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0" algn="ctr">
              <a:lnSpc>
                <a:spcPct val="100000"/>
              </a:lnSpc>
            </a:lvl1pPr>
          </a:lstStyle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113279" y="2926079"/>
            <a:ext cx="8778241" cy="56083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71487" indent="-471487">
              <a:lnSpc>
                <a:spcPct val="100000"/>
              </a:lnSpc>
              <a:spcBef>
                <a:spcPts val="700"/>
              </a:spcBef>
              <a:buClrTx/>
              <a:defRPr sz="4400"/>
            </a:lvl1pPr>
            <a:lvl2pPr marL="906235" indent="-449035">
              <a:lnSpc>
                <a:spcPct val="100000"/>
              </a:lnSpc>
              <a:spcBef>
                <a:spcPts val="700"/>
              </a:spcBef>
              <a:buClrTx/>
              <a:buChar char="–"/>
              <a:defRPr sz="4400"/>
            </a:lvl2pPr>
            <a:lvl3pPr marL="1333500" indent="-41910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•"/>
              <a:defRPr sz="4400"/>
            </a:lvl3pPr>
            <a:lvl4pPr marL="1874520" indent="-50292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–"/>
              <a:defRPr sz="4400"/>
            </a:lvl4pPr>
            <a:lvl5pPr marL="2331720" indent="-50292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»"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  <a:endParaRPr sz="4400"/>
          </a:p>
          <a:p>
            <a:pPr lvl="1">
              <a:defRPr sz="1800"/>
            </a:pPr>
            <a:r>
              <a:rPr sz="4400"/>
              <a:t>正文级别 2</a:t>
            </a:r>
            <a:endParaRPr sz="4400"/>
          </a:p>
          <a:p>
            <a:pPr lvl="2">
              <a:defRPr sz="1800"/>
            </a:pPr>
            <a:r>
              <a:rPr sz="4400"/>
              <a:t>正文级别 3</a:t>
            </a:r>
            <a:endParaRPr sz="4400"/>
          </a:p>
          <a:p>
            <a:pPr lvl="3">
              <a:defRPr sz="1800"/>
            </a:pPr>
            <a:r>
              <a:rPr sz="4400"/>
              <a:t>正文级别 4</a:t>
            </a:r>
            <a:endParaRPr sz="4400"/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8615680" y="8024622"/>
            <a:ext cx="2275841" cy="33883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38163" y="392668"/>
            <a:ext cx="12328474" cy="125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95168" y="1916753"/>
            <a:ext cx="12020393" cy="699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/>
          <a:lstStyle>
            <a:lvl2pPr marL="914952" indent="-318052">
              <a:lnSpc>
                <a:spcPct val="100000"/>
              </a:lnSpc>
              <a:spcBef>
                <a:spcPts val="0"/>
              </a:spcBef>
              <a:defRPr sz="3200"/>
            </a:lvl2pPr>
            <a:lvl3pPr indent="825500">
              <a:lnSpc>
                <a:spcPct val="100000"/>
              </a:lnSpc>
              <a:spcBef>
                <a:spcPts val="0"/>
              </a:spcBef>
              <a:buClrTx/>
              <a:buFontTx/>
              <a:def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>
              <a:buClrTx/>
              <a:defRPr>
                <a:solidFill>
                  <a:srgbClr val="949494"/>
                </a:solidFill>
              </a:defRPr>
            </a:lvl4pPr>
            <a:lvl5pPr>
              <a:buClrTx/>
              <a:defRPr>
                <a:solidFill>
                  <a:srgbClr val="949494"/>
                </a:solidFill>
              </a:defRPr>
            </a:lvl5pPr>
          </a:lstStyle>
          <a:p>
            <a:pPr lvl="0">
              <a:defRPr sz="1800"/>
            </a:pPr>
            <a:r>
              <a:rPr sz="3800"/>
              <a:t>正文级别 1</a:t>
            </a:r>
            <a:endParaRPr sz="38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正文级别 3</a:t>
            </a:r>
            <a:endParaRPr sz="2800">
              <a:solidFill>
                <a:srgbClr val="94949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4</a:t>
            </a:r>
            <a:endParaRPr sz="3800">
              <a:solidFill>
                <a:srgbClr val="94949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781173" y="8921267"/>
            <a:ext cx="947598" cy="592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>
              <a:defRPr sz="3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 indent="1270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1pPr>
      <a:lvl2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2pPr>
      <a:lvl3pPr indent="8255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3pPr>
      <a:lvl4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4pPr>
      <a:lvl5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5pPr>
      <a:lvl6pPr indent="4572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6pPr>
      <a:lvl7pPr indent="9144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7pPr>
      <a:lvl8pPr indent="13716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8pPr>
      <a:lvl9pPr indent="18288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3800">
          <a:latin typeface="Impact"/>
          <a:ea typeface="Impact"/>
          <a:cs typeface="Impact"/>
          <a:sym typeface="Impact"/>
        </a:defRPr>
      </a:lvl1pPr>
      <a:lvl2pPr marL="974586" indent="-377686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✓"/>
        <a:defRPr sz="3800">
          <a:latin typeface="Impact"/>
          <a:ea typeface="Impact"/>
          <a:cs typeface="Impact"/>
          <a:sym typeface="Impact"/>
        </a:defRPr>
      </a:lvl2pPr>
      <a:lvl3pPr indent="9144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3pPr>
      <a:lvl4pPr indent="13716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4pPr>
      <a:lvl5pPr indent="18288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5pPr>
      <a:lvl6pPr indent="22860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6pPr>
      <a:lvl7pPr indent="27432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7pPr>
      <a:lvl8pPr indent="32004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8pPr>
      <a:lvl9pPr indent="36576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9pPr>
    </p:bodyStyle>
    <p:otherStyle>
      <a:lvl1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1pPr>
      <a:lvl2pPr indent="4572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2pPr>
      <a:lvl3pPr indent="9144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3pPr>
      <a:lvl4pPr indent="13716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4pPr>
      <a:lvl5pPr indent="18288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5pPr>
      <a:lvl6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6pPr>
      <a:lvl7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7pPr>
      <a:lvl8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8pPr>
      <a:lvl9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584959" y="2091266"/>
            <a:ext cx="9753602" cy="254677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7000"/>
              <a:t>Java 网络编程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服务端的发送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//实例化送包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byte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[] sendBuffer=</a:t>
            </a:r>
            <a:r>
              <a:rPr sz="19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"响应内容：This is from Server"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.getBytes();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DatagramPacket sendPacket=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DatagramPacket(sendBuffer,sendBuffer.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//设定客户端的地址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sendPacket.setAddress(InetAddress.getByAddress(clientIp));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sendPacket.setPort(clientPort);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socket.send(sendPacket);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  <p:pic>
        <p:nvPicPr>
          <p:cNvPr id="2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711" y="1207298"/>
            <a:ext cx="10861725" cy="7339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  <p:pic>
        <p:nvPicPr>
          <p:cNvPr id="2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486" y="1241625"/>
            <a:ext cx="11150374" cy="7136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网络协议处理 API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61257" indent="-261257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3200"/>
              <a:t>是对</a:t>
            </a:r>
            <a:r>
              <a:rPr sz="3200"/>
              <a:t>TCP/IP</a:t>
            </a:r>
            <a:r>
              <a:rPr sz="3200"/>
              <a:t>协议传输层的封装</a:t>
            </a:r>
            <a:endParaRPr sz="3200"/>
          </a:p>
          <a:p>
            <a:pPr lvl="1">
              <a:defRPr sz="1800"/>
            </a:pPr>
            <a:r>
              <a:rPr sz="3200"/>
              <a:t> 包含对TCP协议处理的API</a:t>
            </a:r>
            <a:endParaRPr sz="3200"/>
          </a:p>
          <a:p>
            <a:pPr lvl="1">
              <a:defRPr sz="1800"/>
            </a:pPr>
            <a:r>
              <a:rPr sz="3200"/>
              <a:t> 包含对UDP协议处理的API</a:t>
            </a:r>
            <a:endParaRPr sz="3200"/>
          </a:p>
          <a:p>
            <a:pPr lvl="0" marL="261257" indent="-261257">
              <a:lnSpc>
                <a:spcPct val="100000"/>
              </a:lnSpc>
              <a:spcBef>
                <a:spcPts val="0"/>
              </a:spcBef>
              <a:defRPr sz="1800"/>
            </a:pPr>
            <a:endParaRPr sz="3200"/>
          </a:p>
          <a:p>
            <a:pPr lvl="0" marL="261257" indent="-261257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3200"/>
              <a:t>全部采用服务器</a:t>
            </a:r>
            <a:r>
              <a:rPr sz="3200"/>
              <a:t>/</a:t>
            </a:r>
            <a:r>
              <a:rPr sz="3200"/>
              <a:t>客户机模式</a:t>
            </a:r>
            <a:endParaRPr sz="3200"/>
          </a:p>
          <a:p>
            <a:pPr lvl="0" marL="261257" indent="-261257">
              <a:lnSpc>
                <a:spcPct val="100000"/>
              </a:lnSpc>
              <a:spcBef>
                <a:spcPts val="0"/>
              </a:spcBef>
              <a:defRPr sz="1800"/>
            </a:pPr>
            <a:endParaRPr sz="3200"/>
          </a:p>
          <a:p>
            <a:pPr lvl="0" marL="261257" indent="-261257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3200"/>
              <a:t>实际上只需要对线程和流有所认识即可以轻松掌握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面向TCP的API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  <p:pic>
        <p:nvPicPr>
          <p:cNvPr id="3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01" y="2667000"/>
            <a:ext cx="5314951" cy="441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面向UDP的API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DatagramPacket</a:t>
            </a:r>
            <a:endParaRPr sz="3800"/>
          </a:p>
          <a:p>
            <a:pPr lvl="1">
              <a:defRPr sz="1800"/>
            </a:pPr>
            <a:r>
              <a:rPr sz="3200"/>
              <a:t>封装UDP协议的对象，是数据的包装体</a:t>
            </a:r>
            <a:endParaRPr sz="3200"/>
          </a:p>
          <a:p>
            <a:pPr lvl="1">
              <a:defRPr sz="1800"/>
            </a:pPr>
            <a:r>
              <a:rPr sz="3200"/>
              <a:t> 接端实例化时，需要指定“接收缓冲区”、“所读数据的缓冲区位置”</a:t>
            </a:r>
            <a:endParaRPr sz="3200"/>
          </a:p>
          <a:p>
            <a:pPr lvl="1">
              <a:defRPr sz="1800"/>
            </a:pPr>
            <a:r>
              <a:rPr sz="3200"/>
              <a:t>发送端实例化时，需要指定“发送的数据缓冲”、“所发送数据的缓冲区位置”、“接收端的地址及端口”</a:t>
            </a:r>
            <a:endParaRPr sz="3200"/>
          </a:p>
          <a:p>
            <a:pPr lvl="0">
              <a:defRPr sz="1800"/>
            </a:pPr>
            <a:endParaRPr sz="3800"/>
          </a:p>
          <a:p>
            <a:pPr lvl="0">
              <a:defRPr sz="1800"/>
            </a:pPr>
            <a:r>
              <a:rPr sz="3800"/>
              <a:t>DatagramSocket</a:t>
            </a:r>
            <a:endParaRPr sz="3800"/>
          </a:p>
          <a:p>
            <a:pPr lvl="1">
              <a:defRPr sz="1800"/>
            </a:pPr>
            <a:r>
              <a:rPr sz="3200"/>
              <a:t> 是udp包的发送和接收引擎 .send(DatagramPacket)</a:t>
            </a:r>
            <a:endParaRPr sz="3200"/>
          </a:p>
          <a:p>
            <a:pPr lvl="1">
              <a:defRPr sz="1800"/>
            </a:pPr>
            <a:r>
              <a:rPr sz="3200"/>
              <a:t>服务端建立时需要指定“端口号”—监听</a:t>
            </a:r>
            <a:endParaRPr sz="3200"/>
          </a:p>
          <a:p>
            <a:pPr lvl="1">
              <a:defRPr sz="1800"/>
            </a:pPr>
            <a:r>
              <a:rPr sz="3200"/>
              <a:t>客户端实例化不需要指定“端口号”—临时分配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服务器端的接收：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//服务器端代码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//实例化UDP包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byte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[] buf=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byte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[1024];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//接收缓冲区，表示最多接收的字节数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 offset=0;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//读到缓冲区的偏移地址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 len=10;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//一次最多能够读取的字节数，必小等于buf.length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DatagramPacket packet=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 DatagramPacket(buf, offset,len);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 port=8888;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//服务器监听的端口号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//服务器端socket对象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DatagramSocket </a:t>
            </a:r>
            <a:r>
              <a:rPr sz="2000" u="sng">
                <a:latin typeface="Monaco"/>
                <a:ea typeface="Monaco"/>
                <a:cs typeface="Monaco"/>
                <a:sym typeface="Monaco"/>
              </a:rPr>
              <a:t>socket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 DatagramSocket(port);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//开始监听port，线程阻塞，直到有数据包发送到商口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socket.receive(packet);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//此时packet内封装是客户端发送过来的数据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String msg=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 String(packet.getData(),</a:t>
            </a:r>
            <a:r>
              <a: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"gbk"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);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//获取客户端port(</a:t>
            </a:r>
            <a:r>
              <a:rPr sz="2000" u="sng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estblish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 clientPort=packet.getPort();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//获取客户端</a:t>
            </a:r>
            <a:r>
              <a:rPr sz="2000" u="sng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ip</a:t>
            </a:r>
            <a:r>
              <a:rPr sz="20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地址</a:t>
            </a:r>
            <a:endParaRPr sz="20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0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0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byte</a:t>
            </a:r>
            <a:r>
              <a:rPr sz="2000">
                <a:latin typeface="Monaco"/>
                <a:ea typeface="Monaco"/>
                <a:cs typeface="Monaco"/>
                <a:sym typeface="Monaco"/>
              </a:rPr>
              <a:t>[] clientIp=packet.getAddress().getAddress();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客户端发送：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7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//发送缓冲区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byte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[] buf=</a:t>
            </a:r>
            <a:r>
              <a: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"消息内容：this is a Message from Client"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.getBytes(</a:t>
            </a:r>
            <a:r>
              <a: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"gbk"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7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//数据接收端的地址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remotePort=8888;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		InetAddress remoteAddress=InetAddress.getByAddress(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byte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[]{127,0,0,1});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7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//客户端socket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		DatagramSocket </a:t>
            </a:r>
            <a:r>
              <a:rPr sz="1700" u="sng">
                <a:latin typeface="Monaco"/>
                <a:ea typeface="Monaco"/>
                <a:cs typeface="Monaco"/>
                <a:sym typeface="Monaco"/>
              </a:rPr>
              <a:t>socket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DatagramSocket();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		DatagramPacket packet=</a:t>
            </a:r>
            <a:r>
              <a: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 DatagramPacket(buf,buf.</a:t>
            </a:r>
            <a:r>
              <a:rPr sz="1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1700">
                <a:latin typeface="Monaco"/>
                <a:ea typeface="Monaco"/>
                <a:cs typeface="Monaco"/>
                <a:sym typeface="Monaco"/>
              </a:rPr>
              <a:t>,remoteAddress,remotePort);</a:t>
            </a:r>
            <a:endParaRPr sz="17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700">
                <a:latin typeface="Monaco"/>
                <a:ea typeface="Monaco"/>
                <a:cs typeface="Monaco"/>
                <a:sym typeface="Monaco"/>
              </a:rPr>
              <a:t>		socket.send(packet);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客户端接收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//实例化发送包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byte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[] recieveBuf=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byte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[1024];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DatagramPacket recievePacket=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DatagramPacket(recieveBuf, recieveBuf.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//可以复用socket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socket.receive(recievePacket);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String msg=</a:t>
            </a:r>
            <a:r>
              <a:rPr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 String(recievePacket.getData());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.println(msg);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949494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949494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