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>
      <a:defRPr sz="2400">
        <a:latin typeface="Impact"/>
        <a:ea typeface="Impact"/>
        <a:cs typeface="Impact"/>
        <a:sym typeface="Impact"/>
      </a:defRPr>
    </a:lvl1pPr>
    <a:lvl2pPr indent="457200">
      <a:defRPr sz="2400">
        <a:latin typeface="Impact"/>
        <a:ea typeface="Impact"/>
        <a:cs typeface="Impact"/>
        <a:sym typeface="Impact"/>
      </a:defRPr>
    </a:lvl2pPr>
    <a:lvl3pPr indent="914400">
      <a:defRPr sz="2400">
        <a:latin typeface="Impact"/>
        <a:ea typeface="Impact"/>
        <a:cs typeface="Impact"/>
        <a:sym typeface="Impact"/>
      </a:defRPr>
    </a:lvl3pPr>
    <a:lvl4pPr indent="1371600">
      <a:defRPr sz="2400">
        <a:latin typeface="Impact"/>
        <a:ea typeface="Impact"/>
        <a:cs typeface="Impact"/>
        <a:sym typeface="Impact"/>
      </a:defRPr>
    </a:lvl4pPr>
    <a:lvl5pPr indent="1828800">
      <a:defRPr sz="2400">
        <a:latin typeface="Impact"/>
        <a:ea typeface="Impact"/>
        <a:cs typeface="Impact"/>
        <a:sym typeface="Impact"/>
      </a:defRPr>
    </a:lvl5pPr>
    <a:lvl6pPr>
      <a:defRPr sz="2400">
        <a:latin typeface="Impact"/>
        <a:ea typeface="Impact"/>
        <a:cs typeface="Impact"/>
        <a:sym typeface="Impact"/>
      </a:defRPr>
    </a:lvl6pPr>
    <a:lvl7pPr>
      <a:defRPr sz="2400">
        <a:latin typeface="Impact"/>
        <a:ea typeface="Impact"/>
        <a:cs typeface="Impact"/>
        <a:sym typeface="Impact"/>
      </a:defRPr>
    </a:lvl7pPr>
    <a:lvl8pPr>
      <a:defRPr sz="2400">
        <a:latin typeface="Impact"/>
        <a:ea typeface="Impact"/>
        <a:cs typeface="Impact"/>
        <a:sym typeface="Impact"/>
      </a:defRPr>
    </a:lvl8pPr>
    <a:lvl9pPr>
      <a:defRPr sz="2400">
        <a:latin typeface="Impact"/>
        <a:ea typeface="Impact"/>
        <a:cs typeface="Impact"/>
        <a:sym typeface="Impac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D4CB"/>
          </a:solidFill>
        </a:fill>
      </a:tcStyle>
    </a:wholeTbl>
    <a:band2H>
      <a:tcTxStyle b="def" i="def"/>
      <a:tcStyle>
        <a:tcBdr/>
        <a:fill>
          <a:solidFill>
            <a:srgbClr val="F8EBE7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30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xfrm>
            <a:off x="9184640" y="7897622"/>
            <a:ext cx="2926081" cy="59283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650239" y="3268133"/>
            <a:ext cx="11704322" cy="1608667"/>
          </a:xfrm>
          <a:prstGeom prst="rect">
            <a:avLst/>
          </a:prstGeom>
        </p:spPr>
        <p:txBody>
          <a:bodyPr/>
          <a:lstStyle>
            <a:lvl1pPr indent="0" algn="ctr">
              <a:defRPr sz="7000"/>
            </a:lvl1pPr>
          </a:lstStyle>
          <a:p>
            <a:pPr lvl="0">
              <a:defRPr sz="1800"/>
            </a:pPr>
            <a:r>
              <a:rPr sz="7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4952" indent="-318052">
              <a:lnSpc>
                <a:spcPct val="100000"/>
              </a:lnSpc>
              <a:spcBef>
                <a:spcPts val="0"/>
              </a:spcBef>
              <a:defRPr sz="3200"/>
            </a:lvl2pPr>
            <a:lvl3pPr indent="825500">
              <a:lnSpc>
                <a:spcPct val="100000"/>
              </a:lnSpc>
              <a:spcBef>
                <a:spcPts val="0"/>
              </a:spcBef>
              <a:buClrTx/>
              <a:buFontTx/>
              <a:defRPr sz="2800">
                <a:solidFill>
                  <a:srgbClr val="949494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>
              <a:buClrTx/>
              <a:defRPr>
                <a:solidFill>
                  <a:srgbClr val="949494"/>
                </a:solidFill>
              </a:defRPr>
            </a:lvl4pPr>
            <a:lvl5pPr>
              <a:buClrTx/>
              <a:defRPr>
                <a:solidFill>
                  <a:srgbClr val="949494"/>
                </a:solidFill>
              </a:defRPr>
            </a:lvl5pPr>
          </a:lstStyle>
          <a:p>
            <a:pPr lvl="0">
              <a:defRPr sz="1800"/>
            </a:pPr>
            <a:r>
              <a:rPr sz="3800"/>
              <a:t>正文级别 1</a:t>
            </a:r>
            <a:endParaRPr sz="38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正文级别 3</a:t>
            </a:r>
            <a:endParaRPr sz="2800">
              <a:solidFill>
                <a:srgbClr val="94949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4</a:t>
            </a:r>
            <a:endParaRPr sz="3800">
              <a:solidFill>
                <a:srgbClr val="94949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5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2113279" y="1317414"/>
            <a:ext cx="8778241" cy="16086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0" algn="ctr">
              <a:lnSpc>
                <a:spcPct val="100000"/>
              </a:lnSpc>
            </a:lvl1pPr>
          </a:lstStyle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2113279" y="2926079"/>
            <a:ext cx="8778241" cy="560832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71487" indent="-471487">
              <a:lnSpc>
                <a:spcPct val="100000"/>
              </a:lnSpc>
              <a:spcBef>
                <a:spcPts val="700"/>
              </a:spcBef>
              <a:buClrTx/>
              <a:defRPr sz="4400"/>
            </a:lvl1pPr>
            <a:lvl2pPr marL="906235" indent="-449035">
              <a:lnSpc>
                <a:spcPct val="100000"/>
              </a:lnSpc>
              <a:spcBef>
                <a:spcPts val="700"/>
              </a:spcBef>
              <a:buClrTx/>
              <a:buChar char="–"/>
              <a:defRPr sz="4400"/>
            </a:lvl2pPr>
            <a:lvl3pPr marL="1333500" indent="-41910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•"/>
              <a:defRPr sz="4400"/>
            </a:lvl3pPr>
            <a:lvl4pPr marL="1874520" indent="-50292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–"/>
              <a:defRPr sz="4400"/>
            </a:lvl4pPr>
            <a:lvl5pPr marL="2331720" indent="-502920">
              <a:lnSpc>
                <a:spcPct val="100000"/>
              </a:lnSpc>
              <a:spcBef>
                <a:spcPts val="700"/>
              </a:spcBef>
              <a:buClrTx/>
              <a:buSzPct val="100000"/>
              <a:buChar char="»"/>
              <a:defRPr sz="4400"/>
            </a:lvl5pPr>
          </a:lstStyle>
          <a:p>
            <a:pPr lvl="0">
              <a:defRPr sz="1800"/>
            </a:pPr>
            <a:r>
              <a:rPr sz="4400"/>
              <a:t>正文级别 1</a:t>
            </a:r>
            <a:endParaRPr sz="4400"/>
          </a:p>
          <a:p>
            <a:pPr lvl="1">
              <a:defRPr sz="1800"/>
            </a:pPr>
            <a:r>
              <a:rPr sz="4400"/>
              <a:t>正文级别 2</a:t>
            </a:r>
            <a:endParaRPr sz="4400"/>
          </a:p>
          <a:p>
            <a:pPr lvl="2">
              <a:defRPr sz="1800"/>
            </a:pPr>
            <a:r>
              <a:rPr sz="4400"/>
              <a:t>正文级别 3</a:t>
            </a:r>
            <a:endParaRPr sz="4400"/>
          </a:p>
          <a:p>
            <a:pPr lvl="3">
              <a:defRPr sz="1800"/>
            </a:pPr>
            <a:r>
              <a:rPr sz="4400"/>
              <a:t>正文级别 4</a:t>
            </a:r>
            <a:endParaRPr sz="4400"/>
          </a:p>
          <a:p>
            <a:pPr lvl="4">
              <a:defRPr sz="1800"/>
            </a:pPr>
            <a:r>
              <a:rPr sz="4400"/>
              <a:t>正文级别 5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8615680" y="8024622"/>
            <a:ext cx="2275841" cy="33883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38163" y="392668"/>
            <a:ext cx="12328474" cy="125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/>
          <a:lstStyle/>
          <a:p>
            <a:pPr lvl="0">
              <a:defRPr sz="1800"/>
            </a:pPr>
            <a:r>
              <a:rPr sz="62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95168" y="1916753"/>
            <a:ext cx="12020393" cy="6996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/>
          <a:lstStyle>
            <a:lvl2pPr marL="914952" indent="-318052">
              <a:lnSpc>
                <a:spcPct val="100000"/>
              </a:lnSpc>
              <a:spcBef>
                <a:spcPts val="0"/>
              </a:spcBef>
              <a:defRPr sz="3200"/>
            </a:lvl2pPr>
            <a:lvl3pPr indent="825500">
              <a:lnSpc>
                <a:spcPct val="100000"/>
              </a:lnSpc>
              <a:spcBef>
                <a:spcPts val="0"/>
              </a:spcBef>
              <a:buClrTx/>
              <a:buFontTx/>
              <a:defRPr sz="2800">
                <a:solidFill>
                  <a:srgbClr val="949494"/>
                </a:solidFill>
                <a:latin typeface="Monaco"/>
                <a:ea typeface="Monaco"/>
                <a:cs typeface="Monaco"/>
                <a:sym typeface="Monaco"/>
              </a:defRPr>
            </a:lvl3pPr>
            <a:lvl4pPr>
              <a:buClrTx/>
              <a:defRPr>
                <a:solidFill>
                  <a:srgbClr val="949494"/>
                </a:solidFill>
              </a:defRPr>
            </a:lvl4pPr>
            <a:lvl5pPr>
              <a:buClrTx/>
              <a:defRPr>
                <a:solidFill>
                  <a:srgbClr val="949494"/>
                </a:solidFill>
              </a:defRPr>
            </a:lvl5pPr>
          </a:lstStyle>
          <a:p>
            <a:pPr lvl="0">
              <a:defRPr sz="1800"/>
            </a:pPr>
            <a:r>
              <a:rPr sz="3800"/>
              <a:t>正文级别 1</a:t>
            </a:r>
            <a:endParaRPr sz="38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正文级别 3</a:t>
            </a:r>
            <a:endParaRPr sz="2800">
              <a:solidFill>
                <a:srgbClr val="94949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4</a:t>
            </a:r>
            <a:endParaRPr sz="3800">
              <a:solidFill>
                <a:srgbClr val="94949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949494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781173" y="8921267"/>
            <a:ext cx="947598" cy="592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>
              <a:defRPr sz="32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spd="med" advClick="1"/>
  <p:txStyles>
    <p:titleStyle>
      <a:lvl1pPr indent="1270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1pPr>
      <a:lvl2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2pPr>
      <a:lvl3pPr indent="8255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3pPr>
      <a:lvl4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4pPr>
      <a:lvl5pPr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5pPr>
      <a:lvl6pPr indent="4572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6pPr>
      <a:lvl7pPr indent="9144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7pPr>
      <a:lvl8pPr indent="13716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8pPr>
      <a:lvl9pPr indent="1828800">
        <a:lnSpc>
          <a:spcPct val="90000"/>
        </a:lnSpc>
        <a:defRPr sz="6200">
          <a:latin typeface="Impact"/>
          <a:ea typeface="Impact"/>
          <a:cs typeface="Impact"/>
          <a:sym typeface="Impac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•"/>
        <a:defRPr sz="3800">
          <a:latin typeface="Impact"/>
          <a:ea typeface="Impact"/>
          <a:cs typeface="Impact"/>
          <a:sym typeface="Impact"/>
        </a:defRPr>
      </a:lvl1pPr>
      <a:lvl2pPr marL="974586" indent="-377686">
        <a:lnSpc>
          <a:spcPct val="90000"/>
        </a:lnSpc>
        <a:spcBef>
          <a:spcPts val="1000"/>
        </a:spcBef>
        <a:buClr>
          <a:srgbClr val="000000"/>
        </a:buClr>
        <a:buSzPct val="100000"/>
        <a:buFont typeface="Arial"/>
        <a:buChar char="✓"/>
        <a:defRPr sz="3800">
          <a:latin typeface="Impact"/>
          <a:ea typeface="Impact"/>
          <a:cs typeface="Impact"/>
          <a:sym typeface="Impact"/>
        </a:defRPr>
      </a:lvl2pPr>
      <a:lvl3pPr indent="9144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3pPr>
      <a:lvl4pPr indent="13716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4pPr>
      <a:lvl5pPr indent="18288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5pPr>
      <a:lvl6pPr indent="22860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6pPr>
      <a:lvl7pPr indent="27432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7pPr>
      <a:lvl8pPr indent="32004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8pPr>
      <a:lvl9pPr indent="3657600">
        <a:lnSpc>
          <a:spcPct val="90000"/>
        </a:lnSpc>
        <a:spcBef>
          <a:spcPts val="1000"/>
        </a:spcBef>
        <a:buClr>
          <a:srgbClr val="000000"/>
        </a:buClr>
        <a:buFont typeface="Arial"/>
        <a:defRPr sz="3800">
          <a:latin typeface="Impact"/>
          <a:ea typeface="Impact"/>
          <a:cs typeface="Impact"/>
          <a:sym typeface="Impact"/>
        </a:defRPr>
      </a:lvl9pPr>
    </p:bodyStyle>
    <p:otherStyle>
      <a:lvl1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1pPr>
      <a:lvl2pPr indent="4572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2pPr>
      <a:lvl3pPr indent="9144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3pPr>
      <a:lvl4pPr indent="13716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4pPr>
      <a:lvl5pPr indent="1828800"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5pPr>
      <a:lvl6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6pPr>
      <a:lvl7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7pPr>
      <a:lvl8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8pPr>
      <a:lvl9pPr>
        <a:defRPr sz="3200">
          <a:solidFill>
            <a:schemeClr val="tx1"/>
          </a:solidFill>
          <a:latin typeface="+mn-lt"/>
          <a:ea typeface="+mn-ea"/>
          <a:cs typeface="+mn-cs"/>
          <a:sym typeface="Impac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584959" y="2091266"/>
            <a:ext cx="9753602" cy="2546774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7000"/>
              <a:t>并发编程技术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程序结束：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  <a:defRPr sz="1800"/>
            </a:pPr>
            <a:r>
              <a:rPr sz="3800"/>
              <a:t>程序的main方法入口，会首先开一个“main Thread”</a:t>
            </a:r>
            <a:endParaRPr sz="3800"/>
          </a:p>
          <a:p>
            <a:pPr lvl="0">
              <a:lnSpc>
                <a:spcPct val="150000"/>
              </a:lnSpc>
              <a:defRPr sz="1800"/>
            </a:pPr>
            <a:r>
              <a:rPr sz="3800"/>
              <a:t>主线程可以开子线程，子线程还可以开子线程</a:t>
            </a:r>
            <a:endParaRPr sz="3800"/>
          </a:p>
          <a:p>
            <a:pPr lvl="0">
              <a:lnSpc>
                <a:spcPct val="150000"/>
              </a:lnSpc>
              <a:defRPr sz="1800"/>
            </a:pPr>
            <a:r>
              <a:rPr sz="3800"/>
              <a:t>主线程可以提前子线程结束，但程序并不终止</a:t>
            </a:r>
            <a:endParaRPr sz="3800"/>
          </a:p>
          <a:p>
            <a:pPr lvl="0">
              <a:lnSpc>
                <a:spcPct val="150000"/>
              </a:lnSpc>
              <a:defRPr sz="1800"/>
            </a:pPr>
            <a:r>
              <a:rPr sz="3800"/>
              <a:t>当如果认为某子线程独立“存活”无意义，可以将其设定为守护.setDemon(true);</a:t>
            </a:r>
            <a:endParaRPr sz="3800"/>
          </a:p>
          <a:p>
            <a:pPr lvl="0">
              <a:lnSpc>
                <a:spcPct val="150000"/>
              </a:lnSpc>
              <a:defRPr sz="1800"/>
            </a:pPr>
            <a:r>
              <a:rPr sz="3800"/>
              <a:t>如果全部的非守护线程全部返回，则程序结束！！！</a:t>
            </a:r>
            <a:endParaRPr sz="3800"/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线程休眠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.sleep(1000)</a:t>
            </a:r>
            <a:endParaRPr sz="3800"/>
          </a:p>
          <a:p>
            <a:pPr lvl="1">
              <a:defRPr sz="1800"/>
            </a:pPr>
            <a:r>
              <a:rPr sz="3200"/>
              <a:t> 指定休眠的毫秒值</a:t>
            </a:r>
            <a:endParaRPr sz="3200"/>
          </a:p>
          <a:p>
            <a:pPr lvl="1">
              <a:defRPr sz="1800"/>
            </a:pPr>
            <a:r>
              <a:rPr sz="3200"/>
              <a:t> 线程陷入由于睡眠而引起的阻塞</a:t>
            </a:r>
            <a:endParaRPr sz="3200"/>
          </a:p>
          <a:p>
            <a:pPr lvl="1">
              <a:defRPr sz="1800"/>
            </a:pPr>
            <a:r>
              <a:rPr sz="3200"/>
              <a:t> 同时会释放“锁”的争用权，从“锁池中”脱离出来。</a:t>
            </a:r>
            <a:endParaRPr sz="3200"/>
          </a:p>
          <a:p>
            <a:pPr lvl="1">
              <a:defRPr sz="1800"/>
            </a:pPr>
            <a:r>
              <a:rPr sz="3200"/>
              <a:t>当睡足时，返回到runable状态，或回归锁池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优先级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线程可以设定优先级</a:t>
            </a:r>
            <a:endParaRPr sz="3800"/>
          </a:p>
          <a:p>
            <a:pPr lvl="1">
              <a:defRPr sz="1800"/>
            </a:pPr>
            <a:r>
              <a:rPr sz="3200"/>
              <a:t> 这并不表明该线程有优先的执行权（！=其先执行完毕，其余线程才能执行）</a:t>
            </a:r>
            <a:endParaRPr sz="3200"/>
          </a:p>
          <a:p>
            <a:pPr lvl="1">
              <a:defRPr sz="1800"/>
            </a:pPr>
            <a:r>
              <a:rPr sz="3200"/>
              <a:t>这仅表明“调度机”会在排队的线程中，对其进行优先调度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同步机制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代码块当处于多线程并发调用时，默认会分时交叉执行</a:t>
            </a:r>
            <a:endParaRPr sz="3800"/>
          </a:p>
          <a:p>
            <a:pPr lvl="0">
              <a:defRPr sz="1800"/>
            </a:pPr>
            <a:endParaRPr sz="3800"/>
          </a:p>
          <a:p>
            <a:pPr lvl="0">
              <a:defRPr sz="1800"/>
            </a:pPr>
            <a:r>
              <a:rPr sz="3800"/>
              <a:t>此时可能需要进行“同步”（何时需要？）</a:t>
            </a:r>
            <a:endParaRPr sz="3800"/>
          </a:p>
          <a:p>
            <a:pPr lvl="0">
              <a:defRPr sz="1800"/>
            </a:pPr>
            <a:endParaRPr sz="3800"/>
          </a:p>
          <a:p>
            <a:pPr lvl="0">
              <a:defRPr sz="1800"/>
            </a:pPr>
            <a:r>
              <a:rPr sz="3800"/>
              <a:t>同步的目的是：让被同步的代码块在某一时间点上只能有一个线程执行。</a:t>
            </a:r>
            <a:endParaRPr sz="3800"/>
          </a:p>
          <a:p>
            <a:pPr lvl="0">
              <a:defRPr sz="1800"/>
            </a:pPr>
            <a:r>
              <a:rPr sz="3800"/>
              <a:t>同步的语法：</a:t>
            </a:r>
            <a:endParaRPr sz="38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          </a:t>
            </a:r>
            <a:endParaRPr sz="1100">
              <a:solidFill>
                <a:srgbClr val="4E907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4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//将在该线程中执行的代码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4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synchronized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 (</a:t>
            </a:r>
            <a:r>
              <a:rPr sz="2400" u="sng">
                <a:latin typeface="Monaco"/>
                <a:ea typeface="Monaco"/>
                <a:cs typeface="Monaco"/>
                <a:sym typeface="Monaco"/>
              </a:rPr>
              <a:t>lockObject</a:t>
            </a:r>
            <a:r>
              <a:rPr sz="2400">
                <a:latin typeface="Monaco"/>
                <a:ea typeface="Monaco"/>
                <a:cs typeface="Monaco"/>
                <a:sym typeface="Monaco"/>
              </a:rPr>
              <a:t>) {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			</a:t>
            </a:r>
            <a:r>
              <a:rPr sz="24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//被同步的代码块</a:t>
            </a:r>
            <a:endParaRPr sz="24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400">
                <a:latin typeface="Monaco"/>
                <a:ea typeface="Monaco"/>
                <a:cs typeface="Monaco"/>
                <a:sym typeface="Monaco"/>
              </a:rPr>
              <a:t>		}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同步方法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3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synchronized</a:t>
            </a:r>
            <a:r>
              <a:rPr sz="31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3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3100">
                <a:latin typeface="Monaco"/>
                <a:ea typeface="Monaco"/>
                <a:cs typeface="Monaco"/>
                <a:sym typeface="Monaco"/>
              </a:rPr>
              <a:t> start() {</a:t>
            </a:r>
            <a:endParaRPr sz="3100">
              <a:latin typeface="Monaco"/>
              <a:ea typeface="Monaco"/>
              <a:cs typeface="Monaco"/>
              <a:sym typeface="Monaco"/>
            </a:endParaRPr>
          </a:p>
          <a:p>
            <a:pPr lvl="2" indent="457200" defTabSz="457200">
              <a:defRPr sz="1800">
                <a:solidFill>
                  <a:srgbClr val="000000"/>
                </a:solidFill>
              </a:defRPr>
            </a:pPr>
            <a:r>
              <a:rPr sz="3100"/>
              <a:t>//内部全部的方法都是同步方法</a:t>
            </a:r>
            <a:endParaRPr sz="31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100">
                <a:latin typeface="Monaco"/>
                <a:ea typeface="Monaco"/>
                <a:cs typeface="Monaco"/>
                <a:sym typeface="Monaco"/>
              </a:rPr>
              <a:t>}</a:t>
            </a:r>
            <a:endParaRPr sz="3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endParaRPr sz="3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3100">
                <a:latin typeface="Monaco"/>
                <a:ea typeface="Monaco"/>
                <a:cs typeface="Monaco"/>
                <a:sym typeface="Monaco"/>
              </a:rPr>
              <a:t>那么“锁对象”是谁？？？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锁对象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原理：</a:t>
            </a:r>
            <a:endParaRPr sz="3800"/>
          </a:p>
          <a:p>
            <a:pPr lvl="1">
              <a:defRPr sz="1800"/>
            </a:pPr>
            <a:r>
              <a:rPr sz="3200"/>
              <a:t>当线程进入时，先判断有无“锁标记”</a:t>
            </a:r>
            <a:endParaRPr sz="3200"/>
          </a:p>
          <a:p>
            <a:pPr lvl="1">
              <a:defRPr sz="1800"/>
            </a:pPr>
            <a:r>
              <a:rPr sz="3200"/>
              <a:t>如果没有，则进行调用，并利用该对象“加锁标记”</a:t>
            </a:r>
            <a:endParaRPr sz="3200"/>
          </a:p>
          <a:p>
            <a:pPr lvl="1">
              <a:defRPr sz="1800"/>
            </a:pPr>
            <a:r>
              <a:rPr sz="3200"/>
              <a:t>另外线程进入时，判断有“锁标记”，则“阻塞”于该锁对象并被加入到“锁池”中</a:t>
            </a:r>
            <a:endParaRPr sz="3200"/>
          </a:p>
          <a:p>
            <a:pPr lvl="0">
              <a:defRPr sz="1800"/>
            </a:pPr>
            <a:r>
              <a:rPr sz="3800"/>
              <a:t>以下情况会释放“锁”</a:t>
            </a:r>
            <a:endParaRPr sz="3800"/>
          </a:p>
          <a:p>
            <a:pPr lvl="1">
              <a:defRPr sz="1800"/>
            </a:pPr>
            <a:r>
              <a:rPr sz="3200"/>
              <a:t>1、代码块正常执行，脱离“加锁区”</a:t>
            </a:r>
            <a:endParaRPr sz="3200"/>
          </a:p>
          <a:p>
            <a:pPr lvl="1">
              <a:defRPr sz="1800"/>
            </a:pPr>
            <a:r>
              <a:rPr sz="3200"/>
              <a:t>2、代码中调用了lockObject.wait()</a:t>
            </a:r>
            <a:endParaRPr sz="320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949494"/>
                </a:solidFill>
              </a:rPr>
              <a:t>该方法实质上是释放了锁对象，并且将当前线程处于该对象的等待池中</a:t>
            </a:r>
            <a:endParaRPr sz="2800">
              <a:solidFill>
                <a:srgbClr val="949494"/>
              </a:solidFill>
            </a:endParaRPr>
          </a:p>
          <a:p>
            <a:pPr lvl="0">
              <a:defRPr sz="1800"/>
            </a:pPr>
            <a:r>
              <a:rPr sz="3800"/>
              <a:t>陷入“阻塞”的线程对象有两种情况：</a:t>
            </a:r>
            <a:endParaRPr sz="3800"/>
          </a:p>
          <a:p>
            <a:pPr lvl="1">
              <a:defRPr sz="1800"/>
            </a:pPr>
            <a:r>
              <a:rPr sz="3200"/>
              <a:t>进入时因判断有“锁标”，进入“锁池”</a:t>
            </a:r>
            <a:endParaRPr sz="3200"/>
          </a:p>
          <a:p>
            <a:pPr lvl="1">
              <a:defRPr sz="1800"/>
            </a:pPr>
            <a:r>
              <a:rPr sz="3200"/>
              <a:t>因调用了lockObject.wait()方法，进入“等待池”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对象的唤醒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200000"/>
              </a:lnSpc>
              <a:defRPr sz="1800"/>
            </a:pPr>
            <a:r>
              <a:rPr sz="3800"/>
              <a:t>锁池线程，待到解除锁标，会自动被唤醒进入Runnable</a:t>
            </a:r>
            <a:endParaRPr sz="3800"/>
          </a:p>
          <a:p>
            <a:pPr lvl="0">
              <a:lnSpc>
                <a:spcPct val="200000"/>
              </a:lnSpc>
              <a:defRPr sz="1800"/>
            </a:pPr>
            <a:r>
              <a:rPr sz="3800"/>
              <a:t>等待池线程，只能被其它线程通过“同一锁对象”的notify()或notifyAll()方法唤醒，唤醒后的线程会进入到“锁池”中（进入第一步）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线程死锁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死锁原因：</a:t>
            </a:r>
            <a:endParaRPr sz="3800"/>
          </a:p>
          <a:p>
            <a:pPr lvl="1">
              <a:defRPr sz="1800"/>
            </a:pPr>
            <a:r>
              <a:rPr sz="3200"/>
              <a:t>当线程加锁标，“不能”或“没有机会”或“延迟”释放</a:t>
            </a:r>
            <a:endParaRPr sz="3200"/>
          </a:p>
          <a:p>
            <a:pPr lvl="1">
              <a:defRPr sz="1800"/>
            </a:pPr>
            <a:r>
              <a:rPr sz="3200"/>
              <a:t>其它线程也想获取“锁权”才能继续执行，此时将陷入阻塞。</a:t>
            </a:r>
            <a:endParaRPr sz="3200"/>
          </a:p>
          <a:p>
            <a:pPr lvl="1">
              <a:defRPr sz="1800"/>
            </a:pPr>
            <a:r>
              <a:rPr sz="3200"/>
              <a:t> 而该线程因陷入死锁，而无法释放由其控制的锁对象</a:t>
            </a:r>
            <a:endParaRPr sz="3200"/>
          </a:p>
          <a:p>
            <a:pPr lvl="1">
              <a:defRPr sz="1800"/>
            </a:pPr>
            <a:r>
              <a:rPr sz="3200"/>
              <a:t>以上三步如此循环，将导致全部线程全部陷入阻塞！！！</a:t>
            </a:r>
            <a:endParaRPr sz="3200"/>
          </a:p>
          <a:p>
            <a:pPr lvl="0">
              <a:defRPr sz="1800"/>
            </a:pPr>
            <a:r>
              <a:rPr sz="3800"/>
              <a:t>控制死锁的方法：</a:t>
            </a:r>
            <a:endParaRPr sz="3800"/>
          </a:p>
          <a:p>
            <a:pPr lvl="1">
              <a:defRPr sz="1800"/>
            </a:pPr>
            <a:r>
              <a:rPr sz="3200"/>
              <a:t> 不要使用interrupt或stop 杀死线程</a:t>
            </a:r>
            <a:endParaRPr sz="3200"/>
          </a:p>
          <a:p>
            <a:pPr lvl="1">
              <a:defRPr sz="1800"/>
            </a:pPr>
            <a:r>
              <a:rPr sz="3200"/>
              <a:t> 在finally块中释放锁（notify）</a:t>
            </a:r>
            <a:endParaRPr sz="3200"/>
          </a:p>
          <a:p>
            <a:pPr lvl="1">
              <a:defRPr sz="1800"/>
            </a:pPr>
            <a:r>
              <a:rPr sz="3200"/>
              <a:t> 编程中注意控制锁区的大小，即时释放锁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案例：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多点售票</a:t>
            </a:r>
            <a:endParaRPr sz="3800"/>
          </a:p>
          <a:p>
            <a:pPr lvl="0">
              <a:defRPr sz="1800"/>
            </a:pPr>
            <a:r>
              <a:rPr sz="3800"/>
              <a:t>生产者，消费者问题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ThreadLocal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线程绑定工具类：</a:t>
            </a:r>
            <a:endParaRPr sz="3800"/>
          </a:p>
          <a:p>
            <a:pPr lvl="1">
              <a:defRPr sz="1800"/>
            </a:pPr>
            <a:r>
              <a:rPr sz="3200"/>
              <a:t>其set和get方法设置和读取的值，将直接绑定到当前线程</a:t>
            </a:r>
            <a:endParaRPr sz="3200"/>
          </a:p>
          <a:p>
            <a:pPr lvl="0">
              <a:defRPr sz="1800"/>
            </a:pPr>
            <a:r>
              <a:rPr sz="3800"/>
              <a:t>原理：</a:t>
            </a:r>
            <a:endParaRPr sz="3800"/>
          </a:p>
          <a:p>
            <a:pPr lvl="1">
              <a:defRPr sz="1800"/>
            </a:pPr>
            <a:r>
              <a:rPr sz="3200"/>
              <a:t>set(T)时，是将“当前线程id”作为key,T当value保存到ThreadLocal的map中</a:t>
            </a:r>
            <a:endParaRPr sz="3200"/>
          </a:p>
          <a:p>
            <a:pPr lvl="1">
              <a:defRPr sz="1800"/>
            </a:pPr>
            <a:r>
              <a:rPr sz="3200"/>
              <a:t>get()时，是将“当前线程的id”做为查询字，T=map.get(ThreadId)</a:t>
            </a:r>
            <a:endParaRPr sz="3200"/>
          </a:p>
          <a:p>
            <a:pPr lvl="0">
              <a:defRPr sz="1800"/>
            </a:pPr>
            <a:r>
              <a:rPr sz="3800"/>
              <a:t>应用场景：</a:t>
            </a:r>
            <a:endParaRPr sz="3800"/>
          </a:p>
          <a:p>
            <a:pPr lvl="1">
              <a:defRPr sz="1800"/>
            </a:pPr>
            <a:r>
              <a:rPr sz="3200"/>
              <a:t>可以将其设计为单例模式，</a:t>
            </a:r>
            <a:endParaRPr sz="3200"/>
          </a:p>
          <a:p>
            <a:pPr lvl="1">
              <a:defRPr sz="1800"/>
            </a:pPr>
            <a:r>
              <a:rPr sz="3200"/>
              <a:t>各线程可以将属于自己的对象保存到其中（set(T)）,其后都可以准确的取出该对象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进程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 操作系统级别的“分时”：</a:t>
            </a:r>
            <a:endParaRPr sz="3800"/>
          </a:p>
          <a:p>
            <a:pPr lvl="1">
              <a:defRPr sz="1800"/>
            </a:pPr>
            <a:r>
              <a:rPr sz="3200"/>
              <a:t>cpu资源</a:t>
            </a:r>
            <a:endParaRPr sz="3200"/>
          </a:p>
          <a:p>
            <a:pPr lvl="1">
              <a:defRPr sz="1800"/>
            </a:pPr>
            <a:r>
              <a:rPr sz="3200"/>
              <a:t>内存分配</a:t>
            </a:r>
            <a:endParaRPr sz="3200"/>
          </a:p>
          <a:p>
            <a:pPr lvl="1">
              <a:defRPr sz="1800"/>
            </a:pPr>
            <a:r>
              <a:rPr sz="3200"/>
              <a:t>传统的CGI编程所使用的技术</a:t>
            </a:r>
            <a:endParaRPr sz="3200"/>
          </a:p>
          <a:p>
            <a:pPr lvl="0">
              <a:defRPr sz="1800"/>
            </a:pPr>
            <a:r>
              <a:rPr sz="3800"/>
              <a:t>优点</a:t>
            </a:r>
            <a:endParaRPr sz="3800"/>
          </a:p>
          <a:p>
            <a:pPr lvl="1">
              <a:defRPr sz="1800"/>
            </a:pPr>
            <a:r>
              <a:rPr sz="3200"/>
              <a:t> 大负载持久工作</a:t>
            </a:r>
            <a:endParaRPr sz="3200"/>
          </a:p>
          <a:p>
            <a:pPr lvl="1">
              <a:defRPr sz="1800"/>
            </a:pPr>
            <a:r>
              <a:rPr sz="3200"/>
              <a:t> 充分利用操作系统自身特点，具有较高的CPU和内存的使用效率</a:t>
            </a:r>
            <a:endParaRPr sz="3200"/>
          </a:p>
          <a:p>
            <a:pPr lvl="0">
              <a:defRPr sz="1800"/>
            </a:pPr>
            <a:r>
              <a:rPr sz="3800"/>
              <a:t>  缺点</a:t>
            </a:r>
            <a:endParaRPr sz="380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latin typeface="Impact"/>
                <a:ea typeface="Impact"/>
                <a:cs typeface="Impact"/>
                <a:sym typeface="Impact"/>
              </a:rPr>
              <a:t>当应对小数据处理、频繁的调度时，力不重心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latin typeface="Impact"/>
                <a:ea typeface="Impact"/>
                <a:cs typeface="Impact"/>
                <a:sym typeface="Impact"/>
              </a:rPr>
              <a:t>只能在源代码级别上进行移植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11175170" y="8959238"/>
            <a:ext cx="2926081" cy="5928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线程池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对线程资源进行“池化”管理，好处？</a:t>
            </a:r>
            <a:endParaRPr sz="3800"/>
          </a:p>
          <a:p>
            <a:pPr lvl="0">
              <a:defRPr sz="1800"/>
            </a:pPr>
            <a:r>
              <a:rPr sz="3800"/>
              <a:t>获取线程池的手段：</a:t>
            </a:r>
            <a:endParaRPr sz="3800"/>
          </a:p>
          <a:p>
            <a:pPr lvl="4" indent="9144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//获取固定数目线程的线程池，最多2个，其余线程只能等待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ExecutorService </a:t>
            </a:r>
            <a:r>
              <a:rPr sz="2100" u="sng">
                <a:latin typeface="Monaco"/>
                <a:ea typeface="Monaco"/>
                <a:cs typeface="Monaco"/>
                <a:sym typeface="Monaco"/>
              </a:rPr>
              <a:t>pool1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 Executors.newFixedThreadPool(2);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/*创建一个可缓存的线程池，调用execute 将重用以前构造的线程（如果线程可用）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		如果现有线程没有可用的，则创建一个新线程并添加到池中。终止并从缓存中移除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		那些已有 60 秒钟未被使用的线程。*/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ExecutorService </a:t>
            </a:r>
            <a:r>
              <a:rPr sz="2100" u="sng">
                <a:latin typeface="Monaco"/>
                <a:ea typeface="Monaco"/>
                <a:cs typeface="Monaco"/>
                <a:sym typeface="Monaco"/>
              </a:rPr>
              <a:t>pool2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= Executors.newCachedThreadPool();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//创建一个支持定时及周期性的任务执行的线程池，多数情况下可用来替代Timer类。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ScheduledExecutorService pool3=Executors.newScheduledThreadPool(8);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MyThread mt=</a:t>
            </a:r>
            <a:r>
              <a:rPr sz="2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MyThread();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//5秒后，每2秒执行一次</a:t>
            </a:r>
            <a:r>
              <a:rPr sz="2100" u="sng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mt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pool3.scheduleAtFixedRate(mt, 5, 2, TimeUnit.</a:t>
            </a:r>
            <a:r>
              <a:rPr sz="21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SECONDS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);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线程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 虚机上的“进程”</a:t>
            </a:r>
            <a:endParaRPr sz="3800"/>
          </a:p>
          <a:p>
            <a:pPr lvl="1">
              <a:defRPr sz="1800"/>
            </a:pPr>
            <a:r>
              <a:rPr sz="3200"/>
              <a:t> 虚机自身是一个进程</a:t>
            </a:r>
            <a:endParaRPr sz="3200"/>
          </a:p>
          <a:p>
            <a:pPr lvl="1">
              <a:defRPr sz="1800"/>
            </a:pPr>
            <a:r>
              <a:rPr sz="3200"/>
              <a:t> 线程在此进程中分配，不必动用操作系统进程调度机制</a:t>
            </a:r>
            <a:endParaRPr sz="3200"/>
          </a:p>
          <a:p>
            <a:pPr lvl="1">
              <a:defRPr sz="1800"/>
            </a:pPr>
            <a:r>
              <a:rPr sz="3200"/>
              <a:t> 更加轻量，适合“小数据量，频繁调度”的应用场景</a:t>
            </a:r>
            <a:endParaRPr sz="3200"/>
          </a:p>
          <a:p>
            <a:pPr lvl="0">
              <a:defRPr sz="1800"/>
            </a:pPr>
            <a:r>
              <a:rPr sz="3800"/>
              <a:t>优良的移植性</a:t>
            </a:r>
            <a:endParaRPr sz="3800"/>
          </a:p>
          <a:p>
            <a:pPr lvl="0">
              <a:defRPr sz="1800"/>
            </a:pPr>
            <a:r>
              <a:rPr sz="3800"/>
              <a:t>是java世界的“对象”</a:t>
            </a:r>
            <a:endParaRPr sz="3800"/>
          </a:p>
          <a:p>
            <a:pPr lvl="0">
              <a:defRPr sz="1800"/>
            </a:pPr>
            <a:r>
              <a:rPr sz="3800"/>
              <a:t>它与jdk提供线程相关的API，构成java并发编程的世界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线程对象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java.lang.Thread，表示线程对象</a:t>
            </a:r>
            <a:endParaRPr sz="38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3" indent="6858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MyThread </a:t>
            </a:r>
            <a:r>
              <a:rPr sz="2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extends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Thread{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3" indent="6858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3" indent="6858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700">
                <a:latin typeface="Monaco"/>
                <a:ea typeface="Monaco"/>
                <a:cs typeface="Monaco"/>
                <a:sym typeface="Monaco"/>
              </a:rPr>
              <a:t> run(){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3" indent="6858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7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//将在该线程中执行的代码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3" indent="6858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	}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3" indent="6858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700">
                <a:latin typeface="Monaco"/>
                <a:ea typeface="Monaco"/>
                <a:cs typeface="Monaco"/>
                <a:sym typeface="Monaco"/>
              </a:rPr>
              <a:t>}</a:t>
            </a:r>
            <a:endParaRPr sz="27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3800"/>
              <a:t> 线程实例化和启动： </a:t>
            </a:r>
            <a:endParaRPr sz="3800"/>
          </a:p>
          <a:p>
            <a:pPr lvl="2" indent="457200" defTabSz="45720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4E9072"/>
                </a:solidFill>
              </a:rPr>
              <a:t>//此时只是实例化，线程并未启动</a:t>
            </a:r>
            <a:endParaRPr sz="2100"/>
          </a:p>
          <a:p>
            <a:pPr lvl="2" indent="457200" defTabSz="457200">
              <a:defRPr sz="1800">
                <a:solidFill>
                  <a:srgbClr val="000000"/>
                </a:solidFill>
              </a:defRPr>
            </a:pPr>
            <a:r>
              <a:rPr sz="2100"/>
              <a:t>Thread myThread=</a:t>
            </a:r>
            <a:r>
              <a:rPr sz="2100">
                <a:solidFill>
                  <a:srgbClr val="931A68"/>
                </a:solidFill>
              </a:rPr>
              <a:t>new</a:t>
            </a:r>
            <a:r>
              <a:rPr sz="2100"/>
              <a:t> MyThread();</a:t>
            </a:r>
            <a:endParaRPr sz="2100"/>
          </a:p>
          <a:p>
            <a:pPr lvl="2" indent="457200" defTabSz="45720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4E9072"/>
                </a:solidFill>
              </a:rPr>
              <a:t>//启动线程，在子线程执行run方法，当run方法返回时，线程结束</a:t>
            </a:r>
            <a:endParaRPr sz="2100"/>
          </a:p>
          <a:p>
            <a:pPr lvl="2" indent="457200" defTabSz="457200">
              <a:defRPr sz="1800">
                <a:solidFill>
                  <a:srgbClr val="000000"/>
                </a:solidFill>
              </a:defRPr>
            </a:pPr>
            <a:r>
              <a:rPr sz="2100"/>
              <a:t>myThread.start();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start方法是什么样子的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synchronized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start()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(threadStatus != 0)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throw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IllegalThreadStateException();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6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group</a:t>
            </a:r>
            <a:r>
              <a:rPr sz="1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.add(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);</a:t>
            </a:r>
            <a:endParaRPr sz="1600">
              <a:solidFill>
                <a:srgbClr val="4E9072"/>
              </a:solidFill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boolean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started =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false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    start0();//原生方法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    started =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}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finally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try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    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if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(!started)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            </a:t>
            </a:r>
            <a:r>
              <a:rPr sz="16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rPr>
              <a:t>group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.threadStartFailed(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this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);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        }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    }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catch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(Throwable ignore) {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        </a:t>
            </a:r>
            <a:r>
              <a:rPr sz="1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/* do nothing. If start0 threw a Throwable then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                  it will be passed up the call stack */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    }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    }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}</a:t>
            </a:r>
            <a:endParaRPr sz="16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   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private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native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16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1600">
                <a:latin typeface="Monaco"/>
                <a:ea typeface="Monaco"/>
                <a:cs typeface="Monaco"/>
                <a:sym typeface="Monaco"/>
              </a:rPr>
              <a:t> start0();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这个很重要！！！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  <p:pic>
        <p:nvPicPr>
          <p:cNvPr id="3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766" y="1858119"/>
            <a:ext cx="11243268" cy="6848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要注意的几件事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  <a:defRPr sz="1800"/>
            </a:pPr>
            <a:r>
              <a:rPr sz="3800"/>
              <a:t>线程实例化！=线程运行</a:t>
            </a:r>
            <a:endParaRPr sz="3800"/>
          </a:p>
          <a:p>
            <a:pPr lvl="0">
              <a:lnSpc>
                <a:spcPct val="150000"/>
              </a:lnSpc>
              <a:defRPr sz="1800"/>
            </a:pPr>
            <a:r>
              <a:rPr sz="3800"/>
              <a:t>线程start()!=线程运行</a:t>
            </a:r>
            <a:endParaRPr sz="3800"/>
          </a:p>
          <a:p>
            <a:pPr lvl="0">
              <a:lnSpc>
                <a:spcPct val="150000"/>
              </a:lnSpc>
              <a:defRPr sz="1800"/>
            </a:pPr>
            <a:r>
              <a:rPr sz="3800"/>
              <a:t>myThread.run()方法！=开子线程运行</a:t>
            </a:r>
            <a:endParaRPr sz="3800"/>
          </a:p>
          <a:p>
            <a:pPr lvl="0">
              <a:lnSpc>
                <a:spcPct val="150000"/>
              </a:lnSpc>
              <a:defRPr sz="1800"/>
            </a:pPr>
            <a:r>
              <a:rPr sz="3800"/>
              <a:t>任何时候不能调用myThread.stop()/interrup()结束线程</a:t>
            </a:r>
            <a:endParaRPr sz="3800"/>
          </a:p>
          <a:p>
            <a:pPr lvl="0">
              <a:lnSpc>
                <a:spcPct val="150000"/>
              </a:lnSpc>
              <a:defRPr sz="1800"/>
            </a:pPr>
            <a:r>
              <a:rPr sz="3800"/>
              <a:t>线程结束只有一种方法：让run方法返回！！！</a:t>
            </a:r>
            <a:endParaRPr sz="3800"/>
          </a:p>
          <a:p>
            <a:pPr lvl="0">
              <a:lnSpc>
                <a:spcPct val="150000"/>
              </a:lnSpc>
              <a:defRPr sz="1800"/>
            </a:pPr>
            <a:r>
              <a:rPr sz="3800"/>
              <a:t>永远无法确定当前线程是哪一个！</a:t>
            </a:r>
            <a:endParaRPr sz="3800"/>
          </a:p>
          <a:p>
            <a:pPr lvl="0">
              <a:lnSpc>
                <a:spcPct val="150000"/>
              </a:lnSpc>
              <a:defRPr sz="1800"/>
            </a:pPr>
            <a:r>
              <a:rPr sz="3800"/>
              <a:t>不要依赖于多线程执行时的时序结果！！！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Runnable接口实现方式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run方法委托给一个代理：</a:t>
            </a:r>
            <a:endParaRPr sz="38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class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MyThreadPorxy </a:t>
            </a:r>
            <a:r>
              <a:rPr sz="2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implements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Runnable{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2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rPr>
              <a:t>@Override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	</a:t>
            </a:r>
            <a:r>
              <a:rPr sz="2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public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sz="22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void</a:t>
            </a:r>
            <a:r>
              <a:rPr sz="2200">
                <a:latin typeface="Monaco"/>
                <a:ea typeface="Monaco"/>
                <a:cs typeface="Monaco"/>
                <a:sym typeface="Monaco"/>
              </a:rPr>
              <a:t> run(){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2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//将在该线程中执行的代码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	}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200">
                <a:latin typeface="Monaco"/>
                <a:ea typeface="Monaco"/>
                <a:cs typeface="Monaco"/>
                <a:sym typeface="Monaco"/>
              </a:rPr>
              <a:t>}</a:t>
            </a:r>
            <a:endParaRPr sz="2200">
              <a:latin typeface="Monaco"/>
              <a:ea typeface="Monaco"/>
              <a:cs typeface="Monaco"/>
              <a:sym typeface="Monaco"/>
            </a:endParaRPr>
          </a:p>
          <a:p>
            <a:pPr lvl="0">
              <a:defRPr sz="1800"/>
            </a:pPr>
            <a:r>
              <a:rPr sz="3800"/>
              <a:t>利用代理在启动的线程中执行</a:t>
            </a:r>
            <a:endParaRPr sz="3800"/>
          </a:p>
          <a:p>
            <a:pPr lvl="4" indent="914400" defTabSz="457200">
              <a:lnSpc>
                <a:spcPct val="100000"/>
              </a:lnSpc>
              <a:spcBef>
                <a:spcPts val="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//实例化代理对象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Runnable proxy=</a:t>
            </a:r>
            <a:r>
              <a:rPr sz="2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MyThreadPorxy();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rPr>
              <a:t>//启动线程</a:t>
            </a:r>
            <a:endParaRPr sz="2100">
              <a:latin typeface="Monaco"/>
              <a:ea typeface="Monaco"/>
              <a:cs typeface="Monaco"/>
              <a:sym typeface="Monaco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2100">
                <a:latin typeface="Monaco"/>
                <a:ea typeface="Monaco"/>
                <a:cs typeface="Monaco"/>
                <a:sym typeface="Monaco"/>
              </a:rPr>
              <a:t>		</a:t>
            </a:r>
            <a:r>
              <a:rPr sz="21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rPr>
              <a:t>new</a:t>
            </a:r>
            <a:r>
              <a:rPr sz="2100">
                <a:latin typeface="Monaco"/>
                <a:ea typeface="Monaco"/>
                <a:cs typeface="Monaco"/>
                <a:sym typeface="Monaco"/>
              </a:rPr>
              <a:t> Thread(proxy).start();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选择…….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优先选择Runnable接口</a:t>
            </a:r>
            <a:endParaRPr sz="3800"/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32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949494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127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949494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8767" tIns="48767" rIns="48767" bIns="48767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