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3" r:id="rId6"/>
    <p:sldId id="263" r:id="rId7"/>
    <p:sldId id="262" r:id="rId8"/>
    <p:sldId id="264" r:id="rId9"/>
    <p:sldId id="270" r:id="rId10"/>
    <p:sldId id="266" r:id="rId11"/>
    <p:sldId id="278" r:id="rId12"/>
    <p:sldId id="279" r:id="rId13"/>
    <p:sldId id="280" r:id="rId14"/>
    <p:sldId id="281" r:id="rId15"/>
    <p:sldId id="282" r:id="rId16"/>
    <p:sldId id="285" r:id="rId17"/>
    <p:sldId id="271" r:id="rId18"/>
    <p:sldId id="273" r:id="rId19"/>
    <p:sldId id="274" r:id="rId20"/>
    <p:sldId id="272" r:id="rId21"/>
    <p:sldId id="268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njaminrussell:Desktop:CoinFlip%20High%20Level%20Feature%20Set%20(version%20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0716205987524"/>
          <c:y val="0.117107185926084"/>
          <c:w val="0.768467215943529"/>
          <c:h val="0.882892814073916"/>
        </c:manualLayout>
      </c:layout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solidFill>
              <a:schemeClr val="bg1">
                <a:alpha val="0"/>
              </a:schemeClr>
            </a:solidFill>
          </c:spPr>
          <c:invertIfNegative val="0"/>
          <c:cat>
            <c:strRef>
              <c:f>Dashboard!$A$4:$A$18</c:f>
              <c:strCache>
                <c:ptCount val="15"/>
                <c:pt idx="0">
                  <c:v>Recommendation Engine</c:v>
                </c:pt>
                <c:pt idx="1">
                  <c:v>Mobile Application </c:v>
                </c:pt>
                <c:pt idx="2">
                  <c:v>1.Applicatoin Framework</c:v>
                </c:pt>
                <c:pt idx="3">
                  <c:v>2.Login </c:v>
                </c:pt>
                <c:pt idx="4">
                  <c:v>3. Account Setup Wizard</c:v>
                </c:pt>
                <c:pt idx="5">
                  <c:v>4.User Preferences</c:v>
                </c:pt>
                <c:pt idx="6">
                  <c:v>5.Home Screen</c:v>
                </c:pt>
                <c:pt idx="7">
                  <c:v>6.Reconiindation Screen</c:v>
                </c:pt>
                <c:pt idx="8">
                  <c:v>7.Buy API Integration</c:v>
                </c:pt>
                <c:pt idx="9">
                  <c:v>8.Calendar Screen</c:v>
                </c:pt>
                <c:pt idx="10">
                  <c:v>9.Push Notifications</c:v>
                </c:pt>
                <c:pt idx="11">
                  <c:v>10.User Logging </c:v>
                </c:pt>
                <c:pt idx="12">
                  <c:v>Server</c:v>
                </c:pt>
                <c:pt idx="13">
                  <c:v>1.Front Server</c:v>
                </c:pt>
                <c:pt idx="14">
                  <c:v>2.Back End Server</c:v>
                </c:pt>
              </c:strCache>
            </c:strRef>
          </c:cat>
          <c:val>
            <c:numRef>
              <c:f>Dashboard!$B$4:$B$18</c:f>
              <c:numCache>
                <c:formatCode>General</c:formatCode>
                <c:ptCount val="15"/>
                <c:pt idx="0" formatCode="m/d/yy;@">
                  <c:v>41791.0</c:v>
                </c:pt>
                <c:pt idx="2" formatCode="m/d/yy;@">
                  <c:v>41791.0</c:v>
                </c:pt>
                <c:pt idx="3" formatCode="m/d/yy;@">
                  <c:v>41821.0</c:v>
                </c:pt>
                <c:pt idx="4" formatCode="m/d/yy;@">
                  <c:v>41831.0</c:v>
                </c:pt>
                <c:pt idx="5" formatCode="m/d/yy;@">
                  <c:v>41838.0</c:v>
                </c:pt>
                <c:pt idx="6" formatCode="m/d/yy;@">
                  <c:v>41821.0</c:v>
                </c:pt>
                <c:pt idx="7" formatCode="m/d/yy;@">
                  <c:v>41842.0</c:v>
                </c:pt>
                <c:pt idx="8" formatCode="m/d/yy;@">
                  <c:v>41842.0</c:v>
                </c:pt>
                <c:pt idx="9" formatCode="m/d/yy;@">
                  <c:v>41846.0</c:v>
                </c:pt>
                <c:pt idx="10" formatCode="m/d/yy;@">
                  <c:v>41849.0</c:v>
                </c:pt>
                <c:pt idx="11" formatCode="m/d/yy;@">
                  <c:v>41805.0</c:v>
                </c:pt>
                <c:pt idx="13" formatCode="m/d/yy;@">
                  <c:v>41802.0</c:v>
                </c:pt>
                <c:pt idx="14" formatCode="m/d/yy;@">
                  <c:v>41805.0</c:v>
                </c:pt>
              </c:numCache>
            </c:numRef>
          </c:val>
        </c:ser>
        <c:ser>
          <c:idx val="1"/>
          <c:order val="1"/>
          <c:spPr>
            <a:solidFill>
              <a:srgbClr val="800000"/>
            </a:solidFill>
          </c:spPr>
          <c:invertIfNegative val="0"/>
          <c:dPt>
            <c:idx val="0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val>
            <c:numRef>
              <c:f>Dashboard!$D$4:$D$18</c:f>
              <c:numCache>
                <c:formatCode>General</c:formatCode>
                <c:ptCount val="15"/>
                <c:pt idx="0">
                  <c:v>213.0</c:v>
                </c:pt>
                <c:pt idx="2">
                  <c:v>29.0</c:v>
                </c:pt>
                <c:pt idx="3">
                  <c:v>9.0</c:v>
                </c:pt>
                <c:pt idx="4">
                  <c:v>6.0</c:v>
                </c:pt>
                <c:pt idx="5">
                  <c:v>18.0</c:v>
                </c:pt>
                <c:pt idx="6">
                  <c:v>14.0</c:v>
                </c:pt>
                <c:pt idx="7">
                  <c:v>6.0</c:v>
                </c:pt>
                <c:pt idx="8">
                  <c:v>3.0</c:v>
                </c:pt>
                <c:pt idx="9">
                  <c:v>2.0</c:v>
                </c:pt>
                <c:pt idx="10">
                  <c:v>8.0</c:v>
                </c:pt>
                <c:pt idx="11">
                  <c:v>18.0</c:v>
                </c:pt>
                <c:pt idx="13">
                  <c:v>61.0</c:v>
                </c:pt>
                <c:pt idx="14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8519064"/>
        <c:axId val="-2112418104"/>
      </c:barChart>
      <c:catAx>
        <c:axId val="2118519064"/>
        <c:scaling>
          <c:orientation val="maxMin"/>
        </c:scaling>
        <c:delete val="0"/>
        <c:axPos val="l"/>
        <c:numFmt formatCode="m/d/yy;@" sourceLinked="1"/>
        <c:majorTickMark val="out"/>
        <c:minorTickMark val="none"/>
        <c:tickLblPos val="nextTo"/>
        <c:crossAx val="-2112418104"/>
        <c:crosses val="autoZero"/>
        <c:auto val="1"/>
        <c:lblAlgn val="ctr"/>
        <c:lblOffset val="100"/>
        <c:noMultiLvlLbl val="0"/>
      </c:catAx>
      <c:valAx>
        <c:axId val="-2112418104"/>
        <c:scaling>
          <c:orientation val="minMax"/>
          <c:min val="41791.0"/>
        </c:scaling>
        <c:delete val="0"/>
        <c:axPos val="t"/>
        <c:majorGridlines/>
        <c:numFmt formatCode="m/d/yy;@" sourceLinked="1"/>
        <c:majorTickMark val="out"/>
        <c:minorTickMark val="none"/>
        <c:tickLblPos val="nextTo"/>
        <c:crossAx val="21185190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4759630715453"/>
          <c:y val="0.110770323655452"/>
          <c:w val="0.908300406160039"/>
          <c:h val="0.758618738935403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1.0</c:v>
                </c:pt>
                <c:pt idx="1">
                  <c:v>1.648721270700128</c:v>
                </c:pt>
                <c:pt idx="2">
                  <c:v>2.718281828459045</c:v>
                </c:pt>
                <c:pt idx="3">
                  <c:v>4.481689070338066</c:v>
                </c:pt>
                <c:pt idx="4">
                  <c:v>7.38905609893065</c:v>
                </c:pt>
                <c:pt idx="5">
                  <c:v>12.18249396070347</c:v>
                </c:pt>
                <c:pt idx="6">
                  <c:v>20.08553692318765</c:v>
                </c:pt>
                <c:pt idx="7">
                  <c:v>33.11545195869229</c:v>
                </c:pt>
                <c:pt idx="8">
                  <c:v>54.59815003314423</c:v>
                </c:pt>
                <c:pt idx="9">
                  <c:v>90.01713130052178</c:v>
                </c:pt>
                <c:pt idx="10">
                  <c:v>148.4131591025766</c:v>
                </c:pt>
                <c:pt idx="11">
                  <c:v>244.6919322642204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547624"/>
        <c:axId val="-2112190200"/>
      </c:lineChart>
      <c:catAx>
        <c:axId val="-214454762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2190200"/>
        <c:crosses val="autoZero"/>
        <c:auto val="1"/>
        <c:lblAlgn val="ctr"/>
        <c:lblOffset val="100"/>
        <c:noMultiLvlLbl val="0"/>
      </c:catAx>
      <c:valAx>
        <c:axId val="-2112190200"/>
        <c:scaling>
          <c:orientation val="minMax"/>
          <c:max val="100.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2144547624"/>
        <c:crosses val="autoZero"/>
        <c:crossBetween val="between"/>
        <c:minorUnit val="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8/9/14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cert-smoke-crowd-people-concert-music-youth-club-photos-crowd-cheering-the-mood-the-smoke-tools-136417-2560x14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675"/>
            <a:ext cx="9144000" cy="6939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797" y="202648"/>
            <a:ext cx="5391143" cy="1122429"/>
          </a:xfrm>
        </p:spPr>
        <p:txBody>
          <a:bodyPr/>
          <a:lstStyle/>
          <a:p>
            <a:r>
              <a:rPr lang="en-US" b="1" dirty="0" err="1" smtClean="0">
                <a:latin typeface="Baskerville"/>
                <a:cs typeface="Baskerville"/>
              </a:rPr>
              <a:t>CoinFlip</a:t>
            </a:r>
            <a:endParaRPr lang="en-US" b="1" dirty="0">
              <a:latin typeface="Baskerville"/>
              <a:cs typeface="Baskervil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004" y="1353406"/>
            <a:ext cx="6400800" cy="12192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 smtClean="0"/>
              <a:t>I know you are going to like this show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1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Risks and MVP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38605"/>
            <a:ext cx="9242634" cy="6894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Hypotheses: </a:t>
            </a:r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People will use an application/service when they don't if they don't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know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they will like a live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concert or DJ set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 it. </a:t>
            </a:r>
            <a:r>
              <a:rPr lang="en-US" dirty="0" smtClean="0"/>
              <a:t>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MVP</a:t>
            </a:r>
            <a:r>
              <a:rPr lang="en-US" dirty="0" smtClean="0"/>
              <a:t>1: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 up a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service that will allow a select users to ask the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question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" will I like this show or not".  If they get a "go the show, they will be directed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fake product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page”.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MVP</a:t>
            </a:r>
            <a:r>
              <a:rPr lang="en-US" dirty="0" smtClean="0"/>
              <a:t>2: Build “simple” version of the active recommendation engine and test the results.</a:t>
            </a:r>
          </a:p>
          <a:p>
            <a:r>
              <a:rPr lang="en-US" dirty="0" smtClean="0"/>
              <a:t>As the results improve, add more complexity and test.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90702"/>
            <a:ext cx="8188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Market </a:t>
            </a:r>
            <a:r>
              <a:rPr lang="en-US" b="1" dirty="0"/>
              <a:t>Risk</a:t>
            </a:r>
            <a:r>
              <a:rPr lang="en-US" dirty="0"/>
              <a:t>. There is no market for the product / users will not use it  </a:t>
            </a:r>
            <a:r>
              <a:rPr lang="en-US" dirty="0" smtClean="0"/>
              <a:t>     </a:t>
            </a:r>
          </a:p>
          <a:p>
            <a:endParaRPr lang="en-US" b="1" dirty="0"/>
          </a:p>
          <a:p>
            <a:r>
              <a:rPr lang="en-US" b="1" dirty="0" smtClean="0"/>
              <a:t>Technology </a:t>
            </a:r>
            <a:r>
              <a:rPr lang="en-US" b="1" dirty="0"/>
              <a:t>Risk</a:t>
            </a:r>
            <a:r>
              <a:rPr lang="en-US" dirty="0"/>
              <a:t> The  predictive algorithm is too complex and thus it will fail to predict if the end user will like a show in a cost effective </a:t>
            </a:r>
            <a:r>
              <a:rPr lang="en-US" dirty="0" smtClean="0"/>
              <a:t>manner</a:t>
            </a:r>
          </a:p>
          <a:p>
            <a:endParaRPr lang="en-US" dirty="0"/>
          </a:p>
          <a:p>
            <a:r>
              <a:rPr lang="en-US" b="1" dirty="0" smtClean="0"/>
              <a:t>Market </a:t>
            </a:r>
            <a:r>
              <a:rPr lang="en-US" b="1" dirty="0"/>
              <a:t>/Legal Risk</a:t>
            </a:r>
            <a:r>
              <a:rPr lang="en-US" dirty="0"/>
              <a:t>  User's might object to having their purchasing data mined and not use the app once they find out their personal information is being mined and sold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4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Wire Frames of Key User Flow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2069" y="860778"/>
            <a:ext cx="2957421" cy="5785556"/>
            <a:chOff x="351302" y="860778"/>
            <a:chExt cx="2957421" cy="5785556"/>
          </a:xfrm>
        </p:grpSpPr>
        <p:pic>
          <p:nvPicPr>
            <p:cNvPr id="9" name="Picture 8" descr="iphone-screen-overlay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02" y="860778"/>
              <a:ext cx="2957421" cy="5785556"/>
            </a:xfrm>
            <a:prstGeom prst="rect">
              <a:avLst/>
            </a:prstGeom>
          </p:spPr>
        </p:pic>
        <p:pic>
          <p:nvPicPr>
            <p:cNvPr id="12" name="Picture 11" descr="Login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02" y="1763888"/>
              <a:ext cx="2667000" cy="4121834"/>
            </a:xfrm>
            <a:prstGeom prst="rect">
              <a:avLst/>
            </a:prstGeom>
          </p:spPr>
        </p:pic>
      </p:grpSp>
      <p:pic>
        <p:nvPicPr>
          <p:cNvPr id="13" name="Picture 12" descr="iphone-screen-overl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11" y="860778"/>
            <a:ext cx="2957421" cy="5785556"/>
          </a:xfrm>
          <a:prstGeom prst="rect">
            <a:avLst/>
          </a:prstGeom>
        </p:spPr>
      </p:pic>
      <p:pic>
        <p:nvPicPr>
          <p:cNvPr id="14" name="Picture 13" descr="home pag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2" y="1763888"/>
            <a:ext cx="2681111" cy="40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0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Wire </a:t>
            </a:r>
            <a:r>
              <a:rPr lang="en-US" sz="2800" dirty="0"/>
              <a:t>Frames of Key User Flow</a:t>
            </a:r>
          </a:p>
        </p:txBody>
      </p:sp>
      <p:pic>
        <p:nvPicPr>
          <p:cNvPr id="9" name="Picture 8" descr="iphone-screen-overl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6" y="860778"/>
            <a:ext cx="2957421" cy="5785556"/>
          </a:xfrm>
          <a:prstGeom prst="rect">
            <a:avLst/>
          </a:prstGeom>
        </p:spPr>
      </p:pic>
      <p:pic>
        <p:nvPicPr>
          <p:cNvPr id="13" name="Picture 12" descr="iphone-screen-overl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11" y="860778"/>
            <a:ext cx="2957421" cy="5785556"/>
          </a:xfrm>
          <a:prstGeom prst="rect">
            <a:avLst/>
          </a:prstGeom>
        </p:spPr>
      </p:pic>
      <p:pic>
        <p:nvPicPr>
          <p:cNvPr id="2" name="Picture 1" descr="1-show_searc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2" y="1749777"/>
            <a:ext cx="2596444" cy="4049889"/>
          </a:xfrm>
          <a:prstGeom prst="rect">
            <a:avLst/>
          </a:prstGeom>
        </p:spPr>
      </p:pic>
      <p:pic>
        <p:nvPicPr>
          <p:cNvPr id="3" name="Picture 2" descr="2-input_search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3" y="1749777"/>
            <a:ext cx="2695223" cy="40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2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Wire </a:t>
            </a:r>
            <a:r>
              <a:rPr lang="en-US" sz="2800" dirty="0"/>
              <a:t>Frames of Key User Flow</a:t>
            </a:r>
          </a:p>
        </p:txBody>
      </p:sp>
      <p:pic>
        <p:nvPicPr>
          <p:cNvPr id="9" name="Picture 8" descr="iphone-screen-overl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5" y="860778"/>
            <a:ext cx="2957421" cy="5785556"/>
          </a:xfrm>
          <a:prstGeom prst="rect">
            <a:avLst/>
          </a:prstGeom>
        </p:spPr>
      </p:pic>
      <p:pic>
        <p:nvPicPr>
          <p:cNvPr id="13" name="Picture 12" descr="iphone-screen-overl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11" y="860778"/>
            <a:ext cx="2957421" cy="5785556"/>
          </a:xfrm>
          <a:prstGeom prst="rect">
            <a:avLst/>
          </a:prstGeom>
        </p:spPr>
      </p:pic>
      <p:pic>
        <p:nvPicPr>
          <p:cNvPr id="2" name="Picture 1" descr="3-search_resul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4" y="1780353"/>
            <a:ext cx="2630341" cy="3913595"/>
          </a:xfrm>
          <a:prstGeom prst="rect">
            <a:avLst/>
          </a:prstGeom>
        </p:spPr>
      </p:pic>
      <p:pic>
        <p:nvPicPr>
          <p:cNvPr id="3" name="Picture 2" descr="4-search_reslts_selectedp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0" y="1669590"/>
            <a:ext cx="2620756" cy="40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Wire </a:t>
            </a:r>
            <a:r>
              <a:rPr lang="en-US" sz="2800" dirty="0"/>
              <a:t>Frames of Key User Flow</a:t>
            </a:r>
          </a:p>
        </p:txBody>
      </p:sp>
      <p:pic>
        <p:nvPicPr>
          <p:cNvPr id="9" name="Picture 8" descr="iphone-screen-overl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65" y="860778"/>
            <a:ext cx="2957421" cy="5785556"/>
          </a:xfrm>
          <a:prstGeom prst="rect">
            <a:avLst/>
          </a:prstGeom>
        </p:spPr>
      </p:pic>
      <p:pic>
        <p:nvPicPr>
          <p:cNvPr id="13" name="Picture 12" descr="iphone-screen-overl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11" y="860778"/>
            <a:ext cx="2957421" cy="5785556"/>
          </a:xfrm>
          <a:prstGeom prst="rect">
            <a:avLst/>
          </a:prstGeom>
        </p:spPr>
      </p:pic>
      <p:pic>
        <p:nvPicPr>
          <p:cNvPr id="5" name="Picture 4" descr="6-correccted-selec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8" y="1720472"/>
            <a:ext cx="2658228" cy="4001925"/>
          </a:xfrm>
          <a:prstGeom prst="rect">
            <a:avLst/>
          </a:prstGeom>
        </p:spPr>
      </p:pic>
      <p:pic>
        <p:nvPicPr>
          <p:cNvPr id="6" name="Picture 5" descr="7-action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65" y="1802400"/>
            <a:ext cx="2618093" cy="39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9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Wire Frames</a:t>
            </a:r>
            <a:endParaRPr lang="en-US" sz="2800" dirty="0"/>
          </a:p>
        </p:txBody>
      </p:sp>
      <p:pic>
        <p:nvPicPr>
          <p:cNvPr id="9" name="Picture 8" descr="iphone-screen-overl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6" y="874433"/>
            <a:ext cx="2957421" cy="5785556"/>
          </a:xfrm>
          <a:prstGeom prst="rect">
            <a:avLst/>
          </a:prstGeom>
        </p:spPr>
      </p:pic>
      <p:pic>
        <p:nvPicPr>
          <p:cNvPr id="2" name="Picture 1" descr="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2" y="1696292"/>
            <a:ext cx="2639679" cy="405341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627511" y="874433"/>
            <a:ext cx="2957421" cy="5785556"/>
            <a:chOff x="5627511" y="860778"/>
            <a:chExt cx="2957421" cy="5785556"/>
          </a:xfrm>
        </p:grpSpPr>
        <p:pic>
          <p:nvPicPr>
            <p:cNvPr id="13" name="Picture 12" descr="iphone-screen-overlay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511" y="860778"/>
              <a:ext cx="2957421" cy="578555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732489" y="1682637"/>
              <a:ext cx="2747517" cy="40534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96" y="2654225"/>
            <a:ext cx="2542686" cy="18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8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Dev. Timeline</a:t>
            </a:r>
            <a:endParaRPr lang="en-US" sz="28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210813"/>
              </p:ext>
            </p:extLst>
          </p:nvPr>
        </p:nvGraphicFramePr>
        <p:xfrm>
          <a:off x="175650" y="1314450"/>
          <a:ext cx="8620425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967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08286" y="1420074"/>
            <a:ext cx="2372139" cy="5442652"/>
          </a:xfrm>
          <a:prstGeom prst="rect">
            <a:avLst/>
          </a:prstGeom>
          <a:solidFill>
            <a:srgbClr val="0080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62543" y="3290748"/>
            <a:ext cx="1445743" cy="3567251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Business Objectives </a:t>
            </a:r>
            <a:endParaRPr lang="en-US" sz="2800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87335558"/>
              </p:ext>
            </p:extLst>
          </p:nvPr>
        </p:nvGraphicFramePr>
        <p:xfrm>
          <a:off x="0" y="737346"/>
          <a:ext cx="9062930" cy="5709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16800" y="5642607"/>
            <a:ext cx="1324141" cy="12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16800" y="4417761"/>
            <a:ext cx="1445743" cy="2440238"/>
          </a:xfrm>
          <a:prstGeom prst="rect">
            <a:avLst/>
          </a:prstGeom>
          <a:solidFill>
            <a:srgbClr val="660066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1057" y="5214850"/>
            <a:ext cx="1445743" cy="1643149"/>
          </a:xfrm>
          <a:prstGeom prst="rect">
            <a:avLst/>
          </a:prstGeom>
          <a:solidFill>
            <a:srgbClr val="FF66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5314" y="5525579"/>
            <a:ext cx="1445743" cy="1332420"/>
          </a:xfrm>
          <a:prstGeom prst="rect">
            <a:avLst/>
          </a:prstGeom>
          <a:solidFill>
            <a:schemeClr val="tx2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163" y="5746212"/>
            <a:ext cx="118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 2014</a:t>
            </a:r>
          </a:p>
          <a:p>
            <a:r>
              <a:rPr lang="en-US" sz="1400" dirty="0" smtClean="0"/>
              <a:t>Market Research + MVP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33191" y="5746212"/>
            <a:ext cx="118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 2014 </a:t>
            </a:r>
          </a:p>
          <a:p>
            <a:r>
              <a:rPr lang="en-US" sz="1600" dirty="0" smtClean="0"/>
              <a:t>Build Product </a:t>
            </a:r>
          </a:p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516800" y="5376880"/>
            <a:ext cx="1445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 2014</a:t>
            </a:r>
          </a:p>
          <a:p>
            <a:r>
              <a:rPr lang="en-US" sz="1600" dirty="0" smtClean="0"/>
              <a:t>Refine Product  +</a:t>
            </a:r>
          </a:p>
          <a:p>
            <a:r>
              <a:rPr lang="en-US" sz="1600" dirty="0" smtClean="0"/>
              <a:t>Grow user base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31185" y="3576622"/>
            <a:ext cx="224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 –Q4 2015	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62543" y="4845518"/>
            <a:ext cx="1445743" cy="183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2015</a:t>
            </a:r>
          </a:p>
          <a:p>
            <a:r>
              <a:rPr lang="en-US" sz="1500" dirty="0" smtClean="0"/>
              <a:t>Refine Product</a:t>
            </a:r>
          </a:p>
          <a:p>
            <a:r>
              <a:rPr lang="en-US" sz="1600" dirty="0" smtClean="0"/>
              <a:t>Extend Customer Channels</a:t>
            </a:r>
          </a:p>
          <a:p>
            <a:r>
              <a:rPr lang="en-US" sz="1600" dirty="0" smtClean="0"/>
              <a:t>Grow user base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72282" y="848002"/>
            <a:ext cx="417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line represents number of users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1185" y="4593391"/>
            <a:ext cx="1923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Revenue Growth </a:t>
            </a:r>
          </a:p>
          <a:p>
            <a:r>
              <a:rPr lang="en-US" dirty="0" smtClean="0"/>
              <a:t>Profitability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4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Product Road Map	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23843"/>
              </p:ext>
            </p:extLst>
          </p:nvPr>
        </p:nvGraphicFramePr>
        <p:xfrm>
          <a:off x="141110" y="1148482"/>
          <a:ext cx="9002889" cy="5145073"/>
        </p:xfrm>
        <a:graphic>
          <a:graphicData uri="http://schemas.openxmlformats.org/drawingml/2006/table">
            <a:tbl>
              <a:tblPr/>
              <a:tblGrid>
                <a:gridCol w="1944285"/>
                <a:gridCol w="2250724"/>
                <a:gridCol w="686840"/>
                <a:gridCol w="686840"/>
                <a:gridCol w="686840"/>
                <a:gridCol w="686840"/>
                <a:gridCol w="686840"/>
                <a:gridCol w="686840"/>
                <a:gridCol w="686840"/>
              </a:tblGrid>
              <a:tr h="15591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Benefit to Product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Complexity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Priority 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Date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311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 Research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Preform market research to gain insight into live music market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5/7/14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Product Hypothesis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what needs there are to people who go to live music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5/15/14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5/17/14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will expose risk and find if there is a product market for an active predictive engine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5/18/14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5/31/14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Mobile Application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Platform on which users will interface with CoinFlip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8/18/14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Provide Data for the application to interact with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Reporting Dev.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Historical reports can be generated automatically without human input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8/5/14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Recommendation Engine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Will provide the core feature of the application: to tell users if they are going to like a live concert or not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Pre-Launch Marketing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Rise the awareness of the CoinFlip application prior to launch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Reporting Publish Reports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These reports will be sold to interested parties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1/4/15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 Launch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Make the application  for  download on the Mobile store fronts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1/4/15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Post- Launch Marketing: Growth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Drive users to download page on the mobile store fronts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 Dev: Refinement and market Growth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 refinement to ensure users get the most out of the application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1/4/15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2/28/15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Launch  v2 of the Application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Push updates to the application aimed at growth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  Retention and market Growth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 Market Share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7/31/15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9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Growth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 Revenue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4/20/15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12/31/15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915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4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Product Road Map Timeline</a:t>
            </a:r>
            <a:endParaRPr lang="en-US" sz="2800" dirty="0"/>
          </a:p>
        </p:txBody>
      </p:sp>
      <p:pic>
        <p:nvPicPr>
          <p:cNvPr id="2" name="Picture 1" descr="product raod ma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691"/>
            <a:ext cx="9144000" cy="61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13654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What is </a:t>
            </a:r>
            <a:r>
              <a:rPr lang="en-US" sz="2800" dirty="0" err="1" smtClean="0"/>
              <a:t>CoinFlip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19" y="1446032"/>
            <a:ext cx="7811921" cy="4521007"/>
          </a:xfrm>
        </p:spPr>
        <p:txBody>
          <a:bodyPr>
            <a:normAutofit fontScale="32500" lnSpcReduction="20000"/>
          </a:bodyPr>
          <a:lstStyle/>
          <a:p>
            <a:pPr>
              <a:buFont typeface="Arial"/>
              <a:buChar char="•"/>
            </a:pPr>
            <a:r>
              <a:rPr lang="en-US" sz="10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An </a:t>
            </a:r>
            <a:r>
              <a:rPr lang="en-US" sz="10000" dirty="0">
                <a:solidFill>
                  <a:schemeClr val="tx1"/>
                </a:solidFill>
                <a:latin typeface="Palatino Linotype"/>
                <a:cs typeface="Palatino Linotype"/>
              </a:rPr>
              <a:t>Active </a:t>
            </a:r>
            <a:r>
              <a:rPr lang="en-US" sz="10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Recommendation Engine</a:t>
            </a:r>
          </a:p>
          <a:p>
            <a:pPr marL="0" indent="0">
              <a:buNone/>
            </a:pPr>
            <a:endParaRPr lang="en-US" sz="10000" dirty="0" smtClean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>
              <a:buFont typeface="Arial"/>
              <a:buChar char="•"/>
            </a:pPr>
            <a:r>
              <a:rPr lang="en-US" sz="10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That uses mobile technologies in the form of a simple mobile application to gather user preferences / tolerances to key decision  making factors</a:t>
            </a:r>
            <a:endParaRPr lang="en-US" sz="10000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0" indent="0">
              <a:buNone/>
            </a:pPr>
            <a:endParaRPr lang="en-US" sz="10000" dirty="0" smtClean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>
              <a:buFont typeface="Arial"/>
              <a:buChar char="•"/>
            </a:pPr>
            <a:r>
              <a:rPr lang="en-US" sz="10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To generate with a high degree accuracy a prediction on weather user will like a live concert or DJ set   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0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Business Metrics	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27543"/>
              </p:ext>
            </p:extLst>
          </p:nvPr>
        </p:nvGraphicFramePr>
        <p:xfrm>
          <a:off x="635784" y="837624"/>
          <a:ext cx="7511733" cy="5809293"/>
        </p:xfrm>
        <a:graphic>
          <a:graphicData uri="http://schemas.openxmlformats.org/drawingml/2006/table">
            <a:tbl>
              <a:tblPr/>
              <a:tblGrid>
                <a:gridCol w="796514"/>
                <a:gridCol w="4570761"/>
                <a:gridCol w="2144458"/>
              </a:tblGrid>
              <a:tr h="152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Palatino"/>
                        </a:rPr>
                        <a:t>Category</a:t>
                      </a:r>
                    </a:p>
                  </a:txBody>
                  <a:tcPr marL="7729" marR="7729" marT="7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Palatino"/>
                        </a:rPr>
                        <a:t>User Status</a:t>
                      </a:r>
                    </a:p>
                  </a:txBody>
                  <a:tcPr marL="7729" marR="7729" marT="7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effectLst/>
                          <a:latin typeface="Palatino"/>
                        </a:rPr>
                        <a:t>Target Converstion %</a:t>
                      </a:r>
                    </a:p>
                  </a:txBody>
                  <a:tcPr marL="7729" marR="7729" marT="77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Acquisition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Download from mobile store fronts : Direct Search iTunes and Google Play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100.0%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Acquisition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Download from mobile store fronts via custom link : From Email Campaign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4.3%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Acquisition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Download from mobile store fronts via custom link : From Blog Post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Acquisition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Download from mobile store fronts via custom link  : From Press Releases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4.1%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Acquisition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Download from mobile store fronts via custom link : Social Media Campaign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3.4%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Acquisition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Download from mobile store fronts via custom link: Promotion Product Web Page via SEO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2.4%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Activation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Launch the Application after download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75.0%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Activation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Login via social network login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70.0%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Activation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Login via 30 day Free Trial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Activation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Complete Set Up Wizard to gain users music, location , price point and social network perferences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Activation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Uses the Active Recommendation Engine to see if they will like a specific live show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Activation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Uses the Passive Recommendation Engine to see if they will like any live show around them based on their user preferences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25.0%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Retention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Uses the Active Recommendation Engine to see if they will like a specific live show more than once a month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4384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Retention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Uses the Passive Recommendation Engine to see if they will like any live show around them based on their user preferences more than once a month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Retention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Bi-Weekly Email Notifications of trending shows in the users area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Retention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Push Notifications to alert users of upcoming shows of their favorite bands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15.0%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Retention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Push Notifications to alert users of news articles and concert reviews of their favorite bands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20.0%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Retention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Possitive Press Reviews 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1.9%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Referral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In App Referrals: add functionality to invite other users to use the application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0.9%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Referral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In App Social Media: add functionality to promote activity on the app to social media to build brand awareness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1.1%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Referral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Positive Application Reviews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0.5%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Revenue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Break Even : Percentage of user from the market share to brake even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0.25%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1527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Revenue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Profit: : Percentage of user from the market share to make a profit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0.5%</a:t>
                      </a:r>
                    </a:p>
                  </a:txBody>
                  <a:tcPr marL="7729" marR="7729" marT="772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90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Financial Model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54368"/>
              </p:ext>
            </p:extLst>
          </p:nvPr>
        </p:nvGraphicFramePr>
        <p:xfrm>
          <a:off x="551782" y="1057146"/>
          <a:ext cx="8229599" cy="397221"/>
        </p:xfrm>
        <a:graphic>
          <a:graphicData uri="http://schemas.openxmlformats.org/drawingml/2006/table">
            <a:tbl>
              <a:tblPr/>
              <a:tblGrid>
                <a:gridCol w="1527772"/>
                <a:gridCol w="3065730"/>
                <a:gridCol w="1588883"/>
                <a:gridCol w="1191662"/>
                <a:gridCol w="855552"/>
              </a:tblGrid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Y1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Y2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Y3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Market Size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18,009,626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18,369,818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18,737,214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0641"/>
              </p:ext>
            </p:extLst>
          </p:nvPr>
        </p:nvGraphicFramePr>
        <p:xfrm>
          <a:off x="551782" y="1851542"/>
          <a:ext cx="8229599" cy="132407"/>
        </p:xfrm>
        <a:graphic>
          <a:graphicData uri="http://schemas.openxmlformats.org/drawingml/2006/table">
            <a:tbl>
              <a:tblPr/>
              <a:tblGrid>
                <a:gridCol w="1527772"/>
                <a:gridCol w="3065730"/>
                <a:gridCol w="1588883"/>
                <a:gridCol w="1191662"/>
                <a:gridCol w="855552"/>
              </a:tblGrid>
              <a:tr h="132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Market share projections: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.5 Percent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72101"/>
              </p:ext>
            </p:extLst>
          </p:nvPr>
        </p:nvGraphicFramePr>
        <p:xfrm>
          <a:off x="551782" y="2243331"/>
          <a:ext cx="8229599" cy="132407"/>
        </p:xfrm>
        <a:graphic>
          <a:graphicData uri="http://schemas.openxmlformats.org/drawingml/2006/table">
            <a:tbl>
              <a:tblPr/>
              <a:tblGrid>
                <a:gridCol w="1527772"/>
                <a:gridCol w="3065730"/>
                <a:gridCol w="1588883"/>
                <a:gridCol w="1191662"/>
                <a:gridCol w="855552"/>
              </a:tblGrid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# of users aquired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90,048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367,396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936,861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83553"/>
              </p:ext>
            </p:extLst>
          </p:nvPr>
        </p:nvGraphicFramePr>
        <p:xfrm>
          <a:off x="551782" y="2668872"/>
          <a:ext cx="8229599" cy="794442"/>
        </p:xfrm>
        <a:graphic>
          <a:graphicData uri="http://schemas.openxmlformats.org/drawingml/2006/table">
            <a:tbl>
              <a:tblPr/>
              <a:tblGrid>
                <a:gridCol w="1527772"/>
                <a:gridCol w="3065730"/>
                <a:gridCol w="1588883"/>
                <a:gridCol w="1191662"/>
                <a:gridCol w="855552"/>
              </a:tblGrid>
              <a:tr h="132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Fixed Cost: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Headcount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cost/overhead /headcount ($)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100000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110000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121000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Annual growth (%)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Misc/other (%)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0.10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cost/year ($)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440,000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616,000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834,900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90553"/>
              </p:ext>
            </p:extLst>
          </p:nvPr>
        </p:nvGraphicFramePr>
        <p:xfrm>
          <a:off x="551782" y="3600971"/>
          <a:ext cx="8229599" cy="1456477"/>
        </p:xfrm>
        <a:graphic>
          <a:graphicData uri="http://schemas.openxmlformats.org/drawingml/2006/table">
            <a:tbl>
              <a:tblPr/>
              <a:tblGrid>
                <a:gridCol w="1527772"/>
                <a:gridCol w="3065730"/>
                <a:gridCol w="1588883"/>
                <a:gridCol w="1191662"/>
                <a:gridCol w="855552"/>
              </a:tblGrid>
              <a:tr h="132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Variable Cost: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Organic share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0.5000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0.8000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1.0000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Lead gen share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0.5000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0.2000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0.0000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Biz dev share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0.0000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0.0000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0.0000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Organic cpa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0.0000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0.0000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0.0000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Leadgen cpa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1.7900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1.9000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2.0000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Bizdev cpa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1.5000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1.3000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1.2000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Effective CPA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0.8950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0.3800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Ops cost/user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0.0007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variable cost/user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0.8960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0.3807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0.0005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56566"/>
              </p:ext>
            </p:extLst>
          </p:nvPr>
        </p:nvGraphicFramePr>
        <p:xfrm>
          <a:off x="551782" y="5295192"/>
          <a:ext cx="8229599" cy="662035"/>
        </p:xfrm>
        <a:graphic>
          <a:graphicData uri="http://schemas.openxmlformats.org/drawingml/2006/table">
            <a:tbl>
              <a:tblPr/>
              <a:tblGrid>
                <a:gridCol w="1527772"/>
                <a:gridCol w="3065730"/>
                <a:gridCol w="1588883"/>
                <a:gridCol w="1191662"/>
                <a:gridCol w="855552"/>
              </a:tblGrid>
              <a:tr h="1324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Profit/Lost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Y1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Y2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Y3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Revenue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$360,192.51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$1,469,585.44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$3,747,442.88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Acquisiton cost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-$80,683.12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-$139,867.79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-$468.43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Fixed cost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-$440,000.00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-$616,000.00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-$834,900.00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2407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Profit/Loss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-$160,490.61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$713,717.65</a:t>
                      </a:r>
                    </a:p>
                  </a:txBody>
                  <a:tcPr marL="10185" marR="10185" marT="101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$2,912,074.45</a:t>
                      </a:r>
                    </a:p>
                  </a:txBody>
                  <a:tcPr marL="10185" marR="10185" marT="10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19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Financial Model cont.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3744" y="1242918"/>
            <a:ext cx="862042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 Points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 dollars per user for the life time the use the application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Profitably with  great than .25% market share in the second year operation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Revenue Streams:</a:t>
            </a:r>
          </a:p>
          <a:p>
            <a:r>
              <a:rPr lang="en-US" dirty="0"/>
              <a:t> </a:t>
            </a:r>
            <a:r>
              <a:rPr lang="en-US" dirty="0" smtClean="0"/>
              <a:t>    - Selling of user behavior to interested parties </a:t>
            </a:r>
          </a:p>
          <a:p>
            <a:r>
              <a:rPr lang="en-US" dirty="0"/>
              <a:t> </a:t>
            </a:r>
            <a:r>
              <a:rPr lang="en-US" dirty="0" smtClean="0"/>
              <a:t>    - Selling data to concert promoters </a:t>
            </a:r>
          </a:p>
          <a:p>
            <a:r>
              <a:rPr lang="en-US" dirty="0"/>
              <a:t> </a:t>
            </a:r>
            <a:r>
              <a:rPr lang="en-US" dirty="0" smtClean="0"/>
              <a:t>    - Licensing of the A. R. </a:t>
            </a:r>
            <a:r>
              <a:rPr lang="en-US" dirty="0"/>
              <a:t>E </a:t>
            </a:r>
            <a:r>
              <a:rPr lang="en-US" dirty="0" smtClean="0"/>
              <a:t>algorithm</a:t>
            </a:r>
          </a:p>
          <a:p>
            <a:r>
              <a:rPr lang="en-US" dirty="0"/>
              <a:t> </a:t>
            </a:r>
            <a:r>
              <a:rPr lang="en-US" dirty="0" smtClean="0"/>
              <a:t>    - In application ADS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472" y="4392681"/>
            <a:ext cx="6902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Investment Capital: </a:t>
            </a:r>
            <a:r>
              <a:rPr lang="en-US" b="1" u="sng" dirty="0" smtClean="0"/>
              <a:t>Will</a:t>
            </a:r>
            <a:r>
              <a:rPr lang="en-US" b="1" u="sng" dirty="0" smtClean="0"/>
              <a:t> </a:t>
            </a:r>
            <a:r>
              <a:rPr lang="en-US" b="1" u="sng" dirty="0" smtClean="0"/>
              <a:t>you be my Angle?</a:t>
            </a:r>
          </a:p>
          <a:p>
            <a:endParaRPr lang="en-US" b="1" u="sng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 initial </a:t>
            </a:r>
            <a:r>
              <a:rPr lang="en-US" dirty="0" smtClean="0"/>
              <a:t>investment of 2 MM </a:t>
            </a:r>
          </a:p>
          <a:p>
            <a:r>
              <a:rPr lang="en-US" dirty="0" smtClean="0"/>
              <a:t> </a:t>
            </a:r>
            <a:r>
              <a:rPr lang="en-US" b="1" u="sng" dirty="0" smtClean="0"/>
              <a:t> 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4707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Problem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194687"/>
            <a:ext cx="8755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Enjoyment of live music is a very personal, </a:t>
            </a:r>
            <a:r>
              <a:rPr lang="en-US" dirty="0"/>
              <a:t>i</a:t>
            </a:r>
            <a:r>
              <a:rPr lang="en-US" dirty="0" smtClean="0"/>
              <a:t>t has hard to determine if you are going to like a live concert or DJ set just by  recommendations from friends or by web or social media pages.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Generic Use Case:</a:t>
            </a:r>
            <a:r>
              <a:rPr lang="en-US" dirty="0" smtClean="0"/>
              <a:t> You </a:t>
            </a:r>
            <a:r>
              <a:rPr lang="en-US" dirty="0"/>
              <a:t>have been invited to go a live </a:t>
            </a:r>
            <a:r>
              <a:rPr lang="en-US" dirty="0" smtClean="0"/>
              <a:t>concert by a friend.  You want to go but you have no idea who the band or DJ is… How do you know if you will you like the show ? </a:t>
            </a:r>
          </a:p>
          <a:p>
            <a:endParaRPr lang="en-US" dirty="0"/>
          </a:p>
        </p:txBody>
      </p:sp>
      <p:pic>
        <p:nvPicPr>
          <p:cNvPr id="11" name="Picture 10" descr="IMG_0728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1" y="3506937"/>
            <a:ext cx="2391559" cy="3266379"/>
          </a:xfrm>
          <a:prstGeom prst="rect">
            <a:avLst/>
          </a:prstGeom>
        </p:spPr>
      </p:pic>
      <p:pic>
        <p:nvPicPr>
          <p:cNvPr id="13" name="Picture 12" descr="Cell_Phone_Thefts_6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73" y="3489500"/>
            <a:ext cx="4854305" cy="32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 rot="232732">
            <a:off x="2347824" y="2982945"/>
            <a:ext cx="4270039" cy="1524442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How does </a:t>
            </a:r>
            <a:r>
              <a:rPr lang="en-US" sz="2800" dirty="0" err="1" smtClean="0"/>
              <a:t>CoinFlip</a:t>
            </a:r>
            <a:r>
              <a:rPr lang="en-US" sz="2800" dirty="0" smtClean="0"/>
              <a:t> Solve the Problem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7671" y="733215"/>
            <a:ext cx="864311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endParaRPr lang="en-US" dirty="0"/>
          </a:p>
          <a:p>
            <a:r>
              <a:rPr lang="en-US" sz="1300" dirty="0" smtClean="0"/>
              <a:t>Locally </a:t>
            </a:r>
            <a:r>
              <a:rPr lang="en-US" sz="1300" dirty="0" smtClean="0"/>
              <a:t>Stored </a:t>
            </a:r>
            <a:r>
              <a:rPr lang="en-US" sz="1300" dirty="0" smtClean="0"/>
              <a:t>Music Information +Social Media Information + Cloud Music Likes  + Price Point + Location Torrance </a:t>
            </a:r>
            <a:endParaRPr 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4161429" y="106056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338047" y="2445736"/>
            <a:ext cx="355559" cy="5178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627" y="3428814"/>
            <a:ext cx="3683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</a:t>
            </a:r>
            <a:r>
              <a:rPr lang="en-US" sz="1600" dirty="0">
                <a:cs typeface="Palatino Linotype"/>
              </a:rPr>
              <a:t>Recommendation </a:t>
            </a:r>
            <a:r>
              <a:rPr lang="en-US" sz="1600" dirty="0" smtClean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338047" y="4650070"/>
            <a:ext cx="355559" cy="5178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59515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A prediction delivered to the user with a high degree of confidence if they are going to like a   live concert of DJ  set or not</a:t>
            </a:r>
          </a:p>
          <a:p>
            <a:endParaRPr lang="en-US" sz="1600" dirty="0" smtClean="0"/>
          </a:p>
          <a:p>
            <a:r>
              <a:rPr lang="en-US" sz="1600" dirty="0" smtClean="0"/>
              <a:t>   </a:t>
            </a:r>
            <a:endParaRPr lang="en-US" sz="1600" dirty="0"/>
          </a:p>
        </p:txBody>
      </p:sp>
      <p:pic>
        <p:nvPicPr>
          <p:cNvPr id="13" name="Picture 12" descr="133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29" y="5202467"/>
            <a:ext cx="701742" cy="701742"/>
          </a:xfrm>
          <a:prstGeom prst="rect">
            <a:avLst/>
          </a:prstGeom>
        </p:spPr>
      </p:pic>
      <p:pic>
        <p:nvPicPr>
          <p:cNvPr id="15" name="Picture 14" descr="133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29" y="1706893"/>
            <a:ext cx="701742" cy="7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3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Why an Active Recommendation Engine vs. Passive?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161429" y="1060562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5349" y="1275364"/>
            <a:ext cx="850064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Passive </a:t>
            </a:r>
            <a:r>
              <a:rPr lang="en-US" sz="3200" dirty="0"/>
              <a:t>Recommendation </a:t>
            </a:r>
            <a:r>
              <a:rPr lang="en-US" sz="3200" dirty="0" smtClean="0"/>
              <a:t>Engines SUCK!!!!!!!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05349" y="2598803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u="sng" dirty="0" smtClean="0"/>
          </a:p>
          <a:p>
            <a:endParaRPr lang="en-US" b="1" u="sng" dirty="0"/>
          </a:p>
          <a:p>
            <a:r>
              <a:rPr lang="en-US" b="1" u="sng" dirty="0" smtClean="0"/>
              <a:t>Why do they suck: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results often don</a:t>
            </a:r>
            <a:r>
              <a:rPr lang="fr-FR" dirty="0" smtClean="0"/>
              <a:t>’</a:t>
            </a:r>
            <a:r>
              <a:rPr lang="en-US" dirty="0" smtClean="0"/>
              <a:t>t match the users tastes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Often based inaccurate data sets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Product placement can be easily intergraded with product recommendation and </a:t>
            </a:r>
          </a:p>
          <a:p>
            <a:r>
              <a:rPr lang="en-US" dirty="0"/>
              <a:t> </a:t>
            </a:r>
            <a:r>
              <a:rPr lang="en-US" dirty="0" smtClean="0"/>
              <a:t>    reduces the validity of their results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Uses don’t use they to discover new product or services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861672" y="1107355"/>
            <a:ext cx="5249333" cy="5404556"/>
          </a:xfrm>
          <a:prstGeom prst="ellipse">
            <a:avLst/>
          </a:prstGeom>
          <a:solidFill>
            <a:schemeClr val="tx2">
              <a:lumMod val="60000"/>
              <a:lumOff val="4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Project Market Size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266797" y="1501735"/>
            <a:ext cx="436972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Demographic: </a:t>
            </a:r>
            <a:endParaRPr lang="en-US" sz="2400" dirty="0" smtClean="0"/>
          </a:p>
          <a:p>
            <a:pPr algn="ctr"/>
            <a:r>
              <a:rPr lang="en-US" sz="2400" b="1" dirty="0" smtClean="0"/>
              <a:t>Adults </a:t>
            </a:r>
            <a:r>
              <a:rPr lang="en-US" sz="2400" b="1" dirty="0"/>
              <a:t>18-</a:t>
            </a:r>
            <a:r>
              <a:rPr lang="en-US" sz="2400" b="1" dirty="0" smtClean="0"/>
              <a:t>44</a:t>
            </a:r>
          </a:p>
          <a:p>
            <a:pPr algn="ctr"/>
            <a:endParaRPr lang="en-US" sz="1600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dirty="0"/>
              <a:t>Target Demographic with mobile phones and </a:t>
            </a:r>
            <a:r>
              <a:rPr lang="en-US" dirty="0" smtClean="0"/>
              <a:t>applications</a:t>
            </a:r>
            <a:r>
              <a:rPr lang="en-US" b="1" dirty="0" smtClean="0"/>
              <a:t>:</a:t>
            </a:r>
            <a:endParaRPr lang="en-US" b="1" dirty="0"/>
          </a:p>
          <a:p>
            <a:pPr algn="ctr"/>
            <a:r>
              <a:rPr lang="en-US" b="1" dirty="0" smtClean="0"/>
              <a:t>44,141,239</a:t>
            </a:r>
          </a:p>
          <a:p>
            <a:pPr algn="ctr"/>
            <a:endParaRPr lang="en-US" sz="2400" dirty="0"/>
          </a:p>
          <a:p>
            <a:pPr algn="ctr"/>
            <a:r>
              <a:rPr lang="en-US" dirty="0" smtClean="0"/>
              <a:t>Target Demographic with mobile applications and applications who go live concerts and DJ sets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b="1" dirty="0" smtClean="0"/>
              <a:t>17,656,495 Users in the U.S.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3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Users Personas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349" y="802169"/>
            <a:ext cx="4315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u="sng" dirty="0" smtClean="0"/>
              <a:t>Demographics: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Male or Female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Ages 18-44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Resides in </a:t>
            </a:r>
            <a:r>
              <a:rPr lang="en-US" dirty="0"/>
              <a:t>U</a:t>
            </a:r>
            <a:r>
              <a:rPr lang="en-US" dirty="0" smtClean="0"/>
              <a:t>rban or Suburban areas </a:t>
            </a:r>
          </a:p>
          <a:p>
            <a:endParaRPr lang="en-US" b="1" u="sng" dirty="0"/>
          </a:p>
          <a:p>
            <a:r>
              <a:rPr lang="en-US" b="1" u="sng" dirty="0" smtClean="0"/>
              <a:t>Values: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Enjoys going to live shows concerts and or DJ sets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Uses Social Media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Mobile Applications to </a:t>
            </a:r>
          </a:p>
          <a:p>
            <a:r>
              <a:rPr lang="en-US" dirty="0"/>
              <a:t> </a:t>
            </a:r>
            <a:r>
              <a:rPr lang="en-US" dirty="0" smtClean="0"/>
              <a:t>    solve problems in their lives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 descr="IMG_504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68" y="1707558"/>
            <a:ext cx="3113432" cy="2075621"/>
          </a:xfrm>
          <a:prstGeom prst="rect">
            <a:avLst/>
          </a:prstGeom>
        </p:spPr>
      </p:pic>
      <p:pic>
        <p:nvPicPr>
          <p:cNvPr id="7" name="Picture 6" descr="12745121412674270168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82" y="3410440"/>
            <a:ext cx="2417869" cy="3447560"/>
          </a:xfrm>
          <a:prstGeom prst="rect">
            <a:avLst/>
          </a:prstGeom>
          <a:effectLst>
            <a:outerShdw blurRad="50800" dist="38100" dir="1560000" sx="96000" sy="96000" algn="tl" rotWithShape="0">
              <a:schemeClr val="tx1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030568" y="5401496"/>
            <a:ext cx="2745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Ben 27, lives </a:t>
            </a:r>
            <a:r>
              <a:rPr lang="en-US" sz="1400" dirty="0"/>
              <a:t>in San </a:t>
            </a:r>
            <a:r>
              <a:rPr lang="en-US" sz="1400" dirty="0" smtClean="0"/>
              <a:t>Francisco </a:t>
            </a:r>
          </a:p>
          <a:p>
            <a:r>
              <a:rPr lang="en-US" sz="1400" dirty="0" smtClean="0"/>
              <a:t>works as a project manger who </a:t>
            </a:r>
          </a:p>
          <a:p>
            <a:r>
              <a:rPr lang="en-US" sz="1400" dirty="0" smtClean="0"/>
              <a:t>enjoys going to concerts to spend time with friends and to discover new music</a:t>
            </a:r>
            <a:endParaRPr lang="en-US" sz="1400" dirty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30568" y="898148"/>
            <a:ext cx="3113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Janet, 31, works </a:t>
            </a:r>
            <a:r>
              <a:rPr lang="en-US" sz="1400" dirty="0" smtClean="0"/>
              <a:t>as a </a:t>
            </a:r>
            <a:r>
              <a:rPr lang="en-US" sz="1400" dirty="0" smtClean="0"/>
              <a:t>traveling nurse </a:t>
            </a:r>
          </a:p>
          <a:p>
            <a:r>
              <a:rPr lang="en-US" sz="1400" dirty="0" smtClean="0"/>
              <a:t>and goes to DJ sets as way to meet </a:t>
            </a:r>
          </a:p>
          <a:p>
            <a:r>
              <a:rPr lang="en-US" sz="1400" dirty="0" smtClean="0"/>
              <a:t> new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053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Trends effecting </a:t>
            </a:r>
            <a:r>
              <a:rPr lang="en-US" sz="2800" dirty="0" err="1" smtClean="0"/>
              <a:t>CoinFlip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3736" y="1445946"/>
            <a:ext cx="8855421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b="1" dirty="0" smtClean="0"/>
              <a:t>More Live Music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/>
              <a:t>The decline of revenue from music </a:t>
            </a:r>
            <a:r>
              <a:rPr lang="en-US" dirty="0" smtClean="0"/>
              <a:t>purchases</a:t>
            </a:r>
          </a:p>
          <a:p>
            <a:r>
              <a:rPr lang="en-US" dirty="0" smtClean="0"/>
              <a:t>    (</a:t>
            </a:r>
            <a:r>
              <a:rPr lang="en-US" dirty="0"/>
              <a:t>physical and digital music) as not extended to Live </a:t>
            </a:r>
            <a:r>
              <a:rPr lang="en-US" dirty="0" smtClean="0"/>
              <a:t>music. </a:t>
            </a:r>
            <a:r>
              <a:rPr lang="en-US" dirty="0"/>
              <a:t>The live event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     promotion </a:t>
            </a:r>
            <a:r>
              <a:rPr lang="en-US" dirty="0"/>
              <a:t>service Live Nation posted over a </a:t>
            </a:r>
            <a:r>
              <a:rPr lang="en-US" dirty="0" smtClean="0"/>
              <a:t>billion dollar </a:t>
            </a:r>
            <a:r>
              <a:rPr lang="en-US" dirty="0"/>
              <a:t>revenue </a:t>
            </a:r>
            <a:r>
              <a:rPr lang="en-US" dirty="0" smtClean="0"/>
              <a:t>increased</a:t>
            </a:r>
          </a:p>
          <a:p>
            <a:r>
              <a:rPr lang="en-US" dirty="0" smtClean="0"/>
              <a:t>      between the </a:t>
            </a:r>
            <a:r>
              <a:rPr lang="en-US" dirty="0"/>
              <a:t>years from 2011 to 2013. </a:t>
            </a: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Tx/>
              <a:buChar char="•"/>
            </a:pPr>
            <a:r>
              <a:rPr lang="en-US" b="1" dirty="0" smtClean="0"/>
              <a:t>Easy Access to large Social Media data sets</a:t>
            </a:r>
            <a:r>
              <a:rPr lang="en-US" dirty="0" smtClean="0"/>
              <a:t>: Accesses to Google and Facebook</a:t>
            </a:r>
          </a:p>
          <a:p>
            <a:r>
              <a:rPr lang="en-US" dirty="0" smtClean="0"/>
              <a:t>     APIs have acquiring user information relatively easy and develop against 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Data Science : </a:t>
            </a:r>
            <a:r>
              <a:rPr lang="en-US" dirty="0" smtClean="0"/>
              <a:t>Data Science is quickly becoming a standard business practice to </a:t>
            </a:r>
          </a:p>
          <a:p>
            <a:r>
              <a:rPr lang="en-US" dirty="0"/>
              <a:t> </a:t>
            </a:r>
            <a:r>
              <a:rPr lang="en-US" dirty="0" smtClean="0"/>
              <a:t>    project reverence, examine and predict user behavior, detect growth opportunities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285750" indent="-285750">
              <a:buFontTx/>
              <a:buChar char="•"/>
            </a:pPr>
            <a:r>
              <a:rPr lang="en-US" b="1" dirty="0" smtClean="0"/>
              <a:t>Mobile “ Hyper Connectively” to solve problems: </a:t>
            </a:r>
            <a:r>
              <a:rPr lang="en-US" dirty="0" smtClean="0"/>
              <a:t>Users are using mobile </a:t>
            </a:r>
          </a:p>
          <a:p>
            <a:r>
              <a:rPr lang="en-US" dirty="0" smtClean="0"/>
              <a:t>     application on their mobile devices more and more to solve daily problems. </a:t>
            </a:r>
          </a:p>
          <a:p>
            <a:r>
              <a:rPr lang="en-US" dirty="0" smtClean="0"/>
              <a:t>   </a:t>
            </a:r>
          </a:p>
          <a:p>
            <a:pPr marL="285750" indent="-28575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9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3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/>
              <a:t>CoinFlip</a:t>
            </a:r>
            <a:r>
              <a:rPr lang="en-US" sz="2800" dirty="0" smtClean="0"/>
              <a:t>: Business Model Canvas	</a:t>
            </a:r>
            <a:endParaRPr lang="en-US" sz="2800" dirty="0"/>
          </a:p>
        </p:txBody>
      </p:sp>
      <p:pic>
        <p:nvPicPr>
          <p:cNvPr id="2" name="Picture 1" descr="Business-Model-Canv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99"/>
            <a:ext cx="9143999" cy="68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1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7215</TotalTime>
  <Words>1857</Words>
  <Application>Microsoft Macintosh PowerPoint</Application>
  <PresentationFormat>On-screen Show (4:3)</PresentationFormat>
  <Paragraphs>457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CoinFlip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CoinFlip</dc:title>
  <dc:creator>quiybo simpson </dc:creator>
  <cp:lastModifiedBy>quiybo simpson </cp:lastModifiedBy>
  <cp:revision>83</cp:revision>
  <dcterms:created xsi:type="dcterms:W3CDTF">2014-08-04T03:16:04Z</dcterms:created>
  <dcterms:modified xsi:type="dcterms:W3CDTF">2014-08-09T20:01:58Z</dcterms:modified>
</cp:coreProperties>
</file>