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70" r:id="rId9"/>
    <p:sldId id="265" r:id="rId10"/>
    <p:sldId id="266" r:id="rId11"/>
    <p:sldId id="267" r:id="rId12"/>
    <p:sldId id="268" r:id="rId13"/>
    <p:sldId id="275" r:id="rId14"/>
    <p:sldId id="276" r:id="rId15"/>
    <p:sldId id="277" r:id="rId16"/>
    <p:sldId id="278" r:id="rId17"/>
    <p:sldId id="279" r:id="rId18"/>
    <p:sldId id="280" r:id="rId19"/>
    <p:sldId id="271" r:id="rId20"/>
    <p:sldId id="272" r:id="rId21"/>
    <p:sldId id="273"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61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664759630715453"/>
          <c:y val="0.110770323655452"/>
          <c:w val="0.908300406160039"/>
          <c:h val="0.758618738935403"/>
        </c:manualLayout>
      </c:layout>
      <c:lineChart>
        <c:grouping val="standard"/>
        <c:varyColors val="0"/>
        <c:ser>
          <c:idx val="1"/>
          <c:order val="0"/>
          <c:tx>
            <c:strRef>
              <c:f>Sheet1!$C$1</c:f>
              <c:strCache>
                <c:ptCount val="1"/>
                <c:pt idx="0">
                  <c:v>Series 2</c:v>
                </c:pt>
              </c:strCache>
            </c:strRef>
          </c:tx>
          <c:marker>
            <c:symbol val="none"/>
          </c:marker>
          <c:cat>
            <c:strRef>
              <c:f>Sheet1!$A$2:$A$13</c:f>
              <c:strCache>
                <c:ptCount val="4"/>
                <c:pt idx="0">
                  <c:v>Category 1</c:v>
                </c:pt>
                <c:pt idx="1">
                  <c:v>Category 2</c:v>
                </c:pt>
                <c:pt idx="2">
                  <c:v>Category 3</c:v>
                </c:pt>
                <c:pt idx="3">
                  <c:v>Category 4</c:v>
                </c:pt>
              </c:strCache>
            </c:strRef>
          </c:cat>
          <c:val>
            <c:numRef>
              <c:f>Sheet1!$C$2:$C$13</c:f>
              <c:numCache>
                <c:formatCode>General</c:formatCode>
                <c:ptCount val="12"/>
                <c:pt idx="0">
                  <c:v>1.0</c:v>
                </c:pt>
                <c:pt idx="1">
                  <c:v>1.648721270700128</c:v>
                </c:pt>
                <c:pt idx="2">
                  <c:v>2.718281828459045</c:v>
                </c:pt>
                <c:pt idx="3">
                  <c:v>4.481689070338064</c:v>
                </c:pt>
                <c:pt idx="4">
                  <c:v>7.38905609893065</c:v>
                </c:pt>
                <c:pt idx="5">
                  <c:v>12.18249396070347</c:v>
                </c:pt>
                <c:pt idx="6">
                  <c:v>20.08553692318767</c:v>
                </c:pt>
                <c:pt idx="7">
                  <c:v>33.11545195869231</c:v>
                </c:pt>
                <c:pt idx="8">
                  <c:v>54.59815003314423</c:v>
                </c:pt>
                <c:pt idx="9">
                  <c:v>90.01713130052181</c:v>
                </c:pt>
                <c:pt idx="10">
                  <c:v>148.4131591025766</c:v>
                </c:pt>
                <c:pt idx="11">
                  <c:v>244.6919322642204</c:v>
                </c:pt>
              </c:numCache>
            </c:numRef>
          </c:val>
          <c:smooth val="0"/>
        </c:ser>
        <c:dLbls>
          <c:showLegendKey val="0"/>
          <c:showVal val="0"/>
          <c:showCatName val="0"/>
          <c:showSerName val="0"/>
          <c:showPercent val="0"/>
          <c:showBubbleSize val="0"/>
        </c:dLbls>
        <c:marker val="1"/>
        <c:smooth val="0"/>
        <c:axId val="2120297464"/>
        <c:axId val="2126147368"/>
      </c:lineChart>
      <c:catAx>
        <c:axId val="2120297464"/>
        <c:scaling>
          <c:orientation val="minMax"/>
        </c:scaling>
        <c:delete val="1"/>
        <c:axPos val="b"/>
        <c:majorTickMark val="out"/>
        <c:minorTickMark val="none"/>
        <c:tickLblPos val="nextTo"/>
        <c:crossAx val="2126147368"/>
        <c:crosses val="autoZero"/>
        <c:auto val="1"/>
        <c:lblAlgn val="ctr"/>
        <c:lblOffset val="100"/>
        <c:noMultiLvlLbl val="0"/>
      </c:catAx>
      <c:valAx>
        <c:axId val="2126147368"/>
        <c:scaling>
          <c:orientation val="minMax"/>
          <c:max val="100.0"/>
        </c:scaling>
        <c:delete val="1"/>
        <c:axPos val="l"/>
        <c:majorGridlines/>
        <c:numFmt formatCode="General" sourceLinked="1"/>
        <c:majorTickMark val="out"/>
        <c:minorTickMark val="none"/>
        <c:tickLblPos val="nextTo"/>
        <c:crossAx val="2120297464"/>
        <c:crosses val="autoZero"/>
        <c:crossBetween val="between"/>
        <c:minorUnit val="50.0"/>
      </c:valAx>
    </c:plotArea>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8/3/14</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8/3/14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8/3/14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8/3/14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8/3/14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8/3/14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8/3/14</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8/3/14</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8/3/14</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8/3/14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8/3/14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8/3/14</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ncert-smoke-crowd-people-concert-music-youth-club-photos-crowd-cheering-the-mood-the-smoke-tools-136417-2560x144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510"/>
            <a:ext cx="9144000" cy="6885020"/>
          </a:xfrm>
          <a:prstGeom prst="rect">
            <a:avLst/>
          </a:prstGeom>
        </p:spPr>
      </p:pic>
      <p:sp>
        <p:nvSpPr>
          <p:cNvPr id="2" name="Title 1"/>
          <p:cNvSpPr>
            <a:spLocks noGrp="1"/>
          </p:cNvSpPr>
          <p:nvPr>
            <p:ph type="ctrTitle"/>
          </p:nvPr>
        </p:nvSpPr>
        <p:spPr>
          <a:xfrm>
            <a:off x="2914797" y="202648"/>
            <a:ext cx="5391143" cy="1122429"/>
          </a:xfrm>
        </p:spPr>
        <p:txBody>
          <a:bodyPr/>
          <a:lstStyle/>
          <a:p>
            <a:r>
              <a:rPr lang="en-US" b="1" dirty="0" err="1" smtClean="0">
                <a:latin typeface="Baskerville"/>
                <a:cs typeface="Baskerville"/>
              </a:rPr>
              <a:t>CoinFlip</a:t>
            </a:r>
            <a:endParaRPr lang="en-US" b="1" dirty="0">
              <a:latin typeface="Baskerville"/>
              <a:cs typeface="Baskerville"/>
            </a:endParaRPr>
          </a:p>
        </p:txBody>
      </p:sp>
      <p:sp>
        <p:nvSpPr>
          <p:cNvPr id="3" name="Subtitle 2"/>
          <p:cNvSpPr>
            <a:spLocks noGrp="1"/>
          </p:cNvSpPr>
          <p:nvPr>
            <p:ph type="subTitle" idx="1"/>
          </p:nvPr>
        </p:nvSpPr>
        <p:spPr>
          <a:xfrm>
            <a:off x="1905140" y="1284548"/>
            <a:ext cx="6400800" cy="1219200"/>
          </a:xfrm>
        </p:spPr>
        <p:txBody>
          <a:bodyPr/>
          <a:lstStyle/>
          <a:p>
            <a:r>
              <a:rPr lang="en-US" dirty="0" smtClean="0"/>
              <a:t>I know you are going to like this show</a:t>
            </a:r>
          </a:p>
          <a:p>
            <a:endParaRPr lang="en-US" dirty="0" smtClean="0"/>
          </a:p>
          <a:p>
            <a:endParaRPr lang="en-US" dirty="0"/>
          </a:p>
        </p:txBody>
      </p:sp>
    </p:spTree>
    <p:extLst>
      <p:ext uri="{BB962C8B-B14F-4D97-AF65-F5344CB8AC3E}">
        <p14:creationId xmlns:p14="http://schemas.microsoft.com/office/powerpoint/2010/main" val="3032719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73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MVP	</a:t>
            </a:r>
            <a:endParaRPr lang="en-US" sz="2800" dirty="0"/>
          </a:p>
        </p:txBody>
      </p:sp>
      <p:sp>
        <p:nvSpPr>
          <p:cNvPr id="5" name="TextBox 4"/>
          <p:cNvSpPr txBox="1"/>
          <p:nvPr/>
        </p:nvSpPr>
        <p:spPr>
          <a:xfrm>
            <a:off x="245610" y="989626"/>
            <a:ext cx="8428133" cy="7078861"/>
          </a:xfrm>
          <a:prstGeom prst="rect">
            <a:avLst/>
          </a:prstGeom>
          <a:noFill/>
        </p:spPr>
        <p:txBody>
          <a:bodyPr wrap="none" rtlCol="0">
            <a:spAutoFit/>
          </a:bodyPr>
          <a:lstStyle/>
          <a:p>
            <a:r>
              <a:rPr lang="en-US" dirty="0" smtClean="0"/>
              <a:t>Hypotheses: </a:t>
            </a:r>
            <a:r>
              <a:rPr lang="en-US" dirty="0">
                <a:solidFill>
                  <a:srgbClr val="000000"/>
                </a:solidFill>
                <a:latin typeface="Calibri"/>
                <a:ea typeface="Calibri"/>
                <a:cs typeface="Calibri"/>
              </a:rPr>
              <a:t> People will use an application/service when they don't if they don't </a:t>
            </a:r>
            <a:r>
              <a:rPr lang="en-US" dirty="0" smtClean="0">
                <a:solidFill>
                  <a:srgbClr val="000000"/>
                </a:solidFill>
                <a:latin typeface="Calibri"/>
                <a:ea typeface="Calibri"/>
                <a:cs typeface="Calibri"/>
              </a:rPr>
              <a:t>know</a:t>
            </a:r>
          </a:p>
          <a:p>
            <a:r>
              <a:rPr lang="en-US" dirty="0" smtClean="0">
                <a:solidFill>
                  <a:srgbClr val="000000"/>
                </a:solidFill>
                <a:latin typeface="Calibri"/>
                <a:ea typeface="Calibri"/>
                <a:cs typeface="Calibri"/>
              </a:rPr>
              <a:t> </a:t>
            </a:r>
            <a:r>
              <a:rPr lang="en-US" dirty="0">
                <a:solidFill>
                  <a:srgbClr val="000000"/>
                </a:solidFill>
                <a:latin typeface="Calibri"/>
                <a:ea typeface="Calibri"/>
                <a:cs typeface="Calibri"/>
              </a:rPr>
              <a:t>if they will like a live </a:t>
            </a:r>
            <a:r>
              <a:rPr lang="en-US" dirty="0" smtClean="0">
                <a:solidFill>
                  <a:srgbClr val="000000"/>
                </a:solidFill>
                <a:latin typeface="Calibri"/>
                <a:ea typeface="Calibri"/>
                <a:cs typeface="Calibri"/>
              </a:rPr>
              <a:t>concert or DJ set </a:t>
            </a:r>
            <a:r>
              <a:rPr lang="en-US" dirty="0">
                <a:solidFill>
                  <a:srgbClr val="000000"/>
                </a:solidFill>
                <a:latin typeface="Calibri"/>
                <a:ea typeface="Calibri"/>
                <a:cs typeface="Calibri"/>
              </a:rPr>
              <a:t>or it. </a:t>
            </a:r>
            <a:r>
              <a:rPr lang="en-US" dirty="0" smtClean="0"/>
              <a:t> </a:t>
            </a:r>
          </a:p>
          <a:p>
            <a:endParaRPr lang="en-US" dirty="0"/>
          </a:p>
          <a:p>
            <a:r>
              <a:rPr lang="en-US" sz="2000" b="1" dirty="0" smtClean="0"/>
              <a:t>MVP</a:t>
            </a:r>
            <a:r>
              <a:rPr lang="en-US" dirty="0" smtClean="0"/>
              <a:t>1: </a:t>
            </a:r>
            <a:r>
              <a:rPr lang="en-US" dirty="0">
                <a:solidFill>
                  <a:srgbClr val="000000"/>
                </a:solidFill>
                <a:latin typeface="Calibri"/>
                <a:ea typeface="Calibri"/>
                <a:cs typeface="Calibri"/>
              </a:rPr>
              <a:t>Set up a </a:t>
            </a:r>
            <a:r>
              <a:rPr lang="en-US" dirty="0" err="1">
                <a:solidFill>
                  <a:srgbClr val="000000"/>
                </a:solidFill>
                <a:latin typeface="Calibri"/>
                <a:ea typeface="Calibri"/>
                <a:cs typeface="Calibri"/>
              </a:rPr>
              <a:t>sms</a:t>
            </a:r>
            <a:r>
              <a:rPr lang="en-US" dirty="0">
                <a:solidFill>
                  <a:srgbClr val="000000"/>
                </a:solidFill>
                <a:latin typeface="Calibri"/>
                <a:ea typeface="Calibri"/>
                <a:cs typeface="Calibri"/>
              </a:rPr>
              <a:t> service that will allow a select users to ask the </a:t>
            </a:r>
            <a:r>
              <a:rPr lang="en-US" dirty="0" smtClean="0">
                <a:solidFill>
                  <a:srgbClr val="000000"/>
                </a:solidFill>
                <a:latin typeface="Calibri"/>
                <a:ea typeface="Calibri"/>
                <a:cs typeface="Calibri"/>
              </a:rPr>
              <a:t>question</a:t>
            </a:r>
          </a:p>
          <a:p>
            <a:r>
              <a:rPr lang="en-US" dirty="0" smtClean="0">
                <a:solidFill>
                  <a:srgbClr val="000000"/>
                </a:solidFill>
                <a:latin typeface="Calibri"/>
                <a:ea typeface="Calibri"/>
                <a:cs typeface="Calibri"/>
              </a:rPr>
              <a:t> </a:t>
            </a:r>
            <a:r>
              <a:rPr lang="en-US" dirty="0">
                <a:solidFill>
                  <a:srgbClr val="000000"/>
                </a:solidFill>
                <a:latin typeface="Calibri"/>
                <a:ea typeface="Calibri"/>
                <a:cs typeface="Calibri"/>
              </a:rPr>
              <a:t>" will I like this show or not".  If they get a "go the show, they will be directed </a:t>
            </a:r>
            <a:r>
              <a:rPr lang="en-US" dirty="0" smtClean="0">
                <a:solidFill>
                  <a:srgbClr val="000000"/>
                </a:solidFill>
                <a:latin typeface="Calibri"/>
                <a:ea typeface="Calibri"/>
                <a:cs typeface="Calibri"/>
              </a:rPr>
              <a:t>to</a:t>
            </a:r>
          </a:p>
          <a:p>
            <a:r>
              <a:rPr lang="en-US" dirty="0" smtClean="0">
                <a:solidFill>
                  <a:srgbClr val="000000"/>
                </a:solidFill>
                <a:latin typeface="Calibri"/>
                <a:ea typeface="Calibri"/>
                <a:cs typeface="Calibri"/>
              </a:rPr>
              <a:t> </a:t>
            </a:r>
            <a:r>
              <a:rPr lang="en-US" dirty="0">
                <a:solidFill>
                  <a:srgbClr val="000000"/>
                </a:solidFill>
                <a:latin typeface="Calibri"/>
                <a:ea typeface="Calibri"/>
                <a:cs typeface="Calibri"/>
              </a:rPr>
              <a:t>fake product </a:t>
            </a:r>
            <a:r>
              <a:rPr lang="en-US" dirty="0" smtClean="0">
                <a:solidFill>
                  <a:srgbClr val="000000"/>
                </a:solidFill>
                <a:latin typeface="Calibri"/>
                <a:ea typeface="Calibri"/>
                <a:cs typeface="Calibri"/>
              </a:rPr>
              <a:t>page”.</a:t>
            </a:r>
          </a:p>
          <a:p>
            <a:endParaRPr lang="en-US" dirty="0">
              <a:solidFill>
                <a:srgbClr val="000000"/>
              </a:solidFill>
              <a:latin typeface="Calibri"/>
              <a:ea typeface="Calibri"/>
              <a:cs typeface="Calibri"/>
            </a:endParaRPr>
          </a:p>
          <a:p>
            <a:r>
              <a:rPr lang="en-US" sz="2000" b="1" dirty="0" smtClean="0"/>
              <a:t>MVP</a:t>
            </a:r>
            <a:r>
              <a:rPr lang="en-US" dirty="0" smtClean="0"/>
              <a:t>2: </a:t>
            </a:r>
            <a:r>
              <a:rPr lang="en-US" dirty="0">
                <a:solidFill>
                  <a:srgbClr val="000000"/>
                </a:solidFill>
                <a:latin typeface="Calibri"/>
                <a:ea typeface="Calibri"/>
                <a:cs typeface="Calibri"/>
              </a:rPr>
              <a:t>Send out an email questionnaire to user base that will ask them to </a:t>
            </a:r>
            <a:endParaRPr lang="en-US" dirty="0" smtClean="0">
              <a:solidFill>
                <a:srgbClr val="000000"/>
              </a:solidFill>
              <a:latin typeface="Calibri"/>
              <a:ea typeface="Calibri"/>
              <a:cs typeface="Calibri"/>
            </a:endParaRPr>
          </a:p>
          <a:p>
            <a:r>
              <a:rPr lang="en-US" dirty="0" smtClean="0">
                <a:solidFill>
                  <a:srgbClr val="000000"/>
                </a:solidFill>
                <a:latin typeface="Calibri"/>
                <a:ea typeface="Calibri"/>
                <a:cs typeface="Calibri"/>
              </a:rPr>
              <a:t>detail </a:t>
            </a:r>
            <a:r>
              <a:rPr lang="en-US" dirty="0">
                <a:solidFill>
                  <a:srgbClr val="000000"/>
                </a:solidFill>
                <a:latin typeface="Calibri"/>
                <a:ea typeface="Calibri"/>
                <a:cs typeface="Calibri"/>
              </a:rPr>
              <a:t>what factors come into play when they decide to go a live show</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462044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73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Features	</a:t>
            </a:r>
            <a:endParaRPr lang="en-US" sz="2800" dirty="0"/>
          </a:p>
        </p:txBody>
      </p:sp>
      <p:graphicFrame>
        <p:nvGraphicFramePr>
          <p:cNvPr id="8" name="Table 7"/>
          <p:cNvGraphicFramePr>
            <a:graphicFrameLocks noGrp="1"/>
          </p:cNvGraphicFramePr>
          <p:nvPr>
            <p:extLst>
              <p:ext uri="{D42A27DB-BD31-4B8C-83A1-F6EECF244321}">
                <p14:modId xmlns:p14="http://schemas.microsoft.com/office/powerpoint/2010/main" val="2975270007"/>
              </p:ext>
            </p:extLst>
          </p:nvPr>
        </p:nvGraphicFramePr>
        <p:xfrm>
          <a:off x="423333" y="1600198"/>
          <a:ext cx="8226778" cy="4525967"/>
        </p:xfrm>
        <a:graphic>
          <a:graphicData uri="http://schemas.openxmlformats.org/drawingml/2006/table">
            <a:tbl>
              <a:tblPr/>
              <a:tblGrid>
                <a:gridCol w="1739180"/>
                <a:gridCol w="4233530"/>
                <a:gridCol w="961125"/>
                <a:gridCol w="743728"/>
                <a:gridCol w="549215"/>
              </a:tblGrid>
              <a:tr h="181039">
                <a:tc>
                  <a:txBody>
                    <a:bodyPr/>
                    <a:lstStyle/>
                    <a:p>
                      <a:pPr algn="l" fontAlgn="ctr"/>
                      <a:r>
                        <a:rPr lang="en-US" sz="1100" b="0" i="0" u="none" strike="noStrike">
                          <a:solidFill>
                            <a:srgbClr val="000000"/>
                          </a:solidFill>
                          <a:effectLst/>
                          <a:latin typeface="Calibri"/>
                        </a:rPr>
                        <a:t>Recommendation Engine</a:t>
                      </a:r>
                    </a:p>
                  </a:txBody>
                  <a:tcPr marL="10058" marR="10058" marT="10058" marB="0" anchor="ctr">
                    <a:lnL>
                      <a:noFill/>
                    </a:lnL>
                    <a:lnR>
                      <a:noFill/>
                    </a:lnR>
                    <a:lnT>
                      <a:noFill/>
                    </a:lnT>
                    <a:lnB>
                      <a:noFill/>
                    </a:lnB>
                    <a:solidFill>
                      <a:srgbClr val="808080"/>
                    </a:solidFill>
                  </a:tcPr>
                </a:tc>
                <a:tc>
                  <a:txBody>
                    <a:bodyPr/>
                    <a:lstStyle/>
                    <a:p>
                      <a:pPr algn="ctr" fontAlgn="ctr"/>
                      <a:r>
                        <a:rPr lang="en-US" sz="1100" b="0" i="0" u="none" strike="noStrike">
                          <a:solidFill>
                            <a:srgbClr val="000000"/>
                          </a:solidFill>
                          <a:effectLst/>
                          <a:latin typeface="Calibri"/>
                        </a:rPr>
                        <a:t> </a:t>
                      </a:r>
                    </a:p>
                  </a:txBody>
                  <a:tcPr marL="10058" marR="10058" marT="10058" marB="0" anchor="ctr">
                    <a:lnL>
                      <a:noFill/>
                    </a:lnL>
                    <a:lnR>
                      <a:noFill/>
                    </a:lnR>
                    <a:lnT>
                      <a:noFill/>
                    </a:lnT>
                    <a:lnB>
                      <a:noFill/>
                    </a:lnB>
                    <a:solidFill>
                      <a:srgbClr val="808080"/>
                    </a:solidFill>
                  </a:tcPr>
                </a:tc>
                <a:tc>
                  <a:txBody>
                    <a:bodyPr/>
                    <a:lstStyle/>
                    <a:p>
                      <a:pPr algn="ctr" fontAlgn="ctr"/>
                      <a:r>
                        <a:rPr lang="en-US" sz="1100" b="0" i="0" u="none" strike="noStrike">
                          <a:solidFill>
                            <a:srgbClr val="000000"/>
                          </a:solidFill>
                          <a:effectLst/>
                          <a:latin typeface="Calibri"/>
                        </a:rPr>
                        <a:t> </a:t>
                      </a:r>
                    </a:p>
                  </a:txBody>
                  <a:tcPr marL="10058" marR="10058" marT="10058" marB="0" anchor="ctr">
                    <a:lnL>
                      <a:noFill/>
                    </a:lnL>
                    <a:lnR>
                      <a:noFill/>
                    </a:lnR>
                    <a:lnT>
                      <a:noFill/>
                    </a:lnT>
                    <a:lnB>
                      <a:noFill/>
                    </a:lnB>
                    <a:solidFill>
                      <a:srgbClr val="808080"/>
                    </a:solidFill>
                  </a:tcPr>
                </a:tc>
                <a:tc>
                  <a:txBody>
                    <a:bodyPr/>
                    <a:lstStyle/>
                    <a:p>
                      <a:pPr algn="ctr" fontAlgn="ctr"/>
                      <a:r>
                        <a:rPr lang="en-US" sz="1100" b="0" i="0" u="none" strike="noStrike">
                          <a:solidFill>
                            <a:srgbClr val="000000"/>
                          </a:solidFill>
                          <a:effectLst/>
                          <a:latin typeface="Calibri"/>
                        </a:rPr>
                        <a:t> </a:t>
                      </a:r>
                    </a:p>
                  </a:txBody>
                  <a:tcPr marL="10058" marR="10058" marT="10058" marB="0" anchor="ctr">
                    <a:lnL>
                      <a:noFill/>
                    </a:lnL>
                    <a:lnR>
                      <a:noFill/>
                    </a:lnR>
                    <a:lnT>
                      <a:noFill/>
                    </a:lnT>
                    <a:lnB>
                      <a:noFill/>
                    </a:lnB>
                    <a:solidFill>
                      <a:srgbClr val="808080"/>
                    </a:solidFill>
                  </a:tcPr>
                </a:tc>
                <a:tc>
                  <a:txBody>
                    <a:bodyPr/>
                    <a:lstStyle/>
                    <a:p>
                      <a:pPr algn="ctr" fontAlgn="ctr"/>
                      <a:r>
                        <a:rPr lang="en-US" sz="1100" b="0" i="0" u="none" strike="noStrike">
                          <a:solidFill>
                            <a:srgbClr val="000000"/>
                          </a:solidFill>
                          <a:effectLst/>
                          <a:latin typeface="Calibri"/>
                        </a:rPr>
                        <a:t> </a:t>
                      </a:r>
                    </a:p>
                  </a:txBody>
                  <a:tcPr marL="10058" marR="10058" marT="10058" marB="0" anchor="ctr">
                    <a:lnL>
                      <a:noFill/>
                    </a:lnL>
                    <a:lnR>
                      <a:noFill/>
                    </a:lnR>
                    <a:lnT>
                      <a:noFill/>
                    </a:lnT>
                    <a:lnB>
                      <a:noFill/>
                    </a:lnB>
                    <a:solidFill>
                      <a:srgbClr val="808080"/>
                    </a:solidFill>
                  </a:tcPr>
                </a:tc>
              </a:tr>
              <a:tr h="543116">
                <a:tc>
                  <a:txBody>
                    <a:bodyPr/>
                    <a:lstStyle/>
                    <a:p>
                      <a:pPr algn="l" fontAlgn="ctr"/>
                      <a:r>
                        <a:rPr lang="en-US" sz="1100" b="0" i="0" u="none" strike="noStrike">
                          <a:solidFill>
                            <a:srgbClr val="000000"/>
                          </a:solidFill>
                          <a:effectLst/>
                          <a:latin typeface="Calibri"/>
                        </a:rPr>
                        <a:t>1a. Develop the basic recommendation engine algorithm ( r.e.a)</a:t>
                      </a:r>
                    </a:p>
                  </a:txBody>
                  <a:tcPr marL="10058" marR="10058" marT="10058" marB="0" anchor="ctr">
                    <a:lnL>
                      <a:noFill/>
                    </a:lnL>
                    <a:lnR>
                      <a:noFill/>
                    </a:lnR>
                    <a:lnT>
                      <a:noFill/>
                    </a:lnT>
                    <a:lnB>
                      <a:noFill/>
                    </a:lnB>
                  </a:tcPr>
                </a:tc>
                <a:tc>
                  <a:txBody>
                    <a:bodyPr/>
                    <a:lstStyle/>
                    <a:p>
                      <a:pPr algn="l" fontAlgn="ctr"/>
                      <a:r>
                        <a:rPr lang="en-US" sz="1100" b="0" i="0" u="none" strike="noStrike">
                          <a:solidFill>
                            <a:srgbClr val="000000"/>
                          </a:solidFill>
                          <a:effectLst/>
                          <a:latin typeface="Calibri"/>
                        </a:rPr>
                        <a:t>Will provide the core feature of the application: to tell users if they are going to like a live concert or not</a:t>
                      </a:r>
                    </a:p>
                  </a:txBody>
                  <a:tcPr marL="10058" marR="10058" marT="10058"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1</a:t>
                      </a:r>
                    </a:p>
                  </a:txBody>
                  <a:tcPr marL="10058" marR="10058" marT="10058"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1</a:t>
                      </a:r>
                    </a:p>
                  </a:txBody>
                  <a:tcPr marL="10058" marR="10058" marT="10058"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1</a:t>
                      </a:r>
                    </a:p>
                  </a:txBody>
                  <a:tcPr marL="10058" marR="10058" marT="10058" marB="0" anchor="ctr">
                    <a:lnL>
                      <a:noFill/>
                    </a:lnL>
                    <a:lnR>
                      <a:noFill/>
                    </a:lnR>
                    <a:lnT>
                      <a:noFill/>
                    </a:lnT>
                    <a:lnB>
                      <a:noFill/>
                    </a:lnB>
                  </a:tcPr>
                </a:tc>
              </a:tr>
              <a:tr h="362077">
                <a:tc>
                  <a:txBody>
                    <a:bodyPr/>
                    <a:lstStyle/>
                    <a:p>
                      <a:pPr algn="l" fontAlgn="ctr"/>
                      <a:r>
                        <a:rPr lang="en-US" sz="1100" b="0" i="0" u="none" strike="noStrike">
                          <a:solidFill>
                            <a:srgbClr val="000000"/>
                          </a:solidFill>
                          <a:effectLst/>
                          <a:latin typeface="Calibri"/>
                        </a:rPr>
                        <a:t>1b. Integrate the user preferences into the r.e.a</a:t>
                      </a:r>
                    </a:p>
                  </a:txBody>
                  <a:tcPr marL="10058" marR="10058" marT="10058" marB="0" anchor="ctr">
                    <a:lnL>
                      <a:noFill/>
                    </a:lnL>
                    <a:lnR>
                      <a:noFill/>
                    </a:lnR>
                    <a:lnT>
                      <a:noFill/>
                    </a:lnT>
                    <a:lnB>
                      <a:noFill/>
                    </a:lnB>
                  </a:tcPr>
                </a:tc>
                <a:tc>
                  <a:txBody>
                    <a:bodyPr/>
                    <a:lstStyle/>
                    <a:p>
                      <a:pPr algn="l" fontAlgn="ctr"/>
                      <a:r>
                        <a:rPr lang="en-US" sz="1100" b="0" i="0" u="none" strike="noStrike">
                          <a:solidFill>
                            <a:srgbClr val="000000"/>
                          </a:solidFill>
                          <a:effectLst/>
                          <a:latin typeface="Calibri"/>
                        </a:rPr>
                        <a:t>The uses preferences will be added to r.e.a to personalize the experience and provide a more accurate results.</a:t>
                      </a:r>
                    </a:p>
                  </a:txBody>
                  <a:tcPr marL="10058" marR="10058" marT="10058"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2</a:t>
                      </a:r>
                    </a:p>
                  </a:txBody>
                  <a:tcPr marL="10058" marR="10058" marT="10058"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2</a:t>
                      </a:r>
                    </a:p>
                  </a:txBody>
                  <a:tcPr marL="10058" marR="10058" marT="10058"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1</a:t>
                      </a:r>
                    </a:p>
                  </a:txBody>
                  <a:tcPr marL="10058" marR="10058" marT="10058" marB="0" anchor="ctr">
                    <a:lnL>
                      <a:noFill/>
                    </a:lnL>
                    <a:lnR>
                      <a:noFill/>
                    </a:lnR>
                    <a:lnT>
                      <a:noFill/>
                    </a:lnT>
                    <a:lnB>
                      <a:noFill/>
                    </a:lnB>
                  </a:tcPr>
                </a:tc>
              </a:tr>
              <a:tr h="181039">
                <a:tc>
                  <a:txBody>
                    <a:bodyPr/>
                    <a:lstStyle/>
                    <a:p>
                      <a:pPr algn="l" fontAlgn="ctr"/>
                      <a:endParaRPr lang="en-US" sz="1100" b="0" i="0" u="none" strike="noStrike">
                        <a:solidFill>
                          <a:srgbClr val="000000"/>
                        </a:solidFill>
                        <a:effectLst/>
                        <a:latin typeface="Calibri"/>
                      </a:endParaRPr>
                    </a:p>
                  </a:txBody>
                  <a:tcPr marL="10058" marR="10058" marT="10058" marB="0" anchor="ctr">
                    <a:lnL>
                      <a:noFill/>
                    </a:lnL>
                    <a:lnR>
                      <a:noFill/>
                    </a:lnR>
                    <a:lnT>
                      <a:noFill/>
                    </a:lnT>
                    <a:lnB>
                      <a:noFill/>
                    </a:lnB>
                  </a:tcPr>
                </a:tc>
                <a:tc>
                  <a:txBody>
                    <a:bodyPr/>
                    <a:lstStyle/>
                    <a:p>
                      <a:pPr algn="l" fontAlgn="ctr"/>
                      <a:endParaRPr lang="en-US" sz="1100" b="0" i="0" u="none" strike="noStrike">
                        <a:solidFill>
                          <a:srgbClr val="000000"/>
                        </a:solidFill>
                        <a:effectLst/>
                        <a:latin typeface="Calibri"/>
                      </a:endParaRPr>
                    </a:p>
                  </a:txBody>
                  <a:tcPr marL="10058" marR="10058" marT="10058"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a:endParaRPr>
                    </a:p>
                  </a:txBody>
                  <a:tcPr marL="10058" marR="10058" marT="10058"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a:endParaRPr>
                    </a:p>
                  </a:txBody>
                  <a:tcPr marL="10058" marR="10058" marT="10058"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a:endParaRPr>
                    </a:p>
                  </a:txBody>
                  <a:tcPr marL="10058" marR="10058" marT="10058" marB="0" anchor="ctr">
                    <a:lnL>
                      <a:noFill/>
                    </a:lnL>
                    <a:lnR>
                      <a:noFill/>
                    </a:lnR>
                    <a:lnT>
                      <a:noFill/>
                    </a:lnT>
                    <a:lnB>
                      <a:noFill/>
                    </a:lnB>
                  </a:tcPr>
                </a:tc>
              </a:tr>
              <a:tr h="181039">
                <a:tc>
                  <a:txBody>
                    <a:bodyPr/>
                    <a:lstStyle/>
                    <a:p>
                      <a:pPr algn="l" fontAlgn="ctr"/>
                      <a:r>
                        <a:rPr lang="en-US" sz="1100" b="0" i="0" u="none" strike="noStrike">
                          <a:solidFill>
                            <a:srgbClr val="000000"/>
                          </a:solidFill>
                          <a:effectLst/>
                          <a:latin typeface="Calibri"/>
                        </a:rPr>
                        <a:t>Mobile Application </a:t>
                      </a:r>
                    </a:p>
                  </a:txBody>
                  <a:tcPr marL="10058" marR="10058" marT="10058" marB="0" anchor="ctr">
                    <a:lnL>
                      <a:noFill/>
                    </a:lnL>
                    <a:lnR>
                      <a:noFill/>
                    </a:lnR>
                    <a:lnT>
                      <a:noFill/>
                    </a:lnT>
                    <a:lnB>
                      <a:noFill/>
                    </a:lnB>
                    <a:solidFill>
                      <a:srgbClr val="595959"/>
                    </a:solidFill>
                  </a:tcPr>
                </a:tc>
                <a:tc>
                  <a:txBody>
                    <a:bodyPr/>
                    <a:lstStyle/>
                    <a:p>
                      <a:pPr algn="l" fontAlgn="ctr"/>
                      <a:r>
                        <a:rPr lang="en-US" sz="1100" b="0" i="0" u="none" strike="noStrike">
                          <a:solidFill>
                            <a:srgbClr val="000000"/>
                          </a:solidFill>
                          <a:effectLst/>
                          <a:latin typeface="Calibri"/>
                        </a:rPr>
                        <a:t> </a:t>
                      </a:r>
                    </a:p>
                  </a:txBody>
                  <a:tcPr marL="10058" marR="10058" marT="10058" marB="0" anchor="ctr">
                    <a:lnL>
                      <a:noFill/>
                    </a:lnL>
                    <a:lnR>
                      <a:noFill/>
                    </a:lnR>
                    <a:lnT>
                      <a:noFill/>
                    </a:lnT>
                    <a:lnB>
                      <a:noFill/>
                    </a:lnB>
                    <a:solidFill>
                      <a:srgbClr val="595959"/>
                    </a:solidFill>
                  </a:tcPr>
                </a:tc>
                <a:tc>
                  <a:txBody>
                    <a:bodyPr/>
                    <a:lstStyle/>
                    <a:p>
                      <a:pPr algn="ctr" fontAlgn="ctr"/>
                      <a:r>
                        <a:rPr lang="en-US" sz="1100" b="0" i="0" u="none" strike="noStrike">
                          <a:solidFill>
                            <a:srgbClr val="000000"/>
                          </a:solidFill>
                          <a:effectLst/>
                          <a:latin typeface="Calibri"/>
                        </a:rPr>
                        <a:t> </a:t>
                      </a:r>
                    </a:p>
                  </a:txBody>
                  <a:tcPr marL="10058" marR="10058" marT="10058" marB="0" anchor="ctr">
                    <a:lnL>
                      <a:noFill/>
                    </a:lnL>
                    <a:lnR>
                      <a:noFill/>
                    </a:lnR>
                    <a:lnT>
                      <a:noFill/>
                    </a:lnT>
                    <a:lnB>
                      <a:noFill/>
                    </a:lnB>
                    <a:solidFill>
                      <a:srgbClr val="595959"/>
                    </a:solidFill>
                  </a:tcPr>
                </a:tc>
                <a:tc>
                  <a:txBody>
                    <a:bodyPr/>
                    <a:lstStyle/>
                    <a:p>
                      <a:pPr algn="ctr" fontAlgn="ctr"/>
                      <a:r>
                        <a:rPr lang="en-US" sz="1100" b="0" i="0" u="none" strike="noStrike">
                          <a:solidFill>
                            <a:srgbClr val="000000"/>
                          </a:solidFill>
                          <a:effectLst/>
                          <a:latin typeface="Calibri"/>
                        </a:rPr>
                        <a:t> </a:t>
                      </a:r>
                    </a:p>
                  </a:txBody>
                  <a:tcPr marL="10058" marR="10058" marT="10058" marB="0" anchor="ctr">
                    <a:lnL>
                      <a:noFill/>
                    </a:lnL>
                    <a:lnR>
                      <a:noFill/>
                    </a:lnR>
                    <a:lnT>
                      <a:noFill/>
                    </a:lnT>
                    <a:lnB>
                      <a:noFill/>
                    </a:lnB>
                    <a:solidFill>
                      <a:srgbClr val="595959"/>
                    </a:solidFill>
                  </a:tcPr>
                </a:tc>
                <a:tc>
                  <a:txBody>
                    <a:bodyPr/>
                    <a:lstStyle/>
                    <a:p>
                      <a:pPr algn="ctr" fontAlgn="ctr"/>
                      <a:r>
                        <a:rPr lang="en-US" sz="1100" b="0" i="0" u="none" strike="noStrike">
                          <a:solidFill>
                            <a:srgbClr val="000000"/>
                          </a:solidFill>
                          <a:effectLst/>
                          <a:latin typeface="Calibri"/>
                        </a:rPr>
                        <a:t> </a:t>
                      </a:r>
                    </a:p>
                  </a:txBody>
                  <a:tcPr marL="10058" marR="10058" marT="10058" marB="0" anchor="ctr">
                    <a:lnL>
                      <a:noFill/>
                    </a:lnL>
                    <a:lnR>
                      <a:noFill/>
                    </a:lnR>
                    <a:lnT>
                      <a:noFill/>
                    </a:lnT>
                    <a:lnB>
                      <a:noFill/>
                    </a:lnB>
                    <a:solidFill>
                      <a:srgbClr val="595959"/>
                    </a:solidFill>
                  </a:tcPr>
                </a:tc>
              </a:tr>
              <a:tr h="181039">
                <a:tc>
                  <a:txBody>
                    <a:bodyPr/>
                    <a:lstStyle/>
                    <a:p>
                      <a:pPr algn="l" fontAlgn="ctr"/>
                      <a:r>
                        <a:rPr lang="en-US" sz="1100" b="0" i="0" u="none" strike="noStrike">
                          <a:solidFill>
                            <a:srgbClr val="000000"/>
                          </a:solidFill>
                          <a:effectLst/>
                          <a:latin typeface="Calibri"/>
                        </a:rPr>
                        <a:t>1.Applicatoin Framework</a:t>
                      </a:r>
                    </a:p>
                  </a:txBody>
                  <a:tcPr marL="10058" marR="10058" marT="10058" marB="0" anchor="ctr">
                    <a:lnL>
                      <a:noFill/>
                    </a:lnL>
                    <a:lnR>
                      <a:noFill/>
                    </a:lnR>
                    <a:lnT>
                      <a:noFill/>
                    </a:lnT>
                    <a:lnB>
                      <a:noFill/>
                    </a:lnB>
                    <a:solidFill>
                      <a:srgbClr val="BFBFBF"/>
                    </a:solidFill>
                  </a:tcPr>
                </a:tc>
                <a:tc>
                  <a:txBody>
                    <a:bodyPr/>
                    <a:lstStyle/>
                    <a:p>
                      <a:pPr algn="l" fontAlgn="ctr"/>
                      <a:r>
                        <a:rPr lang="en-US" sz="1100" b="0" i="0" u="none" strike="noStrike">
                          <a:solidFill>
                            <a:srgbClr val="000000"/>
                          </a:solidFill>
                          <a:effectLst/>
                          <a:latin typeface="Calibri"/>
                        </a:rPr>
                        <a:t> </a:t>
                      </a:r>
                    </a:p>
                  </a:txBody>
                  <a:tcPr marL="10058" marR="10058" marT="10058" marB="0" anchor="ctr">
                    <a:lnL>
                      <a:noFill/>
                    </a:lnL>
                    <a:lnR>
                      <a:noFill/>
                    </a:lnR>
                    <a:lnT>
                      <a:noFill/>
                    </a:lnT>
                    <a:lnB>
                      <a:noFill/>
                    </a:lnB>
                    <a:solidFill>
                      <a:srgbClr val="BFBFBF"/>
                    </a:solidFill>
                  </a:tcPr>
                </a:tc>
                <a:tc>
                  <a:txBody>
                    <a:bodyPr/>
                    <a:lstStyle/>
                    <a:p>
                      <a:pPr algn="ctr" fontAlgn="ctr"/>
                      <a:r>
                        <a:rPr lang="en-US" sz="1100" b="0" i="0" u="none" strike="noStrike">
                          <a:solidFill>
                            <a:srgbClr val="000000"/>
                          </a:solidFill>
                          <a:effectLst/>
                          <a:latin typeface="Calibri"/>
                        </a:rPr>
                        <a:t> </a:t>
                      </a:r>
                    </a:p>
                  </a:txBody>
                  <a:tcPr marL="10058" marR="10058" marT="10058" marB="0" anchor="ctr">
                    <a:lnL>
                      <a:noFill/>
                    </a:lnL>
                    <a:lnR>
                      <a:noFill/>
                    </a:lnR>
                    <a:lnT>
                      <a:noFill/>
                    </a:lnT>
                    <a:lnB>
                      <a:noFill/>
                    </a:lnB>
                    <a:solidFill>
                      <a:srgbClr val="BFBFBF"/>
                    </a:solidFill>
                  </a:tcPr>
                </a:tc>
                <a:tc>
                  <a:txBody>
                    <a:bodyPr/>
                    <a:lstStyle/>
                    <a:p>
                      <a:pPr algn="ctr" fontAlgn="ctr"/>
                      <a:r>
                        <a:rPr lang="en-US" sz="1100" b="0" i="0" u="none" strike="noStrike">
                          <a:solidFill>
                            <a:srgbClr val="000000"/>
                          </a:solidFill>
                          <a:effectLst/>
                          <a:latin typeface="Calibri"/>
                        </a:rPr>
                        <a:t> </a:t>
                      </a:r>
                    </a:p>
                  </a:txBody>
                  <a:tcPr marL="10058" marR="10058" marT="10058" marB="0" anchor="ctr">
                    <a:lnL>
                      <a:noFill/>
                    </a:lnL>
                    <a:lnR>
                      <a:noFill/>
                    </a:lnR>
                    <a:lnT>
                      <a:noFill/>
                    </a:lnT>
                    <a:lnB>
                      <a:noFill/>
                    </a:lnB>
                    <a:solidFill>
                      <a:srgbClr val="BFBFBF"/>
                    </a:solidFill>
                  </a:tcPr>
                </a:tc>
                <a:tc>
                  <a:txBody>
                    <a:bodyPr/>
                    <a:lstStyle/>
                    <a:p>
                      <a:pPr algn="ctr" fontAlgn="ctr"/>
                      <a:r>
                        <a:rPr lang="en-US" sz="1100" b="0" i="0" u="none" strike="noStrike">
                          <a:solidFill>
                            <a:srgbClr val="000000"/>
                          </a:solidFill>
                          <a:effectLst/>
                          <a:latin typeface="Calibri"/>
                        </a:rPr>
                        <a:t> </a:t>
                      </a:r>
                    </a:p>
                  </a:txBody>
                  <a:tcPr marL="10058" marR="10058" marT="10058" marB="0" anchor="ctr">
                    <a:lnL>
                      <a:noFill/>
                    </a:lnL>
                    <a:lnR>
                      <a:noFill/>
                    </a:lnR>
                    <a:lnT>
                      <a:noFill/>
                    </a:lnT>
                    <a:lnB>
                      <a:noFill/>
                    </a:lnB>
                    <a:solidFill>
                      <a:srgbClr val="BFBFBF"/>
                    </a:solidFill>
                  </a:tcPr>
                </a:tc>
              </a:tr>
              <a:tr h="724154">
                <a:tc>
                  <a:txBody>
                    <a:bodyPr/>
                    <a:lstStyle/>
                    <a:p>
                      <a:pPr algn="l" fontAlgn="ctr"/>
                      <a:r>
                        <a:rPr lang="en-US" sz="1100" b="0" i="0" u="none" strike="noStrike">
                          <a:solidFill>
                            <a:srgbClr val="000000"/>
                          </a:solidFill>
                          <a:effectLst/>
                          <a:latin typeface="Calibri"/>
                        </a:rPr>
                        <a:t>1a. Design and build basic applicaton frame workin the Xamerine platform</a:t>
                      </a:r>
                    </a:p>
                  </a:txBody>
                  <a:tcPr marL="10058" marR="10058" marT="10058" marB="0" anchor="ctr">
                    <a:lnL>
                      <a:noFill/>
                    </a:lnL>
                    <a:lnR>
                      <a:noFill/>
                    </a:lnR>
                    <a:lnT>
                      <a:noFill/>
                    </a:lnT>
                    <a:lnB>
                      <a:noFill/>
                    </a:lnB>
                  </a:tcPr>
                </a:tc>
                <a:tc>
                  <a:txBody>
                    <a:bodyPr/>
                    <a:lstStyle/>
                    <a:p>
                      <a:pPr algn="l" fontAlgn="ctr"/>
                      <a:r>
                        <a:rPr lang="en-US" sz="1100" b="0" i="0" u="none" strike="noStrike">
                          <a:solidFill>
                            <a:srgbClr val="000000"/>
                          </a:solidFill>
                          <a:effectLst/>
                          <a:latin typeface="Calibri"/>
                        </a:rPr>
                        <a:t>This allow the basic framework of the applicattion to be built in common launge (C#) and than compiled for either the ios and or android platoform.  Allowing for maxium market coverage and saving on dev. Time and cost</a:t>
                      </a:r>
                    </a:p>
                  </a:txBody>
                  <a:tcPr marL="10058" marR="10058" marT="10058"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3</a:t>
                      </a:r>
                    </a:p>
                  </a:txBody>
                  <a:tcPr marL="10058" marR="10058" marT="10058"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3</a:t>
                      </a:r>
                    </a:p>
                  </a:txBody>
                  <a:tcPr marL="10058" marR="10058" marT="10058"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1</a:t>
                      </a:r>
                    </a:p>
                  </a:txBody>
                  <a:tcPr marL="10058" marR="10058" marT="10058" marB="0" anchor="ctr">
                    <a:lnL>
                      <a:noFill/>
                    </a:lnL>
                    <a:lnR>
                      <a:noFill/>
                    </a:lnR>
                    <a:lnT>
                      <a:noFill/>
                    </a:lnT>
                    <a:lnB>
                      <a:noFill/>
                    </a:lnB>
                  </a:tcPr>
                </a:tc>
              </a:tr>
              <a:tr h="181039">
                <a:tc>
                  <a:txBody>
                    <a:bodyPr/>
                    <a:lstStyle/>
                    <a:p>
                      <a:pPr algn="l" fontAlgn="ctr"/>
                      <a:endParaRPr lang="en-US" sz="1100" b="0" i="0" u="none" strike="noStrike">
                        <a:solidFill>
                          <a:srgbClr val="000000"/>
                        </a:solidFill>
                        <a:effectLst/>
                        <a:latin typeface="Calibri"/>
                      </a:endParaRPr>
                    </a:p>
                  </a:txBody>
                  <a:tcPr marL="10058" marR="10058" marT="10058" marB="0" anchor="ctr">
                    <a:lnL>
                      <a:noFill/>
                    </a:lnL>
                    <a:lnR>
                      <a:noFill/>
                    </a:lnR>
                    <a:lnT>
                      <a:noFill/>
                    </a:lnT>
                    <a:lnB>
                      <a:noFill/>
                    </a:lnB>
                  </a:tcPr>
                </a:tc>
                <a:tc>
                  <a:txBody>
                    <a:bodyPr/>
                    <a:lstStyle/>
                    <a:p>
                      <a:pPr algn="l" fontAlgn="ctr"/>
                      <a:endParaRPr lang="en-US" sz="1100" b="0" i="0" u="none" strike="noStrike">
                        <a:solidFill>
                          <a:srgbClr val="000000"/>
                        </a:solidFill>
                        <a:effectLst/>
                        <a:latin typeface="Calibri"/>
                      </a:endParaRPr>
                    </a:p>
                  </a:txBody>
                  <a:tcPr marL="10058" marR="10058" marT="10058"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a:endParaRPr>
                    </a:p>
                  </a:txBody>
                  <a:tcPr marL="10058" marR="10058" marT="10058"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a:endParaRPr>
                    </a:p>
                  </a:txBody>
                  <a:tcPr marL="10058" marR="10058" marT="10058"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a:endParaRPr>
                    </a:p>
                  </a:txBody>
                  <a:tcPr marL="10058" marR="10058" marT="10058" marB="0" anchor="ctr">
                    <a:lnL>
                      <a:noFill/>
                    </a:lnL>
                    <a:lnR>
                      <a:noFill/>
                    </a:lnR>
                    <a:lnT>
                      <a:noFill/>
                    </a:lnT>
                    <a:lnB>
                      <a:noFill/>
                    </a:lnB>
                  </a:tcPr>
                </a:tc>
              </a:tr>
              <a:tr h="181039">
                <a:tc>
                  <a:txBody>
                    <a:bodyPr/>
                    <a:lstStyle/>
                    <a:p>
                      <a:pPr algn="l" fontAlgn="ctr"/>
                      <a:r>
                        <a:rPr lang="en-US" sz="1100" b="0" i="0" u="none" strike="noStrike">
                          <a:solidFill>
                            <a:srgbClr val="000000"/>
                          </a:solidFill>
                          <a:effectLst/>
                          <a:latin typeface="Calibri"/>
                        </a:rPr>
                        <a:t>2.Login </a:t>
                      </a:r>
                    </a:p>
                  </a:txBody>
                  <a:tcPr marL="10058" marR="10058" marT="10058" marB="0" anchor="ctr">
                    <a:lnL>
                      <a:noFill/>
                    </a:lnL>
                    <a:lnR>
                      <a:noFill/>
                    </a:lnR>
                    <a:lnT>
                      <a:noFill/>
                    </a:lnT>
                    <a:lnB>
                      <a:noFill/>
                    </a:lnB>
                    <a:solidFill>
                      <a:srgbClr val="BFBFBF"/>
                    </a:solidFill>
                  </a:tcPr>
                </a:tc>
                <a:tc>
                  <a:txBody>
                    <a:bodyPr/>
                    <a:lstStyle/>
                    <a:p>
                      <a:pPr algn="l" fontAlgn="ctr"/>
                      <a:r>
                        <a:rPr lang="en-US" sz="1100" b="0" i="0" u="none" strike="noStrike">
                          <a:solidFill>
                            <a:srgbClr val="000000"/>
                          </a:solidFill>
                          <a:effectLst/>
                          <a:latin typeface="Calibri"/>
                        </a:rPr>
                        <a:t> </a:t>
                      </a:r>
                    </a:p>
                  </a:txBody>
                  <a:tcPr marL="10058" marR="10058" marT="10058" marB="0" anchor="ctr">
                    <a:lnL>
                      <a:noFill/>
                    </a:lnL>
                    <a:lnR>
                      <a:noFill/>
                    </a:lnR>
                    <a:lnT>
                      <a:noFill/>
                    </a:lnT>
                    <a:lnB>
                      <a:noFill/>
                    </a:lnB>
                    <a:solidFill>
                      <a:srgbClr val="BFBFBF"/>
                    </a:solidFill>
                  </a:tcPr>
                </a:tc>
                <a:tc>
                  <a:txBody>
                    <a:bodyPr/>
                    <a:lstStyle/>
                    <a:p>
                      <a:pPr algn="ctr" fontAlgn="ctr"/>
                      <a:r>
                        <a:rPr lang="en-US" sz="1100" b="0" i="0" u="none" strike="noStrike">
                          <a:solidFill>
                            <a:srgbClr val="000000"/>
                          </a:solidFill>
                          <a:effectLst/>
                          <a:latin typeface="Calibri"/>
                        </a:rPr>
                        <a:t> </a:t>
                      </a:r>
                    </a:p>
                  </a:txBody>
                  <a:tcPr marL="10058" marR="10058" marT="10058" marB="0" anchor="ctr">
                    <a:lnL>
                      <a:noFill/>
                    </a:lnL>
                    <a:lnR>
                      <a:noFill/>
                    </a:lnR>
                    <a:lnT>
                      <a:noFill/>
                    </a:lnT>
                    <a:lnB>
                      <a:noFill/>
                    </a:lnB>
                    <a:solidFill>
                      <a:srgbClr val="BFBFBF"/>
                    </a:solidFill>
                  </a:tcPr>
                </a:tc>
                <a:tc>
                  <a:txBody>
                    <a:bodyPr/>
                    <a:lstStyle/>
                    <a:p>
                      <a:pPr algn="ctr" fontAlgn="ctr"/>
                      <a:r>
                        <a:rPr lang="en-US" sz="1100" b="0" i="0" u="none" strike="noStrike">
                          <a:solidFill>
                            <a:srgbClr val="000000"/>
                          </a:solidFill>
                          <a:effectLst/>
                          <a:latin typeface="Calibri"/>
                        </a:rPr>
                        <a:t> </a:t>
                      </a:r>
                    </a:p>
                  </a:txBody>
                  <a:tcPr marL="10058" marR="10058" marT="10058" marB="0" anchor="ctr">
                    <a:lnL>
                      <a:noFill/>
                    </a:lnL>
                    <a:lnR>
                      <a:noFill/>
                    </a:lnR>
                    <a:lnT>
                      <a:noFill/>
                    </a:lnT>
                    <a:lnB>
                      <a:noFill/>
                    </a:lnB>
                    <a:solidFill>
                      <a:srgbClr val="BFBFBF"/>
                    </a:solidFill>
                  </a:tcPr>
                </a:tc>
                <a:tc>
                  <a:txBody>
                    <a:bodyPr/>
                    <a:lstStyle/>
                    <a:p>
                      <a:pPr algn="ctr" fontAlgn="ctr"/>
                      <a:r>
                        <a:rPr lang="en-US" sz="1100" b="0" i="0" u="none" strike="noStrike">
                          <a:solidFill>
                            <a:srgbClr val="000000"/>
                          </a:solidFill>
                          <a:effectLst/>
                          <a:latin typeface="Calibri"/>
                        </a:rPr>
                        <a:t> </a:t>
                      </a:r>
                    </a:p>
                  </a:txBody>
                  <a:tcPr marL="10058" marR="10058" marT="10058" marB="0" anchor="ctr">
                    <a:lnL>
                      <a:noFill/>
                    </a:lnL>
                    <a:lnR>
                      <a:noFill/>
                    </a:lnR>
                    <a:lnT>
                      <a:noFill/>
                    </a:lnT>
                    <a:lnB>
                      <a:noFill/>
                    </a:lnB>
                    <a:solidFill>
                      <a:srgbClr val="BFBFBF"/>
                    </a:solidFill>
                  </a:tcPr>
                </a:tc>
              </a:tr>
              <a:tr h="724154">
                <a:tc>
                  <a:txBody>
                    <a:bodyPr/>
                    <a:lstStyle/>
                    <a:p>
                      <a:pPr algn="l" fontAlgn="ctr"/>
                      <a:r>
                        <a:rPr lang="en-US" sz="1100" b="0" i="0" u="none" strike="noStrike">
                          <a:solidFill>
                            <a:srgbClr val="000000"/>
                          </a:solidFill>
                          <a:effectLst/>
                          <a:latin typeface="Calibri"/>
                        </a:rPr>
                        <a:t>1a. Allow the user to user social media login to again access into the application </a:t>
                      </a:r>
                    </a:p>
                  </a:txBody>
                  <a:tcPr marL="10058" marR="10058" marT="10058" marB="0" anchor="ctr">
                    <a:lnL>
                      <a:noFill/>
                    </a:lnL>
                    <a:lnR>
                      <a:noFill/>
                    </a:lnR>
                    <a:lnT>
                      <a:noFill/>
                    </a:lnT>
                    <a:lnB>
                      <a:noFill/>
                    </a:lnB>
                  </a:tcPr>
                </a:tc>
                <a:tc>
                  <a:txBody>
                    <a:bodyPr/>
                    <a:lstStyle/>
                    <a:p>
                      <a:pPr algn="l" fontAlgn="ctr"/>
                      <a:r>
                        <a:rPr lang="en-US" sz="1100" b="0" i="0" u="none" strike="noStrike">
                          <a:solidFill>
                            <a:srgbClr val="000000"/>
                          </a:solidFill>
                          <a:effectLst/>
                          <a:latin typeface="Calibri"/>
                        </a:rPr>
                        <a:t>This will allow for a quick and easy onboarding process to new and returning users.  This will also allow access to the users social media api data</a:t>
                      </a:r>
                    </a:p>
                  </a:txBody>
                  <a:tcPr marL="10058" marR="10058" marT="10058"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4</a:t>
                      </a:r>
                    </a:p>
                  </a:txBody>
                  <a:tcPr marL="10058" marR="10058" marT="10058"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4</a:t>
                      </a:r>
                    </a:p>
                  </a:txBody>
                  <a:tcPr marL="10058" marR="10058" marT="10058"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3</a:t>
                      </a:r>
                    </a:p>
                  </a:txBody>
                  <a:tcPr marL="10058" marR="10058" marT="10058" marB="0" anchor="ctr">
                    <a:lnL>
                      <a:noFill/>
                    </a:lnL>
                    <a:lnR>
                      <a:noFill/>
                    </a:lnR>
                    <a:lnT>
                      <a:noFill/>
                    </a:lnT>
                    <a:lnB>
                      <a:noFill/>
                    </a:lnB>
                  </a:tcPr>
                </a:tc>
              </a:tr>
              <a:tr h="181039">
                <a:tc>
                  <a:txBody>
                    <a:bodyPr/>
                    <a:lstStyle/>
                    <a:p>
                      <a:pPr algn="l" fontAlgn="ctr"/>
                      <a:endParaRPr lang="en-US" sz="1100" b="0" i="0" u="none" strike="noStrike">
                        <a:solidFill>
                          <a:srgbClr val="000000"/>
                        </a:solidFill>
                        <a:effectLst/>
                        <a:latin typeface="Calibri"/>
                      </a:endParaRPr>
                    </a:p>
                  </a:txBody>
                  <a:tcPr marL="10058" marR="10058" marT="10058" marB="0" anchor="ctr">
                    <a:lnL>
                      <a:noFill/>
                    </a:lnL>
                    <a:lnR>
                      <a:noFill/>
                    </a:lnR>
                    <a:lnT>
                      <a:noFill/>
                    </a:lnT>
                    <a:lnB>
                      <a:noFill/>
                    </a:lnB>
                  </a:tcPr>
                </a:tc>
                <a:tc>
                  <a:txBody>
                    <a:bodyPr/>
                    <a:lstStyle/>
                    <a:p>
                      <a:pPr algn="l" fontAlgn="ctr"/>
                      <a:endParaRPr lang="en-US" sz="1100" b="0" i="0" u="none" strike="noStrike">
                        <a:solidFill>
                          <a:srgbClr val="000000"/>
                        </a:solidFill>
                        <a:effectLst/>
                        <a:latin typeface="Calibri"/>
                      </a:endParaRPr>
                    </a:p>
                  </a:txBody>
                  <a:tcPr marL="10058" marR="10058" marT="10058"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a:endParaRPr>
                    </a:p>
                  </a:txBody>
                  <a:tcPr marL="10058" marR="10058" marT="10058"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a:endParaRPr>
                    </a:p>
                  </a:txBody>
                  <a:tcPr marL="10058" marR="10058" marT="10058"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a:endParaRPr>
                    </a:p>
                  </a:txBody>
                  <a:tcPr marL="10058" marR="10058" marT="10058" marB="0" anchor="ctr">
                    <a:lnL>
                      <a:noFill/>
                    </a:lnL>
                    <a:lnR>
                      <a:noFill/>
                    </a:lnR>
                    <a:lnT>
                      <a:noFill/>
                    </a:lnT>
                    <a:lnB>
                      <a:noFill/>
                    </a:lnB>
                  </a:tcPr>
                </a:tc>
              </a:tr>
              <a:tr h="181039">
                <a:tc>
                  <a:txBody>
                    <a:bodyPr/>
                    <a:lstStyle/>
                    <a:p>
                      <a:pPr algn="l" fontAlgn="ctr"/>
                      <a:r>
                        <a:rPr lang="en-US" sz="1100" b="0" i="0" u="none" strike="noStrike">
                          <a:solidFill>
                            <a:srgbClr val="000000"/>
                          </a:solidFill>
                          <a:effectLst/>
                          <a:latin typeface="Calibri"/>
                        </a:rPr>
                        <a:t>3. Account Setup Wizard</a:t>
                      </a:r>
                    </a:p>
                  </a:txBody>
                  <a:tcPr marL="10058" marR="10058" marT="10058" marB="0" anchor="ctr">
                    <a:lnL>
                      <a:noFill/>
                    </a:lnL>
                    <a:lnR>
                      <a:noFill/>
                    </a:lnR>
                    <a:lnT>
                      <a:noFill/>
                    </a:lnT>
                    <a:lnB>
                      <a:noFill/>
                    </a:lnB>
                    <a:solidFill>
                      <a:srgbClr val="BFBFBF"/>
                    </a:solidFill>
                  </a:tcPr>
                </a:tc>
                <a:tc>
                  <a:txBody>
                    <a:bodyPr/>
                    <a:lstStyle/>
                    <a:p>
                      <a:pPr algn="l" fontAlgn="ctr"/>
                      <a:r>
                        <a:rPr lang="en-US" sz="1100" b="0" i="0" u="none" strike="noStrike">
                          <a:solidFill>
                            <a:srgbClr val="000000"/>
                          </a:solidFill>
                          <a:effectLst/>
                          <a:latin typeface="Calibri"/>
                        </a:rPr>
                        <a:t> </a:t>
                      </a:r>
                    </a:p>
                  </a:txBody>
                  <a:tcPr marL="10058" marR="10058" marT="10058" marB="0" anchor="ctr">
                    <a:lnL>
                      <a:noFill/>
                    </a:lnL>
                    <a:lnR>
                      <a:noFill/>
                    </a:lnR>
                    <a:lnT>
                      <a:noFill/>
                    </a:lnT>
                    <a:lnB>
                      <a:noFill/>
                    </a:lnB>
                    <a:solidFill>
                      <a:srgbClr val="BFBFBF"/>
                    </a:solidFill>
                  </a:tcPr>
                </a:tc>
                <a:tc>
                  <a:txBody>
                    <a:bodyPr/>
                    <a:lstStyle/>
                    <a:p>
                      <a:pPr algn="ctr" fontAlgn="ctr"/>
                      <a:r>
                        <a:rPr lang="en-US" sz="1100" b="0" i="0" u="none" strike="noStrike">
                          <a:solidFill>
                            <a:srgbClr val="000000"/>
                          </a:solidFill>
                          <a:effectLst/>
                          <a:latin typeface="Calibri"/>
                        </a:rPr>
                        <a:t> </a:t>
                      </a:r>
                    </a:p>
                  </a:txBody>
                  <a:tcPr marL="10058" marR="10058" marT="10058" marB="0" anchor="ctr">
                    <a:lnL>
                      <a:noFill/>
                    </a:lnL>
                    <a:lnR>
                      <a:noFill/>
                    </a:lnR>
                    <a:lnT>
                      <a:noFill/>
                    </a:lnT>
                    <a:lnB>
                      <a:noFill/>
                    </a:lnB>
                    <a:solidFill>
                      <a:srgbClr val="BFBFBF"/>
                    </a:solidFill>
                  </a:tcPr>
                </a:tc>
                <a:tc>
                  <a:txBody>
                    <a:bodyPr/>
                    <a:lstStyle/>
                    <a:p>
                      <a:pPr algn="ctr" fontAlgn="ctr"/>
                      <a:r>
                        <a:rPr lang="en-US" sz="1100" b="0" i="0" u="none" strike="noStrike">
                          <a:solidFill>
                            <a:srgbClr val="000000"/>
                          </a:solidFill>
                          <a:effectLst/>
                          <a:latin typeface="Calibri"/>
                        </a:rPr>
                        <a:t> </a:t>
                      </a:r>
                    </a:p>
                  </a:txBody>
                  <a:tcPr marL="10058" marR="10058" marT="10058" marB="0" anchor="ctr">
                    <a:lnL>
                      <a:noFill/>
                    </a:lnL>
                    <a:lnR>
                      <a:noFill/>
                    </a:lnR>
                    <a:lnT>
                      <a:noFill/>
                    </a:lnT>
                    <a:lnB>
                      <a:noFill/>
                    </a:lnB>
                    <a:solidFill>
                      <a:srgbClr val="BFBFBF"/>
                    </a:solidFill>
                  </a:tcPr>
                </a:tc>
                <a:tc>
                  <a:txBody>
                    <a:bodyPr/>
                    <a:lstStyle/>
                    <a:p>
                      <a:pPr algn="ctr" fontAlgn="ctr"/>
                      <a:r>
                        <a:rPr lang="en-US" sz="1100" b="0" i="0" u="none" strike="noStrike">
                          <a:solidFill>
                            <a:srgbClr val="000000"/>
                          </a:solidFill>
                          <a:effectLst/>
                          <a:latin typeface="Calibri"/>
                        </a:rPr>
                        <a:t> </a:t>
                      </a:r>
                    </a:p>
                  </a:txBody>
                  <a:tcPr marL="10058" marR="10058" marT="10058" marB="0" anchor="ctr">
                    <a:lnL>
                      <a:noFill/>
                    </a:lnL>
                    <a:lnR>
                      <a:noFill/>
                    </a:lnR>
                    <a:lnT>
                      <a:noFill/>
                    </a:lnT>
                    <a:lnB>
                      <a:noFill/>
                    </a:lnB>
                    <a:solidFill>
                      <a:srgbClr val="BFBFBF"/>
                    </a:solidFill>
                  </a:tcPr>
                </a:tc>
              </a:tr>
              <a:tr h="724154">
                <a:tc>
                  <a:txBody>
                    <a:bodyPr/>
                    <a:lstStyle/>
                    <a:p>
                      <a:pPr algn="l" fontAlgn="ctr"/>
                      <a:r>
                        <a:rPr lang="en-US" sz="1100" b="0" i="0" u="none" strike="noStrike">
                          <a:solidFill>
                            <a:srgbClr val="000000"/>
                          </a:solidFill>
                          <a:effectLst/>
                          <a:latin typeface="Calibri"/>
                        </a:rPr>
                        <a:t>3a. Set by the users preferences after login</a:t>
                      </a:r>
                    </a:p>
                  </a:txBody>
                  <a:tcPr marL="10058" marR="10058" marT="10058" marB="0" anchor="ctr">
                    <a:lnL>
                      <a:noFill/>
                    </a:lnL>
                    <a:lnR>
                      <a:noFill/>
                    </a:lnR>
                    <a:lnT>
                      <a:noFill/>
                    </a:lnT>
                    <a:lnB>
                      <a:noFill/>
                    </a:lnB>
                  </a:tcPr>
                </a:tc>
                <a:tc>
                  <a:txBody>
                    <a:bodyPr/>
                    <a:lstStyle/>
                    <a:p>
                      <a:pPr algn="l" fontAlgn="ctr"/>
                      <a:r>
                        <a:rPr lang="en-US" sz="1100" b="0" i="0" u="none" strike="noStrike">
                          <a:solidFill>
                            <a:srgbClr val="000000"/>
                          </a:solidFill>
                          <a:effectLst/>
                          <a:latin typeface="Calibri"/>
                        </a:rPr>
                        <a:t>This will combination of questions about location, price point, ect and logins to the users local media account. The inputs from this section will feed directly into the r.e.a., the more data the more accurate the results</a:t>
                      </a:r>
                    </a:p>
                  </a:txBody>
                  <a:tcPr marL="10058" marR="10058" marT="10058"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3</a:t>
                      </a:r>
                    </a:p>
                  </a:txBody>
                  <a:tcPr marL="10058" marR="10058" marT="10058"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3</a:t>
                      </a:r>
                    </a:p>
                  </a:txBody>
                  <a:tcPr marL="10058" marR="10058" marT="10058"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Calibri"/>
                        </a:rPr>
                        <a:t>3</a:t>
                      </a:r>
                    </a:p>
                  </a:txBody>
                  <a:tcPr marL="10058" marR="10058" marT="10058" marB="0" anchor="ctr">
                    <a:lnL>
                      <a:noFill/>
                    </a:lnL>
                    <a:lnR>
                      <a:noFill/>
                    </a:lnR>
                    <a:lnT>
                      <a:noFill/>
                    </a:lnT>
                    <a:lnB>
                      <a:noFill/>
                    </a:lnB>
                  </a:tcPr>
                </a:tc>
              </a:tr>
            </a:tbl>
          </a:graphicData>
        </a:graphic>
      </p:graphicFrame>
    </p:spTree>
    <p:extLst>
      <p:ext uri="{BB962C8B-B14F-4D97-AF65-F5344CB8AC3E}">
        <p14:creationId xmlns:p14="http://schemas.microsoft.com/office/powerpoint/2010/main" val="390407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73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Features continued</a:t>
            </a:r>
            <a:endParaRPr lang="en-US" sz="2800" dirty="0"/>
          </a:p>
        </p:txBody>
      </p:sp>
      <p:graphicFrame>
        <p:nvGraphicFramePr>
          <p:cNvPr id="6" name="Table 5"/>
          <p:cNvGraphicFramePr>
            <a:graphicFrameLocks noGrp="1"/>
          </p:cNvGraphicFramePr>
          <p:nvPr/>
        </p:nvGraphicFramePr>
        <p:xfrm>
          <a:off x="457200" y="2007177"/>
          <a:ext cx="8229599" cy="3712008"/>
        </p:xfrm>
        <a:graphic>
          <a:graphicData uri="http://schemas.openxmlformats.org/drawingml/2006/table">
            <a:tbl>
              <a:tblPr/>
              <a:tblGrid>
                <a:gridCol w="1739776"/>
                <a:gridCol w="4234982"/>
                <a:gridCol w="961455"/>
                <a:gridCol w="743983"/>
                <a:gridCol w="549403"/>
              </a:tblGrid>
              <a:tr h="206026">
                <a:tc>
                  <a:txBody>
                    <a:bodyPr/>
                    <a:lstStyle/>
                    <a:p>
                      <a:pPr algn="l" fontAlgn="ctr"/>
                      <a:r>
                        <a:rPr lang="en-US" sz="1300" b="0" i="0" u="none" strike="noStrike">
                          <a:solidFill>
                            <a:srgbClr val="000000"/>
                          </a:solidFill>
                          <a:effectLst/>
                          <a:latin typeface="Calibri"/>
                        </a:rPr>
                        <a:t>4.User Preferences</a:t>
                      </a:r>
                    </a:p>
                  </a:txBody>
                  <a:tcPr marL="11446" marR="11446" marT="11446" marB="0" anchor="ctr">
                    <a:lnL>
                      <a:noFill/>
                    </a:lnL>
                    <a:lnR>
                      <a:noFill/>
                    </a:lnR>
                    <a:lnT>
                      <a:noFill/>
                    </a:lnT>
                    <a:lnB>
                      <a:noFill/>
                    </a:lnB>
                    <a:solidFill>
                      <a:srgbClr val="BFBFBF"/>
                    </a:solidFill>
                  </a:tcPr>
                </a:tc>
                <a:tc>
                  <a:txBody>
                    <a:bodyPr/>
                    <a:lstStyle/>
                    <a:p>
                      <a:pPr algn="l" fontAlgn="ctr"/>
                      <a:r>
                        <a:rPr lang="en-US" sz="1300" b="0" i="0" u="none" strike="noStrike">
                          <a:solidFill>
                            <a:srgbClr val="000000"/>
                          </a:solidFill>
                          <a:effectLst/>
                          <a:latin typeface="Calibri"/>
                        </a:rPr>
                        <a:t>Data to feed into the recommendation engine</a:t>
                      </a:r>
                    </a:p>
                  </a:txBody>
                  <a:tcPr marL="11446" marR="11446" marT="11446" marB="0" anchor="ctr">
                    <a:lnL>
                      <a:noFill/>
                    </a:lnL>
                    <a:lnR>
                      <a:noFill/>
                    </a:lnR>
                    <a:lnT>
                      <a:noFill/>
                    </a:lnT>
                    <a:lnB>
                      <a:noFill/>
                    </a:lnB>
                    <a:solidFill>
                      <a:srgbClr val="BFBFBF"/>
                    </a:solidFill>
                  </a:tcPr>
                </a:tc>
                <a:tc>
                  <a:txBody>
                    <a:bodyPr/>
                    <a:lstStyle/>
                    <a:p>
                      <a:pPr algn="ctr" fontAlgn="ctr"/>
                      <a:r>
                        <a:rPr lang="en-US" sz="1300" b="0" i="0" u="none" strike="noStrike">
                          <a:solidFill>
                            <a:srgbClr val="000000"/>
                          </a:solidFill>
                          <a:effectLst/>
                          <a:latin typeface="Calibri"/>
                        </a:rPr>
                        <a:t> </a:t>
                      </a:r>
                    </a:p>
                  </a:txBody>
                  <a:tcPr marL="11446" marR="11446" marT="11446" marB="0" anchor="ctr">
                    <a:lnL>
                      <a:noFill/>
                    </a:lnL>
                    <a:lnR>
                      <a:noFill/>
                    </a:lnR>
                    <a:lnT>
                      <a:noFill/>
                    </a:lnT>
                    <a:lnB>
                      <a:noFill/>
                    </a:lnB>
                    <a:solidFill>
                      <a:srgbClr val="BFBFBF"/>
                    </a:solidFill>
                  </a:tcPr>
                </a:tc>
                <a:tc>
                  <a:txBody>
                    <a:bodyPr/>
                    <a:lstStyle/>
                    <a:p>
                      <a:pPr algn="ctr" fontAlgn="ctr"/>
                      <a:r>
                        <a:rPr lang="en-US" sz="1300" b="0" i="0" u="none" strike="noStrike">
                          <a:solidFill>
                            <a:srgbClr val="000000"/>
                          </a:solidFill>
                          <a:effectLst/>
                          <a:latin typeface="Calibri"/>
                        </a:rPr>
                        <a:t> </a:t>
                      </a:r>
                    </a:p>
                  </a:txBody>
                  <a:tcPr marL="11446" marR="11446" marT="11446" marB="0" anchor="ctr">
                    <a:lnL>
                      <a:noFill/>
                    </a:lnL>
                    <a:lnR>
                      <a:noFill/>
                    </a:lnR>
                    <a:lnT>
                      <a:noFill/>
                    </a:lnT>
                    <a:lnB>
                      <a:noFill/>
                    </a:lnB>
                    <a:solidFill>
                      <a:srgbClr val="BFBFBF"/>
                    </a:solidFill>
                  </a:tcPr>
                </a:tc>
                <a:tc>
                  <a:txBody>
                    <a:bodyPr/>
                    <a:lstStyle/>
                    <a:p>
                      <a:pPr algn="ctr" fontAlgn="ctr"/>
                      <a:r>
                        <a:rPr lang="en-US" sz="1300" b="0" i="0" u="none" strike="noStrike">
                          <a:solidFill>
                            <a:srgbClr val="000000"/>
                          </a:solidFill>
                          <a:effectLst/>
                          <a:latin typeface="Calibri"/>
                        </a:rPr>
                        <a:t> </a:t>
                      </a:r>
                    </a:p>
                  </a:txBody>
                  <a:tcPr marL="11446" marR="11446" marT="11446" marB="0" anchor="ctr">
                    <a:lnL>
                      <a:noFill/>
                    </a:lnL>
                    <a:lnR>
                      <a:noFill/>
                    </a:lnR>
                    <a:lnT>
                      <a:noFill/>
                    </a:lnT>
                    <a:lnB>
                      <a:noFill/>
                    </a:lnB>
                    <a:solidFill>
                      <a:srgbClr val="BFBFBF"/>
                    </a:solidFill>
                  </a:tcPr>
                </a:tc>
              </a:tr>
              <a:tr h="618078">
                <a:tc>
                  <a:txBody>
                    <a:bodyPr/>
                    <a:lstStyle/>
                    <a:p>
                      <a:pPr algn="l" fontAlgn="ctr"/>
                      <a:r>
                        <a:rPr lang="en-US" sz="1300" b="0" i="0" u="none" strike="noStrike">
                          <a:solidFill>
                            <a:srgbClr val="000000"/>
                          </a:solidFill>
                          <a:effectLst/>
                          <a:latin typeface="Calibri"/>
                        </a:rPr>
                        <a:t>4a. Integrate list of artists from the users local device</a:t>
                      </a:r>
                    </a:p>
                  </a:txBody>
                  <a:tcPr marL="11446" marR="11446" marT="11446" marB="0" anchor="ctr">
                    <a:lnL>
                      <a:noFill/>
                    </a:lnL>
                    <a:lnR>
                      <a:noFill/>
                    </a:lnR>
                    <a:lnT>
                      <a:noFill/>
                    </a:lnT>
                    <a:lnB>
                      <a:noFill/>
                    </a:lnB>
                  </a:tcPr>
                </a:tc>
                <a:tc>
                  <a:txBody>
                    <a:bodyPr/>
                    <a:lstStyle/>
                    <a:p>
                      <a:pPr algn="l" fontAlgn="ctr"/>
                      <a:r>
                        <a:rPr lang="en-US" sz="1300" b="0" i="0" u="none" strike="noStrike">
                          <a:solidFill>
                            <a:srgbClr val="000000"/>
                          </a:solidFill>
                          <a:effectLst/>
                          <a:latin typeface="Calibri"/>
                        </a:rPr>
                        <a:t>The artists, genre, and the number of plays are factored into the recommendation engine to get a better prediction if a user will like a show or not</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4</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4</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2</a:t>
                      </a:r>
                    </a:p>
                  </a:txBody>
                  <a:tcPr marL="11446" marR="11446" marT="11446" marB="0" anchor="ctr">
                    <a:lnL>
                      <a:noFill/>
                    </a:lnL>
                    <a:lnR>
                      <a:noFill/>
                    </a:lnR>
                    <a:lnT>
                      <a:noFill/>
                    </a:lnT>
                    <a:lnB>
                      <a:noFill/>
                    </a:lnB>
                  </a:tcPr>
                </a:tc>
              </a:tr>
              <a:tr h="618078">
                <a:tc>
                  <a:txBody>
                    <a:bodyPr/>
                    <a:lstStyle/>
                    <a:p>
                      <a:pPr algn="l" fontAlgn="ctr"/>
                      <a:r>
                        <a:rPr lang="en-US" sz="1300" b="0" i="0" u="none" strike="noStrike">
                          <a:solidFill>
                            <a:srgbClr val="000000"/>
                          </a:solidFill>
                          <a:effectLst/>
                          <a:latin typeface="Calibri"/>
                        </a:rPr>
                        <a:t>4b. Integrate with the Facebook API to get a list of liked Bands </a:t>
                      </a:r>
                    </a:p>
                  </a:txBody>
                  <a:tcPr marL="11446" marR="11446" marT="11446" marB="0" anchor="ctr">
                    <a:lnL>
                      <a:noFill/>
                    </a:lnL>
                    <a:lnR>
                      <a:noFill/>
                    </a:lnR>
                    <a:lnT>
                      <a:noFill/>
                    </a:lnT>
                    <a:lnB>
                      <a:noFill/>
                    </a:lnB>
                  </a:tcPr>
                </a:tc>
                <a:tc>
                  <a:txBody>
                    <a:bodyPr/>
                    <a:lstStyle/>
                    <a:p>
                      <a:pPr algn="l" fontAlgn="ctr"/>
                      <a:r>
                        <a:rPr lang="en-US" sz="1300" b="0" i="0" u="none" strike="noStrike">
                          <a:solidFill>
                            <a:srgbClr val="000000"/>
                          </a:solidFill>
                          <a:effectLst/>
                          <a:latin typeface="Calibri"/>
                        </a:rPr>
                        <a:t>The artist and genre are added into the recommendation engine to get a better prediction if a user will like a like show or not</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4</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4</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2</a:t>
                      </a:r>
                    </a:p>
                  </a:txBody>
                  <a:tcPr marL="11446" marR="11446" marT="11446" marB="0" anchor="ctr">
                    <a:lnL>
                      <a:noFill/>
                    </a:lnL>
                    <a:lnR>
                      <a:noFill/>
                    </a:lnR>
                    <a:lnT>
                      <a:noFill/>
                    </a:lnT>
                    <a:lnB>
                      <a:noFill/>
                    </a:lnB>
                  </a:tcPr>
                </a:tc>
              </a:tr>
              <a:tr h="618078">
                <a:tc>
                  <a:txBody>
                    <a:bodyPr/>
                    <a:lstStyle/>
                    <a:p>
                      <a:pPr algn="l" fontAlgn="ctr"/>
                      <a:r>
                        <a:rPr lang="en-US" sz="1300" b="0" i="0" u="none" strike="noStrike">
                          <a:solidFill>
                            <a:srgbClr val="000000"/>
                          </a:solidFill>
                          <a:effectLst/>
                          <a:latin typeface="Calibri"/>
                        </a:rPr>
                        <a:t>4c. Integrate with music social APIs ( Pandora, Spottily, Google Play, ect)</a:t>
                      </a:r>
                    </a:p>
                  </a:txBody>
                  <a:tcPr marL="11446" marR="11446" marT="11446" marB="0" anchor="ctr">
                    <a:lnL>
                      <a:noFill/>
                    </a:lnL>
                    <a:lnR>
                      <a:noFill/>
                    </a:lnR>
                    <a:lnT>
                      <a:noFill/>
                    </a:lnT>
                    <a:lnB>
                      <a:noFill/>
                    </a:lnB>
                  </a:tcPr>
                </a:tc>
                <a:tc>
                  <a:txBody>
                    <a:bodyPr/>
                    <a:lstStyle/>
                    <a:p>
                      <a:pPr algn="l" fontAlgn="ctr"/>
                      <a:r>
                        <a:rPr lang="en-US" sz="1300" b="0" i="0" u="none" strike="noStrike">
                          <a:solidFill>
                            <a:srgbClr val="000000"/>
                          </a:solidFill>
                          <a:effectLst/>
                          <a:latin typeface="Calibri"/>
                        </a:rPr>
                        <a:t>The artist and genre are added into the recommendation engine to get a better prediction if a user will like a like show or not</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4</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4</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2</a:t>
                      </a:r>
                    </a:p>
                  </a:txBody>
                  <a:tcPr marL="11446" marR="11446" marT="11446" marB="0" anchor="ctr">
                    <a:lnL>
                      <a:noFill/>
                    </a:lnL>
                    <a:lnR>
                      <a:noFill/>
                    </a:lnR>
                    <a:lnT>
                      <a:noFill/>
                    </a:lnT>
                    <a:lnB>
                      <a:noFill/>
                    </a:lnB>
                  </a:tcPr>
                </a:tc>
              </a:tr>
              <a:tr h="824105">
                <a:tc>
                  <a:txBody>
                    <a:bodyPr/>
                    <a:lstStyle/>
                    <a:p>
                      <a:pPr algn="l" fontAlgn="ctr"/>
                      <a:r>
                        <a:rPr lang="en-US" sz="1300" b="0" i="0" u="none" strike="noStrike">
                          <a:solidFill>
                            <a:srgbClr val="000000"/>
                          </a:solidFill>
                          <a:effectLst/>
                          <a:latin typeface="Calibri"/>
                        </a:rPr>
                        <a:t>4d.Intergrate with the Facebook API see which friends are going to which shows and when</a:t>
                      </a:r>
                    </a:p>
                  </a:txBody>
                  <a:tcPr marL="11446" marR="11446" marT="11446" marB="0" anchor="ctr">
                    <a:lnL>
                      <a:noFill/>
                    </a:lnL>
                    <a:lnR>
                      <a:noFill/>
                    </a:lnR>
                    <a:lnT>
                      <a:noFill/>
                    </a:lnT>
                    <a:lnB>
                      <a:noFill/>
                    </a:lnB>
                  </a:tcPr>
                </a:tc>
                <a:tc>
                  <a:txBody>
                    <a:bodyPr/>
                    <a:lstStyle/>
                    <a:p>
                      <a:pPr algn="l" fontAlgn="ctr"/>
                      <a:r>
                        <a:rPr lang="en-US" sz="1300" b="0" i="0" u="none" strike="noStrike">
                          <a:solidFill>
                            <a:srgbClr val="000000"/>
                          </a:solidFill>
                          <a:effectLst/>
                          <a:latin typeface="Calibri"/>
                        </a:rPr>
                        <a:t>The number of friends that are going to a show and if they liked the band's FB page are data to be fed into the recommendation engine </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4</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4</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2</a:t>
                      </a:r>
                    </a:p>
                  </a:txBody>
                  <a:tcPr marL="11446" marR="11446" marT="11446" marB="0" anchor="ctr">
                    <a:lnL>
                      <a:noFill/>
                    </a:lnL>
                    <a:lnR>
                      <a:noFill/>
                    </a:lnR>
                    <a:lnT>
                      <a:noFill/>
                    </a:lnT>
                    <a:lnB>
                      <a:noFill/>
                    </a:lnB>
                  </a:tcPr>
                </a:tc>
              </a:tr>
              <a:tr h="412052">
                <a:tc>
                  <a:txBody>
                    <a:bodyPr/>
                    <a:lstStyle/>
                    <a:p>
                      <a:pPr algn="l" fontAlgn="ctr"/>
                      <a:r>
                        <a:rPr lang="en-US" sz="1300" b="0" i="0" u="none" strike="noStrike">
                          <a:solidFill>
                            <a:srgbClr val="000000"/>
                          </a:solidFill>
                          <a:effectLst/>
                          <a:latin typeface="Calibri"/>
                        </a:rPr>
                        <a:t>4e. Price Point</a:t>
                      </a:r>
                    </a:p>
                  </a:txBody>
                  <a:tcPr marL="11446" marR="11446" marT="11446" marB="0" anchor="ctr">
                    <a:lnL>
                      <a:noFill/>
                    </a:lnL>
                    <a:lnR>
                      <a:noFill/>
                    </a:lnR>
                    <a:lnT>
                      <a:noFill/>
                    </a:lnT>
                    <a:lnB>
                      <a:noFill/>
                    </a:lnB>
                  </a:tcPr>
                </a:tc>
                <a:tc>
                  <a:txBody>
                    <a:bodyPr/>
                    <a:lstStyle/>
                    <a:p>
                      <a:pPr algn="l" fontAlgn="ctr"/>
                      <a:r>
                        <a:rPr lang="en-US" sz="1300" b="0" i="0" u="none" strike="noStrike">
                          <a:solidFill>
                            <a:srgbClr val="000000"/>
                          </a:solidFill>
                          <a:effectLst/>
                          <a:latin typeface="Calibri"/>
                        </a:rPr>
                        <a:t>Build a system in which the user can set the maximum dollar value that they will pay for a live show.</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5</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5</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2</a:t>
                      </a:r>
                    </a:p>
                  </a:txBody>
                  <a:tcPr marL="11446" marR="11446" marT="11446" marB="0" anchor="ctr">
                    <a:lnL>
                      <a:noFill/>
                    </a:lnL>
                    <a:lnR>
                      <a:noFill/>
                    </a:lnR>
                    <a:lnT>
                      <a:noFill/>
                    </a:lnT>
                    <a:lnB>
                      <a:noFill/>
                    </a:lnB>
                  </a:tcPr>
                </a:tc>
              </a:tr>
              <a:tr h="412052">
                <a:tc>
                  <a:txBody>
                    <a:bodyPr/>
                    <a:lstStyle/>
                    <a:p>
                      <a:pPr algn="l" fontAlgn="ctr"/>
                      <a:r>
                        <a:rPr lang="en-US" sz="1300" b="0" i="0" u="none" strike="noStrike">
                          <a:solidFill>
                            <a:srgbClr val="000000"/>
                          </a:solidFill>
                          <a:effectLst/>
                          <a:latin typeface="Calibri"/>
                        </a:rPr>
                        <a:t>4f. Location </a:t>
                      </a:r>
                    </a:p>
                  </a:txBody>
                  <a:tcPr marL="11446" marR="11446" marT="11446" marB="0" anchor="ctr">
                    <a:lnL>
                      <a:noFill/>
                    </a:lnL>
                    <a:lnR>
                      <a:noFill/>
                    </a:lnR>
                    <a:lnT>
                      <a:noFill/>
                    </a:lnT>
                    <a:lnB>
                      <a:noFill/>
                    </a:lnB>
                  </a:tcPr>
                </a:tc>
                <a:tc>
                  <a:txBody>
                    <a:bodyPr/>
                    <a:lstStyle/>
                    <a:p>
                      <a:pPr algn="l" fontAlgn="ctr"/>
                      <a:r>
                        <a:rPr lang="en-US" sz="1300" b="0" i="0" u="none" strike="noStrike">
                          <a:solidFill>
                            <a:srgbClr val="000000"/>
                          </a:solidFill>
                          <a:effectLst/>
                          <a:latin typeface="Calibri"/>
                        </a:rPr>
                        <a:t>This will tell the application where the users and based on geographic tolerances will provide data for the r.e.a</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4</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4</a:t>
                      </a:r>
                    </a:p>
                  </a:txBody>
                  <a:tcPr marL="11446" marR="11446" marT="11446" marB="0" anchor="ctr">
                    <a:lnL>
                      <a:noFill/>
                    </a:lnL>
                    <a:lnR>
                      <a:noFill/>
                    </a:lnR>
                    <a:lnT>
                      <a:noFill/>
                    </a:lnT>
                    <a:lnB>
                      <a:noFill/>
                    </a:lnB>
                  </a:tcPr>
                </a:tc>
                <a:tc>
                  <a:txBody>
                    <a:bodyPr/>
                    <a:lstStyle/>
                    <a:p>
                      <a:pPr algn="ctr" fontAlgn="ctr"/>
                      <a:r>
                        <a:rPr lang="en-US" sz="1300" b="0" i="0" u="none" strike="noStrike" dirty="0">
                          <a:solidFill>
                            <a:srgbClr val="000000"/>
                          </a:solidFill>
                          <a:effectLst/>
                          <a:latin typeface="Calibri"/>
                        </a:rPr>
                        <a:t>2</a:t>
                      </a:r>
                    </a:p>
                  </a:txBody>
                  <a:tcPr marL="11446" marR="11446" marT="11446" marB="0" anchor="ctr">
                    <a:lnL>
                      <a:noFill/>
                    </a:lnL>
                    <a:lnR>
                      <a:noFill/>
                    </a:lnR>
                    <a:lnT>
                      <a:noFill/>
                    </a:lnT>
                    <a:lnB>
                      <a:noFill/>
                    </a:lnB>
                  </a:tcPr>
                </a:tc>
              </a:tr>
            </a:tbl>
          </a:graphicData>
        </a:graphic>
      </p:graphicFrame>
    </p:spTree>
    <p:extLst>
      <p:ext uri="{BB962C8B-B14F-4D97-AF65-F5344CB8AC3E}">
        <p14:creationId xmlns:p14="http://schemas.microsoft.com/office/powerpoint/2010/main" val="1562198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73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Features continued</a:t>
            </a:r>
            <a:endParaRPr lang="en-US" sz="2800" dirty="0"/>
          </a:p>
        </p:txBody>
      </p:sp>
      <p:graphicFrame>
        <p:nvGraphicFramePr>
          <p:cNvPr id="2" name="Table 1"/>
          <p:cNvGraphicFramePr>
            <a:graphicFrameLocks noGrp="1"/>
          </p:cNvGraphicFramePr>
          <p:nvPr/>
        </p:nvGraphicFramePr>
        <p:xfrm>
          <a:off x="457200" y="2003637"/>
          <a:ext cx="8229599" cy="3719089"/>
        </p:xfrm>
        <a:graphic>
          <a:graphicData uri="http://schemas.openxmlformats.org/drawingml/2006/table">
            <a:tbl>
              <a:tblPr/>
              <a:tblGrid>
                <a:gridCol w="1739776"/>
                <a:gridCol w="4234982"/>
                <a:gridCol w="961455"/>
                <a:gridCol w="743983"/>
                <a:gridCol w="549403"/>
              </a:tblGrid>
              <a:tr h="206026">
                <a:tc>
                  <a:txBody>
                    <a:bodyPr/>
                    <a:lstStyle/>
                    <a:p>
                      <a:pPr algn="l" fontAlgn="ctr"/>
                      <a:r>
                        <a:rPr lang="en-US" sz="1300" b="0" i="0" u="none" strike="noStrike">
                          <a:solidFill>
                            <a:srgbClr val="000000"/>
                          </a:solidFill>
                          <a:effectLst/>
                          <a:latin typeface="Calibri"/>
                        </a:rPr>
                        <a:t>5.Home Screen</a:t>
                      </a:r>
                    </a:p>
                  </a:txBody>
                  <a:tcPr marL="11446" marR="11446" marT="11446" marB="0" anchor="ctr">
                    <a:lnL>
                      <a:noFill/>
                    </a:lnL>
                    <a:lnR>
                      <a:noFill/>
                    </a:lnR>
                    <a:lnT>
                      <a:noFill/>
                    </a:lnT>
                    <a:lnB>
                      <a:noFill/>
                    </a:lnB>
                    <a:solidFill>
                      <a:srgbClr val="BFBFBF"/>
                    </a:solidFill>
                  </a:tcPr>
                </a:tc>
                <a:tc>
                  <a:txBody>
                    <a:bodyPr/>
                    <a:lstStyle/>
                    <a:p>
                      <a:pPr algn="l" fontAlgn="ctr"/>
                      <a:r>
                        <a:rPr lang="en-US" sz="1300" b="0" i="0" u="none" strike="noStrike">
                          <a:solidFill>
                            <a:srgbClr val="000000"/>
                          </a:solidFill>
                          <a:effectLst/>
                          <a:latin typeface="Calibri"/>
                        </a:rPr>
                        <a:t> </a:t>
                      </a:r>
                    </a:p>
                  </a:txBody>
                  <a:tcPr marL="11446" marR="11446" marT="11446" marB="0" anchor="ctr">
                    <a:lnL>
                      <a:noFill/>
                    </a:lnL>
                    <a:lnR>
                      <a:noFill/>
                    </a:lnR>
                    <a:lnT>
                      <a:noFill/>
                    </a:lnT>
                    <a:lnB>
                      <a:noFill/>
                    </a:lnB>
                    <a:solidFill>
                      <a:srgbClr val="BFBFBF"/>
                    </a:solidFill>
                  </a:tcPr>
                </a:tc>
                <a:tc>
                  <a:txBody>
                    <a:bodyPr/>
                    <a:lstStyle/>
                    <a:p>
                      <a:pPr algn="ctr" fontAlgn="ctr"/>
                      <a:r>
                        <a:rPr lang="en-US" sz="1300" b="0" i="0" u="none" strike="noStrike">
                          <a:solidFill>
                            <a:srgbClr val="000000"/>
                          </a:solidFill>
                          <a:effectLst/>
                          <a:latin typeface="Calibri"/>
                        </a:rPr>
                        <a:t> </a:t>
                      </a:r>
                    </a:p>
                  </a:txBody>
                  <a:tcPr marL="11446" marR="11446" marT="11446" marB="0" anchor="ctr">
                    <a:lnL>
                      <a:noFill/>
                    </a:lnL>
                    <a:lnR>
                      <a:noFill/>
                    </a:lnR>
                    <a:lnT>
                      <a:noFill/>
                    </a:lnT>
                    <a:lnB>
                      <a:noFill/>
                    </a:lnB>
                    <a:solidFill>
                      <a:srgbClr val="BFBFBF"/>
                    </a:solidFill>
                  </a:tcPr>
                </a:tc>
                <a:tc>
                  <a:txBody>
                    <a:bodyPr/>
                    <a:lstStyle/>
                    <a:p>
                      <a:pPr algn="ctr" fontAlgn="ctr"/>
                      <a:r>
                        <a:rPr lang="en-US" sz="1300" b="0" i="0" u="none" strike="noStrike">
                          <a:solidFill>
                            <a:srgbClr val="000000"/>
                          </a:solidFill>
                          <a:effectLst/>
                          <a:latin typeface="Calibri"/>
                        </a:rPr>
                        <a:t> </a:t>
                      </a:r>
                    </a:p>
                  </a:txBody>
                  <a:tcPr marL="11446" marR="11446" marT="11446" marB="0" anchor="ctr">
                    <a:lnL>
                      <a:noFill/>
                    </a:lnL>
                    <a:lnR>
                      <a:noFill/>
                    </a:lnR>
                    <a:lnT>
                      <a:noFill/>
                    </a:lnT>
                    <a:lnB>
                      <a:noFill/>
                    </a:lnB>
                    <a:solidFill>
                      <a:srgbClr val="BFBFBF"/>
                    </a:solidFill>
                  </a:tcPr>
                </a:tc>
                <a:tc>
                  <a:txBody>
                    <a:bodyPr/>
                    <a:lstStyle/>
                    <a:p>
                      <a:pPr algn="ctr" fontAlgn="ctr"/>
                      <a:r>
                        <a:rPr lang="en-US" sz="1300" b="0" i="0" u="none" strike="noStrike">
                          <a:solidFill>
                            <a:srgbClr val="000000"/>
                          </a:solidFill>
                          <a:effectLst/>
                          <a:latin typeface="Calibri"/>
                        </a:rPr>
                        <a:t> </a:t>
                      </a:r>
                    </a:p>
                  </a:txBody>
                  <a:tcPr marL="11446" marR="11446" marT="11446" marB="0" anchor="ctr">
                    <a:lnL>
                      <a:noFill/>
                    </a:lnL>
                    <a:lnR>
                      <a:noFill/>
                    </a:lnR>
                    <a:lnT>
                      <a:noFill/>
                    </a:lnT>
                    <a:lnB>
                      <a:noFill/>
                    </a:lnB>
                    <a:solidFill>
                      <a:srgbClr val="BFBFBF"/>
                    </a:solidFill>
                  </a:tcPr>
                </a:tc>
              </a:tr>
              <a:tr h="618078">
                <a:tc>
                  <a:txBody>
                    <a:bodyPr/>
                    <a:lstStyle/>
                    <a:p>
                      <a:pPr algn="l" fontAlgn="ctr"/>
                      <a:r>
                        <a:rPr lang="en-US" sz="1300" b="0" i="0" u="none" strike="noStrike">
                          <a:solidFill>
                            <a:srgbClr val="000000"/>
                          </a:solidFill>
                          <a:effectLst/>
                          <a:latin typeface="Calibri"/>
                        </a:rPr>
                        <a:t>5a. List what trending for the user based on the user preferences </a:t>
                      </a:r>
                    </a:p>
                  </a:txBody>
                  <a:tcPr marL="11446" marR="11446" marT="11446" marB="0" anchor="ctr">
                    <a:lnL>
                      <a:noFill/>
                    </a:lnL>
                    <a:lnR>
                      <a:noFill/>
                    </a:lnR>
                    <a:lnT>
                      <a:noFill/>
                    </a:lnT>
                    <a:lnB>
                      <a:noFill/>
                    </a:lnB>
                  </a:tcPr>
                </a:tc>
                <a:tc>
                  <a:txBody>
                    <a:bodyPr/>
                    <a:lstStyle/>
                    <a:p>
                      <a:pPr algn="l" fontAlgn="ctr"/>
                      <a:r>
                        <a:rPr lang="en-US" sz="1300" b="0" i="0" u="none" strike="noStrike">
                          <a:solidFill>
                            <a:srgbClr val="000000"/>
                          </a:solidFill>
                          <a:effectLst/>
                          <a:latin typeface="Calibri"/>
                        </a:rPr>
                        <a:t>This will allow users a quick and simple dashboard view of their : Music likes, friends activity, concerts near you, news about your favorite bands</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3</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3</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3</a:t>
                      </a:r>
                    </a:p>
                  </a:txBody>
                  <a:tcPr marL="11446" marR="11446" marT="11446" marB="0" anchor="ctr">
                    <a:lnL>
                      <a:noFill/>
                    </a:lnL>
                    <a:lnR>
                      <a:noFill/>
                    </a:lnR>
                    <a:lnT>
                      <a:noFill/>
                    </a:lnT>
                    <a:lnB>
                      <a:noFill/>
                    </a:lnB>
                  </a:tcPr>
                </a:tc>
              </a:tr>
              <a:tr h="824105">
                <a:tc>
                  <a:txBody>
                    <a:bodyPr/>
                    <a:lstStyle/>
                    <a:p>
                      <a:pPr algn="l" fontAlgn="ctr"/>
                      <a:r>
                        <a:rPr lang="en-US" sz="1300" b="0" i="0" u="none" strike="noStrike">
                          <a:solidFill>
                            <a:srgbClr val="000000"/>
                          </a:solidFill>
                          <a:effectLst/>
                          <a:latin typeface="Calibri"/>
                        </a:rPr>
                        <a:t>5b. Integrate with music news feed</a:t>
                      </a:r>
                    </a:p>
                  </a:txBody>
                  <a:tcPr marL="11446" marR="11446" marT="11446" marB="0" anchor="ctr">
                    <a:lnL>
                      <a:noFill/>
                    </a:lnL>
                    <a:lnR>
                      <a:noFill/>
                    </a:lnR>
                    <a:lnT>
                      <a:noFill/>
                    </a:lnT>
                    <a:lnB>
                      <a:noFill/>
                    </a:lnB>
                  </a:tcPr>
                </a:tc>
                <a:tc>
                  <a:txBody>
                    <a:bodyPr/>
                    <a:lstStyle/>
                    <a:p>
                      <a:pPr algn="l" fontAlgn="ctr"/>
                      <a:r>
                        <a:rPr lang="en-US" sz="1300" b="0" i="0" u="none" strike="noStrike">
                          <a:solidFill>
                            <a:srgbClr val="000000"/>
                          </a:solidFill>
                          <a:effectLst/>
                          <a:latin typeface="Calibri"/>
                        </a:rPr>
                        <a:t>This will provide news about artists that they user likes based on their social media provide.   This also provide incentive for the user to return to the application and get excited about asking the app if they will like a show or not.</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3</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2</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3</a:t>
                      </a:r>
                    </a:p>
                  </a:txBody>
                  <a:tcPr marL="11446" marR="11446" marT="11446" marB="0" anchor="ctr">
                    <a:lnL>
                      <a:noFill/>
                    </a:lnL>
                    <a:lnR>
                      <a:noFill/>
                    </a:lnR>
                    <a:lnT>
                      <a:noFill/>
                    </a:lnT>
                    <a:lnB>
                      <a:noFill/>
                    </a:lnB>
                  </a:tcPr>
                </a:tc>
              </a:tr>
              <a:tr h="206026">
                <a:tc>
                  <a:txBody>
                    <a:bodyPr/>
                    <a:lstStyle/>
                    <a:p>
                      <a:pPr algn="l" fontAlgn="ctr"/>
                      <a:endParaRPr lang="en-US" sz="1300" b="0" i="0" u="none" strike="noStrike">
                        <a:solidFill>
                          <a:srgbClr val="000000"/>
                        </a:solidFill>
                        <a:effectLst/>
                        <a:latin typeface="Calibri"/>
                      </a:endParaRPr>
                    </a:p>
                  </a:txBody>
                  <a:tcPr marL="11446" marR="11446" marT="11446" marB="0" anchor="ctr">
                    <a:lnL>
                      <a:noFill/>
                    </a:lnL>
                    <a:lnR>
                      <a:noFill/>
                    </a:lnR>
                    <a:lnT>
                      <a:noFill/>
                    </a:lnT>
                    <a:lnB>
                      <a:noFill/>
                    </a:lnB>
                  </a:tcPr>
                </a:tc>
                <a:tc>
                  <a:txBody>
                    <a:bodyPr/>
                    <a:lstStyle/>
                    <a:p>
                      <a:pPr algn="l" fontAlgn="ctr"/>
                      <a:endParaRPr lang="en-US" sz="1300" b="0" i="0" u="none" strike="noStrike">
                        <a:solidFill>
                          <a:srgbClr val="000000"/>
                        </a:solidFill>
                        <a:effectLst/>
                        <a:latin typeface="Calibri"/>
                      </a:endParaRPr>
                    </a:p>
                  </a:txBody>
                  <a:tcPr marL="11446" marR="11446" marT="11446" marB="0" anchor="ctr">
                    <a:lnL>
                      <a:noFill/>
                    </a:lnL>
                    <a:lnR>
                      <a:noFill/>
                    </a:lnR>
                    <a:lnT>
                      <a:noFill/>
                    </a:lnT>
                    <a:lnB>
                      <a:noFill/>
                    </a:lnB>
                  </a:tcPr>
                </a:tc>
                <a:tc>
                  <a:txBody>
                    <a:bodyPr/>
                    <a:lstStyle/>
                    <a:p>
                      <a:pPr algn="ctr" fontAlgn="ctr"/>
                      <a:endParaRPr lang="en-US" sz="1300" b="0" i="0" u="none" strike="noStrike">
                        <a:solidFill>
                          <a:srgbClr val="000000"/>
                        </a:solidFill>
                        <a:effectLst/>
                        <a:latin typeface="Calibri"/>
                      </a:endParaRPr>
                    </a:p>
                  </a:txBody>
                  <a:tcPr marL="11446" marR="11446" marT="11446" marB="0" anchor="ctr">
                    <a:lnL>
                      <a:noFill/>
                    </a:lnL>
                    <a:lnR>
                      <a:noFill/>
                    </a:lnR>
                    <a:lnT>
                      <a:noFill/>
                    </a:lnT>
                    <a:lnB>
                      <a:noFill/>
                    </a:lnB>
                  </a:tcPr>
                </a:tc>
                <a:tc>
                  <a:txBody>
                    <a:bodyPr/>
                    <a:lstStyle/>
                    <a:p>
                      <a:pPr algn="ctr" fontAlgn="ctr"/>
                      <a:endParaRPr lang="en-US" sz="1300" b="0" i="0" u="none" strike="noStrike">
                        <a:solidFill>
                          <a:srgbClr val="000000"/>
                        </a:solidFill>
                        <a:effectLst/>
                        <a:latin typeface="Calibri"/>
                      </a:endParaRPr>
                    </a:p>
                  </a:txBody>
                  <a:tcPr marL="11446" marR="11446" marT="11446" marB="0" anchor="ctr">
                    <a:lnL>
                      <a:noFill/>
                    </a:lnL>
                    <a:lnR>
                      <a:noFill/>
                    </a:lnR>
                    <a:lnT>
                      <a:noFill/>
                    </a:lnT>
                    <a:lnB>
                      <a:noFill/>
                    </a:lnB>
                  </a:tcPr>
                </a:tc>
                <a:tc>
                  <a:txBody>
                    <a:bodyPr/>
                    <a:lstStyle/>
                    <a:p>
                      <a:pPr algn="ctr" fontAlgn="ctr"/>
                      <a:endParaRPr lang="en-US" sz="1300" b="0" i="0" u="none" strike="noStrike">
                        <a:solidFill>
                          <a:srgbClr val="000000"/>
                        </a:solidFill>
                        <a:effectLst/>
                        <a:latin typeface="Calibri"/>
                      </a:endParaRPr>
                    </a:p>
                  </a:txBody>
                  <a:tcPr marL="11446" marR="11446" marT="11446" marB="0" anchor="ctr">
                    <a:lnL>
                      <a:noFill/>
                    </a:lnL>
                    <a:lnR>
                      <a:noFill/>
                    </a:lnR>
                    <a:lnT>
                      <a:noFill/>
                    </a:lnT>
                    <a:lnB>
                      <a:noFill/>
                    </a:lnB>
                  </a:tcPr>
                </a:tc>
              </a:tr>
              <a:tr h="206026">
                <a:tc>
                  <a:txBody>
                    <a:bodyPr/>
                    <a:lstStyle/>
                    <a:p>
                      <a:pPr algn="l" fontAlgn="ctr"/>
                      <a:r>
                        <a:rPr lang="en-US" sz="1300" b="0" i="0" u="none" strike="noStrike">
                          <a:solidFill>
                            <a:srgbClr val="000000"/>
                          </a:solidFill>
                          <a:effectLst/>
                          <a:latin typeface="Calibri"/>
                        </a:rPr>
                        <a:t>6.Reconiindation Screen</a:t>
                      </a:r>
                    </a:p>
                  </a:txBody>
                  <a:tcPr marL="11446" marR="11446" marT="11446" marB="0" anchor="ctr">
                    <a:lnL>
                      <a:noFill/>
                    </a:lnL>
                    <a:lnR>
                      <a:noFill/>
                    </a:lnR>
                    <a:lnT>
                      <a:noFill/>
                    </a:lnT>
                    <a:lnB>
                      <a:noFill/>
                    </a:lnB>
                    <a:solidFill>
                      <a:srgbClr val="BFBFBF"/>
                    </a:solidFill>
                  </a:tcPr>
                </a:tc>
                <a:tc>
                  <a:txBody>
                    <a:bodyPr/>
                    <a:lstStyle/>
                    <a:p>
                      <a:pPr algn="l" fontAlgn="ctr"/>
                      <a:r>
                        <a:rPr lang="en-US" sz="1300" b="0" i="0" u="none" strike="noStrike">
                          <a:solidFill>
                            <a:srgbClr val="000000"/>
                          </a:solidFill>
                          <a:effectLst/>
                          <a:latin typeface="Calibri"/>
                        </a:rPr>
                        <a:t> </a:t>
                      </a:r>
                    </a:p>
                  </a:txBody>
                  <a:tcPr marL="11446" marR="11446" marT="11446" marB="0" anchor="ctr">
                    <a:lnL>
                      <a:noFill/>
                    </a:lnL>
                    <a:lnR>
                      <a:noFill/>
                    </a:lnR>
                    <a:lnT>
                      <a:noFill/>
                    </a:lnT>
                    <a:lnB>
                      <a:noFill/>
                    </a:lnB>
                    <a:solidFill>
                      <a:srgbClr val="BFBFBF"/>
                    </a:solidFill>
                  </a:tcPr>
                </a:tc>
                <a:tc>
                  <a:txBody>
                    <a:bodyPr/>
                    <a:lstStyle/>
                    <a:p>
                      <a:pPr algn="ctr" fontAlgn="ctr"/>
                      <a:r>
                        <a:rPr lang="en-US" sz="1300" b="0" i="0" u="none" strike="noStrike">
                          <a:solidFill>
                            <a:srgbClr val="000000"/>
                          </a:solidFill>
                          <a:effectLst/>
                          <a:latin typeface="Calibri"/>
                        </a:rPr>
                        <a:t> </a:t>
                      </a:r>
                    </a:p>
                  </a:txBody>
                  <a:tcPr marL="11446" marR="11446" marT="11446" marB="0" anchor="ctr">
                    <a:lnL>
                      <a:noFill/>
                    </a:lnL>
                    <a:lnR>
                      <a:noFill/>
                    </a:lnR>
                    <a:lnT>
                      <a:noFill/>
                    </a:lnT>
                    <a:lnB>
                      <a:noFill/>
                    </a:lnB>
                    <a:solidFill>
                      <a:srgbClr val="BFBFBF"/>
                    </a:solidFill>
                  </a:tcPr>
                </a:tc>
                <a:tc>
                  <a:txBody>
                    <a:bodyPr/>
                    <a:lstStyle/>
                    <a:p>
                      <a:pPr algn="ctr" fontAlgn="ctr"/>
                      <a:r>
                        <a:rPr lang="en-US" sz="1300" b="0" i="0" u="none" strike="noStrike">
                          <a:solidFill>
                            <a:srgbClr val="000000"/>
                          </a:solidFill>
                          <a:effectLst/>
                          <a:latin typeface="Calibri"/>
                        </a:rPr>
                        <a:t> </a:t>
                      </a:r>
                    </a:p>
                  </a:txBody>
                  <a:tcPr marL="11446" marR="11446" marT="11446" marB="0" anchor="ctr">
                    <a:lnL>
                      <a:noFill/>
                    </a:lnL>
                    <a:lnR>
                      <a:noFill/>
                    </a:lnR>
                    <a:lnT>
                      <a:noFill/>
                    </a:lnT>
                    <a:lnB>
                      <a:noFill/>
                    </a:lnB>
                    <a:solidFill>
                      <a:srgbClr val="BFBFBF"/>
                    </a:solidFill>
                  </a:tcPr>
                </a:tc>
                <a:tc>
                  <a:txBody>
                    <a:bodyPr/>
                    <a:lstStyle/>
                    <a:p>
                      <a:pPr algn="ctr" fontAlgn="ctr"/>
                      <a:r>
                        <a:rPr lang="en-US" sz="1300" b="0" i="0" u="none" strike="noStrike">
                          <a:solidFill>
                            <a:srgbClr val="000000"/>
                          </a:solidFill>
                          <a:effectLst/>
                          <a:latin typeface="Calibri"/>
                        </a:rPr>
                        <a:t> </a:t>
                      </a:r>
                    </a:p>
                  </a:txBody>
                  <a:tcPr marL="11446" marR="11446" marT="11446" marB="0" anchor="ctr">
                    <a:lnL>
                      <a:noFill/>
                    </a:lnL>
                    <a:lnR>
                      <a:noFill/>
                    </a:lnR>
                    <a:lnT>
                      <a:noFill/>
                    </a:lnT>
                    <a:lnB>
                      <a:noFill/>
                    </a:lnB>
                    <a:solidFill>
                      <a:srgbClr val="BFBFBF"/>
                    </a:solidFill>
                  </a:tcPr>
                </a:tc>
              </a:tr>
              <a:tr h="1030131">
                <a:tc>
                  <a:txBody>
                    <a:bodyPr/>
                    <a:lstStyle/>
                    <a:p>
                      <a:pPr algn="l" fontAlgn="ctr"/>
                      <a:r>
                        <a:rPr lang="en-US" sz="1300" b="0" i="0" u="none" strike="noStrike">
                          <a:solidFill>
                            <a:srgbClr val="000000"/>
                          </a:solidFill>
                          <a:effectLst/>
                          <a:latin typeface="Calibri"/>
                        </a:rPr>
                        <a:t>6a. Provide a search input screen such that users can enter the live shows that want a recommendation for</a:t>
                      </a:r>
                    </a:p>
                  </a:txBody>
                  <a:tcPr marL="11446" marR="11446" marT="11446" marB="0" anchor="ctr">
                    <a:lnL>
                      <a:noFill/>
                    </a:lnL>
                    <a:lnR>
                      <a:noFill/>
                    </a:lnR>
                    <a:lnT>
                      <a:noFill/>
                    </a:lnT>
                    <a:lnB>
                      <a:noFill/>
                    </a:lnB>
                  </a:tcPr>
                </a:tc>
                <a:tc>
                  <a:txBody>
                    <a:bodyPr/>
                    <a:lstStyle/>
                    <a:p>
                      <a:pPr algn="l" fontAlgn="ctr"/>
                      <a:r>
                        <a:rPr lang="en-US" sz="1300" b="0" i="0" u="none" strike="noStrike">
                          <a:solidFill>
                            <a:srgbClr val="000000"/>
                          </a:solidFill>
                          <a:effectLst/>
                          <a:latin typeface="Calibri"/>
                        </a:rPr>
                        <a:t>Users will be receive a yes or no answer to the question if they will enjoy going to a live show or not based on r.e.a.. The user will than to be taken though a purchase flow to buy tickets to the show.</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4</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3</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2</a:t>
                      </a:r>
                    </a:p>
                  </a:txBody>
                  <a:tcPr marL="11446" marR="11446" marT="11446" marB="0" anchor="ctr">
                    <a:lnL>
                      <a:noFill/>
                    </a:lnL>
                    <a:lnR>
                      <a:noFill/>
                    </a:lnR>
                    <a:lnT>
                      <a:noFill/>
                    </a:lnT>
                    <a:lnB>
                      <a:noFill/>
                    </a:lnB>
                  </a:tcPr>
                </a:tc>
              </a:tr>
              <a:tr h="618078">
                <a:tc>
                  <a:txBody>
                    <a:bodyPr/>
                    <a:lstStyle/>
                    <a:p>
                      <a:pPr algn="l" fontAlgn="ctr"/>
                      <a:r>
                        <a:rPr lang="en-US" sz="1300" b="0" i="0" u="none" strike="noStrike">
                          <a:solidFill>
                            <a:srgbClr val="000000"/>
                          </a:solidFill>
                          <a:effectLst/>
                          <a:latin typeface="Calibri"/>
                        </a:rPr>
                        <a:t>6b. Provide a list of trending shows based on the users preferences </a:t>
                      </a:r>
                    </a:p>
                  </a:txBody>
                  <a:tcPr marL="11446" marR="11446" marT="11446" marB="0" anchor="ctr">
                    <a:lnL>
                      <a:noFill/>
                    </a:lnL>
                    <a:lnR>
                      <a:noFill/>
                    </a:lnR>
                    <a:lnT>
                      <a:noFill/>
                    </a:lnT>
                    <a:lnB>
                      <a:noFill/>
                    </a:lnB>
                  </a:tcPr>
                </a:tc>
                <a:tc>
                  <a:txBody>
                    <a:bodyPr/>
                    <a:lstStyle/>
                    <a:p>
                      <a:pPr algn="l" fontAlgn="ctr"/>
                      <a:r>
                        <a:rPr lang="en-US" sz="1300" b="0" i="0" u="none" strike="noStrike">
                          <a:solidFill>
                            <a:srgbClr val="000000"/>
                          </a:solidFill>
                          <a:effectLst/>
                          <a:latin typeface="Calibri"/>
                        </a:rPr>
                        <a:t>This is provide a passive list of shows in the users areas to keep the users up to date on live shows in their areas and to spark their interest in going to live shows.</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4</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4</a:t>
                      </a:r>
                    </a:p>
                  </a:txBody>
                  <a:tcPr marL="11446" marR="11446" marT="11446" marB="0" anchor="ctr">
                    <a:lnL>
                      <a:noFill/>
                    </a:lnL>
                    <a:lnR>
                      <a:noFill/>
                    </a:lnR>
                    <a:lnT>
                      <a:noFill/>
                    </a:lnT>
                    <a:lnB>
                      <a:noFill/>
                    </a:lnB>
                  </a:tcPr>
                </a:tc>
                <a:tc>
                  <a:txBody>
                    <a:bodyPr/>
                    <a:lstStyle/>
                    <a:p>
                      <a:pPr algn="ctr" fontAlgn="ctr"/>
                      <a:r>
                        <a:rPr lang="en-US" sz="1300" b="0" i="0" u="none" strike="noStrike" dirty="0">
                          <a:solidFill>
                            <a:srgbClr val="000000"/>
                          </a:solidFill>
                          <a:effectLst/>
                          <a:latin typeface="Calibri"/>
                        </a:rPr>
                        <a:t>4</a:t>
                      </a:r>
                    </a:p>
                  </a:txBody>
                  <a:tcPr marL="11446" marR="11446" marT="11446" marB="0" anchor="ctr">
                    <a:lnL>
                      <a:noFill/>
                    </a:lnL>
                    <a:lnR>
                      <a:noFill/>
                    </a:lnR>
                    <a:lnT>
                      <a:noFill/>
                    </a:lnT>
                    <a:lnB>
                      <a:noFill/>
                    </a:lnB>
                  </a:tcPr>
                </a:tc>
              </a:tr>
            </a:tbl>
          </a:graphicData>
        </a:graphic>
      </p:graphicFrame>
    </p:spTree>
    <p:extLst>
      <p:ext uri="{BB962C8B-B14F-4D97-AF65-F5344CB8AC3E}">
        <p14:creationId xmlns:p14="http://schemas.microsoft.com/office/powerpoint/2010/main" val="1372463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73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Features continued</a:t>
            </a:r>
            <a:endParaRPr lang="en-US" sz="2800" dirty="0"/>
          </a:p>
        </p:txBody>
      </p:sp>
      <p:graphicFrame>
        <p:nvGraphicFramePr>
          <p:cNvPr id="3" name="Table 2"/>
          <p:cNvGraphicFramePr>
            <a:graphicFrameLocks noGrp="1"/>
          </p:cNvGraphicFramePr>
          <p:nvPr/>
        </p:nvGraphicFramePr>
        <p:xfrm>
          <a:off x="457200" y="1798024"/>
          <a:ext cx="8229599" cy="4130314"/>
        </p:xfrm>
        <a:graphic>
          <a:graphicData uri="http://schemas.openxmlformats.org/drawingml/2006/table">
            <a:tbl>
              <a:tblPr/>
              <a:tblGrid>
                <a:gridCol w="1739776"/>
                <a:gridCol w="4234982"/>
                <a:gridCol w="961455"/>
                <a:gridCol w="743983"/>
                <a:gridCol w="549403"/>
              </a:tblGrid>
              <a:tr h="206026">
                <a:tc>
                  <a:txBody>
                    <a:bodyPr/>
                    <a:lstStyle/>
                    <a:p>
                      <a:pPr algn="l" fontAlgn="ctr"/>
                      <a:r>
                        <a:rPr lang="en-US" sz="1300" b="0" i="0" u="none" strike="noStrike">
                          <a:solidFill>
                            <a:srgbClr val="000000"/>
                          </a:solidFill>
                          <a:effectLst/>
                          <a:latin typeface="Calibri"/>
                        </a:rPr>
                        <a:t>7.Buy API Integration</a:t>
                      </a:r>
                    </a:p>
                  </a:txBody>
                  <a:tcPr marL="11446" marR="11446" marT="11446" marB="0" anchor="ctr">
                    <a:lnL>
                      <a:noFill/>
                    </a:lnL>
                    <a:lnR>
                      <a:noFill/>
                    </a:lnR>
                    <a:lnT>
                      <a:noFill/>
                    </a:lnT>
                    <a:lnB>
                      <a:noFill/>
                    </a:lnB>
                    <a:solidFill>
                      <a:srgbClr val="BFBFBF"/>
                    </a:solidFill>
                  </a:tcPr>
                </a:tc>
                <a:tc>
                  <a:txBody>
                    <a:bodyPr/>
                    <a:lstStyle/>
                    <a:p>
                      <a:pPr algn="l" fontAlgn="ctr"/>
                      <a:r>
                        <a:rPr lang="en-US" sz="1300" b="0" i="0" u="none" strike="noStrike">
                          <a:solidFill>
                            <a:srgbClr val="000000"/>
                          </a:solidFill>
                          <a:effectLst/>
                          <a:latin typeface="Calibri"/>
                        </a:rPr>
                        <a:t>Will allow the users to directly buy concert tickets from the app</a:t>
                      </a:r>
                    </a:p>
                  </a:txBody>
                  <a:tcPr marL="11446" marR="11446" marT="11446" marB="0" anchor="ctr">
                    <a:lnL>
                      <a:noFill/>
                    </a:lnL>
                    <a:lnR>
                      <a:noFill/>
                    </a:lnR>
                    <a:lnT>
                      <a:noFill/>
                    </a:lnT>
                    <a:lnB>
                      <a:noFill/>
                    </a:lnB>
                    <a:solidFill>
                      <a:srgbClr val="BFBFBF"/>
                    </a:solidFill>
                  </a:tcPr>
                </a:tc>
                <a:tc>
                  <a:txBody>
                    <a:bodyPr/>
                    <a:lstStyle/>
                    <a:p>
                      <a:pPr algn="ctr" fontAlgn="ctr"/>
                      <a:r>
                        <a:rPr lang="en-US" sz="1300" b="0" i="0" u="none" strike="noStrike">
                          <a:solidFill>
                            <a:srgbClr val="000000"/>
                          </a:solidFill>
                          <a:effectLst/>
                          <a:latin typeface="Calibri"/>
                        </a:rPr>
                        <a:t> </a:t>
                      </a:r>
                    </a:p>
                  </a:txBody>
                  <a:tcPr marL="11446" marR="11446" marT="11446" marB="0" anchor="ctr">
                    <a:lnL>
                      <a:noFill/>
                    </a:lnL>
                    <a:lnR>
                      <a:noFill/>
                    </a:lnR>
                    <a:lnT>
                      <a:noFill/>
                    </a:lnT>
                    <a:lnB>
                      <a:noFill/>
                    </a:lnB>
                    <a:solidFill>
                      <a:srgbClr val="BFBFBF"/>
                    </a:solidFill>
                  </a:tcPr>
                </a:tc>
                <a:tc>
                  <a:txBody>
                    <a:bodyPr/>
                    <a:lstStyle/>
                    <a:p>
                      <a:pPr algn="ctr" fontAlgn="ctr"/>
                      <a:r>
                        <a:rPr lang="en-US" sz="1300" b="0" i="0" u="none" strike="noStrike">
                          <a:solidFill>
                            <a:srgbClr val="000000"/>
                          </a:solidFill>
                          <a:effectLst/>
                          <a:latin typeface="Calibri"/>
                        </a:rPr>
                        <a:t> </a:t>
                      </a:r>
                    </a:p>
                  </a:txBody>
                  <a:tcPr marL="11446" marR="11446" marT="11446" marB="0" anchor="ctr">
                    <a:lnL>
                      <a:noFill/>
                    </a:lnL>
                    <a:lnR>
                      <a:noFill/>
                    </a:lnR>
                    <a:lnT>
                      <a:noFill/>
                    </a:lnT>
                    <a:lnB>
                      <a:noFill/>
                    </a:lnB>
                    <a:solidFill>
                      <a:srgbClr val="BFBFBF"/>
                    </a:solidFill>
                  </a:tcPr>
                </a:tc>
                <a:tc>
                  <a:txBody>
                    <a:bodyPr/>
                    <a:lstStyle/>
                    <a:p>
                      <a:pPr algn="ctr" fontAlgn="ctr"/>
                      <a:r>
                        <a:rPr lang="en-US" sz="1300" b="0" i="0" u="none" strike="noStrike">
                          <a:solidFill>
                            <a:srgbClr val="000000"/>
                          </a:solidFill>
                          <a:effectLst/>
                          <a:latin typeface="Calibri"/>
                        </a:rPr>
                        <a:t> </a:t>
                      </a:r>
                    </a:p>
                  </a:txBody>
                  <a:tcPr marL="11446" marR="11446" marT="11446" marB="0" anchor="ctr">
                    <a:lnL>
                      <a:noFill/>
                    </a:lnL>
                    <a:lnR>
                      <a:noFill/>
                    </a:lnR>
                    <a:lnT>
                      <a:noFill/>
                    </a:lnT>
                    <a:lnB>
                      <a:noFill/>
                    </a:lnB>
                    <a:solidFill>
                      <a:srgbClr val="BFBFBF"/>
                    </a:solidFill>
                  </a:tcPr>
                </a:tc>
              </a:tr>
              <a:tr h="618078">
                <a:tc>
                  <a:txBody>
                    <a:bodyPr/>
                    <a:lstStyle/>
                    <a:p>
                      <a:pPr algn="l" fontAlgn="ctr"/>
                      <a:r>
                        <a:rPr lang="en-US" sz="1300" b="0" i="0" u="none" strike="noStrike">
                          <a:solidFill>
                            <a:srgbClr val="000000"/>
                          </a:solidFill>
                          <a:effectLst/>
                          <a:latin typeface="Calibri"/>
                        </a:rPr>
                        <a:t>7a. Integrate the purchase API with the application</a:t>
                      </a:r>
                    </a:p>
                  </a:txBody>
                  <a:tcPr marL="11446" marR="11446" marT="11446" marB="0" anchor="ctr">
                    <a:lnL>
                      <a:noFill/>
                    </a:lnL>
                    <a:lnR>
                      <a:noFill/>
                    </a:lnR>
                    <a:lnT>
                      <a:noFill/>
                    </a:lnT>
                    <a:lnB>
                      <a:noFill/>
                    </a:lnB>
                  </a:tcPr>
                </a:tc>
                <a:tc>
                  <a:txBody>
                    <a:bodyPr/>
                    <a:lstStyle/>
                    <a:p>
                      <a:pPr algn="l" fontAlgn="ctr"/>
                      <a:r>
                        <a:rPr lang="en-US" sz="1300" b="0" i="0" u="none" strike="noStrike">
                          <a:solidFill>
                            <a:srgbClr val="000000"/>
                          </a:solidFill>
                          <a:effectLst/>
                          <a:latin typeface="Calibri"/>
                        </a:rPr>
                        <a:t>This will allow the users to purchase tickets to the live show after the active recommendation engine gives them a positive result</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3</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3</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5</a:t>
                      </a:r>
                    </a:p>
                  </a:txBody>
                  <a:tcPr marL="11446" marR="11446" marT="11446" marB="0" anchor="ctr">
                    <a:lnL>
                      <a:noFill/>
                    </a:lnL>
                    <a:lnR>
                      <a:noFill/>
                    </a:lnR>
                    <a:lnT>
                      <a:noFill/>
                    </a:lnT>
                    <a:lnB>
                      <a:noFill/>
                    </a:lnB>
                  </a:tcPr>
                </a:tc>
              </a:tr>
              <a:tr h="206026">
                <a:tc>
                  <a:txBody>
                    <a:bodyPr/>
                    <a:lstStyle/>
                    <a:p>
                      <a:pPr algn="l" fontAlgn="ctr"/>
                      <a:endParaRPr lang="en-US" sz="1300" b="0" i="0" u="none" strike="noStrike">
                        <a:solidFill>
                          <a:srgbClr val="000000"/>
                        </a:solidFill>
                        <a:effectLst/>
                        <a:latin typeface="Calibri"/>
                      </a:endParaRPr>
                    </a:p>
                  </a:txBody>
                  <a:tcPr marL="11446" marR="11446" marT="11446" marB="0" anchor="ctr">
                    <a:lnL>
                      <a:noFill/>
                    </a:lnL>
                    <a:lnR>
                      <a:noFill/>
                    </a:lnR>
                    <a:lnT>
                      <a:noFill/>
                    </a:lnT>
                    <a:lnB>
                      <a:noFill/>
                    </a:lnB>
                  </a:tcPr>
                </a:tc>
                <a:tc>
                  <a:txBody>
                    <a:bodyPr/>
                    <a:lstStyle/>
                    <a:p>
                      <a:pPr algn="l" fontAlgn="ctr"/>
                      <a:endParaRPr lang="en-US" sz="1300" b="0" i="0" u="none" strike="noStrike">
                        <a:solidFill>
                          <a:srgbClr val="000000"/>
                        </a:solidFill>
                        <a:effectLst/>
                        <a:latin typeface="Calibri"/>
                      </a:endParaRPr>
                    </a:p>
                  </a:txBody>
                  <a:tcPr marL="11446" marR="11446" marT="11446" marB="0" anchor="ctr">
                    <a:lnL>
                      <a:noFill/>
                    </a:lnL>
                    <a:lnR>
                      <a:noFill/>
                    </a:lnR>
                    <a:lnT>
                      <a:noFill/>
                    </a:lnT>
                    <a:lnB>
                      <a:noFill/>
                    </a:lnB>
                  </a:tcPr>
                </a:tc>
                <a:tc>
                  <a:txBody>
                    <a:bodyPr/>
                    <a:lstStyle/>
                    <a:p>
                      <a:pPr algn="ctr" fontAlgn="ctr"/>
                      <a:endParaRPr lang="en-US" sz="1300" b="0" i="0" u="none" strike="noStrike">
                        <a:solidFill>
                          <a:srgbClr val="000000"/>
                        </a:solidFill>
                        <a:effectLst/>
                        <a:latin typeface="Calibri"/>
                      </a:endParaRPr>
                    </a:p>
                  </a:txBody>
                  <a:tcPr marL="11446" marR="11446" marT="11446" marB="0" anchor="ctr">
                    <a:lnL>
                      <a:noFill/>
                    </a:lnL>
                    <a:lnR>
                      <a:noFill/>
                    </a:lnR>
                    <a:lnT>
                      <a:noFill/>
                    </a:lnT>
                    <a:lnB>
                      <a:noFill/>
                    </a:lnB>
                  </a:tcPr>
                </a:tc>
                <a:tc>
                  <a:txBody>
                    <a:bodyPr/>
                    <a:lstStyle/>
                    <a:p>
                      <a:pPr algn="ctr" fontAlgn="ctr"/>
                      <a:endParaRPr lang="en-US" sz="1300" b="0" i="0" u="none" strike="noStrike">
                        <a:solidFill>
                          <a:srgbClr val="000000"/>
                        </a:solidFill>
                        <a:effectLst/>
                        <a:latin typeface="Calibri"/>
                      </a:endParaRPr>
                    </a:p>
                  </a:txBody>
                  <a:tcPr marL="11446" marR="11446" marT="11446" marB="0" anchor="ctr">
                    <a:lnL>
                      <a:noFill/>
                    </a:lnL>
                    <a:lnR>
                      <a:noFill/>
                    </a:lnR>
                    <a:lnT>
                      <a:noFill/>
                    </a:lnT>
                    <a:lnB>
                      <a:noFill/>
                    </a:lnB>
                  </a:tcPr>
                </a:tc>
                <a:tc>
                  <a:txBody>
                    <a:bodyPr/>
                    <a:lstStyle/>
                    <a:p>
                      <a:pPr algn="ctr" fontAlgn="ctr"/>
                      <a:endParaRPr lang="en-US" sz="1300" b="0" i="0" u="none" strike="noStrike">
                        <a:solidFill>
                          <a:srgbClr val="000000"/>
                        </a:solidFill>
                        <a:effectLst/>
                        <a:latin typeface="Calibri"/>
                      </a:endParaRPr>
                    </a:p>
                  </a:txBody>
                  <a:tcPr marL="11446" marR="11446" marT="11446" marB="0" anchor="ctr">
                    <a:lnL>
                      <a:noFill/>
                    </a:lnL>
                    <a:lnR>
                      <a:noFill/>
                    </a:lnR>
                    <a:lnT>
                      <a:noFill/>
                    </a:lnT>
                    <a:lnB>
                      <a:noFill/>
                    </a:lnB>
                  </a:tcPr>
                </a:tc>
              </a:tr>
              <a:tr h="206026">
                <a:tc>
                  <a:txBody>
                    <a:bodyPr/>
                    <a:lstStyle/>
                    <a:p>
                      <a:pPr algn="l" fontAlgn="ctr"/>
                      <a:r>
                        <a:rPr lang="en-US" sz="1300" b="0" i="0" u="none" strike="noStrike">
                          <a:solidFill>
                            <a:srgbClr val="000000"/>
                          </a:solidFill>
                          <a:effectLst/>
                          <a:latin typeface="Calibri"/>
                        </a:rPr>
                        <a:t>8.Calendar Screen</a:t>
                      </a:r>
                    </a:p>
                  </a:txBody>
                  <a:tcPr marL="11446" marR="11446" marT="11446" marB="0" anchor="ctr">
                    <a:lnL>
                      <a:noFill/>
                    </a:lnL>
                    <a:lnR>
                      <a:noFill/>
                    </a:lnR>
                    <a:lnT>
                      <a:noFill/>
                    </a:lnT>
                    <a:lnB>
                      <a:noFill/>
                    </a:lnB>
                    <a:solidFill>
                      <a:srgbClr val="BFBFBF"/>
                    </a:solidFill>
                  </a:tcPr>
                </a:tc>
                <a:tc>
                  <a:txBody>
                    <a:bodyPr/>
                    <a:lstStyle/>
                    <a:p>
                      <a:pPr algn="l" fontAlgn="ctr"/>
                      <a:r>
                        <a:rPr lang="en-US" sz="1300" b="0" i="0" u="none" strike="noStrike">
                          <a:solidFill>
                            <a:srgbClr val="000000"/>
                          </a:solidFill>
                          <a:effectLst/>
                          <a:latin typeface="Calibri"/>
                        </a:rPr>
                        <a:t>Will allow the user to add shows to their personal calendars</a:t>
                      </a:r>
                    </a:p>
                  </a:txBody>
                  <a:tcPr marL="11446" marR="11446" marT="11446" marB="0" anchor="ctr">
                    <a:lnL>
                      <a:noFill/>
                    </a:lnL>
                    <a:lnR>
                      <a:noFill/>
                    </a:lnR>
                    <a:lnT>
                      <a:noFill/>
                    </a:lnT>
                    <a:lnB>
                      <a:noFill/>
                    </a:lnB>
                    <a:solidFill>
                      <a:srgbClr val="BFBFBF"/>
                    </a:solidFill>
                  </a:tcPr>
                </a:tc>
                <a:tc>
                  <a:txBody>
                    <a:bodyPr/>
                    <a:lstStyle/>
                    <a:p>
                      <a:pPr algn="ctr" fontAlgn="ctr"/>
                      <a:r>
                        <a:rPr lang="en-US" sz="1300" b="0" i="0" u="none" strike="noStrike">
                          <a:solidFill>
                            <a:srgbClr val="000000"/>
                          </a:solidFill>
                          <a:effectLst/>
                          <a:latin typeface="Calibri"/>
                        </a:rPr>
                        <a:t> </a:t>
                      </a:r>
                    </a:p>
                  </a:txBody>
                  <a:tcPr marL="11446" marR="11446" marT="11446" marB="0" anchor="ctr">
                    <a:lnL>
                      <a:noFill/>
                    </a:lnL>
                    <a:lnR>
                      <a:noFill/>
                    </a:lnR>
                    <a:lnT>
                      <a:noFill/>
                    </a:lnT>
                    <a:lnB>
                      <a:noFill/>
                    </a:lnB>
                    <a:solidFill>
                      <a:srgbClr val="BFBFBF"/>
                    </a:solidFill>
                  </a:tcPr>
                </a:tc>
                <a:tc>
                  <a:txBody>
                    <a:bodyPr/>
                    <a:lstStyle/>
                    <a:p>
                      <a:pPr algn="ctr" fontAlgn="ctr"/>
                      <a:r>
                        <a:rPr lang="en-US" sz="1300" b="0" i="0" u="none" strike="noStrike">
                          <a:solidFill>
                            <a:srgbClr val="000000"/>
                          </a:solidFill>
                          <a:effectLst/>
                          <a:latin typeface="Calibri"/>
                        </a:rPr>
                        <a:t> </a:t>
                      </a:r>
                    </a:p>
                  </a:txBody>
                  <a:tcPr marL="11446" marR="11446" marT="11446" marB="0" anchor="ctr">
                    <a:lnL>
                      <a:noFill/>
                    </a:lnL>
                    <a:lnR>
                      <a:noFill/>
                    </a:lnR>
                    <a:lnT>
                      <a:noFill/>
                    </a:lnT>
                    <a:lnB>
                      <a:noFill/>
                    </a:lnB>
                    <a:solidFill>
                      <a:srgbClr val="BFBFBF"/>
                    </a:solidFill>
                  </a:tcPr>
                </a:tc>
                <a:tc>
                  <a:txBody>
                    <a:bodyPr/>
                    <a:lstStyle/>
                    <a:p>
                      <a:pPr algn="ctr" fontAlgn="ctr"/>
                      <a:r>
                        <a:rPr lang="en-US" sz="1300" b="0" i="0" u="none" strike="noStrike">
                          <a:solidFill>
                            <a:srgbClr val="000000"/>
                          </a:solidFill>
                          <a:effectLst/>
                          <a:latin typeface="Calibri"/>
                        </a:rPr>
                        <a:t> </a:t>
                      </a:r>
                    </a:p>
                  </a:txBody>
                  <a:tcPr marL="11446" marR="11446" marT="11446" marB="0" anchor="ctr">
                    <a:lnL>
                      <a:noFill/>
                    </a:lnL>
                    <a:lnR>
                      <a:noFill/>
                    </a:lnR>
                    <a:lnT>
                      <a:noFill/>
                    </a:lnT>
                    <a:lnB>
                      <a:noFill/>
                    </a:lnB>
                    <a:solidFill>
                      <a:srgbClr val="BFBFBF"/>
                    </a:solidFill>
                  </a:tcPr>
                </a:tc>
              </a:tr>
              <a:tr h="618078">
                <a:tc>
                  <a:txBody>
                    <a:bodyPr/>
                    <a:lstStyle/>
                    <a:p>
                      <a:pPr algn="l" fontAlgn="ctr"/>
                      <a:r>
                        <a:rPr lang="en-US" sz="1300" b="0" i="0" u="none" strike="noStrike">
                          <a:solidFill>
                            <a:srgbClr val="000000"/>
                          </a:solidFill>
                          <a:effectLst/>
                          <a:latin typeface="Calibri"/>
                        </a:rPr>
                        <a:t>8a. Integrate the application with the users device calendar</a:t>
                      </a:r>
                    </a:p>
                  </a:txBody>
                  <a:tcPr marL="11446" marR="11446" marT="11446" marB="0" anchor="ctr">
                    <a:lnL>
                      <a:noFill/>
                    </a:lnL>
                    <a:lnR>
                      <a:noFill/>
                    </a:lnR>
                    <a:lnT>
                      <a:noFill/>
                    </a:lnT>
                    <a:lnB>
                      <a:noFill/>
                    </a:lnB>
                  </a:tcPr>
                </a:tc>
                <a:tc>
                  <a:txBody>
                    <a:bodyPr/>
                    <a:lstStyle/>
                    <a:p>
                      <a:pPr algn="l" fontAlgn="ctr"/>
                      <a:r>
                        <a:rPr lang="en-US" sz="1300" b="0" i="0" u="none" strike="noStrike">
                          <a:solidFill>
                            <a:srgbClr val="000000"/>
                          </a:solidFill>
                          <a:effectLst/>
                          <a:latin typeface="Calibri"/>
                        </a:rPr>
                        <a:t>This will allow the user add concerts to their calendar so that they can keep track of up coming shows</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4</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5</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2</a:t>
                      </a:r>
                    </a:p>
                  </a:txBody>
                  <a:tcPr marL="11446" marR="11446" marT="11446" marB="0" anchor="ctr">
                    <a:lnL>
                      <a:noFill/>
                    </a:lnL>
                    <a:lnR>
                      <a:noFill/>
                    </a:lnR>
                    <a:lnT>
                      <a:noFill/>
                    </a:lnT>
                    <a:lnB>
                      <a:noFill/>
                    </a:lnB>
                  </a:tcPr>
                </a:tc>
              </a:tr>
              <a:tr h="206026">
                <a:tc>
                  <a:txBody>
                    <a:bodyPr/>
                    <a:lstStyle/>
                    <a:p>
                      <a:pPr algn="l" fontAlgn="ctr"/>
                      <a:endParaRPr lang="en-US" sz="1300" b="0" i="0" u="none" strike="noStrike">
                        <a:solidFill>
                          <a:srgbClr val="000000"/>
                        </a:solidFill>
                        <a:effectLst/>
                        <a:latin typeface="Calibri"/>
                      </a:endParaRPr>
                    </a:p>
                  </a:txBody>
                  <a:tcPr marL="11446" marR="11446" marT="11446" marB="0" anchor="ctr">
                    <a:lnL>
                      <a:noFill/>
                    </a:lnL>
                    <a:lnR>
                      <a:noFill/>
                    </a:lnR>
                    <a:lnT>
                      <a:noFill/>
                    </a:lnT>
                    <a:lnB>
                      <a:noFill/>
                    </a:lnB>
                  </a:tcPr>
                </a:tc>
                <a:tc>
                  <a:txBody>
                    <a:bodyPr/>
                    <a:lstStyle/>
                    <a:p>
                      <a:pPr algn="l" fontAlgn="ctr"/>
                      <a:endParaRPr lang="en-US" sz="1300" b="0" i="0" u="none" strike="noStrike">
                        <a:solidFill>
                          <a:srgbClr val="000000"/>
                        </a:solidFill>
                        <a:effectLst/>
                        <a:latin typeface="Calibri"/>
                      </a:endParaRPr>
                    </a:p>
                  </a:txBody>
                  <a:tcPr marL="11446" marR="11446" marT="11446" marB="0" anchor="ctr">
                    <a:lnL>
                      <a:noFill/>
                    </a:lnL>
                    <a:lnR>
                      <a:noFill/>
                    </a:lnR>
                    <a:lnT>
                      <a:noFill/>
                    </a:lnT>
                    <a:lnB>
                      <a:noFill/>
                    </a:lnB>
                  </a:tcPr>
                </a:tc>
                <a:tc>
                  <a:txBody>
                    <a:bodyPr/>
                    <a:lstStyle/>
                    <a:p>
                      <a:pPr algn="ctr" fontAlgn="ctr"/>
                      <a:endParaRPr lang="en-US" sz="1300" b="0" i="0" u="none" strike="noStrike">
                        <a:solidFill>
                          <a:srgbClr val="000000"/>
                        </a:solidFill>
                        <a:effectLst/>
                        <a:latin typeface="Calibri"/>
                      </a:endParaRPr>
                    </a:p>
                  </a:txBody>
                  <a:tcPr marL="11446" marR="11446" marT="11446" marB="0" anchor="ctr">
                    <a:lnL>
                      <a:noFill/>
                    </a:lnL>
                    <a:lnR>
                      <a:noFill/>
                    </a:lnR>
                    <a:lnT>
                      <a:noFill/>
                    </a:lnT>
                    <a:lnB>
                      <a:noFill/>
                    </a:lnB>
                  </a:tcPr>
                </a:tc>
                <a:tc>
                  <a:txBody>
                    <a:bodyPr/>
                    <a:lstStyle/>
                    <a:p>
                      <a:pPr algn="ctr" fontAlgn="ctr"/>
                      <a:endParaRPr lang="en-US" sz="1300" b="0" i="0" u="none" strike="noStrike">
                        <a:solidFill>
                          <a:srgbClr val="000000"/>
                        </a:solidFill>
                        <a:effectLst/>
                        <a:latin typeface="Calibri"/>
                      </a:endParaRPr>
                    </a:p>
                  </a:txBody>
                  <a:tcPr marL="11446" marR="11446" marT="11446" marB="0" anchor="ctr">
                    <a:lnL>
                      <a:noFill/>
                    </a:lnL>
                    <a:lnR>
                      <a:noFill/>
                    </a:lnR>
                    <a:lnT>
                      <a:noFill/>
                    </a:lnT>
                    <a:lnB>
                      <a:noFill/>
                    </a:lnB>
                  </a:tcPr>
                </a:tc>
                <a:tc>
                  <a:txBody>
                    <a:bodyPr/>
                    <a:lstStyle/>
                    <a:p>
                      <a:pPr algn="ctr" fontAlgn="ctr"/>
                      <a:endParaRPr lang="en-US" sz="1300" b="0" i="0" u="none" strike="noStrike">
                        <a:solidFill>
                          <a:srgbClr val="000000"/>
                        </a:solidFill>
                        <a:effectLst/>
                        <a:latin typeface="Calibri"/>
                      </a:endParaRPr>
                    </a:p>
                  </a:txBody>
                  <a:tcPr marL="11446" marR="11446" marT="11446" marB="0" anchor="ctr">
                    <a:lnL>
                      <a:noFill/>
                    </a:lnL>
                    <a:lnR>
                      <a:noFill/>
                    </a:lnR>
                    <a:lnT>
                      <a:noFill/>
                    </a:lnT>
                    <a:lnB>
                      <a:noFill/>
                    </a:lnB>
                  </a:tcPr>
                </a:tc>
              </a:tr>
              <a:tr h="412052">
                <a:tc>
                  <a:txBody>
                    <a:bodyPr/>
                    <a:lstStyle/>
                    <a:p>
                      <a:pPr algn="l" fontAlgn="ctr"/>
                      <a:r>
                        <a:rPr lang="en-US" sz="1300" b="0" i="0" u="none" strike="noStrike">
                          <a:solidFill>
                            <a:srgbClr val="000000"/>
                          </a:solidFill>
                          <a:effectLst/>
                          <a:latin typeface="Calibri"/>
                        </a:rPr>
                        <a:t>9.Push Notifications</a:t>
                      </a:r>
                    </a:p>
                  </a:txBody>
                  <a:tcPr marL="11446" marR="11446" marT="11446" marB="0" anchor="ctr">
                    <a:lnL>
                      <a:noFill/>
                    </a:lnL>
                    <a:lnR>
                      <a:noFill/>
                    </a:lnR>
                    <a:lnT>
                      <a:noFill/>
                    </a:lnT>
                    <a:lnB>
                      <a:noFill/>
                    </a:lnB>
                    <a:solidFill>
                      <a:srgbClr val="BFBFBF"/>
                    </a:solidFill>
                  </a:tcPr>
                </a:tc>
                <a:tc>
                  <a:txBody>
                    <a:bodyPr/>
                    <a:lstStyle/>
                    <a:p>
                      <a:pPr algn="l" fontAlgn="ctr"/>
                      <a:r>
                        <a:rPr lang="en-US" sz="1300" b="0" i="0" u="none" strike="noStrike">
                          <a:solidFill>
                            <a:srgbClr val="000000"/>
                          </a:solidFill>
                          <a:effectLst/>
                          <a:latin typeface="Calibri"/>
                        </a:rPr>
                        <a:t>Will remind the user that a show happening and ask them if they are there or not.</a:t>
                      </a:r>
                    </a:p>
                  </a:txBody>
                  <a:tcPr marL="11446" marR="11446" marT="11446" marB="0" anchor="ctr">
                    <a:lnL>
                      <a:noFill/>
                    </a:lnL>
                    <a:lnR>
                      <a:noFill/>
                    </a:lnR>
                    <a:lnT>
                      <a:noFill/>
                    </a:lnT>
                    <a:lnB>
                      <a:noFill/>
                    </a:lnB>
                    <a:solidFill>
                      <a:srgbClr val="BFBFBF"/>
                    </a:solidFill>
                  </a:tcPr>
                </a:tc>
                <a:tc>
                  <a:txBody>
                    <a:bodyPr/>
                    <a:lstStyle/>
                    <a:p>
                      <a:pPr algn="ctr" fontAlgn="ctr"/>
                      <a:r>
                        <a:rPr lang="en-US" sz="1300" b="0" i="0" u="none" strike="noStrike">
                          <a:solidFill>
                            <a:srgbClr val="000000"/>
                          </a:solidFill>
                          <a:effectLst/>
                          <a:latin typeface="Calibri"/>
                        </a:rPr>
                        <a:t> </a:t>
                      </a:r>
                    </a:p>
                  </a:txBody>
                  <a:tcPr marL="11446" marR="11446" marT="11446" marB="0" anchor="ctr">
                    <a:lnL>
                      <a:noFill/>
                    </a:lnL>
                    <a:lnR>
                      <a:noFill/>
                    </a:lnR>
                    <a:lnT>
                      <a:noFill/>
                    </a:lnT>
                    <a:lnB>
                      <a:noFill/>
                    </a:lnB>
                    <a:solidFill>
                      <a:srgbClr val="BFBFBF"/>
                    </a:solidFill>
                  </a:tcPr>
                </a:tc>
                <a:tc>
                  <a:txBody>
                    <a:bodyPr/>
                    <a:lstStyle/>
                    <a:p>
                      <a:pPr algn="ctr" fontAlgn="ctr"/>
                      <a:r>
                        <a:rPr lang="en-US" sz="1300" b="0" i="0" u="none" strike="noStrike">
                          <a:solidFill>
                            <a:srgbClr val="000000"/>
                          </a:solidFill>
                          <a:effectLst/>
                          <a:latin typeface="Calibri"/>
                        </a:rPr>
                        <a:t> </a:t>
                      </a:r>
                    </a:p>
                  </a:txBody>
                  <a:tcPr marL="11446" marR="11446" marT="11446" marB="0" anchor="ctr">
                    <a:lnL>
                      <a:noFill/>
                    </a:lnL>
                    <a:lnR>
                      <a:noFill/>
                    </a:lnR>
                    <a:lnT>
                      <a:noFill/>
                    </a:lnT>
                    <a:lnB>
                      <a:noFill/>
                    </a:lnB>
                    <a:solidFill>
                      <a:srgbClr val="BFBFBF"/>
                    </a:solidFill>
                  </a:tcPr>
                </a:tc>
                <a:tc>
                  <a:txBody>
                    <a:bodyPr/>
                    <a:lstStyle/>
                    <a:p>
                      <a:pPr algn="ctr" fontAlgn="ctr"/>
                      <a:r>
                        <a:rPr lang="en-US" sz="1300" b="0" i="0" u="none" strike="noStrike">
                          <a:solidFill>
                            <a:srgbClr val="000000"/>
                          </a:solidFill>
                          <a:effectLst/>
                          <a:latin typeface="Calibri"/>
                        </a:rPr>
                        <a:t> </a:t>
                      </a:r>
                    </a:p>
                  </a:txBody>
                  <a:tcPr marL="11446" marR="11446" marT="11446" marB="0" anchor="ctr">
                    <a:lnL>
                      <a:noFill/>
                    </a:lnL>
                    <a:lnR>
                      <a:noFill/>
                    </a:lnR>
                    <a:lnT>
                      <a:noFill/>
                    </a:lnT>
                    <a:lnB>
                      <a:noFill/>
                    </a:lnB>
                    <a:solidFill>
                      <a:srgbClr val="BFBFBF"/>
                    </a:solidFill>
                  </a:tcPr>
                </a:tc>
              </a:tr>
              <a:tr h="206026">
                <a:tc>
                  <a:txBody>
                    <a:bodyPr/>
                    <a:lstStyle/>
                    <a:p>
                      <a:pPr algn="l" fontAlgn="ctr"/>
                      <a:endParaRPr lang="en-US" sz="1300" b="0" i="0" u="none" strike="noStrike">
                        <a:solidFill>
                          <a:srgbClr val="000000"/>
                        </a:solidFill>
                        <a:effectLst/>
                        <a:latin typeface="Calibri"/>
                      </a:endParaRPr>
                    </a:p>
                  </a:txBody>
                  <a:tcPr marL="11446" marR="11446" marT="11446" marB="0" anchor="ctr">
                    <a:lnL>
                      <a:noFill/>
                    </a:lnL>
                    <a:lnR>
                      <a:noFill/>
                    </a:lnR>
                    <a:lnT>
                      <a:noFill/>
                    </a:lnT>
                    <a:lnB>
                      <a:noFill/>
                    </a:lnB>
                  </a:tcPr>
                </a:tc>
                <a:tc>
                  <a:txBody>
                    <a:bodyPr/>
                    <a:lstStyle/>
                    <a:p>
                      <a:pPr algn="l" fontAlgn="ctr"/>
                      <a:endParaRPr lang="en-US" sz="1300" b="0" i="0" u="none" strike="noStrike">
                        <a:solidFill>
                          <a:srgbClr val="000000"/>
                        </a:solidFill>
                        <a:effectLst/>
                        <a:latin typeface="Calibri"/>
                      </a:endParaRPr>
                    </a:p>
                  </a:txBody>
                  <a:tcPr marL="11446" marR="11446" marT="11446" marB="0" anchor="ctr">
                    <a:lnL>
                      <a:noFill/>
                    </a:lnL>
                    <a:lnR>
                      <a:noFill/>
                    </a:lnR>
                    <a:lnT>
                      <a:noFill/>
                    </a:lnT>
                    <a:lnB>
                      <a:noFill/>
                    </a:lnB>
                  </a:tcPr>
                </a:tc>
                <a:tc>
                  <a:txBody>
                    <a:bodyPr/>
                    <a:lstStyle/>
                    <a:p>
                      <a:pPr algn="ctr" fontAlgn="ctr"/>
                      <a:endParaRPr lang="en-US" sz="1300" b="0" i="0" u="none" strike="noStrike">
                        <a:solidFill>
                          <a:srgbClr val="000000"/>
                        </a:solidFill>
                        <a:effectLst/>
                        <a:latin typeface="Calibri"/>
                      </a:endParaRPr>
                    </a:p>
                  </a:txBody>
                  <a:tcPr marL="11446" marR="11446" marT="11446" marB="0" anchor="ctr">
                    <a:lnL>
                      <a:noFill/>
                    </a:lnL>
                    <a:lnR>
                      <a:noFill/>
                    </a:lnR>
                    <a:lnT>
                      <a:noFill/>
                    </a:lnT>
                    <a:lnB>
                      <a:noFill/>
                    </a:lnB>
                  </a:tcPr>
                </a:tc>
                <a:tc>
                  <a:txBody>
                    <a:bodyPr/>
                    <a:lstStyle/>
                    <a:p>
                      <a:pPr algn="ctr" fontAlgn="ctr"/>
                      <a:endParaRPr lang="en-US" sz="1300" b="0" i="0" u="none" strike="noStrike">
                        <a:solidFill>
                          <a:srgbClr val="000000"/>
                        </a:solidFill>
                        <a:effectLst/>
                        <a:latin typeface="Calibri"/>
                      </a:endParaRPr>
                    </a:p>
                  </a:txBody>
                  <a:tcPr marL="11446" marR="11446" marT="11446" marB="0" anchor="ctr">
                    <a:lnL>
                      <a:noFill/>
                    </a:lnL>
                    <a:lnR>
                      <a:noFill/>
                    </a:lnR>
                    <a:lnT>
                      <a:noFill/>
                    </a:lnT>
                    <a:lnB>
                      <a:noFill/>
                    </a:lnB>
                  </a:tcPr>
                </a:tc>
                <a:tc>
                  <a:txBody>
                    <a:bodyPr/>
                    <a:lstStyle/>
                    <a:p>
                      <a:pPr algn="ctr" fontAlgn="ctr"/>
                      <a:endParaRPr lang="en-US" sz="1300" b="0" i="0" u="none" strike="noStrike">
                        <a:solidFill>
                          <a:srgbClr val="000000"/>
                        </a:solidFill>
                        <a:effectLst/>
                        <a:latin typeface="Calibri"/>
                      </a:endParaRPr>
                    </a:p>
                  </a:txBody>
                  <a:tcPr marL="11446" marR="11446" marT="11446" marB="0" anchor="ctr">
                    <a:lnL>
                      <a:noFill/>
                    </a:lnL>
                    <a:lnR>
                      <a:noFill/>
                    </a:lnR>
                    <a:lnT>
                      <a:noFill/>
                    </a:lnT>
                    <a:lnB>
                      <a:noFill/>
                    </a:lnB>
                  </a:tcPr>
                </a:tc>
              </a:tr>
              <a:tr h="618078">
                <a:tc>
                  <a:txBody>
                    <a:bodyPr/>
                    <a:lstStyle/>
                    <a:p>
                      <a:pPr algn="l" fontAlgn="ctr"/>
                      <a:r>
                        <a:rPr lang="en-US" sz="1300" b="0" i="0" u="none" strike="noStrike">
                          <a:solidFill>
                            <a:srgbClr val="000000"/>
                          </a:solidFill>
                          <a:effectLst/>
                          <a:latin typeface="Calibri"/>
                        </a:rPr>
                        <a:t>9a. Add support for Push Notifications for when a show is about to start </a:t>
                      </a:r>
                    </a:p>
                  </a:txBody>
                  <a:tcPr marL="11446" marR="11446" marT="11446" marB="0" anchor="ctr">
                    <a:lnL>
                      <a:noFill/>
                    </a:lnL>
                    <a:lnR>
                      <a:noFill/>
                    </a:lnR>
                    <a:lnT>
                      <a:noFill/>
                    </a:lnT>
                    <a:lnB>
                      <a:noFill/>
                    </a:lnB>
                  </a:tcPr>
                </a:tc>
                <a:tc>
                  <a:txBody>
                    <a:bodyPr/>
                    <a:lstStyle/>
                    <a:p>
                      <a:pPr algn="l" fontAlgn="ctr"/>
                      <a:r>
                        <a:rPr lang="en-US" sz="1300" b="0" i="0" u="none" strike="noStrike">
                          <a:solidFill>
                            <a:srgbClr val="000000"/>
                          </a:solidFill>
                          <a:effectLst/>
                          <a:latin typeface="Calibri"/>
                        </a:rPr>
                        <a:t>This will allow users to receive a notification that a show is about to start and will add a verication  loop that users attended the show</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4</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5</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2</a:t>
                      </a:r>
                    </a:p>
                  </a:txBody>
                  <a:tcPr marL="11446" marR="11446" marT="11446" marB="0" anchor="ctr">
                    <a:lnL>
                      <a:noFill/>
                    </a:lnL>
                    <a:lnR>
                      <a:noFill/>
                    </a:lnR>
                    <a:lnT>
                      <a:noFill/>
                    </a:lnT>
                    <a:lnB>
                      <a:noFill/>
                    </a:lnB>
                  </a:tcPr>
                </a:tc>
              </a:tr>
              <a:tr h="618078">
                <a:tc>
                  <a:txBody>
                    <a:bodyPr/>
                    <a:lstStyle/>
                    <a:p>
                      <a:pPr algn="l" fontAlgn="ctr"/>
                      <a:r>
                        <a:rPr lang="en-US" sz="1300" b="0" i="0" u="none" strike="noStrike">
                          <a:solidFill>
                            <a:srgbClr val="000000"/>
                          </a:solidFill>
                          <a:effectLst/>
                          <a:latin typeface="Calibri"/>
                        </a:rPr>
                        <a:t>9b. Add support for Push Notifications with a deep to directions to the show</a:t>
                      </a:r>
                    </a:p>
                  </a:txBody>
                  <a:tcPr marL="11446" marR="11446" marT="11446" marB="0" anchor="ctr">
                    <a:lnL>
                      <a:noFill/>
                    </a:lnL>
                    <a:lnR>
                      <a:noFill/>
                    </a:lnR>
                    <a:lnT>
                      <a:noFill/>
                    </a:lnT>
                    <a:lnB>
                      <a:noFill/>
                    </a:lnB>
                  </a:tcPr>
                </a:tc>
                <a:tc>
                  <a:txBody>
                    <a:bodyPr/>
                    <a:lstStyle/>
                    <a:p>
                      <a:pPr algn="l" fontAlgn="ctr"/>
                      <a:r>
                        <a:rPr lang="en-US" sz="1300" b="0" i="0" u="none" strike="noStrike">
                          <a:solidFill>
                            <a:srgbClr val="000000"/>
                          </a:solidFill>
                          <a:effectLst/>
                          <a:latin typeface="Calibri"/>
                        </a:rPr>
                        <a:t>This will allows easy access to directions to the show</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4</a:t>
                      </a:r>
                    </a:p>
                  </a:txBody>
                  <a:tcPr marL="11446" marR="11446" marT="11446" marB="0" anchor="ctr">
                    <a:lnL>
                      <a:noFill/>
                    </a:lnL>
                    <a:lnR>
                      <a:noFill/>
                    </a:lnR>
                    <a:lnT>
                      <a:noFill/>
                    </a:lnT>
                    <a:lnB>
                      <a:noFill/>
                    </a:lnB>
                  </a:tcPr>
                </a:tc>
                <a:tc>
                  <a:txBody>
                    <a:bodyPr/>
                    <a:lstStyle/>
                    <a:p>
                      <a:pPr algn="ctr" fontAlgn="ctr"/>
                      <a:r>
                        <a:rPr lang="en-US" sz="1300" b="0" i="0" u="none" strike="noStrike">
                          <a:solidFill>
                            <a:srgbClr val="000000"/>
                          </a:solidFill>
                          <a:effectLst/>
                          <a:latin typeface="Calibri"/>
                        </a:rPr>
                        <a:t>4</a:t>
                      </a:r>
                    </a:p>
                  </a:txBody>
                  <a:tcPr marL="11446" marR="11446" marT="11446" marB="0" anchor="ctr">
                    <a:lnL>
                      <a:noFill/>
                    </a:lnL>
                    <a:lnR>
                      <a:noFill/>
                    </a:lnR>
                    <a:lnT>
                      <a:noFill/>
                    </a:lnT>
                    <a:lnB>
                      <a:noFill/>
                    </a:lnB>
                  </a:tcPr>
                </a:tc>
                <a:tc>
                  <a:txBody>
                    <a:bodyPr/>
                    <a:lstStyle/>
                    <a:p>
                      <a:pPr algn="ctr" fontAlgn="ctr"/>
                      <a:r>
                        <a:rPr lang="en-US" sz="1300" b="0" i="0" u="none" strike="noStrike" dirty="0">
                          <a:solidFill>
                            <a:srgbClr val="000000"/>
                          </a:solidFill>
                          <a:effectLst/>
                          <a:latin typeface="Calibri"/>
                        </a:rPr>
                        <a:t>3</a:t>
                      </a:r>
                    </a:p>
                  </a:txBody>
                  <a:tcPr marL="11446" marR="11446" marT="11446" marB="0" anchor="ctr">
                    <a:lnL>
                      <a:noFill/>
                    </a:lnL>
                    <a:lnR>
                      <a:noFill/>
                    </a:lnR>
                    <a:lnT>
                      <a:noFill/>
                    </a:lnT>
                    <a:lnB>
                      <a:noFill/>
                    </a:lnB>
                  </a:tcPr>
                </a:tc>
              </a:tr>
            </a:tbl>
          </a:graphicData>
        </a:graphic>
      </p:graphicFrame>
    </p:spTree>
    <p:extLst>
      <p:ext uri="{BB962C8B-B14F-4D97-AF65-F5344CB8AC3E}">
        <p14:creationId xmlns:p14="http://schemas.microsoft.com/office/powerpoint/2010/main" val="3464624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73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Features continued</a:t>
            </a:r>
            <a:endParaRPr lang="en-US" sz="2800" dirty="0"/>
          </a:p>
        </p:txBody>
      </p:sp>
      <p:graphicFrame>
        <p:nvGraphicFramePr>
          <p:cNvPr id="2" name="Table 1"/>
          <p:cNvGraphicFramePr>
            <a:graphicFrameLocks noGrp="1"/>
          </p:cNvGraphicFramePr>
          <p:nvPr>
            <p:extLst>
              <p:ext uri="{D42A27DB-BD31-4B8C-83A1-F6EECF244321}">
                <p14:modId xmlns:p14="http://schemas.microsoft.com/office/powerpoint/2010/main" val="4042784330"/>
              </p:ext>
            </p:extLst>
          </p:nvPr>
        </p:nvGraphicFramePr>
        <p:xfrm>
          <a:off x="437444" y="1588876"/>
          <a:ext cx="8170333" cy="4548611"/>
        </p:xfrm>
        <a:graphic>
          <a:graphicData uri="http://schemas.openxmlformats.org/drawingml/2006/table">
            <a:tbl>
              <a:tblPr/>
              <a:tblGrid>
                <a:gridCol w="1727247"/>
                <a:gridCol w="4204483"/>
                <a:gridCol w="954531"/>
                <a:gridCol w="738626"/>
                <a:gridCol w="545446"/>
              </a:tblGrid>
              <a:tr h="348151">
                <a:tc>
                  <a:txBody>
                    <a:bodyPr/>
                    <a:lstStyle/>
                    <a:p>
                      <a:pPr algn="l" fontAlgn="ctr"/>
                      <a:r>
                        <a:rPr lang="en-US" sz="1100" b="0" i="0" u="none" strike="noStrike">
                          <a:solidFill>
                            <a:srgbClr val="000000"/>
                          </a:solidFill>
                          <a:effectLst/>
                          <a:latin typeface="Calibri"/>
                        </a:rPr>
                        <a:t>10.User Logging </a:t>
                      </a:r>
                    </a:p>
                  </a:txBody>
                  <a:tcPr marL="9671" marR="9671" marT="9671" marB="0" anchor="ctr">
                    <a:lnL>
                      <a:noFill/>
                    </a:lnL>
                    <a:lnR>
                      <a:noFill/>
                    </a:lnR>
                    <a:lnT>
                      <a:noFill/>
                    </a:lnT>
                    <a:lnB>
                      <a:noFill/>
                    </a:lnB>
                    <a:solidFill>
                      <a:srgbClr val="BFBFBF"/>
                    </a:solidFill>
                  </a:tcPr>
                </a:tc>
                <a:tc>
                  <a:txBody>
                    <a:bodyPr/>
                    <a:lstStyle/>
                    <a:p>
                      <a:pPr algn="l" fontAlgn="ctr"/>
                      <a:r>
                        <a:rPr lang="en-US" sz="1100" b="0" i="0" u="none" strike="noStrike">
                          <a:solidFill>
                            <a:srgbClr val="000000"/>
                          </a:solidFill>
                          <a:effectLst/>
                          <a:latin typeface="Calibri"/>
                        </a:rPr>
                        <a:t>Each Key user interaction will be logged and stored on the server</a:t>
                      </a:r>
                    </a:p>
                  </a:txBody>
                  <a:tcPr marL="9671" marR="9671" marT="9671" marB="0" anchor="ctr">
                    <a:lnL>
                      <a:noFill/>
                    </a:lnL>
                    <a:lnR>
                      <a:noFill/>
                    </a:lnR>
                    <a:lnT>
                      <a:noFill/>
                    </a:lnT>
                    <a:lnB>
                      <a:noFill/>
                    </a:lnB>
                    <a:solidFill>
                      <a:srgbClr val="BFBFBF"/>
                    </a:solidFill>
                  </a:tcPr>
                </a:tc>
                <a:tc>
                  <a:txBody>
                    <a:bodyPr/>
                    <a:lstStyle/>
                    <a:p>
                      <a:pPr algn="ctr" fontAlgn="ctr"/>
                      <a:r>
                        <a:rPr lang="en-US" sz="1100" b="0" i="0" u="none" strike="noStrike">
                          <a:solidFill>
                            <a:srgbClr val="000000"/>
                          </a:solidFill>
                          <a:effectLst/>
                          <a:latin typeface="Calibri"/>
                        </a:rPr>
                        <a:t> </a:t>
                      </a:r>
                    </a:p>
                  </a:txBody>
                  <a:tcPr marL="9671" marR="9671" marT="9671" marB="0" anchor="ctr">
                    <a:lnL>
                      <a:noFill/>
                    </a:lnL>
                    <a:lnR>
                      <a:noFill/>
                    </a:lnR>
                    <a:lnT>
                      <a:noFill/>
                    </a:lnT>
                    <a:lnB>
                      <a:noFill/>
                    </a:lnB>
                    <a:solidFill>
                      <a:srgbClr val="BFBFBF"/>
                    </a:solidFill>
                  </a:tcPr>
                </a:tc>
                <a:tc>
                  <a:txBody>
                    <a:bodyPr/>
                    <a:lstStyle/>
                    <a:p>
                      <a:pPr algn="ctr" fontAlgn="ctr"/>
                      <a:r>
                        <a:rPr lang="en-US" sz="1100" b="0" i="0" u="none" strike="noStrike">
                          <a:solidFill>
                            <a:srgbClr val="000000"/>
                          </a:solidFill>
                          <a:effectLst/>
                          <a:latin typeface="Calibri"/>
                        </a:rPr>
                        <a:t> </a:t>
                      </a:r>
                    </a:p>
                  </a:txBody>
                  <a:tcPr marL="9671" marR="9671" marT="9671" marB="0" anchor="ctr">
                    <a:lnL>
                      <a:noFill/>
                    </a:lnL>
                    <a:lnR>
                      <a:noFill/>
                    </a:lnR>
                    <a:lnT>
                      <a:noFill/>
                    </a:lnT>
                    <a:lnB>
                      <a:noFill/>
                    </a:lnB>
                    <a:solidFill>
                      <a:srgbClr val="BFBFBF"/>
                    </a:solidFill>
                  </a:tcPr>
                </a:tc>
                <a:tc>
                  <a:txBody>
                    <a:bodyPr/>
                    <a:lstStyle/>
                    <a:p>
                      <a:pPr algn="ctr" fontAlgn="ctr"/>
                      <a:r>
                        <a:rPr lang="en-US" sz="1100" b="0" i="0" u="none" strike="noStrike">
                          <a:solidFill>
                            <a:srgbClr val="000000"/>
                          </a:solidFill>
                          <a:effectLst/>
                          <a:latin typeface="Calibri"/>
                        </a:rPr>
                        <a:t> </a:t>
                      </a:r>
                    </a:p>
                  </a:txBody>
                  <a:tcPr marL="9671" marR="9671" marT="9671" marB="0" anchor="ctr">
                    <a:lnL>
                      <a:noFill/>
                    </a:lnL>
                    <a:lnR>
                      <a:noFill/>
                    </a:lnR>
                    <a:lnT>
                      <a:noFill/>
                    </a:lnT>
                    <a:lnB>
                      <a:noFill/>
                    </a:lnB>
                    <a:solidFill>
                      <a:srgbClr val="BFBFBF"/>
                    </a:solidFill>
                  </a:tcPr>
                </a:tc>
              </a:tr>
              <a:tr h="522226">
                <a:tc>
                  <a:txBody>
                    <a:bodyPr/>
                    <a:lstStyle/>
                    <a:p>
                      <a:pPr algn="l" fontAlgn="ctr"/>
                      <a:r>
                        <a:rPr lang="en-US" sz="1100" b="0" i="0" u="none" strike="noStrike">
                          <a:solidFill>
                            <a:srgbClr val="000000"/>
                          </a:solidFill>
                          <a:effectLst/>
                          <a:latin typeface="Calibri"/>
                        </a:rPr>
                        <a:t>10a. Integrate user logging in the application</a:t>
                      </a:r>
                    </a:p>
                  </a:txBody>
                  <a:tcPr marL="9671" marR="9671" marT="9671" marB="0" anchor="ctr">
                    <a:lnL>
                      <a:noFill/>
                    </a:lnL>
                    <a:lnR>
                      <a:noFill/>
                    </a:lnR>
                    <a:lnT>
                      <a:noFill/>
                    </a:lnT>
                    <a:lnB>
                      <a:noFill/>
                    </a:lnB>
                  </a:tcPr>
                </a:tc>
                <a:tc>
                  <a:txBody>
                    <a:bodyPr/>
                    <a:lstStyle/>
                    <a:p>
                      <a:pPr algn="l" fontAlgn="ctr"/>
                      <a:r>
                        <a:rPr lang="en-US" sz="1100" b="0" i="0" u="none" strike="noStrike">
                          <a:solidFill>
                            <a:srgbClr val="000000"/>
                          </a:solidFill>
                          <a:effectLst/>
                          <a:latin typeface="Calibri"/>
                        </a:rPr>
                        <a:t>Each user interaction with the application will be stored on user bases to track how the users make decisions on which live concerts that will go to</a:t>
                      </a:r>
                    </a:p>
                  </a:txBody>
                  <a:tcPr marL="9671" marR="9671" marT="967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3</a:t>
                      </a:r>
                    </a:p>
                  </a:txBody>
                  <a:tcPr marL="9671" marR="9671" marT="967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3</a:t>
                      </a:r>
                    </a:p>
                  </a:txBody>
                  <a:tcPr marL="9671" marR="9671" marT="967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2</a:t>
                      </a:r>
                    </a:p>
                  </a:txBody>
                  <a:tcPr marL="9671" marR="9671" marT="9671" marB="0" anchor="ctr">
                    <a:lnL>
                      <a:noFill/>
                    </a:lnL>
                    <a:lnR>
                      <a:noFill/>
                    </a:lnR>
                    <a:lnT>
                      <a:noFill/>
                    </a:lnT>
                    <a:lnB>
                      <a:noFill/>
                    </a:lnB>
                  </a:tcPr>
                </a:tc>
              </a:tr>
              <a:tr h="348151">
                <a:tc>
                  <a:txBody>
                    <a:bodyPr/>
                    <a:lstStyle/>
                    <a:p>
                      <a:pPr algn="l" fontAlgn="ctr"/>
                      <a:r>
                        <a:rPr lang="en-US" sz="1100" b="0" i="0" u="none" strike="noStrike">
                          <a:solidFill>
                            <a:srgbClr val="000000"/>
                          </a:solidFill>
                          <a:effectLst/>
                          <a:latin typeface="Calibri"/>
                        </a:rPr>
                        <a:t>10b. Store the log reports on the server</a:t>
                      </a:r>
                    </a:p>
                  </a:txBody>
                  <a:tcPr marL="9671" marR="9671" marT="9671" marB="0" anchor="ctr">
                    <a:lnL>
                      <a:noFill/>
                    </a:lnL>
                    <a:lnR>
                      <a:noFill/>
                    </a:lnR>
                    <a:lnT>
                      <a:noFill/>
                    </a:lnT>
                    <a:lnB>
                      <a:noFill/>
                    </a:lnB>
                  </a:tcPr>
                </a:tc>
                <a:tc>
                  <a:txBody>
                    <a:bodyPr/>
                    <a:lstStyle/>
                    <a:p>
                      <a:pPr algn="l" fontAlgn="ctr"/>
                      <a:r>
                        <a:rPr lang="en-US" sz="1100" b="0" i="0" u="none" strike="noStrike">
                          <a:solidFill>
                            <a:srgbClr val="000000"/>
                          </a:solidFill>
                          <a:effectLst/>
                          <a:latin typeface="Calibri"/>
                        </a:rPr>
                        <a:t>Each users analytic data will be stored on the server's back end</a:t>
                      </a:r>
                    </a:p>
                  </a:txBody>
                  <a:tcPr marL="9671" marR="9671" marT="967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3</a:t>
                      </a:r>
                    </a:p>
                  </a:txBody>
                  <a:tcPr marL="9671" marR="9671" marT="967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3</a:t>
                      </a:r>
                    </a:p>
                  </a:txBody>
                  <a:tcPr marL="9671" marR="9671" marT="967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2</a:t>
                      </a:r>
                    </a:p>
                  </a:txBody>
                  <a:tcPr marL="9671" marR="9671" marT="9671" marB="0" anchor="ctr">
                    <a:lnL>
                      <a:noFill/>
                    </a:lnL>
                    <a:lnR>
                      <a:noFill/>
                    </a:lnR>
                    <a:lnT>
                      <a:noFill/>
                    </a:lnT>
                    <a:lnB>
                      <a:noFill/>
                    </a:lnB>
                  </a:tcPr>
                </a:tc>
              </a:tr>
              <a:tr h="174075">
                <a:tc>
                  <a:txBody>
                    <a:bodyPr/>
                    <a:lstStyle/>
                    <a:p>
                      <a:pPr algn="l" fontAlgn="ctr"/>
                      <a:endParaRPr lang="en-US" sz="1100" b="0" i="0" u="none" strike="noStrike">
                        <a:solidFill>
                          <a:srgbClr val="000000"/>
                        </a:solidFill>
                        <a:effectLst/>
                        <a:latin typeface="Calibri"/>
                      </a:endParaRPr>
                    </a:p>
                  </a:txBody>
                  <a:tcPr marL="9671" marR="9671" marT="9671" marB="0" anchor="ctr">
                    <a:lnL>
                      <a:noFill/>
                    </a:lnL>
                    <a:lnR>
                      <a:noFill/>
                    </a:lnR>
                    <a:lnT>
                      <a:noFill/>
                    </a:lnT>
                    <a:lnB>
                      <a:noFill/>
                    </a:lnB>
                  </a:tcPr>
                </a:tc>
                <a:tc>
                  <a:txBody>
                    <a:bodyPr/>
                    <a:lstStyle/>
                    <a:p>
                      <a:pPr algn="l" fontAlgn="ctr"/>
                      <a:endParaRPr lang="en-US" sz="1100" b="0" i="0" u="none" strike="noStrike">
                        <a:solidFill>
                          <a:srgbClr val="000000"/>
                        </a:solidFill>
                        <a:effectLst/>
                        <a:latin typeface="Calibri"/>
                      </a:endParaRPr>
                    </a:p>
                  </a:txBody>
                  <a:tcPr marL="9671" marR="9671" marT="9671"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a:endParaRPr>
                    </a:p>
                  </a:txBody>
                  <a:tcPr marL="9671" marR="9671" marT="9671"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a:endParaRPr>
                    </a:p>
                  </a:txBody>
                  <a:tcPr marL="9671" marR="9671" marT="9671"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a:endParaRPr>
                    </a:p>
                  </a:txBody>
                  <a:tcPr marL="9671" marR="9671" marT="9671" marB="0" anchor="ctr">
                    <a:lnL>
                      <a:noFill/>
                    </a:lnL>
                    <a:lnR>
                      <a:noFill/>
                    </a:lnR>
                    <a:lnT>
                      <a:noFill/>
                    </a:lnT>
                    <a:lnB>
                      <a:noFill/>
                    </a:lnB>
                  </a:tcPr>
                </a:tc>
              </a:tr>
              <a:tr h="174075">
                <a:tc>
                  <a:txBody>
                    <a:bodyPr/>
                    <a:lstStyle/>
                    <a:p>
                      <a:pPr algn="l" fontAlgn="ctr"/>
                      <a:r>
                        <a:rPr lang="en-US" sz="1100" b="0" i="0" u="none" strike="noStrike">
                          <a:solidFill>
                            <a:srgbClr val="000000"/>
                          </a:solidFill>
                          <a:effectLst/>
                          <a:latin typeface="Calibri"/>
                        </a:rPr>
                        <a:t>Server</a:t>
                      </a:r>
                    </a:p>
                  </a:txBody>
                  <a:tcPr marL="9671" marR="9671" marT="9671" marB="0" anchor="ctr">
                    <a:lnL>
                      <a:noFill/>
                    </a:lnL>
                    <a:lnR>
                      <a:noFill/>
                    </a:lnR>
                    <a:lnT>
                      <a:noFill/>
                    </a:lnT>
                    <a:lnB>
                      <a:noFill/>
                    </a:lnB>
                    <a:solidFill>
                      <a:srgbClr val="595959"/>
                    </a:solidFill>
                  </a:tcPr>
                </a:tc>
                <a:tc>
                  <a:txBody>
                    <a:bodyPr/>
                    <a:lstStyle/>
                    <a:p>
                      <a:pPr algn="ctr" fontAlgn="ctr"/>
                      <a:r>
                        <a:rPr lang="en-US" sz="1100" b="0" i="0" u="none" strike="noStrike">
                          <a:solidFill>
                            <a:srgbClr val="000000"/>
                          </a:solidFill>
                          <a:effectLst/>
                          <a:latin typeface="Calibri"/>
                        </a:rPr>
                        <a:t> </a:t>
                      </a:r>
                    </a:p>
                  </a:txBody>
                  <a:tcPr marL="9671" marR="9671" marT="9671" marB="0" anchor="ctr">
                    <a:lnL>
                      <a:noFill/>
                    </a:lnL>
                    <a:lnR>
                      <a:noFill/>
                    </a:lnR>
                    <a:lnT>
                      <a:noFill/>
                    </a:lnT>
                    <a:lnB>
                      <a:noFill/>
                    </a:lnB>
                    <a:solidFill>
                      <a:srgbClr val="595959"/>
                    </a:solidFill>
                  </a:tcPr>
                </a:tc>
                <a:tc>
                  <a:txBody>
                    <a:bodyPr/>
                    <a:lstStyle/>
                    <a:p>
                      <a:pPr algn="ctr" fontAlgn="ctr"/>
                      <a:r>
                        <a:rPr lang="en-US" sz="1100" b="0" i="0" u="none" strike="noStrike">
                          <a:solidFill>
                            <a:srgbClr val="000000"/>
                          </a:solidFill>
                          <a:effectLst/>
                          <a:latin typeface="Calibri"/>
                        </a:rPr>
                        <a:t> </a:t>
                      </a:r>
                    </a:p>
                  </a:txBody>
                  <a:tcPr marL="9671" marR="9671" marT="9671" marB="0" anchor="ctr">
                    <a:lnL>
                      <a:noFill/>
                    </a:lnL>
                    <a:lnR>
                      <a:noFill/>
                    </a:lnR>
                    <a:lnT>
                      <a:noFill/>
                    </a:lnT>
                    <a:lnB>
                      <a:noFill/>
                    </a:lnB>
                    <a:solidFill>
                      <a:srgbClr val="595959"/>
                    </a:solidFill>
                  </a:tcPr>
                </a:tc>
                <a:tc>
                  <a:txBody>
                    <a:bodyPr/>
                    <a:lstStyle/>
                    <a:p>
                      <a:pPr algn="ctr" fontAlgn="ctr"/>
                      <a:r>
                        <a:rPr lang="en-US" sz="1100" b="0" i="0" u="none" strike="noStrike">
                          <a:solidFill>
                            <a:srgbClr val="000000"/>
                          </a:solidFill>
                          <a:effectLst/>
                          <a:latin typeface="Calibri"/>
                        </a:rPr>
                        <a:t> </a:t>
                      </a:r>
                    </a:p>
                  </a:txBody>
                  <a:tcPr marL="9671" marR="9671" marT="9671" marB="0" anchor="ctr">
                    <a:lnL>
                      <a:noFill/>
                    </a:lnL>
                    <a:lnR>
                      <a:noFill/>
                    </a:lnR>
                    <a:lnT>
                      <a:noFill/>
                    </a:lnT>
                    <a:lnB>
                      <a:noFill/>
                    </a:lnB>
                    <a:solidFill>
                      <a:srgbClr val="595959"/>
                    </a:solidFill>
                  </a:tcPr>
                </a:tc>
                <a:tc>
                  <a:txBody>
                    <a:bodyPr/>
                    <a:lstStyle/>
                    <a:p>
                      <a:pPr algn="ctr" fontAlgn="ctr"/>
                      <a:r>
                        <a:rPr lang="en-US" sz="1100" b="0" i="0" u="none" strike="noStrike">
                          <a:solidFill>
                            <a:srgbClr val="000000"/>
                          </a:solidFill>
                          <a:effectLst/>
                          <a:latin typeface="Calibri"/>
                        </a:rPr>
                        <a:t> </a:t>
                      </a:r>
                    </a:p>
                  </a:txBody>
                  <a:tcPr marL="9671" marR="9671" marT="9671" marB="0" anchor="ctr">
                    <a:lnL>
                      <a:noFill/>
                    </a:lnL>
                    <a:lnR>
                      <a:noFill/>
                    </a:lnR>
                    <a:lnT>
                      <a:noFill/>
                    </a:lnT>
                    <a:lnB>
                      <a:noFill/>
                    </a:lnB>
                    <a:solidFill>
                      <a:srgbClr val="595959"/>
                    </a:solidFill>
                  </a:tcPr>
                </a:tc>
              </a:tr>
              <a:tr h="348151">
                <a:tc>
                  <a:txBody>
                    <a:bodyPr/>
                    <a:lstStyle/>
                    <a:p>
                      <a:pPr algn="l" fontAlgn="ctr"/>
                      <a:r>
                        <a:rPr lang="en-US" sz="1100" b="0" i="0" u="none" strike="noStrike">
                          <a:solidFill>
                            <a:srgbClr val="000000"/>
                          </a:solidFill>
                          <a:effectLst/>
                          <a:latin typeface="Calibri"/>
                        </a:rPr>
                        <a:t>1.Front Server</a:t>
                      </a:r>
                    </a:p>
                  </a:txBody>
                  <a:tcPr marL="9671" marR="9671" marT="9671" marB="0" anchor="ctr">
                    <a:lnL>
                      <a:noFill/>
                    </a:lnL>
                    <a:lnR>
                      <a:noFill/>
                    </a:lnR>
                    <a:lnT>
                      <a:noFill/>
                    </a:lnT>
                    <a:lnB>
                      <a:noFill/>
                    </a:lnB>
                    <a:solidFill>
                      <a:srgbClr val="BFBFBF"/>
                    </a:solidFill>
                  </a:tcPr>
                </a:tc>
                <a:tc>
                  <a:txBody>
                    <a:bodyPr/>
                    <a:lstStyle/>
                    <a:p>
                      <a:pPr algn="l" fontAlgn="ctr"/>
                      <a:r>
                        <a:rPr lang="en-US" sz="1100" b="0" i="0" u="none" strike="noStrike">
                          <a:solidFill>
                            <a:srgbClr val="000000"/>
                          </a:solidFill>
                          <a:effectLst/>
                          <a:latin typeface="Calibri"/>
                        </a:rPr>
                        <a:t>Provide the online platform in which the application will interact with</a:t>
                      </a:r>
                    </a:p>
                  </a:txBody>
                  <a:tcPr marL="9671" marR="9671" marT="9671" marB="0" anchor="ctr">
                    <a:lnL>
                      <a:noFill/>
                    </a:lnL>
                    <a:lnR>
                      <a:noFill/>
                    </a:lnR>
                    <a:lnT>
                      <a:noFill/>
                    </a:lnT>
                    <a:lnB>
                      <a:noFill/>
                    </a:lnB>
                    <a:solidFill>
                      <a:srgbClr val="BFBFBF"/>
                    </a:solidFill>
                  </a:tcPr>
                </a:tc>
                <a:tc>
                  <a:txBody>
                    <a:bodyPr/>
                    <a:lstStyle/>
                    <a:p>
                      <a:pPr algn="ctr" fontAlgn="ctr"/>
                      <a:r>
                        <a:rPr lang="en-US" sz="1100" b="0" i="0" u="none" strike="noStrike">
                          <a:solidFill>
                            <a:srgbClr val="000000"/>
                          </a:solidFill>
                          <a:effectLst/>
                          <a:latin typeface="Calibri"/>
                        </a:rPr>
                        <a:t> </a:t>
                      </a:r>
                    </a:p>
                  </a:txBody>
                  <a:tcPr marL="9671" marR="9671" marT="9671" marB="0" anchor="ctr">
                    <a:lnL>
                      <a:noFill/>
                    </a:lnL>
                    <a:lnR>
                      <a:noFill/>
                    </a:lnR>
                    <a:lnT>
                      <a:noFill/>
                    </a:lnT>
                    <a:lnB>
                      <a:noFill/>
                    </a:lnB>
                    <a:solidFill>
                      <a:srgbClr val="BFBFBF"/>
                    </a:solidFill>
                  </a:tcPr>
                </a:tc>
                <a:tc>
                  <a:txBody>
                    <a:bodyPr/>
                    <a:lstStyle/>
                    <a:p>
                      <a:pPr algn="ctr" fontAlgn="ctr"/>
                      <a:r>
                        <a:rPr lang="en-US" sz="1100" b="0" i="0" u="none" strike="noStrike">
                          <a:solidFill>
                            <a:srgbClr val="000000"/>
                          </a:solidFill>
                          <a:effectLst/>
                          <a:latin typeface="Calibri"/>
                        </a:rPr>
                        <a:t> </a:t>
                      </a:r>
                    </a:p>
                  </a:txBody>
                  <a:tcPr marL="9671" marR="9671" marT="9671" marB="0" anchor="ctr">
                    <a:lnL>
                      <a:noFill/>
                    </a:lnL>
                    <a:lnR>
                      <a:noFill/>
                    </a:lnR>
                    <a:lnT>
                      <a:noFill/>
                    </a:lnT>
                    <a:lnB>
                      <a:noFill/>
                    </a:lnB>
                    <a:solidFill>
                      <a:srgbClr val="BFBFBF"/>
                    </a:solidFill>
                  </a:tcPr>
                </a:tc>
                <a:tc>
                  <a:txBody>
                    <a:bodyPr/>
                    <a:lstStyle/>
                    <a:p>
                      <a:pPr algn="ctr" fontAlgn="ctr"/>
                      <a:r>
                        <a:rPr lang="en-US" sz="1100" b="0" i="0" u="none" strike="noStrike">
                          <a:solidFill>
                            <a:srgbClr val="000000"/>
                          </a:solidFill>
                          <a:effectLst/>
                          <a:latin typeface="Calibri"/>
                        </a:rPr>
                        <a:t> </a:t>
                      </a:r>
                    </a:p>
                  </a:txBody>
                  <a:tcPr marL="9671" marR="9671" marT="9671" marB="0" anchor="ctr">
                    <a:lnL>
                      <a:noFill/>
                    </a:lnL>
                    <a:lnR>
                      <a:noFill/>
                    </a:lnR>
                    <a:lnT>
                      <a:noFill/>
                    </a:lnT>
                    <a:lnB>
                      <a:noFill/>
                    </a:lnB>
                    <a:solidFill>
                      <a:srgbClr val="BFBFBF"/>
                    </a:solidFill>
                  </a:tcPr>
                </a:tc>
              </a:tr>
              <a:tr h="348151">
                <a:tc>
                  <a:txBody>
                    <a:bodyPr/>
                    <a:lstStyle/>
                    <a:p>
                      <a:pPr algn="l" fontAlgn="ctr"/>
                      <a:r>
                        <a:rPr lang="en-US" sz="1100" b="0" i="0" u="none" strike="noStrike">
                          <a:solidFill>
                            <a:srgbClr val="000000"/>
                          </a:solidFill>
                          <a:effectLst/>
                          <a:latin typeface="Calibri"/>
                        </a:rPr>
                        <a:t>1a. Build a front end server</a:t>
                      </a:r>
                    </a:p>
                  </a:txBody>
                  <a:tcPr marL="9671" marR="9671" marT="9671" marB="0" anchor="ctr">
                    <a:lnL>
                      <a:noFill/>
                    </a:lnL>
                    <a:lnR>
                      <a:noFill/>
                    </a:lnR>
                    <a:lnT>
                      <a:noFill/>
                    </a:lnT>
                    <a:lnB>
                      <a:noFill/>
                    </a:lnB>
                  </a:tcPr>
                </a:tc>
                <a:tc>
                  <a:txBody>
                    <a:bodyPr/>
                    <a:lstStyle/>
                    <a:p>
                      <a:pPr algn="l" fontAlgn="ctr"/>
                      <a:r>
                        <a:rPr lang="en-US" sz="1100" b="0" i="0" u="none" strike="noStrike">
                          <a:solidFill>
                            <a:srgbClr val="000000"/>
                          </a:solidFill>
                          <a:effectLst/>
                          <a:latin typeface="Calibri"/>
                        </a:rPr>
                        <a:t>Provide the online platform in which the application will interact with</a:t>
                      </a:r>
                    </a:p>
                  </a:txBody>
                  <a:tcPr marL="9671" marR="9671" marT="967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2</a:t>
                      </a:r>
                    </a:p>
                  </a:txBody>
                  <a:tcPr marL="9671" marR="9671" marT="967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2</a:t>
                      </a:r>
                    </a:p>
                  </a:txBody>
                  <a:tcPr marL="9671" marR="9671" marT="967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1</a:t>
                      </a:r>
                    </a:p>
                  </a:txBody>
                  <a:tcPr marL="9671" marR="9671" marT="9671" marB="0" anchor="ctr">
                    <a:lnL>
                      <a:noFill/>
                    </a:lnL>
                    <a:lnR>
                      <a:noFill/>
                    </a:lnR>
                    <a:lnT>
                      <a:noFill/>
                    </a:lnT>
                    <a:lnB>
                      <a:noFill/>
                    </a:lnB>
                  </a:tcPr>
                </a:tc>
              </a:tr>
              <a:tr h="174075">
                <a:tc>
                  <a:txBody>
                    <a:bodyPr/>
                    <a:lstStyle/>
                    <a:p>
                      <a:pPr algn="l" fontAlgn="ctr"/>
                      <a:endParaRPr lang="en-US" sz="1100" b="0" i="0" u="none" strike="noStrike">
                        <a:solidFill>
                          <a:srgbClr val="000000"/>
                        </a:solidFill>
                        <a:effectLst/>
                        <a:latin typeface="Calibri"/>
                      </a:endParaRPr>
                    </a:p>
                  </a:txBody>
                  <a:tcPr marL="9671" marR="9671" marT="9671" marB="0" anchor="ctr">
                    <a:lnL>
                      <a:noFill/>
                    </a:lnL>
                    <a:lnR>
                      <a:noFill/>
                    </a:lnR>
                    <a:lnT>
                      <a:noFill/>
                    </a:lnT>
                    <a:lnB>
                      <a:noFill/>
                    </a:lnB>
                  </a:tcPr>
                </a:tc>
                <a:tc>
                  <a:txBody>
                    <a:bodyPr/>
                    <a:lstStyle/>
                    <a:p>
                      <a:pPr algn="l" fontAlgn="ctr"/>
                      <a:endParaRPr lang="en-US" sz="1100" b="0" i="0" u="none" strike="noStrike">
                        <a:solidFill>
                          <a:srgbClr val="000000"/>
                        </a:solidFill>
                        <a:effectLst/>
                        <a:latin typeface="Calibri"/>
                      </a:endParaRPr>
                    </a:p>
                  </a:txBody>
                  <a:tcPr marL="9671" marR="9671" marT="9671"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a:endParaRPr>
                    </a:p>
                  </a:txBody>
                  <a:tcPr marL="9671" marR="9671" marT="9671"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a:endParaRPr>
                    </a:p>
                  </a:txBody>
                  <a:tcPr marL="9671" marR="9671" marT="9671"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a:endParaRPr>
                    </a:p>
                  </a:txBody>
                  <a:tcPr marL="9671" marR="9671" marT="9671" marB="0" anchor="ctr">
                    <a:lnL>
                      <a:noFill/>
                    </a:lnL>
                    <a:lnR>
                      <a:noFill/>
                    </a:lnR>
                    <a:lnT>
                      <a:noFill/>
                    </a:lnT>
                    <a:lnB>
                      <a:noFill/>
                    </a:lnB>
                  </a:tcPr>
                </a:tc>
              </a:tr>
              <a:tr h="348151">
                <a:tc>
                  <a:txBody>
                    <a:bodyPr/>
                    <a:lstStyle/>
                    <a:p>
                      <a:pPr algn="l" fontAlgn="ctr"/>
                      <a:r>
                        <a:rPr lang="en-US" sz="1100" b="0" i="0" u="none" strike="noStrike">
                          <a:solidFill>
                            <a:srgbClr val="000000"/>
                          </a:solidFill>
                          <a:effectLst/>
                          <a:latin typeface="Calibri"/>
                        </a:rPr>
                        <a:t>2.Back End Server</a:t>
                      </a:r>
                    </a:p>
                  </a:txBody>
                  <a:tcPr marL="9671" marR="9671" marT="9671" marB="0" anchor="ctr">
                    <a:lnL>
                      <a:noFill/>
                    </a:lnL>
                    <a:lnR>
                      <a:noFill/>
                    </a:lnR>
                    <a:lnT>
                      <a:noFill/>
                    </a:lnT>
                    <a:lnB>
                      <a:noFill/>
                    </a:lnB>
                    <a:solidFill>
                      <a:srgbClr val="BFBFBF"/>
                    </a:solidFill>
                  </a:tcPr>
                </a:tc>
                <a:tc>
                  <a:txBody>
                    <a:bodyPr/>
                    <a:lstStyle/>
                    <a:p>
                      <a:pPr algn="l" fontAlgn="ctr"/>
                      <a:r>
                        <a:rPr lang="en-US" sz="1100" b="0" i="0" u="none" strike="noStrike">
                          <a:solidFill>
                            <a:srgbClr val="000000"/>
                          </a:solidFill>
                          <a:effectLst/>
                          <a:latin typeface="Calibri"/>
                        </a:rPr>
                        <a:t>Provide the online platform in which the application will interact with</a:t>
                      </a:r>
                    </a:p>
                  </a:txBody>
                  <a:tcPr marL="9671" marR="9671" marT="9671" marB="0" anchor="ctr">
                    <a:lnL>
                      <a:noFill/>
                    </a:lnL>
                    <a:lnR>
                      <a:noFill/>
                    </a:lnR>
                    <a:lnT>
                      <a:noFill/>
                    </a:lnT>
                    <a:lnB>
                      <a:noFill/>
                    </a:lnB>
                    <a:solidFill>
                      <a:srgbClr val="BFBFBF"/>
                    </a:solidFill>
                  </a:tcPr>
                </a:tc>
                <a:tc>
                  <a:txBody>
                    <a:bodyPr/>
                    <a:lstStyle/>
                    <a:p>
                      <a:pPr algn="ctr" fontAlgn="ctr"/>
                      <a:r>
                        <a:rPr lang="en-US" sz="1100" b="0" i="0" u="none" strike="noStrike">
                          <a:solidFill>
                            <a:srgbClr val="000000"/>
                          </a:solidFill>
                          <a:effectLst/>
                          <a:latin typeface="Calibri"/>
                        </a:rPr>
                        <a:t> </a:t>
                      </a:r>
                    </a:p>
                  </a:txBody>
                  <a:tcPr marL="9671" marR="9671" marT="9671" marB="0" anchor="ctr">
                    <a:lnL>
                      <a:noFill/>
                    </a:lnL>
                    <a:lnR>
                      <a:noFill/>
                    </a:lnR>
                    <a:lnT>
                      <a:noFill/>
                    </a:lnT>
                    <a:lnB>
                      <a:noFill/>
                    </a:lnB>
                    <a:solidFill>
                      <a:srgbClr val="BFBFBF"/>
                    </a:solidFill>
                  </a:tcPr>
                </a:tc>
                <a:tc>
                  <a:txBody>
                    <a:bodyPr/>
                    <a:lstStyle/>
                    <a:p>
                      <a:pPr algn="ctr" fontAlgn="ctr"/>
                      <a:r>
                        <a:rPr lang="en-US" sz="1100" b="0" i="0" u="none" strike="noStrike">
                          <a:solidFill>
                            <a:srgbClr val="000000"/>
                          </a:solidFill>
                          <a:effectLst/>
                          <a:latin typeface="Calibri"/>
                        </a:rPr>
                        <a:t> </a:t>
                      </a:r>
                    </a:p>
                  </a:txBody>
                  <a:tcPr marL="9671" marR="9671" marT="9671" marB="0" anchor="ctr">
                    <a:lnL>
                      <a:noFill/>
                    </a:lnL>
                    <a:lnR>
                      <a:noFill/>
                    </a:lnR>
                    <a:lnT>
                      <a:noFill/>
                    </a:lnT>
                    <a:lnB>
                      <a:noFill/>
                    </a:lnB>
                    <a:solidFill>
                      <a:srgbClr val="BFBFBF"/>
                    </a:solidFill>
                  </a:tcPr>
                </a:tc>
                <a:tc>
                  <a:txBody>
                    <a:bodyPr/>
                    <a:lstStyle/>
                    <a:p>
                      <a:pPr algn="ctr" fontAlgn="ctr"/>
                      <a:r>
                        <a:rPr lang="en-US" sz="1100" b="0" i="0" u="none" strike="noStrike">
                          <a:solidFill>
                            <a:srgbClr val="000000"/>
                          </a:solidFill>
                          <a:effectLst/>
                          <a:latin typeface="Calibri"/>
                        </a:rPr>
                        <a:t> </a:t>
                      </a:r>
                    </a:p>
                  </a:txBody>
                  <a:tcPr marL="9671" marR="9671" marT="9671" marB="0" anchor="ctr">
                    <a:lnL>
                      <a:noFill/>
                    </a:lnL>
                    <a:lnR>
                      <a:noFill/>
                    </a:lnR>
                    <a:lnT>
                      <a:noFill/>
                    </a:lnT>
                    <a:lnB>
                      <a:noFill/>
                    </a:lnB>
                    <a:solidFill>
                      <a:srgbClr val="BFBFBF"/>
                    </a:solidFill>
                  </a:tcPr>
                </a:tc>
              </a:tr>
              <a:tr h="348151">
                <a:tc>
                  <a:txBody>
                    <a:bodyPr/>
                    <a:lstStyle/>
                    <a:p>
                      <a:pPr algn="l" fontAlgn="ctr"/>
                      <a:r>
                        <a:rPr lang="en-US" sz="1100" b="0" i="0" u="none" strike="noStrike">
                          <a:solidFill>
                            <a:srgbClr val="000000"/>
                          </a:solidFill>
                          <a:effectLst/>
                          <a:latin typeface="Calibri"/>
                        </a:rPr>
                        <a:t>2a. Build a back end data base</a:t>
                      </a:r>
                    </a:p>
                  </a:txBody>
                  <a:tcPr marL="9671" marR="9671" marT="9671" marB="0" anchor="ctr">
                    <a:lnL>
                      <a:noFill/>
                    </a:lnL>
                    <a:lnR>
                      <a:noFill/>
                    </a:lnR>
                    <a:lnT>
                      <a:noFill/>
                    </a:lnT>
                    <a:lnB>
                      <a:noFill/>
                    </a:lnB>
                  </a:tcPr>
                </a:tc>
                <a:tc>
                  <a:txBody>
                    <a:bodyPr/>
                    <a:lstStyle/>
                    <a:p>
                      <a:pPr algn="l" fontAlgn="ctr"/>
                      <a:r>
                        <a:rPr lang="en-US" sz="1100" b="0" i="0" u="none" strike="noStrike">
                          <a:solidFill>
                            <a:srgbClr val="000000"/>
                          </a:solidFill>
                          <a:effectLst/>
                          <a:latin typeface="Calibri"/>
                        </a:rPr>
                        <a:t>Provide a back end data base to store the user records and data</a:t>
                      </a:r>
                    </a:p>
                  </a:txBody>
                  <a:tcPr marL="9671" marR="9671" marT="967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3</a:t>
                      </a:r>
                    </a:p>
                  </a:txBody>
                  <a:tcPr marL="9671" marR="9671" marT="967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3</a:t>
                      </a:r>
                    </a:p>
                  </a:txBody>
                  <a:tcPr marL="9671" marR="9671" marT="967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1</a:t>
                      </a:r>
                    </a:p>
                  </a:txBody>
                  <a:tcPr marL="9671" marR="9671" marT="9671" marB="0" anchor="ctr">
                    <a:lnL>
                      <a:noFill/>
                    </a:lnL>
                    <a:lnR>
                      <a:noFill/>
                    </a:lnR>
                    <a:lnT>
                      <a:noFill/>
                    </a:lnT>
                    <a:lnB>
                      <a:noFill/>
                    </a:lnB>
                  </a:tcPr>
                </a:tc>
              </a:tr>
              <a:tr h="174075">
                <a:tc>
                  <a:txBody>
                    <a:bodyPr/>
                    <a:lstStyle/>
                    <a:p>
                      <a:pPr algn="l" fontAlgn="ctr"/>
                      <a:endParaRPr lang="en-US" sz="1100" b="0" i="0" u="none" strike="noStrike">
                        <a:solidFill>
                          <a:srgbClr val="000000"/>
                        </a:solidFill>
                        <a:effectLst/>
                        <a:latin typeface="Calibri"/>
                      </a:endParaRPr>
                    </a:p>
                  </a:txBody>
                  <a:tcPr marL="9671" marR="9671" marT="9671" marB="0" anchor="ctr">
                    <a:lnL>
                      <a:noFill/>
                    </a:lnL>
                    <a:lnR>
                      <a:noFill/>
                    </a:lnR>
                    <a:lnT>
                      <a:noFill/>
                    </a:lnT>
                    <a:lnB>
                      <a:noFill/>
                    </a:lnB>
                  </a:tcPr>
                </a:tc>
                <a:tc>
                  <a:txBody>
                    <a:bodyPr/>
                    <a:lstStyle/>
                    <a:p>
                      <a:pPr algn="l" fontAlgn="ctr"/>
                      <a:endParaRPr lang="en-US" sz="1100" b="0" i="0" u="none" strike="noStrike">
                        <a:solidFill>
                          <a:srgbClr val="000000"/>
                        </a:solidFill>
                        <a:effectLst/>
                        <a:latin typeface="Calibri"/>
                      </a:endParaRPr>
                    </a:p>
                  </a:txBody>
                  <a:tcPr marL="9671" marR="9671" marT="9671"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a:endParaRPr>
                    </a:p>
                  </a:txBody>
                  <a:tcPr marL="9671" marR="9671" marT="9671"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a:endParaRPr>
                    </a:p>
                  </a:txBody>
                  <a:tcPr marL="9671" marR="9671" marT="9671"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a:endParaRPr>
                    </a:p>
                  </a:txBody>
                  <a:tcPr marL="9671" marR="9671" marT="9671" marB="0" anchor="ctr">
                    <a:lnL>
                      <a:noFill/>
                    </a:lnL>
                    <a:lnR>
                      <a:noFill/>
                    </a:lnR>
                    <a:lnT>
                      <a:noFill/>
                    </a:lnT>
                    <a:lnB>
                      <a:noFill/>
                    </a:lnB>
                  </a:tcPr>
                </a:tc>
              </a:tr>
              <a:tr h="174075">
                <a:tc>
                  <a:txBody>
                    <a:bodyPr/>
                    <a:lstStyle/>
                    <a:p>
                      <a:pPr algn="l" fontAlgn="ctr"/>
                      <a:r>
                        <a:rPr lang="en-US" sz="1100" b="0" i="0" u="none" strike="noStrike">
                          <a:solidFill>
                            <a:srgbClr val="000000"/>
                          </a:solidFill>
                          <a:effectLst/>
                          <a:latin typeface="Calibri"/>
                        </a:rPr>
                        <a:t>Reporting</a:t>
                      </a:r>
                    </a:p>
                  </a:txBody>
                  <a:tcPr marL="9671" marR="9671" marT="9671" marB="0" anchor="ctr">
                    <a:lnL>
                      <a:noFill/>
                    </a:lnL>
                    <a:lnR>
                      <a:noFill/>
                    </a:lnR>
                    <a:lnT>
                      <a:noFill/>
                    </a:lnT>
                    <a:lnB>
                      <a:noFill/>
                    </a:lnB>
                    <a:solidFill>
                      <a:srgbClr val="595959"/>
                    </a:solidFill>
                  </a:tcPr>
                </a:tc>
                <a:tc>
                  <a:txBody>
                    <a:bodyPr/>
                    <a:lstStyle/>
                    <a:p>
                      <a:pPr algn="ctr" fontAlgn="ctr"/>
                      <a:r>
                        <a:rPr lang="en-US" sz="1100" b="0" i="0" u="none" strike="noStrike">
                          <a:solidFill>
                            <a:srgbClr val="000000"/>
                          </a:solidFill>
                          <a:effectLst/>
                          <a:latin typeface="Calibri"/>
                        </a:rPr>
                        <a:t> </a:t>
                      </a:r>
                    </a:p>
                  </a:txBody>
                  <a:tcPr marL="9671" marR="9671" marT="9671" marB="0" anchor="ctr">
                    <a:lnL>
                      <a:noFill/>
                    </a:lnL>
                    <a:lnR>
                      <a:noFill/>
                    </a:lnR>
                    <a:lnT>
                      <a:noFill/>
                    </a:lnT>
                    <a:lnB>
                      <a:noFill/>
                    </a:lnB>
                    <a:solidFill>
                      <a:srgbClr val="595959"/>
                    </a:solidFill>
                  </a:tcPr>
                </a:tc>
                <a:tc>
                  <a:txBody>
                    <a:bodyPr/>
                    <a:lstStyle/>
                    <a:p>
                      <a:pPr algn="ctr" fontAlgn="ctr"/>
                      <a:r>
                        <a:rPr lang="en-US" sz="1100" b="0" i="0" u="none" strike="noStrike">
                          <a:solidFill>
                            <a:srgbClr val="000000"/>
                          </a:solidFill>
                          <a:effectLst/>
                          <a:latin typeface="Calibri"/>
                        </a:rPr>
                        <a:t> </a:t>
                      </a:r>
                    </a:p>
                  </a:txBody>
                  <a:tcPr marL="9671" marR="9671" marT="9671" marB="0" anchor="ctr">
                    <a:lnL>
                      <a:noFill/>
                    </a:lnL>
                    <a:lnR>
                      <a:noFill/>
                    </a:lnR>
                    <a:lnT>
                      <a:noFill/>
                    </a:lnT>
                    <a:lnB>
                      <a:noFill/>
                    </a:lnB>
                    <a:solidFill>
                      <a:srgbClr val="595959"/>
                    </a:solidFill>
                  </a:tcPr>
                </a:tc>
                <a:tc>
                  <a:txBody>
                    <a:bodyPr/>
                    <a:lstStyle/>
                    <a:p>
                      <a:pPr algn="ctr" fontAlgn="ctr"/>
                      <a:r>
                        <a:rPr lang="en-US" sz="1100" b="0" i="0" u="none" strike="noStrike">
                          <a:solidFill>
                            <a:srgbClr val="000000"/>
                          </a:solidFill>
                          <a:effectLst/>
                          <a:latin typeface="Calibri"/>
                        </a:rPr>
                        <a:t> </a:t>
                      </a:r>
                    </a:p>
                  </a:txBody>
                  <a:tcPr marL="9671" marR="9671" marT="9671" marB="0" anchor="ctr">
                    <a:lnL>
                      <a:noFill/>
                    </a:lnL>
                    <a:lnR>
                      <a:noFill/>
                    </a:lnR>
                    <a:lnT>
                      <a:noFill/>
                    </a:lnT>
                    <a:lnB>
                      <a:noFill/>
                    </a:lnB>
                    <a:solidFill>
                      <a:srgbClr val="595959"/>
                    </a:solidFill>
                  </a:tcPr>
                </a:tc>
                <a:tc>
                  <a:txBody>
                    <a:bodyPr/>
                    <a:lstStyle/>
                    <a:p>
                      <a:pPr algn="ctr" fontAlgn="ctr"/>
                      <a:r>
                        <a:rPr lang="en-US" sz="1100" b="0" i="0" u="none" strike="noStrike">
                          <a:solidFill>
                            <a:srgbClr val="000000"/>
                          </a:solidFill>
                          <a:effectLst/>
                          <a:latin typeface="Calibri"/>
                        </a:rPr>
                        <a:t> </a:t>
                      </a:r>
                    </a:p>
                  </a:txBody>
                  <a:tcPr marL="9671" marR="9671" marT="9671" marB="0" anchor="ctr">
                    <a:lnL>
                      <a:noFill/>
                    </a:lnL>
                    <a:lnR>
                      <a:noFill/>
                    </a:lnR>
                    <a:lnT>
                      <a:noFill/>
                    </a:lnT>
                    <a:lnB>
                      <a:noFill/>
                    </a:lnB>
                    <a:solidFill>
                      <a:srgbClr val="595959"/>
                    </a:solidFill>
                  </a:tcPr>
                </a:tc>
              </a:tr>
              <a:tr h="174075">
                <a:tc>
                  <a:txBody>
                    <a:bodyPr/>
                    <a:lstStyle/>
                    <a:p>
                      <a:pPr algn="l" fontAlgn="ctr"/>
                      <a:r>
                        <a:rPr lang="en-US" sz="1100" b="0" i="0" u="none" strike="noStrike">
                          <a:solidFill>
                            <a:srgbClr val="000000"/>
                          </a:solidFill>
                          <a:effectLst/>
                          <a:latin typeface="Calibri"/>
                        </a:rPr>
                        <a:t>1.User Reports</a:t>
                      </a:r>
                    </a:p>
                  </a:txBody>
                  <a:tcPr marL="9671" marR="9671" marT="9671" marB="0" anchor="ctr">
                    <a:lnL>
                      <a:noFill/>
                    </a:lnL>
                    <a:lnR>
                      <a:noFill/>
                    </a:lnR>
                    <a:lnT>
                      <a:noFill/>
                    </a:lnT>
                    <a:lnB>
                      <a:noFill/>
                    </a:lnB>
                    <a:solidFill>
                      <a:srgbClr val="BFBFBF"/>
                    </a:solidFill>
                  </a:tcPr>
                </a:tc>
                <a:tc>
                  <a:txBody>
                    <a:bodyPr/>
                    <a:lstStyle/>
                    <a:p>
                      <a:pPr algn="l" fontAlgn="ctr"/>
                      <a:r>
                        <a:rPr lang="en-US" sz="1100" b="0" i="0" u="none" strike="noStrike">
                          <a:solidFill>
                            <a:srgbClr val="000000"/>
                          </a:solidFill>
                          <a:effectLst/>
                          <a:latin typeface="Calibri"/>
                        </a:rPr>
                        <a:t>Provide the end user data reports</a:t>
                      </a:r>
                    </a:p>
                  </a:txBody>
                  <a:tcPr marL="9671" marR="9671" marT="9671" marB="0" anchor="ctr">
                    <a:lnL>
                      <a:noFill/>
                    </a:lnL>
                    <a:lnR>
                      <a:noFill/>
                    </a:lnR>
                    <a:lnT>
                      <a:noFill/>
                    </a:lnT>
                    <a:lnB>
                      <a:noFill/>
                    </a:lnB>
                    <a:solidFill>
                      <a:srgbClr val="BFBFBF"/>
                    </a:solidFill>
                  </a:tcPr>
                </a:tc>
                <a:tc>
                  <a:txBody>
                    <a:bodyPr/>
                    <a:lstStyle/>
                    <a:p>
                      <a:pPr algn="ctr" fontAlgn="ctr"/>
                      <a:r>
                        <a:rPr lang="en-US" sz="1100" b="0" i="0" u="none" strike="noStrike">
                          <a:solidFill>
                            <a:srgbClr val="000000"/>
                          </a:solidFill>
                          <a:effectLst/>
                          <a:latin typeface="Calibri"/>
                        </a:rPr>
                        <a:t> </a:t>
                      </a:r>
                    </a:p>
                  </a:txBody>
                  <a:tcPr marL="9671" marR="9671" marT="9671" marB="0" anchor="ctr">
                    <a:lnL>
                      <a:noFill/>
                    </a:lnL>
                    <a:lnR>
                      <a:noFill/>
                    </a:lnR>
                    <a:lnT>
                      <a:noFill/>
                    </a:lnT>
                    <a:lnB>
                      <a:noFill/>
                    </a:lnB>
                    <a:solidFill>
                      <a:srgbClr val="BFBFBF"/>
                    </a:solidFill>
                  </a:tcPr>
                </a:tc>
                <a:tc>
                  <a:txBody>
                    <a:bodyPr/>
                    <a:lstStyle/>
                    <a:p>
                      <a:pPr algn="ctr" fontAlgn="ctr"/>
                      <a:r>
                        <a:rPr lang="en-US" sz="1100" b="0" i="0" u="none" strike="noStrike">
                          <a:solidFill>
                            <a:srgbClr val="000000"/>
                          </a:solidFill>
                          <a:effectLst/>
                          <a:latin typeface="Calibri"/>
                        </a:rPr>
                        <a:t> </a:t>
                      </a:r>
                    </a:p>
                  </a:txBody>
                  <a:tcPr marL="9671" marR="9671" marT="9671" marB="0" anchor="ctr">
                    <a:lnL>
                      <a:noFill/>
                    </a:lnL>
                    <a:lnR>
                      <a:noFill/>
                    </a:lnR>
                    <a:lnT>
                      <a:noFill/>
                    </a:lnT>
                    <a:lnB>
                      <a:noFill/>
                    </a:lnB>
                    <a:solidFill>
                      <a:srgbClr val="BFBFBF"/>
                    </a:solidFill>
                  </a:tcPr>
                </a:tc>
                <a:tc>
                  <a:txBody>
                    <a:bodyPr/>
                    <a:lstStyle/>
                    <a:p>
                      <a:pPr algn="ctr" fontAlgn="ctr"/>
                      <a:r>
                        <a:rPr lang="en-US" sz="1100" b="0" i="0" u="none" strike="noStrike">
                          <a:solidFill>
                            <a:srgbClr val="000000"/>
                          </a:solidFill>
                          <a:effectLst/>
                          <a:latin typeface="Calibri"/>
                        </a:rPr>
                        <a:t> </a:t>
                      </a:r>
                    </a:p>
                  </a:txBody>
                  <a:tcPr marL="9671" marR="9671" marT="9671" marB="0" anchor="ctr">
                    <a:lnL>
                      <a:noFill/>
                    </a:lnL>
                    <a:lnR>
                      <a:noFill/>
                    </a:lnR>
                    <a:lnT>
                      <a:noFill/>
                    </a:lnT>
                    <a:lnB>
                      <a:noFill/>
                    </a:lnB>
                    <a:solidFill>
                      <a:srgbClr val="BFBFBF"/>
                    </a:solidFill>
                  </a:tcPr>
                </a:tc>
              </a:tr>
              <a:tr h="696302">
                <a:tc>
                  <a:txBody>
                    <a:bodyPr/>
                    <a:lstStyle/>
                    <a:p>
                      <a:pPr algn="l" fontAlgn="ctr"/>
                      <a:r>
                        <a:rPr lang="en-US" sz="1100" b="0" i="0" u="none" strike="noStrike">
                          <a:solidFill>
                            <a:srgbClr val="000000"/>
                          </a:solidFill>
                          <a:effectLst/>
                          <a:latin typeface="Calibri"/>
                        </a:rPr>
                        <a:t>1a. Set up automated scripts to pull and format end user data into reports</a:t>
                      </a:r>
                    </a:p>
                  </a:txBody>
                  <a:tcPr marL="9671" marR="9671" marT="9671" marB="0" anchor="ctr">
                    <a:lnL>
                      <a:noFill/>
                    </a:lnL>
                    <a:lnR>
                      <a:noFill/>
                    </a:lnR>
                    <a:lnT>
                      <a:noFill/>
                    </a:lnT>
                    <a:lnB>
                      <a:noFill/>
                    </a:lnB>
                  </a:tcPr>
                </a:tc>
                <a:tc>
                  <a:txBody>
                    <a:bodyPr/>
                    <a:lstStyle/>
                    <a:p>
                      <a:pPr algn="l" fontAlgn="ctr"/>
                      <a:r>
                        <a:rPr lang="en-US" sz="1100" b="0" i="0" u="none" strike="noStrike">
                          <a:solidFill>
                            <a:srgbClr val="000000"/>
                          </a:solidFill>
                          <a:effectLst/>
                          <a:latin typeface="Calibri"/>
                        </a:rPr>
                        <a:t>Historical reports can be generated automatically without human input</a:t>
                      </a:r>
                    </a:p>
                  </a:txBody>
                  <a:tcPr marL="9671" marR="9671" marT="967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3</a:t>
                      </a:r>
                    </a:p>
                  </a:txBody>
                  <a:tcPr marL="9671" marR="9671" marT="967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3</a:t>
                      </a:r>
                    </a:p>
                  </a:txBody>
                  <a:tcPr marL="9671" marR="9671" marT="967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2</a:t>
                      </a:r>
                    </a:p>
                  </a:txBody>
                  <a:tcPr marL="9671" marR="9671" marT="9671" marB="0" anchor="ctr">
                    <a:lnL>
                      <a:noFill/>
                    </a:lnL>
                    <a:lnR>
                      <a:noFill/>
                    </a:lnR>
                    <a:lnT>
                      <a:noFill/>
                    </a:lnT>
                    <a:lnB>
                      <a:noFill/>
                    </a:lnB>
                  </a:tcPr>
                </a:tc>
              </a:tr>
              <a:tr h="174075">
                <a:tc>
                  <a:txBody>
                    <a:bodyPr/>
                    <a:lstStyle/>
                    <a:p>
                      <a:pPr algn="l" fontAlgn="ctr"/>
                      <a:r>
                        <a:rPr lang="en-US" sz="1100" b="0" i="0" u="none" strike="noStrike">
                          <a:solidFill>
                            <a:srgbClr val="000000"/>
                          </a:solidFill>
                          <a:effectLst/>
                          <a:latin typeface="Calibri"/>
                        </a:rPr>
                        <a:t>1b. Publish Reports</a:t>
                      </a:r>
                    </a:p>
                  </a:txBody>
                  <a:tcPr marL="9671" marR="9671" marT="9671" marB="0" anchor="ctr">
                    <a:lnL>
                      <a:noFill/>
                    </a:lnL>
                    <a:lnR>
                      <a:noFill/>
                    </a:lnR>
                    <a:lnT>
                      <a:noFill/>
                    </a:lnT>
                    <a:lnB>
                      <a:noFill/>
                    </a:lnB>
                  </a:tcPr>
                </a:tc>
                <a:tc>
                  <a:txBody>
                    <a:bodyPr/>
                    <a:lstStyle/>
                    <a:p>
                      <a:pPr algn="l" fontAlgn="ctr"/>
                      <a:r>
                        <a:rPr lang="en-US" sz="1100" b="0" i="0" u="none" strike="noStrike">
                          <a:solidFill>
                            <a:srgbClr val="000000"/>
                          </a:solidFill>
                          <a:effectLst/>
                          <a:latin typeface="Calibri"/>
                        </a:rPr>
                        <a:t>These reports will be sold to interested parties</a:t>
                      </a:r>
                    </a:p>
                  </a:txBody>
                  <a:tcPr marL="9671" marR="9671" marT="967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3</a:t>
                      </a:r>
                    </a:p>
                  </a:txBody>
                  <a:tcPr marL="9671" marR="9671" marT="9671"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a:rPr>
                        <a:t>3</a:t>
                      </a:r>
                    </a:p>
                  </a:txBody>
                  <a:tcPr marL="9671" marR="9671" marT="967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Calibri"/>
                        </a:rPr>
                        <a:t>2</a:t>
                      </a:r>
                    </a:p>
                  </a:txBody>
                  <a:tcPr marL="9671" marR="9671" marT="9671" marB="0" anchor="ctr">
                    <a:lnL>
                      <a:noFill/>
                    </a:lnL>
                    <a:lnR>
                      <a:noFill/>
                    </a:lnR>
                    <a:lnT>
                      <a:noFill/>
                    </a:lnT>
                    <a:lnB>
                      <a:noFill/>
                    </a:lnB>
                  </a:tcPr>
                </a:tc>
              </a:tr>
            </a:tbl>
          </a:graphicData>
        </a:graphic>
      </p:graphicFrame>
    </p:spTree>
    <p:extLst>
      <p:ext uri="{BB962C8B-B14F-4D97-AF65-F5344CB8AC3E}">
        <p14:creationId xmlns:p14="http://schemas.microsoft.com/office/powerpoint/2010/main" val="2712817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73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Wire Frames</a:t>
            </a:r>
            <a:endParaRPr lang="en-US" sz="2800" dirty="0"/>
          </a:p>
        </p:txBody>
      </p:sp>
      <p:grpSp>
        <p:nvGrpSpPr>
          <p:cNvPr id="15" name="Group 14"/>
          <p:cNvGrpSpPr/>
          <p:nvPr/>
        </p:nvGrpSpPr>
        <p:grpSpPr>
          <a:xfrm>
            <a:off x="0" y="860778"/>
            <a:ext cx="2957421" cy="5785556"/>
            <a:chOff x="0" y="860778"/>
            <a:chExt cx="2957421" cy="5785556"/>
          </a:xfrm>
        </p:grpSpPr>
        <p:pic>
          <p:nvPicPr>
            <p:cNvPr id="9" name="Picture 8" descr="iphone-screen-overla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0778"/>
              <a:ext cx="2957421" cy="5785556"/>
            </a:xfrm>
            <a:prstGeom prst="rect">
              <a:avLst/>
            </a:prstGeom>
          </p:spPr>
        </p:pic>
        <p:pic>
          <p:nvPicPr>
            <p:cNvPr id="12" name="Picture 11" descr="Logi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222" y="1763888"/>
              <a:ext cx="2667000" cy="4121834"/>
            </a:xfrm>
            <a:prstGeom prst="rect">
              <a:avLst/>
            </a:prstGeom>
          </p:spPr>
        </p:pic>
      </p:grpSp>
      <p:pic>
        <p:nvPicPr>
          <p:cNvPr id="13" name="Picture 12" descr="iphone-screen-overla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7511" y="860778"/>
            <a:ext cx="2957421" cy="5785556"/>
          </a:xfrm>
          <a:prstGeom prst="rect">
            <a:avLst/>
          </a:prstGeom>
        </p:spPr>
      </p:pic>
      <p:pic>
        <p:nvPicPr>
          <p:cNvPr id="14" name="Picture 13" descr="home pag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57332" y="1763888"/>
            <a:ext cx="2681111" cy="4015380"/>
          </a:xfrm>
          <a:prstGeom prst="rect">
            <a:avLst/>
          </a:prstGeom>
        </p:spPr>
      </p:pic>
    </p:spTree>
    <p:extLst>
      <p:ext uri="{BB962C8B-B14F-4D97-AF65-F5344CB8AC3E}">
        <p14:creationId xmlns:p14="http://schemas.microsoft.com/office/powerpoint/2010/main" val="1073300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73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Wire Frames</a:t>
            </a:r>
            <a:endParaRPr lang="en-US" sz="2800" dirty="0"/>
          </a:p>
        </p:txBody>
      </p:sp>
      <p:pic>
        <p:nvPicPr>
          <p:cNvPr id="9" name="Picture 8" descr="iphone-screen-overla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0778"/>
            <a:ext cx="2957421" cy="5785556"/>
          </a:xfrm>
          <a:prstGeom prst="rect">
            <a:avLst/>
          </a:prstGeom>
        </p:spPr>
      </p:pic>
      <p:pic>
        <p:nvPicPr>
          <p:cNvPr id="13" name="Picture 12" descr="iphone-screen-overla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7511" y="860778"/>
            <a:ext cx="2957421" cy="5785556"/>
          </a:xfrm>
          <a:prstGeom prst="rect">
            <a:avLst/>
          </a:prstGeom>
        </p:spPr>
      </p:pic>
      <p:pic>
        <p:nvPicPr>
          <p:cNvPr id="2" name="Picture 1" descr="1-show_search.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445" y="1749777"/>
            <a:ext cx="2596444" cy="4049889"/>
          </a:xfrm>
          <a:prstGeom prst="rect">
            <a:avLst/>
          </a:prstGeom>
        </p:spPr>
      </p:pic>
      <p:pic>
        <p:nvPicPr>
          <p:cNvPr id="3" name="Picture 2" descr="2-input_search.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1443" y="1749777"/>
            <a:ext cx="2695223" cy="4049889"/>
          </a:xfrm>
          <a:prstGeom prst="rect">
            <a:avLst/>
          </a:prstGeom>
        </p:spPr>
      </p:pic>
    </p:spTree>
    <p:extLst>
      <p:ext uri="{BB962C8B-B14F-4D97-AF65-F5344CB8AC3E}">
        <p14:creationId xmlns:p14="http://schemas.microsoft.com/office/powerpoint/2010/main" val="3011126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73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Wire Frames</a:t>
            </a:r>
            <a:endParaRPr lang="en-US" sz="2800" dirty="0"/>
          </a:p>
        </p:txBody>
      </p:sp>
      <p:pic>
        <p:nvPicPr>
          <p:cNvPr id="9" name="Picture 8" descr="iphone-screen-overla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0778"/>
            <a:ext cx="2957421" cy="5785556"/>
          </a:xfrm>
          <a:prstGeom prst="rect">
            <a:avLst/>
          </a:prstGeom>
        </p:spPr>
      </p:pic>
      <p:pic>
        <p:nvPicPr>
          <p:cNvPr id="13" name="Picture 12" descr="iphone-screen-overla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7511" y="860778"/>
            <a:ext cx="2957421" cy="5785556"/>
          </a:xfrm>
          <a:prstGeom prst="rect">
            <a:avLst/>
          </a:prstGeom>
        </p:spPr>
      </p:pic>
    </p:spTree>
    <p:extLst>
      <p:ext uri="{BB962C8B-B14F-4D97-AF65-F5344CB8AC3E}">
        <p14:creationId xmlns:p14="http://schemas.microsoft.com/office/powerpoint/2010/main" val="1349304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73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n-US" sz="2800" dirty="0"/>
          </a:p>
          <a:p>
            <a:endParaRPr lang="en-US" sz="2800" dirty="0"/>
          </a:p>
        </p:txBody>
      </p:sp>
      <p:graphicFrame>
        <p:nvGraphicFramePr>
          <p:cNvPr id="2" name="Chart 1"/>
          <p:cNvGraphicFramePr/>
          <p:nvPr>
            <p:extLst>
              <p:ext uri="{D42A27DB-BD31-4B8C-83A1-F6EECF244321}">
                <p14:modId xmlns:p14="http://schemas.microsoft.com/office/powerpoint/2010/main" val="2387335558"/>
              </p:ext>
            </p:extLst>
          </p:nvPr>
        </p:nvGraphicFramePr>
        <p:xfrm>
          <a:off x="0" y="737346"/>
          <a:ext cx="9062930" cy="5709652"/>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4962543" y="2337226"/>
            <a:ext cx="1445743" cy="4520774"/>
          </a:xfrm>
          <a:prstGeom prst="rect">
            <a:avLst/>
          </a:prstGeom>
          <a:solidFill>
            <a:srgbClr val="FFFF00">
              <a:alpha val="2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endParaRPr>
          </a:p>
        </p:txBody>
      </p:sp>
      <p:sp>
        <p:nvSpPr>
          <p:cNvPr id="13" name="TextBox 12"/>
          <p:cNvSpPr txBox="1"/>
          <p:nvPr/>
        </p:nvSpPr>
        <p:spPr>
          <a:xfrm>
            <a:off x="3516800" y="5642607"/>
            <a:ext cx="1324141" cy="1215393"/>
          </a:xfrm>
          <a:prstGeom prst="rect">
            <a:avLst/>
          </a:prstGeom>
          <a:noFill/>
        </p:spPr>
        <p:txBody>
          <a:bodyPr wrap="square" rtlCol="0">
            <a:spAutoFit/>
          </a:bodyPr>
          <a:lstStyle/>
          <a:p>
            <a:endParaRPr lang="en-US" dirty="0"/>
          </a:p>
        </p:txBody>
      </p:sp>
      <p:sp>
        <p:nvSpPr>
          <p:cNvPr id="14" name="Rectangle 13"/>
          <p:cNvSpPr/>
          <p:nvPr/>
        </p:nvSpPr>
        <p:spPr>
          <a:xfrm>
            <a:off x="3516800" y="4417761"/>
            <a:ext cx="1445743" cy="2440238"/>
          </a:xfrm>
          <a:prstGeom prst="rect">
            <a:avLst/>
          </a:prstGeom>
          <a:solidFill>
            <a:srgbClr val="660066">
              <a:alpha val="2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endParaRPr>
          </a:p>
        </p:txBody>
      </p:sp>
      <p:sp>
        <p:nvSpPr>
          <p:cNvPr id="15" name="Rectangle 14"/>
          <p:cNvSpPr/>
          <p:nvPr/>
        </p:nvSpPr>
        <p:spPr>
          <a:xfrm>
            <a:off x="6408286" y="1499607"/>
            <a:ext cx="2401301" cy="5358393"/>
          </a:xfrm>
          <a:prstGeom prst="rect">
            <a:avLst/>
          </a:prstGeom>
          <a:solidFill>
            <a:srgbClr val="008000">
              <a:alpha val="2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endParaRPr>
          </a:p>
        </p:txBody>
      </p:sp>
      <p:sp>
        <p:nvSpPr>
          <p:cNvPr id="19" name="Rectangle 18"/>
          <p:cNvSpPr/>
          <p:nvPr/>
        </p:nvSpPr>
        <p:spPr>
          <a:xfrm>
            <a:off x="2071057" y="5214850"/>
            <a:ext cx="1445743" cy="1643149"/>
          </a:xfrm>
          <a:prstGeom prst="rect">
            <a:avLst/>
          </a:prstGeom>
          <a:solidFill>
            <a:srgbClr val="FF6600">
              <a:alpha val="2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endParaRPr>
          </a:p>
        </p:txBody>
      </p:sp>
      <p:sp>
        <p:nvSpPr>
          <p:cNvPr id="20" name="Rectangle 19"/>
          <p:cNvSpPr/>
          <p:nvPr/>
        </p:nvSpPr>
        <p:spPr>
          <a:xfrm>
            <a:off x="625314" y="5525579"/>
            <a:ext cx="1445743" cy="1332420"/>
          </a:xfrm>
          <a:prstGeom prst="rect">
            <a:avLst/>
          </a:prstGeom>
          <a:solidFill>
            <a:schemeClr val="tx2">
              <a:lumMod val="60000"/>
              <a:lumOff val="40000"/>
              <a:alpha val="2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endParaRPr>
          </a:p>
        </p:txBody>
      </p:sp>
      <p:sp>
        <p:nvSpPr>
          <p:cNvPr id="21" name="TextBox 20"/>
          <p:cNvSpPr txBox="1"/>
          <p:nvPr/>
        </p:nvSpPr>
        <p:spPr>
          <a:xfrm>
            <a:off x="770163" y="5746212"/>
            <a:ext cx="1189024" cy="369332"/>
          </a:xfrm>
          <a:prstGeom prst="rect">
            <a:avLst/>
          </a:prstGeom>
          <a:noFill/>
        </p:spPr>
        <p:txBody>
          <a:bodyPr wrap="square" rtlCol="0">
            <a:spAutoFit/>
          </a:bodyPr>
          <a:lstStyle/>
          <a:p>
            <a:r>
              <a:rPr lang="en-US" dirty="0" smtClean="0"/>
              <a:t>Q2 2014</a:t>
            </a:r>
            <a:endParaRPr lang="en-US" dirty="0"/>
          </a:p>
        </p:txBody>
      </p:sp>
      <p:sp>
        <p:nvSpPr>
          <p:cNvPr id="22" name="TextBox 21"/>
          <p:cNvSpPr txBox="1"/>
          <p:nvPr/>
        </p:nvSpPr>
        <p:spPr>
          <a:xfrm>
            <a:off x="2233191" y="5746212"/>
            <a:ext cx="1189024" cy="369332"/>
          </a:xfrm>
          <a:prstGeom prst="rect">
            <a:avLst/>
          </a:prstGeom>
          <a:noFill/>
        </p:spPr>
        <p:txBody>
          <a:bodyPr wrap="square" rtlCol="0">
            <a:spAutoFit/>
          </a:bodyPr>
          <a:lstStyle/>
          <a:p>
            <a:r>
              <a:rPr lang="en-US" dirty="0" smtClean="0"/>
              <a:t>Q3 2014</a:t>
            </a:r>
            <a:endParaRPr lang="en-US" dirty="0"/>
          </a:p>
        </p:txBody>
      </p:sp>
      <p:sp>
        <p:nvSpPr>
          <p:cNvPr id="23" name="TextBox 22"/>
          <p:cNvSpPr txBox="1"/>
          <p:nvPr/>
        </p:nvSpPr>
        <p:spPr>
          <a:xfrm>
            <a:off x="3773519" y="5782268"/>
            <a:ext cx="1189024" cy="369332"/>
          </a:xfrm>
          <a:prstGeom prst="rect">
            <a:avLst/>
          </a:prstGeom>
          <a:noFill/>
        </p:spPr>
        <p:txBody>
          <a:bodyPr wrap="square" rtlCol="0">
            <a:spAutoFit/>
          </a:bodyPr>
          <a:lstStyle/>
          <a:p>
            <a:r>
              <a:rPr lang="en-US" dirty="0" smtClean="0"/>
              <a:t>Q4 2014</a:t>
            </a:r>
            <a:endParaRPr lang="en-US" dirty="0"/>
          </a:p>
        </p:txBody>
      </p:sp>
      <p:sp>
        <p:nvSpPr>
          <p:cNvPr id="24" name="TextBox 23"/>
          <p:cNvSpPr txBox="1"/>
          <p:nvPr/>
        </p:nvSpPr>
        <p:spPr>
          <a:xfrm>
            <a:off x="7080098" y="5782268"/>
            <a:ext cx="1189024" cy="646331"/>
          </a:xfrm>
          <a:prstGeom prst="rect">
            <a:avLst/>
          </a:prstGeom>
          <a:noFill/>
        </p:spPr>
        <p:txBody>
          <a:bodyPr wrap="square" rtlCol="0">
            <a:spAutoFit/>
          </a:bodyPr>
          <a:lstStyle/>
          <a:p>
            <a:r>
              <a:rPr lang="en-US" dirty="0" smtClean="0"/>
              <a:t>Q2 - 2015	</a:t>
            </a:r>
            <a:endParaRPr lang="en-US" dirty="0"/>
          </a:p>
        </p:txBody>
      </p:sp>
      <p:sp>
        <p:nvSpPr>
          <p:cNvPr id="25" name="TextBox 24"/>
          <p:cNvSpPr txBox="1"/>
          <p:nvPr/>
        </p:nvSpPr>
        <p:spPr>
          <a:xfrm>
            <a:off x="5219262" y="5782268"/>
            <a:ext cx="1189024" cy="369332"/>
          </a:xfrm>
          <a:prstGeom prst="rect">
            <a:avLst/>
          </a:prstGeom>
          <a:noFill/>
        </p:spPr>
        <p:txBody>
          <a:bodyPr wrap="square" rtlCol="0">
            <a:spAutoFit/>
          </a:bodyPr>
          <a:lstStyle/>
          <a:p>
            <a:r>
              <a:rPr lang="en-US" dirty="0" smtClean="0"/>
              <a:t>Q1 2015</a:t>
            </a:r>
            <a:endParaRPr lang="en-US" dirty="0"/>
          </a:p>
        </p:txBody>
      </p:sp>
    </p:spTree>
    <p:extLst>
      <p:ext uri="{BB962C8B-B14F-4D97-AF65-F5344CB8AC3E}">
        <p14:creationId xmlns:p14="http://schemas.microsoft.com/office/powerpoint/2010/main" val="2870648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3654"/>
            <a:ext cx="9144000" cy="7373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What is </a:t>
            </a:r>
            <a:r>
              <a:rPr lang="en-US" sz="2800" dirty="0" err="1" smtClean="0"/>
              <a:t>CoinFlip</a:t>
            </a:r>
            <a:r>
              <a:rPr lang="en-US" dirty="0" smtClean="0"/>
              <a:t>	</a:t>
            </a:r>
            <a:endParaRPr lang="en-US" dirty="0"/>
          </a:p>
        </p:txBody>
      </p:sp>
      <p:sp>
        <p:nvSpPr>
          <p:cNvPr id="3" name="Content Placeholder 2"/>
          <p:cNvSpPr>
            <a:spLocks noGrp="1"/>
          </p:cNvSpPr>
          <p:nvPr>
            <p:ph idx="1"/>
          </p:nvPr>
        </p:nvSpPr>
        <p:spPr>
          <a:xfrm>
            <a:off x="0" y="1446033"/>
            <a:ext cx="7811921" cy="1304444"/>
          </a:xfrm>
        </p:spPr>
        <p:txBody>
          <a:bodyPr>
            <a:normAutofit fontScale="55000" lnSpcReduction="20000"/>
          </a:bodyPr>
          <a:lstStyle/>
          <a:p>
            <a:r>
              <a:rPr lang="en-US" dirty="0" smtClean="0">
                <a:solidFill>
                  <a:schemeClr val="tx1"/>
                </a:solidFill>
                <a:latin typeface="Palatino Linotype"/>
                <a:cs typeface="Palatino Linotype"/>
              </a:rPr>
              <a:t>An Active Predictive Engine</a:t>
            </a:r>
          </a:p>
          <a:p>
            <a:pPr marL="0" indent="0">
              <a:buNone/>
            </a:pPr>
            <a:endParaRPr lang="en-US" dirty="0" smtClean="0">
              <a:solidFill>
                <a:schemeClr val="tx1"/>
              </a:solidFill>
              <a:latin typeface="Palatino Linotype"/>
              <a:cs typeface="Palatino Linotype"/>
            </a:endParaRPr>
          </a:p>
          <a:p>
            <a:r>
              <a:rPr lang="en-US" dirty="0" smtClean="0">
                <a:solidFill>
                  <a:schemeClr val="tx1"/>
                </a:solidFill>
                <a:latin typeface="Palatino Linotype"/>
                <a:cs typeface="Palatino Linotype"/>
              </a:rPr>
              <a:t>That uses mobile technology to gather user preferences / tolerances</a:t>
            </a:r>
          </a:p>
          <a:p>
            <a:pPr marL="0" indent="0">
              <a:buNone/>
            </a:pPr>
            <a:endParaRPr lang="en-US" dirty="0" smtClean="0">
              <a:solidFill>
                <a:schemeClr val="tx1"/>
              </a:solidFill>
              <a:latin typeface="Palatino Linotype"/>
              <a:cs typeface="Palatino Linotype"/>
            </a:endParaRPr>
          </a:p>
          <a:p>
            <a:r>
              <a:rPr lang="en-US" dirty="0" smtClean="0">
                <a:solidFill>
                  <a:schemeClr val="tx1"/>
                </a:solidFill>
                <a:latin typeface="Palatino Linotype"/>
                <a:cs typeface="Palatino Linotype"/>
              </a:rPr>
              <a:t>To generate with a high degree accuracy a prediction on weather user will like a live concert or DJ set   </a:t>
            </a:r>
          </a:p>
          <a:p>
            <a:pPr marL="0" indent="0" algn="ctr">
              <a:buNone/>
            </a:pPr>
            <a:endParaRPr lang="en-US" dirty="0">
              <a:solidFill>
                <a:schemeClr val="tx1"/>
              </a:solidFill>
              <a:latin typeface="Palatino Linotype"/>
              <a:cs typeface="Palatino Linotype"/>
            </a:endParaRPr>
          </a:p>
          <a:p>
            <a:pPr marL="0" indent="0" algn="ctr">
              <a:buNone/>
            </a:pPr>
            <a:endParaRPr lang="en-US" dirty="0" smtClean="0">
              <a:solidFill>
                <a:schemeClr val="tx1"/>
              </a:solidFill>
              <a:latin typeface="Palatino Linotype"/>
              <a:cs typeface="Palatino Linotype"/>
            </a:endParaRPr>
          </a:p>
          <a:p>
            <a:pPr marL="0" indent="0" algn="ctr">
              <a:buNone/>
            </a:pPr>
            <a:endParaRPr lang="en-US" dirty="0">
              <a:solidFill>
                <a:schemeClr val="tx1"/>
              </a:solidFill>
            </a:endParaRPr>
          </a:p>
        </p:txBody>
      </p:sp>
    </p:spTree>
    <p:extLst>
      <p:ext uri="{BB962C8B-B14F-4D97-AF65-F5344CB8AC3E}">
        <p14:creationId xmlns:p14="http://schemas.microsoft.com/office/powerpoint/2010/main" val="10763071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73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Business Model: AAGGG	</a:t>
            </a:r>
            <a:endParaRPr lang="en-US" sz="2800" dirty="0"/>
          </a:p>
        </p:txBody>
      </p:sp>
      <p:graphicFrame>
        <p:nvGraphicFramePr>
          <p:cNvPr id="2" name="Table 1"/>
          <p:cNvGraphicFramePr>
            <a:graphicFrameLocks noGrp="1"/>
          </p:cNvGraphicFramePr>
          <p:nvPr>
            <p:extLst>
              <p:ext uri="{D42A27DB-BD31-4B8C-83A1-F6EECF244321}">
                <p14:modId xmlns:p14="http://schemas.microsoft.com/office/powerpoint/2010/main" val="2127993001"/>
              </p:ext>
            </p:extLst>
          </p:nvPr>
        </p:nvGraphicFramePr>
        <p:xfrm>
          <a:off x="572556" y="1385331"/>
          <a:ext cx="7785100" cy="4978779"/>
        </p:xfrm>
        <a:graphic>
          <a:graphicData uri="http://schemas.openxmlformats.org/drawingml/2006/table">
            <a:tbl>
              <a:tblPr/>
              <a:tblGrid>
                <a:gridCol w="825500"/>
                <a:gridCol w="4737100"/>
                <a:gridCol w="2222500"/>
              </a:tblGrid>
              <a:tr h="494559">
                <a:tc>
                  <a:txBody>
                    <a:bodyPr/>
                    <a:lstStyle/>
                    <a:p>
                      <a:pPr algn="l" fontAlgn="b"/>
                      <a:r>
                        <a:rPr lang="en-US" sz="1200" b="0" i="0" u="none" strike="noStrike">
                          <a:solidFill>
                            <a:srgbClr val="000000"/>
                          </a:solidFill>
                          <a:effectLst/>
                          <a:latin typeface="Palatino"/>
                        </a:rPr>
                        <a:t>Activation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1200" b="0" i="0" u="none" strike="noStrike" dirty="0">
                          <a:solidFill>
                            <a:srgbClr val="000000"/>
                          </a:solidFill>
                          <a:effectLst/>
                          <a:latin typeface="Palatino"/>
                        </a:rPr>
                        <a:t>Uses the Passive Recommendation Engine to see if they will like any live show around them based on their user preferences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r" fontAlgn="b"/>
                      <a:r>
                        <a:rPr lang="en-US" sz="1200" b="0" i="0" u="none" strike="noStrike">
                          <a:solidFill>
                            <a:srgbClr val="000000"/>
                          </a:solidFill>
                          <a:effectLst/>
                          <a:latin typeface="Palatino"/>
                        </a:rPr>
                        <a:t>25.0%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r>
              <a:tr h="494559">
                <a:tc>
                  <a:txBody>
                    <a:bodyPr/>
                    <a:lstStyle/>
                    <a:p>
                      <a:pPr algn="l" fontAlgn="b"/>
                      <a:r>
                        <a:rPr lang="en-US" sz="1200" b="0" i="0" u="none" strike="noStrike">
                          <a:solidFill>
                            <a:srgbClr val="000000"/>
                          </a:solidFill>
                          <a:effectLst/>
                          <a:latin typeface="Palatino"/>
                        </a:rPr>
                        <a:t>Retention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0066"/>
                    </a:solidFill>
                  </a:tcPr>
                </a:tc>
                <a:tc>
                  <a:txBody>
                    <a:bodyPr/>
                    <a:lstStyle/>
                    <a:p>
                      <a:pPr algn="l" fontAlgn="b"/>
                      <a:r>
                        <a:rPr lang="en-US" sz="1200" b="0" i="0" u="none" strike="noStrike">
                          <a:solidFill>
                            <a:srgbClr val="000000"/>
                          </a:solidFill>
                          <a:effectLst/>
                          <a:latin typeface="Palatino"/>
                        </a:rPr>
                        <a:t>Uses the Active Recommendation Engine to see if they will like a specific live show more than once a month</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0066"/>
                    </a:solidFill>
                  </a:tcPr>
                </a:tc>
                <a:tc>
                  <a:txBody>
                    <a:bodyPr/>
                    <a:lstStyle/>
                    <a:p>
                      <a:pPr algn="r" fontAlgn="b"/>
                      <a:r>
                        <a:rPr lang="en-US" sz="1200" b="0" i="0" u="none" strike="noStrike">
                          <a:solidFill>
                            <a:srgbClr val="000000"/>
                          </a:solidFill>
                          <a:effectLst/>
                          <a:latin typeface="Palatino"/>
                        </a:rPr>
                        <a:t>10.0%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0066"/>
                    </a:solidFill>
                  </a:tcPr>
                </a:tc>
              </a:tr>
              <a:tr h="733540">
                <a:tc>
                  <a:txBody>
                    <a:bodyPr/>
                    <a:lstStyle/>
                    <a:p>
                      <a:pPr algn="l" fontAlgn="b"/>
                      <a:r>
                        <a:rPr lang="en-US" sz="1200" b="0" i="0" u="none" strike="noStrike">
                          <a:solidFill>
                            <a:srgbClr val="000000"/>
                          </a:solidFill>
                          <a:effectLst/>
                          <a:latin typeface="Palatino"/>
                        </a:rPr>
                        <a:t>Retention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0066"/>
                    </a:solidFill>
                  </a:tcPr>
                </a:tc>
                <a:tc>
                  <a:txBody>
                    <a:bodyPr/>
                    <a:lstStyle/>
                    <a:p>
                      <a:pPr algn="l" fontAlgn="b"/>
                      <a:r>
                        <a:rPr lang="en-US" sz="1200" b="0" i="0" u="none" strike="noStrike">
                          <a:solidFill>
                            <a:srgbClr val="000000"/>
                          </a:solidFill>
                          <a:effectLst/>
                          <a:latin typeface="Palatino"/>
                        </a:rPr>
                        <a:t>Uses the Passive Recommendation Engine to see if they will like any live show around them based on their user preferences more than once a month</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0066"/>
                    </a:solidFill>
                  </a:tcPr>
                </a:tc>
                <a:tc>
                  <a:txBody>
                    <a:bodyPr/>
                    <a:lstStyle/>
                    <a:p>
                      <a:pPr algn="r" fontAlgn="b"/>
                      <a:r>
                        <a:rPr lang="en-US" sz="1200" b="0" i="0" u="none" strike="noStrike">
                          <a:solidFill>
                            <a:srgbClr val="000000"/>
                          </a:solidFill>
                          <a:effectLst/>
                          <a:latin typeface="Palatino"/>
                        </a:rPr>
                        <a:t>20.0%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0066"/>
                    </a:solidFill>
                  </a:tcPr>
                </a:tc>
              </a:tr>
              <a:tr h="255577">
                <a:tc>
                  <a:txBody>
                    <a:bodyPr/>
                    <a:lstStyle/>
                    <a:p>
                      <a:pPr algn="l" fontAlgn="b"/>
                      <a:r>
                        <a:rPr lang="en-US" sz="1200" b="0" i="0" u="none" strike="noStrike">
                          <a:solidFill>
                            <a:srgbClr val="000000"/>
                          </a:solidFill>
                          <a:effectLst/>
                          <a:latin typeface="Palatino"/>
                        </a:rPr>
                        <a:t>Retention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0066"/>
                    </a:solidFill>
                  </a:tcPr>
                </a:tc>
                <a:tc>
                  <a:txBody>
                    <a:bodyPr/>
                    <a:lstStyle/>
                    <a:p>
                      <a:pPr algn="l" fontAlgn="b"/>
                      <a:r>
                        <a:rPr lang="en-US" sz="1200" b="0" i="0" u="none" strike="noStrike">
                          <a:solidFill>
                            <a:srgbClr val="000000"/>
                          </a:solidFill>
                          <a:effectLst/>
                          <a:latin typeface="Palatino"/>
                        </a:rPr>
                        <a:t>Bi-Weekly Email Notifications of trending shows in the users area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0066"/>
                    </a:solidFill>
                  </a:tcPr>
                </a:tc>
                <a:tc>
                  <a:txBody>
                    <a:bodyPr/>
                    <a:lstStyle/>
                    <a:p>
                      <a:pPr algn="r" fontAlgn="b"/>
                      <a:r>
                        <a:rPr lang="en-US" sz="1200" b="0" i="0" u="none" strike="noStrike">
                          <a:solidFill>
                            <a:srgbClr val="000000"/>
                          </a:solidFill>
                          <a:effectLst/>
                          <a:latin typeface="Palatino"/>
                        </a:rPr>
                        <a:t>10.0%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0066"/>
                    </a:solidFill>
                  </a:tcPr>
                </a:tc>
              </a:tr>
              <a:tr h="494559">
                <a:tc>
                  <a:txBody>
                    <a:bodyPr/>
                    <a:lstStyle/>
                    <a:p>
                      <a:pPr algn="l" fontAlgn="b"/>
                      <a:r>
                        <a:rPr lang="en-US" sz="1200" b="0" i="0" u="none" strike="noStrike">
                          <a:solidFill>
                            <a:srgbClr val="000000"/>
                          </a:solidFill>
                          <a:effectLst/>
                          <a:latin typeface="Palatino"/>
                        </a:rPr>
                        <a:t>Retention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0066"/>
                    </a:solidFill>
                  </a:tcPr>
                </a:tc>
                <a:tc>
                  <a:txBody>
                    <a:bodyPr/>
                    <a:lstStyle/>
                    <a:p>
                      <a:pPr algn="l" fontAlgn="b"/>
                      <a:r>
                        <a:rPr lang="en-US" sz="1200" b="0" i="0" u="none" strike="noStrike">
                          <a:solidFill>
                            <a:srgbClr val="000000"/>
                          </a:solidFill>
                          <a:effectLst/>
                          <a:latin typeface="Palatino"/>
                        </a:rPr>
                        <a:t>Push Notifications to alert users of upcoming shows of their favorite bands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0066"/>
                    </a:solidFill>
                  </a:tcPr>
                </a:tc>
                <a:tc>
                  <a:txBody>
                    <a:bodyPr/>
                    <a:lstStyle/>
                    <a:p>
                      <a:pPr algn="r" fontAlgn="b"/>
                      <a:r>
                        <a:rPr lang="en-US" sz="1200" b="0" i="0" u="none" strike="noStrike">
                          <a:solidFill>
                            <a:srgbClr val="000000"/>
                          </a:solidFill>
                          <a:effectLst/>
                          <a:latin typeface="Palatino"/>
                        </a:rPr>
                        <a:t>15.0%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0066"/>
                    </a:solidFill>
                  </a:tcPr>
                </a:tc>
              </a:tr>
              <a:tr h="494559">
                <a:tc>
                  <a:txBody>
                    <a:bodyPr/>
                    <a:lstStyle/>
                    <a:p>
                      <a:pPr algn="l" fontAlgn="b"/>
                      <a:r>
                        <a:rPr lang="en-US" sz="1200" b="0" i="0" u="none" strike="noStrike">
                          <a:solidFill>
                            <a:srgbClr val="000000"/>
                          </a:solidFill>
                          <a:effectLst/>
                          <a:latin typeface="Palatino"/>
                        </a:rPr>
                        <a:t>Retention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0066"/>
                    </a:solidFill>
                  </a:tcPr>
                </a:tc>
                <a:tc>
                  <a:txBody>
                    <a:bodyPr/>
                    <a:lstStyle/>
                    <a:p>
                      <a:pPr algn="l" fontAlgn="b"/>
                      <a:r>
                        <a:rPr lang="en-US" sz="1200" b="0" i="0" u="none" strike="noStrike">
                          <a:solidFill>
                            <a:srgbClr val="000000"/>
                          </a:solidFill>
                          <a:effectLst/>
                          <a:latin typeface="Palatino"/>
                        </a:rPr>
                        <a:t>Push Notifications to alert users of news articles and concert reviews of their favorite bands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0066"/>
                    </a:solidFill>
                  </a:tcPr>
                </a:tc>
                <a:tc>
                  <a:txBody>
                    <a:bodyPr/>
                    <a:lstStyle/>
                    <a:p>
                      <a:pPr algn="r" fontAlgn="b"/>
                      <a:r>
                        <a:rPr lang="en-US" sz="1200" b="0" i="0" u="none" strike="noStrike">
                          <a:solidFill>
                            <a:srgbClr val="000000"/>
                          </a:solidFill>
                          <a:effectLst/>
                          <a:latin typeface="Palatino"/>
                        </a:rPr>
                        <a:t>20.0%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0066"/>
                    </a:solidFill>
                  </a:tcPr>
                </a:tc>
              </a:tr>
              <a:tr h="255577">
                <a:tc>
                  <a:txBody>
                    <a:bodyPr/>
                    <a:lstStyle/>
                    <a:p>
                      <a:pPr algn="l" fontAlgn="b"/>
                      <a:r>
                        <a:rPr lang="en-US" sz="1200" b="0" i="0" u="none" strike="noStrike">
                          <a:solidFill>
                            <a:srgbClr val="000000"/>
                          </a:solidFill>
                          <a:effectLst/>
                          <a:latin typeface="Palatino"/>
                        </a:rPr>
                        <a:t>Retention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0066"/>
                    </a:solidFill>
                  </a:tcPr>
                </a:tc>
                <a:tc>
                  <a:txBody>
                    <a:bodyPr/>
                    <a:lstStyle/>
                    <a:p>
                      <a:pPr algn="l" fontAlgn="b"/>
                      <a:r>
                        <a:rPr lang="en-US" sz="1200" b="0" i="0" u="none" strike="noStrike">
                          <a:solidFill>
                            <a:srgbClr val="000000"/>
                          </a:solidFill>
                          <a:effectLst/>
                          <a:latin typeface="Palatino"/>
                        </a:rPr>
                        <a:t>Possitive Press Reviews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0066"/>
                    </a:solidFill>
                  </a:tcPr>
                </a:tc>
                <a:tc>
                  <a:txBody>
                    <a:bodyPr/>
                    <a:lstStyle/>
                    <a:p>
                      <a:pPr algn="r" fontAlgn="b"/>
                      <a:r>
                        <a:rPr lang="en-US" sz="1200" b="0" i="0" u="none" strike="noStrike">
                          <a:solidFill>
                            <a:srgbClr val="000000"/>
                          </a:solidFill>
                          <a:effectLst/>
                          <a:latin typeface="Palatino"/>
                        </a:rPr>
                        <a:t>1.9%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0066"/>
                    </a:solidFill>
                  </a:tcPr>
                </a:tc>
              </a:tr>
              <a:tr h="494559">
                <a:tc>
                  <a:txBody>
                    <a:bodyPr/>
                    <a:lstStyle/>
                    <a:p>
                      <a:pPr algn="l" fontAlgn="b"/>
                      <a:r>
                        <a:rPr lang="en-US" sz="1200" b="0" i="0" u="none" strike="noStrike">
                          <a:solidFill>
                            <a:srgbClr val="000000"/>
                          </a:solidFill>
                          <a:effectLst/>
                          <a:latin typeface="Palatino"/>
                        </a:rPr>
                        <a:t>Referral</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200" b="0" i="0" u="none" strike="noStrike">
                          <a:solidFill>
                            <a:srgbClr val="000000"/>
                          </a:solidFill>
                          <a:effectLst/>
                          <a:latin typeface="Palatino"/>
                        </a:rPr>
                        <a:t>In App Referrals: add functionality to invite other users to use the application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200" b="0" i="0" u="none" strike="noStrike">
                          <a:solidFill>
                            <a:srgbClr val="000000"/>
                          </a:solidFill>
                          <a:effectLst/>
                          <a:latin typeface="Palatino"/>
                        </a:rPr>
                        <a:t>0.9%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494559">
                <a:tc>
                  <a:txBody>
                    <a:bodyPr/>
                    <a:lstStyle/>
                    <a:p>
                      <a:pPr algn="l" fontAlgn="b"/>
                      <a:r>
                        <a:rPr lang="en-US" sz="1200" b="0" i="0" u="none" strike="noStrike">
                          <a:solidFill>
                            <a:srgbClr val="000000"/>
                          </a:solidFill>
                          <a:effectLst/>
                          <a:latin typeface="Palatino"/>
                        </a:rPr>
                        <a:t>Referral</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200" b="0" i="0" u="none" strike="noStrike">
                          <a:solidFill>
                            <a:srgbClr val="000000"/>
                          </a:solidFill>
                          <a:effectLst/>
                          <a:latin typeface="Palatino"/>
                        </a:rPr>
                        <a:t>In App Social Media: add functionality to promote activity on the app to social media to build brand awareness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200" b="0" i="0" u="none" strike="noStrike">
                          <a:solidFill>
                            <a:srgbClr val="000000"/>
                          </a:solidFill>
                          <a:effectLst/>
                          <a:latin typeface="Palatino"/>
                        </a:rPr>
                        <a:t>1.1%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55577">
                <a:tc>
                  <a:txBody>
                    <a:bodyPr/>
                    <a:lstStyle/>
                    <a:p>
                      <a:pPr algn="l" fontAlgn="b"/>
                      <a:r>
                        <a:rPr lang="en-US" sz="1200" b="0" i="0" u="none" strike="noStrike">
                          <a:solidFill>
                            <a:srgbClr val="000000"/>
                          </a:solidFill>
                          <a:effectLst/>
                          <a:latin typeface="Palatino"/>
                        </a:rPr>
                        <a:t>Referral</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200" b="0" i="0" u="none" strike="noStrike">
                          <a:solidFill>
                            <a:srgbClr val="000000"/>
                          </a:solidFill>
                          <a:effectLst/>
                          <a:latin typeface="Palatino"/>
                        </a:rPr>
                        <a:t>Positive Application Reviews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200" b="0" i="0" u="none" strike="noStrike">
                          <a:solidFill>
                            <a:srgbClr val="000000"/>
                          </a:solidFill>
                          <a:effectLst/>
                          <a:latin typeface="Palatino"/>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55577">
                <a:tc>
                  <a:txBody>
                    <a:bodyPr/>
                    <a:lstStyle/>
                    <a:p>
                      <a:pPr algn="l" fontAlgn="b"/>
                      <a:r>
                        <a:rPr lang="en-US" sz="1200" b="0" i="0" u="none" strike="noStrike">
                          <a:solidFill>
                            <a:srgbClr val="000000"/>
                          </a:solidFill>
                          <a:effectLst/>
                          <a:latin typeface="Palatino"/>
                        </a:rPr>
                        <a:t>Revenue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c>
                  <a:txBody>
                    <a:bodyPr/>
                    <a:lstStyle/>
                    <a:p>
                      <a:pPr algn="l" fontAlgn="b"/>
                      <a:r>
                        <a:rPr lang="en-US" sz="1200" b="0" i="0" u="none" strike="noStrike">
                          <a:solidFill>
                            <a:srgbClr val="000000"/>
                          </a:solidFill>
                          <a:effectLst/>
                          <a:latin typeface="Palatino"/>
                        </a:rPr>
                        <a:t>Break Even : Percentage of user from the market share to brake even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c>
                  <a:txBody>
                    <a:bodyPr/>
                    <a:lstStyle/>
                    <a:p>
                      <a:pPr algn="r" fontAlgn="b"/>
                      <a:r>
                        <a:rPr lang="en-US" sz="1200" b="0" i="0" u="none" strike="noStrike">
                          <a:solidFill>
                            <a:srgbClr val="000000"/>
                          </a:solidFill>
                          <a:effectLst/>
                          <a:latin typeface="Palatino"/>
                        </a:rPr>
                        <a:t>0.2%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r>
              <a:tr h="255577">
                <a:tc>
                  <a:txBody>
                    <a:bodyPr/>
                    <a:lstStyle/>
                    <a:p>
                      <a:pPr algn="l" fontAlgn="b"/>
                      <a:r>
                        <a:rPr lang="en-US" sz="1200" b="0" i="0" u="none" strike="noStrike">
                          <a:solidFill>
                            <a:srgbClr val="000000"/>
                          </a:solidFill>
                          <a:effectLst/>
                          <a:latin typeface="Palatino"/>
                        </a:rPr>
                        <a:t>Revenue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c>
                  <a:txBody>
                    <a:bodyPr/>
                    <a:lstStyle/>
                    <a:p>
                      <a:pPr algn="l" fontAlgn="b"/>
                      <a:r>
                        <a:rPr lang="en-US" sz="1200" b="0" i="0" u="none" strike="noStrike">
                          <a:solidFill>
                            <a:srgbClr val="000000"/>
                          </a:solidFill>
                          <a:effectLst/>
                          <a:latin typeface="Palatino"/>
                        </a:rPr>
                        <a:t>Profit: : Percentage of user from the market share to make a profit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c>
                  <a:txBody>
                    <a:bodyPr/>
                    <a:lstStyle/>
                    <a:p>
                      <a:pPr algn="r" fontAlgn="b"/>
                      <a:r>
                        <a:rPr lang="en-US" sz="1200" b="0" i="0" u="none" strike="noStrike" dirty="0">
                          <a:solidFill>
                            <a:srgbClr val="000000"/>
                          </a:solidFill>
                          <a:effectLst/>
                          <a:latin typeface="Palatino"/>
                        </a:rPr>
                        <a:t>0.4%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r>
            </a:tbl>
          </a:graphicData>
        </a:graphic>
      </p:graphicFrame>
    </p:spTree>
    <p:extLst>
      <p:ext uri="{BB962C8B-B14F-4D97-AF65-F5344CB8AC3E}">
        <p14:creationId xmlns:p14="http://schemas.microsoft.com/office/powerpoint/2010/main" val="1217907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73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Road Map	</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2332823843"/>
              </p:ext>
            </p:extLst>
          </p:nvPr>
        </p:nvGraphicFramePr>
        <p:xfrm>
          <a:off x="141110" y="1148482"/>
          <a:ext cx="9002889" cy="5145073"/>
        </p:xfrm>
        <a:graphic>
          <a:graphicData uri="http://schemas.openxmlformats.org/drawingml/2006/table">
            <a:tbl>
              <a:tblPr/>
              <a:tblGrid>
                <a:gridCol w="1944285"/>
                <a:gridCol w="2250724"/>
                <a:gridCol w="686840"/>
                <a:gridCol w="686840"/>
                <a:gridCol w="686840"/>
                <a:gridCol w="686840"/>
                <a:gridCol w="686840"/>
                <a:gridCol w="686840"/>
                <a:gridCol w="686840"/>
              </a:tblGrid>
              <a:tr h="155915">
                <a:tc>
                  <a:txBody>
                    <a:bodyPr/>
                    <a:lstStyle/>
                    <a:p>
                      <a:pPr algn="l" fontAlgn="t"/>
                      <a:r>
                        <a:rPr lang="en-US" sz="900" b="0" i="0" u="none" strike="noStrike">
                          <a:solidFill>
                            <a:srgbClr val="000000"/>
                          </a:solidFill>
                          <a:effectLst/>
                          <a:latin typeface="Calibri"/>
                        </a:rPr>
                        <a:t>Feature</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l" fontAlgn="t"/>
                      <a:r>
                        <a:rPr lang="en-US" sz="900" b="0" i="0" u="none" strike="noStrike">
                          <a:solidFill>
                            <a:srgbClr val="000000"/>
                          </a:solidFill>
                          <a:effectLst/>
                          <a:latin typeface="Calibri"/>
                        </a:rPr>
                        <a:t>Benefit to Product</a:t>
                      </a: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t"/>
                      <a:r>
                        <a:rPr lang="en-US" sz="900" b="0" i="0" u="none" strike="noStrike">
                          <a:solidFill>
                            <a:srgbClr val="000000"/>
                          </a:solidFill>
                          <a:effectLst/>
                          <a:latin typeface="Calibri"/>
                        </a:rPr>
                        <a:t>Complexity</a:t>
                      </a: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t"/>
                      <a:r>
                        <a:rPr lang="en-US" sz="900" b="0" i="0" u="none" strike="noStrike">
                          <a:solidFill>
                            <a:srgbClr val="000000"/>
                          </a:solidFill>
                          <a:effectLst/>
                          <a:latin typeface="Calibri"/>
                        </a:rPr>
                        <a:t>Risk</a:t>
                      </a: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t"/>
                      <a:r>
                        <a:rPr lang="en-US" sz="900" b="0" i="0" u="none" strike="noStrike">
                          <a:solidFill>
                            <a:srgbClr val="000000"/>
                          </a:solidFill>
                          <a:effectLst/>
                          <a:latin typeface="Calibri"/>
                        </a:rPr>
                        <a:t>Priority </a:t>
                      </a:r>
                    </a:p>
                  </a:txBody>
                  <a:tcPr marL="0" marR="0" marT="0"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t"/>
                      <a:r>
                        <a:rPr lang="en-US" sz="900" b="0" i="0" u="none" strike="noStrike">
                          <a:solidFill>
                            <a:srgbClr val="000000"/>
                          </a:solidFill>
                          <a:effectLst/>
                          <a:latin typeface="Calibri"/>
                        </a:rPr>
                        <a:t>Version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t"/>
                      <a:r>
                        <a:rPr lang="en-US" sz="900" b="0" i="0" u="none" strike="noStrike">
                          <a:solidFill>
                            <a:srgbClr val="000000"/>
                          </a:solidFill>
                          <a:effectLst/>
                          <a:latin typeface="Calibri"/>
                        </a:rPr>
                        <a:t>Start Date</a:t>
                      </a:r>
                    </a:p>
                  </a:txBody>
                  <a:tcPr marL="0" marR="0" marT="0" marB="0">
                    <a:lnL w="6350" cap="flat" cmpd="sng" algn="ctr">
                      <a:solidFill>
                        <a:srgbClr val="000000"/>
                      </a:solidFill>
                      <a:prstDash val="solid"/>
                      <a:round/>
                      <a:headEnd type="none" w="med" len="med"/>
                      <a:tailEnd type="none" w="med" len="med"/>
                    </a:lnL>
                    <a:lnR>
                      <a:noFill/>
                    </a:lnR>
                    <a:lnT>
                      <a:noFill/>
                    </a:lnT>
                    <a:lnB>
                      <a:noFill/>
                    </a:lnB>
                    <a:solidFill>
                      <a:srgbClr val="538DD5"/>
                    </a:solidFill>
                  </a:tcPr>
                </a:tc>
                <a:tc>
                  <a:txBody>
                    <a:bodyPr/>
                    <a:lstStyle/>
                    <a:p>
                      <a:pPr algn="ctr" fontAlgn="t"/>
                      <a:r>
                        <a:rPr lang="en-US" sz="900" b="0" i="0" u="none" strike="noStrike">
                          <a:solidFill>
                            <a:srgbClr val="000000"/>
                          </a:solidFill>
                          <a:effectLst/>
                          <a:latin typeface="Calibri"/>
                        </a:rPr>
                        <a:t>End Date</a:t>
                      </a:r>
                    </a:p>
                  </a:txBody>
                  <a:tcPr marL="0" marR="0" marT="0" marB="0">
                    <a:lnL>
                      <a:noFill/>
                    </a:lnL>
                    <a:lnR>
                      <a:noFill/>
                    </a:lnR>
                    <a:lnT>
                      <a:noFill/>
                    </a:lnT>
                    <a:lnB>
                      <a:noFill/>
                    </a:lnB>
                    <a:solidFill>
                      <a:srgbClr val="538DD5"/>
                    </a:solidFill>
                  </a:tcPr>
                </a:tc>
                <a:tc>
                  <a:txBody>
                    <a:bodyPr/>
                    <a:lstStyle/>
                    <a:p>
                      <a:pPr algn="ctr" fontAlgn="t"/>
                      <a:r>
                        <a:rPr lang="en-US" sz="900" b="0" i="0" u="none" strike="noStrike">
                          <a:solidFill>
                            <a:srgbClr val="000000"/>
                          </a:solidFill>
                          <a:effectLst/>
                          <a:latin typeface="Calibri"/>
                        </a:rPr>
                        <a:t>Duration </a:t>
                      </a:r>
                    </a:p>
                  </a:txBody>
                  <a:tcPr marL="0" marR="0" marT="0" marB="0">
                    <a:lnL>
                      <a:noFill/>
                    </a:lnL>
                    <a:lnR>
                      <a:noFill/>
                    </a:lnR>
                    <a:lnT>
                      <a:noFill/>
                    </a:lnT>
                    <a:lnB>
                      <a:noFill/>
                    </a:lnB>
                    <a:solidFill>
                      <a:srgbClr val="538DD5"/>
                    </a:solidFill>
                  </a:tcPr>
                </a:tc>
              </a:tr>
              <a:tr h="311830">
                <a:tc>
                  <a:txBody>
                    <a:bodyPr/>
                    <a:lstStyle/>
                    <a:p>
                      <a:pPr algn="l" fontAlgn="ctr"/>
                      <a:r>
                        <a:rPr lang="en-US" sz="900" b="0" i="0" u="none" strike="noStrike">
                          <a:solidFill>
                            <a:srgbClr val="000000"/>
                          </a:solidFill>
                          <a:effectLst/>
                          <a:latin typeface="Calibri"/>
                        </a:rPr>
                        <a:t>Market Research</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900" b="0" i="0" u="none" strike="noStrike">
                          <a:solidFill>
                            <a:srgbClr val="000000"/>
                          </a:solidFill>
                          <a:effectLst/>
                          <a:latin typeface="Calibri"/>
                        </a:rPr>
                        <a:t>Preform market research to gain insight into live music market</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Calibri"/>
                        </a:rPr>
                        <a:t>3</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Calibri"/>
                        </a:rPr>
                        <a:t>5</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Calibri"/>
                        </a:rPr>
                        <a:t>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Calibri"/>
                        </a:rPr>
                        <a:t>Vo</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Calibri"/>
                        </a:rPr>
                        <a:t>5/1/14</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5/7/14</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6</a:t>
                      </a:r>
                    </a:p>
                  </a:txBody>
                  <a:tcPr marL="0" marR="0" marT="0" marB="0" anchor="ctr">
                    <a:lnL>
                      <a:noFill/>
                    </a:lnL>
                    <a:lnR>
                      <a:noFill/>
                    </a:lnR>
                    <a:lnT>
                      <a:noFill/>
                    </a:lnT>
                    <a:lnB>
                      <a:noFill/>
                    </a:lnB>
                  </a:tcPr>
                </a:tc>
              </a:tr>
              <a:tr h="311830">
                <a:tc>
                  <a:txBody>
                    <a:bodyPr/>
                    <a:lstStyle/>
                    <a:p>
                      <a:pPr algn="l" fontAlgn="ctr"/>
                      <a:r>
                        <a:rPr lang="en-US" sz="900" b="0" i="0" u="none" strike="noStrike">
                          <a:solidFill>
                            <a:srgbClr val="000000"/>
                          </a:solidFill>
                          <a:effectLst/>
                          <a:latin typeface="Calibri"/>
                        </a:rPr>
                        <a:t>Define Product Hypothesis </a:t>
                      </a:r>
                    </a:p>
                  </a:txBody>
                  <a:tcPr marL="0" marR="0" marT="0" marB="0" anchor="ctr">
                    <a:lnL>
                      <a:noFill/>
                    </a:lnL>
                    <a:lnR>
                      <a:noFill/>
                    </a:lnR>
                    <a:lnT>
                      <a:noFill/>
                    </a:lnT>
                    <a:lnB>
                      <a:noFill/>
                    </a:lnB>
                  </a:tcPr>
                </a:tc>
                <a:tc>
                  <a:txBody>
                    <a:bodyPr/>
                    <a:lstStyle/>
                    <a:p>
                      <a:pPr algn="l" fontAlgn="ctr"/>
                      <a:r>
                        <a:rPr lang="en-US" sz="900" b="0" i="0" u="none" strike="noStrike">
                          <a:solidFill>
                            <a:srgbClr val="000000"/>
                          </a:solidFill>
                          <a:effectLst/>
                          <a:latin typeface="Calibri"/>
                        </a:rPr>
                        <a:t>Define what needs there are to people who go to live music </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3</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5</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Vo</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5/15/14</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5/17/14</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2</a:t>
                      </a:r>
                    </a:p>
                  </a:txBody>
                  <a:tcPr marL="0" marR="0" marT="0" marB="0" anchor="ctr">
                    <a:lnL>
                      <a:noFill/>
                    </a:lnL>
                    <a:lnR>
                      <a:noFill/>
                    </a:lnR>
                    <a:lnT>
                      <a:noFill/>
                    </a:lnT>
                    <a:lnB>
                      <a:noFill/>
                    </a:lnB>
                  </a:tcPr>
                </a:tc>
              </a:tr>
              <a:tr h="467712">
                <a:tc>
                  <a:txBody>
                    <a:bodyPr/>
                    <a:lstStyle/>
                    <a:p>
                      <a:pPr algn="l" fontAlgn="ctr"/>
                      <a:r>
                        <a:rPr lang="en-US" sz="900" b="0" i="0" u="none" strike="noStrike">
                          <a:solidFill>
                            <a:srgbClr val="000000"/>
                          </a:solidFill>
                          <a:effectLst/>
                          <a:latin typeface="Calibri"/>
                        </a:rPr>
                        <a:t>MVP</a:t>
                      </a:r>
                    </a:p>
                  </a:txBody>
                  <a:tcPr marL="0" marR="0" marT="0" marB="0" anchor="ctr">
                    <a:lnL>
                      <a:noFill/>
                    </a:lnL>
                    <a:lnR>
                      <a:noFill/>
                    </a:lnR>
                    <a:lnT>
                      <a:noFill/>
                    </a:lnT>
                    <a:lnB>
                      <a:noFill/>
                    </a:lnB>
                  </a:tcPr>
                </a:tc>
                <a:tc>
                  <a:txBody>
                    <a:bodyPr/>
                    <a:lstStyle/>
                    <a:p>
                      <a:pPr algn="l" fontAlgn="ctr"/>
                      <a:r>
                        <a:rPr lang="en-US" sz="900" b="0" i="0" u="none" strike="noStrike" dirty="0">
                          <a:solidFill>
                            <a:srgbClr val="000000"/>
                          </a:solidFill>
                          <a:effectLst/>
                          <a:latin typeface="Calibri"/>
                        </a:rPr>
                        <a:t>This will expose risk and find if there is a product market for an active predictive engine </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2</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Vo</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5/18/14</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5/31/14</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13</a:t>
                      </a:r>
                    </a:p>
                  </a:txBody>
                  <a:tcPr marL="0" marR="0" marT="0" marB="0" anchor="ctr">
                    <a:lnL>
                      <a:noFill/>
                    </a:lnL>
                    <a:lnR>
                      <a:noFill/>
                    </a:lnR>
                    <a:lnT>
                      <a:noFill/>
                    </a:lnT>
                    <a:lnB>
                      <a:noFill/>
                    </a:lnB>
                  </a:tcPr>
                </a:tc>
              </a:tr>
              <a:tr h="311830">
                <a:tc>
                  <a:txBody>
                    <a:bodyPr/>
                    <a:lstStyle/>
                    <a:p>
                      <a:pPr algn="l" fontAlgn="ctr"/>
                      <a:r>
                        <a:rPr lang="en-US" sz="900" b="0" i="0" u="none" strike="noStrike">
                          <a:solidFill>
                            <a:srgbClr val="000000"/>
                          </a:solidFill>
                          <a:effectLst/>
                          <a:latin typeface="Calibri"/>
                        </a:rPr>
                        <a:t>Mobile Application </a:t>
                      </a:r>
                    </a:p>
                  </a:txBody>
                  <a:tcPr marL="0" marR="0" marT="0" marB="0" anchor="ctr">
                    <a:lnL>
                      <a:noFill/>
                    </a:lnL>
                    <a:lnR>
                      <a:noFill/>
                    </a:lnR>
                    <a:lnT>
                      <a:noFill/>
                    </a:lnT>
                    <a:lnB>
                      <a:noFill/>
                    </a:lnB>
                  </a:tcPr>
                </a:tc>
                <a:tc>
                  <a:txBody>
                    <a:bodyPr/>
                    <a:lstStyle/>
                    <a:p>
                      <a:pPr algn="l" fontAlgn="ctr"/>
                      <a:r>
                        <a:rPr lang="en-US" sz="900" b="0" i="0" u="none" strike="noStrike">
                          <a:solidFill>
                            <a:srgbClr val="000000"/>
                          </a:solidFill>
                          <a:effectLst/>
                          <a:latin typeface="Calibri"/>
                        </a:rPr>
                        <a:t>Platform on which users will interface with CoinFlip</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4</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3</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2</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V1</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6/1/14</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8/18/14</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78</a:t>
                      </a:r>
                    </a:p>
                  </a:txBody>
                  <a:tcPr marL="0" marR="0" marT="0" marB="0" anchor="ctr">
                    <a:lnL>
                      <a:noFill/>
                    </a:lnL>
                    <a:lnR>
                      <a:noFill/>
                    </a:lnR>
                    <a:lnT>
                      <a:noFill/>
                    </a:lnT>
                    <a:lnB>
                      <a:noFill/>
                    </a:lnB>
                  </a:tcPr>
                </a:tc>
              </a:tr>
              <a:tr h="311808">
                <a:tc>
                  <a:txBody>
                    <a:bodyPr/>
                    <a:lstStyle/>
                    <a:p>
                      <a:pPr algn="l" fontAlgn="ctr"/>
                      <a:r>
                        <a:rPr lang="en-US" sz="900" b="0" i="0" u="none" strike="noStrike">
                          <a:solidFill>
                            <a:srgbClr val="000000"/>
                          </a:solidFill>
                          <a:effectLst/>
                          <a:latin typeface="Calibri"/>
                        </a:rPr>
                        <a:t>Server</a:t>
                      </a:r>
                    </a:p>
                  </a:txBody>
                  <a:tcPr marL="0" marR="0" marT="0" marB="0" anchor="ctr">
                    <a:lnL>
                      <a:noFill/>
                    </a:lnL>
                    <a:lnR>
                      <a:noFill/>
                    </a:lnR>
                    <a:lnT>
                      <a:noFill/>
                    </a:lnT>
                    <a:lnB>
                      <a:noFill/>
                    </a:lnB>
                  </a:tcPr>
                </a:tc>
                <a:tc>
                  <a:txBody>
                    <a:bodyPr/>
                    <a:lstStyle/>
                    <a:p>
                      <a:pPr algn="l" fontAlgn="ctr"/>
                      <a:r>
                        <a:rPr lang="en-US" sz="900" b="0" i="0" u="none" strike="noStrike">
                          <a:solidFill>
                            <a:srgbClr val="000000"/>
                          </a:solidFill>
                          <a:effectLst/>
                          <a:latin typeface="Calibri"/>
                        </a:rPr>
                        <a:t>Provide Data for the application to interact with</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3</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3</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2</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V1</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6/1/14</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8/1/14</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61</a:t>
                      </a:r>
                    </a:p>
                  </a:txBody>
                  <a:tcPr marL="0" marR="0" marT="0" marB="0" anchor="ctr">
                    <a:lnL>
                      <a:noFill/>
                    </a:lnL>
                    <a:lnR>
                      <a:noFill/>
                    </a:lnR>
                    <a:lnT>
                      <a:noFill/>
                    </a:lnT>
                    <a:lnB>
                      <a:noFill/>
                    </a:lnB>
                  </a:tcPr>
                </a:tc>
              </a:tr>
              <a:tr h="311830">
                <a:tc>
                  <a:txBody>
                    <a:bodyPr/>
                    <a:lstStyle/>
                    <a:p>
                      <a:pPr algn="l" fontAlgn="ctr"/>
                      <a:r>
                        <a:rPr lang="en-US" sz="900" b="0" i="0" u="none" strike="noStrike">
                          <a:solidFill>
                            <a:srgbClr val="000000"/>
                          </a:solidFill>
                          <a:effectLst/>
                          <a:latin typeface="Calibri"/>
                        </a:rPr>
                        <a:t>Reporting Dev.</a:t>
                      </a:r>
                    </a:p>
                  </a:txBody>
                  <a:tcPr marL="0" marR="0" marT="0" marB="0" anchor="ctr">
                    <a:lnL>
                      <a:noFill/>
                    </a:lnL>
                    <a:lnR>
                      <a:noFill/>
                    </a:lnR>
                    <a:lnT>
                      <a:noFill/>
                    </a:lnT>
                    <a:lnB>
                      <a:noFill/>
                    </a:lnB>
                  </a:tcPr>
                </a:tc>
                <a:tc>
                  <a:txBody>
                    <a:bodyPr/>
                    <a:lstStyle/>
                    <a:p>
                      <a:pPr algn="l" fontAlgn="ctr"/>
                      <a:r>
                        <a:rPr lang="en-US" sz="900" b="0" i="0" u="none" strike="noStrike">
                          <a:solidFill>
                            <a:srgbClr val="000000"/>
                          </a:solidFill>
                          <a:effectLst/>
                          <a:latin typeface="Calibri"/>
                        </a:rPr>
                        <a:t>Historical reports can be generated automatically without human input</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3</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3</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2</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V1</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8/1/14</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8/5/14</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4</a:t>
                      </a:r>
                    </a:p>
                  </a:txBody>
                  <a:tcPr marL="0" marR="0" marT="0" marB="0" anchor="ctr">
                    <a:lnL>
                      <a:noFill/>
                    </a:lnL>
                    <a:lnR>
                      <a:noFill/>
                    </a:lnR>
                    <a:lnT>
                      <a:noFill/>
                    </a:lnT>
                    <a:lnB>
                      <a:noFill/>
                    </a:lnB>
                  </a:tcPr>
                </a:tc>
              </a:tr>
              <a:tr h="467744">
                <a:tc>
                  <a:txBody>
                    <a:bodyPr/>
                    <a:lstStyle/>
                    <a:p>
                      <a:pPr algn="l" fontAlgn="ctr"/>
                      <a:r>
                        <a:rPr lang="en-US" sz="900" b="0" i="0" u="none" strike="noStrike">
                          <a:solidFill>
                            <a:srgbClr val="000000"/>
                          </a:solidFill>
                          <a:effectLst/>
                          <a:latin typeface="Calibri"/>
                        </a:rPr>
                        <a:t>Recommendation Engine</a:t>
                      </a:r>
                    </a:p>
                  </a:txBody>
                  <a:tcPr marL="0" marR="0" marT="0" marB="0" anchor="ctr">
                    <a:lnL>
                      <a:noFill/>
                    </a:lnL>
                    <a:lnR>
                      <a:noFill/>
                    </a:lnR>
                    <a:lnT>
                      <a:noFill/>
                    </a:lnT>
                    <a:lnB>
                      <a:noFill/>
                    </a:lnB>
                  </a:tcPr>
                </a:tc>
                <a:tc>
                  <a:txBody>
                    <a:bodyPr/>
                    <a:lstStyle/>
                    <a:p>
                      <a:pPr algn="l" fontAlgn="ctr"/>
                      <a:r>
                        <a:rPr lang="en-US" sz="900" b="0" i="0" u="none" strike="noStrike">
                          <a:solidFill>
                            <a:srgbClr val="000000"/>
                          </a:solidFill>
                          <a:effectLst/>
                          <a:latin typeface="Calibri"/>
                        </a:rPr>
                        <a:t>Will provide the core feature of the application: to tell users if they are going to like a live concert or not</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V1</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6/1/14</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12/31/14</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213</a:t>
                      </a:r>
                    </a:p>
                  </a:txBody>
                  <a:tcPr marL="0" marR="0" marT="0" marB="0" anchor="ctr">
                    <a:lnL>
                      <a:noFill/>
                    </a:lnL>
                    <a:lnR>
                      <a:noFill/>
                    </a:lnR>
                    <a:lnT>
                      <a:noFill/>
                    </a:lnT>
                    <a:lnB>
                      <a:noFill/>
                    </a:lnB>
                  </a:tcPr>
                </a:tc>
              </a:tr>
              <a:tr h="311830">
                <a:tc>
                  <a:txBody>
                    <a:bodyPr/>
                    <a:lstStyle/>
                    <a:p>
                      <a:pPr algn="l" fontAlgn="ctr"/>
                      <a:r>
                        <a:rPr lang="en-US" sz="900" b="0" i="0" u="none" strike="noStrike">
                          <a:solidFill>
                            <a:srgbClr val="000000"/>
                          </a:solidFill>
                          <a:effectLst/>
                          <a:latin typeface="Calibri"/>
                        </a:rPr>
                        <a:t>Pre-Launch Marketing </a:t>
                      </a:r>
                    </a:p>
                  </a:txBody>
                  <a:tcPr marL="0" marR="0" marT="0" marB="0" anchor="ctr">
                    <a:lnL>
                      <a:noFill/>
                    </a:lnL>
                    <a:lnR>
                      <a:noFill/>
                    </a:lnR>
                    <a:lnT>
                      <a:noFill/>
                    </a:lnT>
                    <a:lnB>
                      <a:noFill/>
                    </a:lnB>
                  </a:tcPr>
                </a:tc>
                <a:tc>
                  <a:txBody>
                    <a:bodyPr/>
                    <a:lstStyle/>
                    <a:p>
                      <a:pPr algn="l" fontAlgn="ctr"/>
                      <a:r>
                        <a:rPr lang="en-US" sz="900" b="0" i="0" u="none" strike="noStrike">
                          <a:solidFill>
                            <a:srgbClr val="000000"/>
                          </a:solidFill>
                          <a:effectLst/>
                          <a:latin typeface="Calibri"/>
                        </a:rPr>
                        <a:t>Rise the awareness of the CoinFlip application prior to launch</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2</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2</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2</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V1</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10/1/14</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12/31/14</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91</a:t>
                      </a:r>
                    </a:p>
                  </a:txBody>
                  <a:tcPr marL="0" marR="0" marT="0" marB="0" anchor="ctr">
                    <a:lnL>
                      <a:noFill/>
                    </a:lnL>
                    <a:lnR>
                      <a:noFill/>
                    </a:lnR>
                    <a:lnT>
                      <a:noFill/>
                    </a:lnT>
                    <a:lnB>
                      <a:noFill/>
                    </a:lnB>
                  </a:tcPr>
                </a:tc>
              </a:tr>
              <a:tr h="311808">
                <a:tc>
                  <a:txBody>
                    <a:bodyPr/>
                    <a:lstStyle/>
                    <a:p>
                      <a:pPr algn="l" fontAlgn="ctr"/>
                      <a:r>
                        <a:rPr lang="en-US" sz="900" b="0" i="0" u="none" strike="noStrike">
                          <a:solidFill>
                            <a:srgbClr val="000000"/>
                          </a:solidFill>
                          <a:effectLst/>
                          <a:latin typeface="Calibri"/>
                        </a:rPr>
                        <a:t>Reporting Publish Reports</a:t>
                      </a:r>
                    </a:p>
                  </a:txBody>
                  <a:tcPr marL="0" marR="0" marT="0" marB="0" anchor="ctr">
                    <a:lnL>
                      <a:noFill/>
                    </a:lnL>
                    <a:lnR>
                      <a:noFill/>
                    </a:lnR>
                    <a:lnT>
                      <a:noFill/>
                    </a:lnT>
                    <a:lnB>
                      <a:noFill/>
                    </a:lnB>
                  </a:tcPr>
                </a:tc>
                <a:tc>
                  <a:txBody>
                    <a:bodyPr/>
                    <a:lstStyle/>
                    <a:p>
                      <a:pPr algn="l" fontAlgn="ctr"/>
                      <a:r>
                        <a:rPr lang="en-US" sz="900" b="0" i="0" u="none" strike="noStrike">
                          <a:solidFill>
                            <a:srgbClr val="000000"/>
                          </a:solidFill>
                          <a:effectLst/>
                          <a:latin typeface="Calibri"/>
                        </a:rPr>
                        <a:t>These reports will be sold to interested parties</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3</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3</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2</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 V1</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1/3/15</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1/4/15</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a:t>
                      </a:r>
                    </a:p>
                  </a:txBody>
                  <a:tcPr marL="0" marR="0" marT="0" marB="0" anchor="ctr">
                    <a:lnL>
                      <a:noFill/>
                    </a:lnL>
                    <a:lnR>
                      <a:noFill/>
                    </a:lnR>
                    <a:lnT>
                      <a:noFill/>
                    </a:lnT>
                    <a:lnB>
                      <a:noFill/>
                    </a:lnB>
                  </a:tcPr>
                </a:tc>
              </a:tr>
              <a:tr h="311830">
                <a:tc>
                  <a:txBody>
                    <a:bodyPr/>
                    <a:lstStyle/>
                    <a:p>
                      <a:pPr algn="l" fontAlgn="ctr"/>
                      <a:r>
                        <a:rPr lang="en-US" sz="900" b="0" i="0" u="none" strike="noStrike">
                          <a:solidFill>
                            <a:srgbClr val="000000"/>
                          </a:solidFill>
                          <a:effectLst/>
                          <a:latin typeface="Calibri"/>
                        </a:rPr>
                        <a:t>Application Launch </a:t>
                      </a:r>
                    </a:p>
                  </a:txBody>
                  <a:tcPr marL="0" marR="0" marT="0" marB="0" anchor="ctr">
                    <a:lnL>
                      <a:noFill/>
                    </a:lnL>
                    <a:lnR>
                      <a:noFill/>
                    </a:lnR>
                    <a:lnT>
                      <a:noFill/>
                    </a:lnT>
                    <a:lnB>
                      <a:noFill/>
                    </a:lnB>
                  </a:tcPr>
                </a:tc>
                <a:tc>
                  <a:txBody>
                    <a:bodyPr/>
                    <a:lstStyle/>
                    <a:p>
                      <a:pPr algn="l" fontAlgn="ctr"/>
                      <a:r>
                        <a:rPr lang="en-US" sz="900" b="0" i="0" u="none" strike="noStrike">
                          <a:solidFill>
                            <a:srgbClr val="000000"/>
                          </a:solidFill>
                          <a:effectLst/>
                          <a:latin typeface="Calibri"/>
                        </a:rPr>
                        <a:t>Make the application  for  download on the Mobile store fronts</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5</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5</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V1</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1/3/15</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1/4/15</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a:t>
                      </a:r>
                    </a:p>
                  </a:txBody>
                  <a:tcPr marL="0" marR="0" marT="0" marB="0" anchor="ctr">
                    <a:lnL>
                      <a:noFill/>
                    </a:lnL>
                    <a:lnR>
                      <a:noFill/>
                    </a:lnR>
                    <a:lnT>
                      <a:noFill/>
                    </a:lnT>
                    <a:lnB>
                      <a:noFill/>
                    </a:lnB>
                  </a:tcPr>
                </a:tc>
              </a:tr>
              <a:tr h="311830">
                <a:tc>
                  <a:txBody>
                    <a:bodyPr/>
                    <a:lstStyle/>
                    <a:p>
                      <a:pPr algn="l" fontAlgn="ctr"/>
                      <a:r>
                        <a:rPr lang="en-US" sz="900" b="0" i="0" u="none" strike="noStrike">
                          <a:solidFill>
                            <a:srgbClr val="000000"/>
                          </a:solidFill>
                          <a:effectLst/>
                          <a:latin typeface="Calibri"/>
                        </a:rPr>
                        <a:t>Post- Launch Marketing: Growth</a:t>
                      </a:r>
                    </a:p>
                  </a:txBody>
                  <a:tcPr marL="0" marR="0" marT="0" marB="0" anchor="ctr">
                    <a:lnL>
                      <a:noFill/>
                    </a:lnL>
                    <a:lnR>
                      <a:noFill/>
                    </a:lnR>
                    <a:lnT>
                      <a:noFill/>
                    </a:lnT>
                    <a:lnB>
                      <a:noFill/>
                    </a:lnB>
                  </a:tcPr>
                </a:tc>
                <a:tc>
                  <a:txBody>
                    <a:bodyPr/>
                    <a:lstStyle/>
                    <a:p>
                      <a:pPr algn="l" fontAlgn="ctr"/>
                      <a:r>
                        <a:rPr lang="en-US" sz="900" b="0" i="0" u="none" strike="noStrike">
                          <a:solidFill>
                            <a:srgbClr val="000000"/>
                          </a:solidFill>
                          <a:effectLst/>
                          <a:latin typeface="Calibri"/>
                        </a:rPr>
                        <a:t>Drive users to download page on the mobile store fronts</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2</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2</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V1</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1/3/15</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3/1/15</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57</a:t>
                      </a:r>
                    </a:p>
                  </a:txBody>
                  <a:tcPr marL="0" marR="0" marT="0" marB="0" anchor="ctr">
                    <a:lnL>
                      <a:noFill/>
                    </a:lnL>
                    <a:lnR>
                      <a:noFill/>
                    </a:lnR>
                    <a:lnT>
                      <a:noFill/>
                    </a:lnT>
                    <a:lnB>
                      <a:noFill/>
                    </a:lnB>
                  </a:tcPr>
                </a:tc>
              </a:tr>
              <a:tr h="311830">
                <a:tc>
                  <a:txBody>
                    <a:bodyPr/>
                    <a:lstStyle/>
                    <a:p>
                      <a:pPr algn="l" fontAlgn="ctr"/>
                      <a:r>
                        <a:rPr lang="en-US" sz="900" b="0" i="0" u="none" strike="noStrike">
                          <a:solidFill>
                            <a:srgbClr val="000000"/>
                          </a:solidFill>
                          <a:effectLst/>
                          <a:latin typeface="Calibri"/>
                        </a:rPr>
                        <a:t>Application Dev: Refinement and market Growth</a:t>
                      </a:r>
                    </a:p>
                  </a:txBody>
                  <a:tcPr marL="0" marR="0" marT="0" marB="0" anchor="ctr">
                    <a:lnL>
                      <a:noFill/>
                    </a:lnL>
                    <a:lnR>
                      <a:noFill/>
                    </a:lnR>
                    <a:lnT>
                      <a:noFill/>
                    </a:lnT>
                    <a:lnB>
                      <a:noFill/>
                    </a:lnB>
                  </a:tcPr>
                </a:tc>
                <a:tc>
                  <a:txBody>
                    <a:bodyPr/>
                    <a:lstStyle/>
                    <a:p>
                      <a:pPr algn="l" fontAlgn="ctr"/>
                      <a:r>
                        <a:rPr lang="en-US" sz="900" b="0" i="0" u="none" strike="noStrike">
                          <a:solidFill>
                            <a:srgbClr val="000000"/>
                          </a:solidFill>
                          <a:effectLst/>
                          <a:latin typeface="Calibri"/>
                        </a:rPr>
                        <a:t>Feature refinement to ensure users get the most out of the application </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2</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2</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V2</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1/4/15</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2/28/15</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55</a:t>
                      </a:r>
                    </a:p>
                  </a:txBody>
                  <a:tcPr marL="0" marR="0" marT="0" marB="0" anchor="ctr">
                    <a:lnL>
                      <a:noFill/>
                    </a:lnL>
                    <a:lnR>
                      <a:noFill/>
                    </a:lnR>
                    <a:lnT>
                      <a:noFill/>
                    </a:lnT>
                    <a:lnB>
                      <a:noFill/>
                    </a:lnB>
                  </a:tcPr>
                </a:tc>
              </a:tr>
              <a:tr h="311808">
                <a:tc>
                  <a:txBody>
                    <a:bodyPr/>
                    <a:lstStyle/>
                    <a:p>
                      <a:pPr algn="l" fontAlgn="ctr"/>
                      <a:r>
                        <a:rPr lang="en-US" sz="900" b="0" i="0" u="none" strike="noStrike">
                          <a:solidFill>
                            <a:srgbClr val="000000"/>
                          </a:solidFill>
                          <a:effectLst/>
                          <a:latin typeface="Calibri"/>
                        </a:rPr>
                        <a:t>Launch  v2 of the Application </a:t>
                      </a:r>
                    </a:p>
                  </a:txBody>
                  <a:tcPr marL="0" marR="0" marT="0" marB="0" anchor="ctr">
                    <a:lnL>
                      <a:noFill/>
                    </a:lnL>
                    <a:lnR>
                      <a:noFill/>
                    </a:lnR>
                    <a:lnT>
                      <a:noFill/>
                    </a:lnT>
                    <a:lnB>
                      <a:noFill/>
                    </a:lnB>
                  </a:tcPr>
                </a:tc>
                <a:tc>
                  <a:txBody>
                    <a:bodyPr/>
                    <a:lstStyle/>
                    <a:p>
                      <a:pPr algn="l" fontAlgn="ctr"/>
                      <a:r>
                        <a:rPr lang="en-US" sz="900" b="0" i="0" u="none" strike="noStrike">
                          <a:solidFill>
                            <a:srgbClr val="000000"/>
                          </a:solidFill>
                          <a:effectLst/>
                          <a:latin typeface="Calibri"/>
                        </a:rPr>
                        <a:t>Push updates to the application aimed at growth</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4</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4</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V2</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3/1/15</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3/2/15</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a:t>
                      </a:r>
                    </a:p>
                  </a:txBody>
                  <a:tcPr marL="0" marR="0" marT="0" marB="0" anchor="ctr">
                    <a:lnL>
                      <a:noFill/>
                    </a:lnL>
                    <a:lnR>
                      <a:noFill/>
                    </a:lnR>
                    <a:lnT>
                      <a:noFill/>
                    </a:lnT>
                    <a:lnB>
                      <a:noFill/>
                    </a:lnB>
                  </a:tcPr>
                </a:tc>
              </a:tr>
              <a:tr h="311808">
                <a:tc>
                  <a:txBody>
                    <a:bodyPr/>
                    <a:lstStyle/>
                    <a:p>
                      <a:pPr algn="l" fontAlgn="ctr"/>
                      <a:r>
                        <a:rPr lang="en-US" sz="900" b="0" i="0" u="none" strike="noStrike">
                          <a:solidFill>
                            <a:srgbClr val="000000"/>
                          </a:solidFill>
                          <a:effectLst/>
                          <a:latin typeface="Calibri"/>
                        </a:rPr>
                        <a:t>Feature  Retention and market Growth</a:t>
                      </a:r>
                    </a:p>
                  </a:txBody>
                  <a:tcPr marL="0" marR="0" marT="0" marB="0" anchor="ctr">
                    <a:lnL>
                      <a:noFill/>
                    </a:lnL>
                    <a:lnR>
                      <a:noFill/>
                    </a:lnR>
                    <a:lnT>
                      <a:noFill/>
                    </a:lnT>
                    <a:lnB>
                      <a:noFill/>
                    </a:lnB>
                  </a:tcPr>
                </a:tc>
                <a:tc>
                  <a:txBody>
                    <a:bodyPr/>
                    <a:lstStyle/>
                    <a:p>
                      <a:pPr algn="l" fontAlgn="ctr"/>
                      <a:r>
                        <a:rPr lang="en-US" sz="900" b="0" i="0" u="none" strike="noStrike">
                          <a:solidFill>
                            <a:srgbClr val="000000"/>
                          </a:solidFill>
                          <a:effectLst/>
                          <a:latin typeface="Calibri"/>
                        </a:rPr>
                        <a:t>Grow Market Share</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2</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2</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V2</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3/1/15</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7/31/15</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152</a:t>
                      </a:r>
                    </a:p>
                  </a:txBody>
                  <a:tcPr marL="0" marR="0" marT="0" marB="0" anchor="ctr">
                    <a:lnL>
                      <a:noFill/>
                    </a:lnL>
                    <a:lnR>
                      <a:noFill/>
                    </a:lnR>
                    <a:lnT>
                      <a:noFill/>
                    </a:lnT>
                    <a:lnB>
                      <a:noFill/>
                    </a:lnB>
                  </a:tcPr>
                </a:tc>
              </a:tr>
              <a:tr h="155915">
                <a:tc>
                  <a:txBody>
                    <a:bodyPr/>
                    <a:lstStyle/>
                    <a:p>
                      <a:pPr algn="l" fontAlgn="ctr"/>
                      <a:r>
                        <a:rPr lang="en-US" sz="900" b="0" i="0" u="none" strike="noStrike">
                          <a:solidFill>
                            <a:srgbClr val="000000"/>
                          </a:solidFill>
                          <a:effectLst/>
                          <a:latin typeface="Calibri"/>
                        </a:rPr>
                        <a:t>Revenue Growth</a:t>
                      </a:r>
                    </a:p>
                  </a:txBody>
                  <a:tcPr marL="0" marR="0" marT="0" marB="0" anchor="ctr">
                    <a:lnL>
                      <a:noFill/>
                    </a:lnL>
                    <a:lnR>
                      <a:noFill/>
                    </a:lnR>
                    <a:lnT>
                      <a:noFill/>
                    </a:lnT>
                    <a:lnB>
                      <a:noFill/>
                    </a:lnB>
                  </a:tcPr>
                </a:tc>
                <a:tc>
                  <a:txBody>
                    <a:bodyPr/>
                    <a:lstStyle/>
                    <a:p>
                      <a:pPr algn="l" fontAlgn="ctr"/>
                      <a:r>
                        <a:rPr lang="en-US" sz="900" b="0" i="0" u="none" strike="noStrike">
                          <a:solidFill>
                            <a:srgbClr val="000000"/>
                          </a:solidFill>
                          <a:effectLst/>
                          <a:latin typeface="Calibri"/>
                        </a:rPr>
                        <a:t>Grow Revenue</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2</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2</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V3</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4/20/15</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12/31/15</a:t>
                      </a:r>
                    </a:p>
                  </a:txBody>
                  <a:tcPr marL="0" marR="0" marT="0"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a:rPr>
                        <a:t>255</a:t>
                      </a:r>
                    </a:p>
                  </a:txBody>
                  <a:tcPr marL="0" marR="0" marT="0" marB="0" anchor="ctr">
                    <a:lnL>
                      <a:noFill/>
                    </a:lnL>
                    <a:lnR>
                      <a:noFill/>
                    </a:lnR>
                    <a:lnT>
                      <a:noFill/>
                    </a:lnT>
                    <a:lnB>
                      <a:noFill/>
                    </a:lnB>
                  </a:tcPr>
                </a:tc>
              </a:tr>
              <a:tr h="155915">
                <a:tc>
                  <a:txBody>
                    <a:bodyPr/>
                    <a:lstStyle/>
                    <a:p>
                      <a:pPr algn="l" fontAlgn="ctr"/>
                      <a:endParaRPr lang="en-US" sz="900" b="0" i="0" u="none" strike="noStrike">
                        <a:solidFill>
                          <a:srgbClr val="000000"/>
                        </a:solidFill>
                        <a:effectLst/>
                        <a:latin typeface="Calibri"/>
                      </a:endParaRPr>
                    </a:p>
                  </a:txBody>
                  <a:tcPr marL="0" marR="0" marT="0" marB="0" anchor="ctr">
                    <a:lnL>
                      <a:noFill/>
                    </a:lnL>
                    <a:lnR>
                      <a:noFill/>
                    </a:lnR>
                    <a:lnT>
                      <a:noFill/>
                    </a:lnT>
                    <a:lnB>
                      <a:noFill/>
                    </a:lnB>
                  </a:tcPr>
                </a:tc>
                <a:tc>
                  <a:txBody>
                    <a:bodyPr/>
                    <a:lstStyle/>
                    <a:p>
                      <a:pPr algn="l" fontAlgn="ctr"/>
                      <a:endParaRPr lang="en-US" sz="900" b="0" i="0" u="none" strike="noStrike">
                        <a:solidFill>
                          <a:srgbClr val="000000"/>
                        </a:solidFill>
                        <a:effectLst/>
                        <a:latin typeface="Calibri"/>
                      </a:endParaRPr>
                    </a:p>
                  </a:txBody>
                  <a:tcPr marL="0" marR="0" marT="0" marB="0" anchor="ctr">
                    <a:lnL>
                      <a:noFill/>
                    </a:lnL>
                    <a:lnR>
                      <a:noFill/>
                    </a:lnR>
                    <a:lnT>
                      <a:noFill/>
                    </a:lnT>
                    <a:lnB>
                      <a:noFill/>
                    </a:lnB>
                  </a:tcPr>
                </a:tc>
                <a:tc>
                  <a:txBody>
                    <a:bodyPr/>
                    <a:lstStyle/>
                    <a:p>
                      <a:pPr algn="l" fontAlgn="ctr"/>
                      <a:endParaRPr lang="en-US" sz="900" b="0" i="0" u="none" strike="noStrike">
                        <a:solidFill>
                          <a:srgbClr val="000000"/>
                        </a:solidFill>
                        <a:effectLst/>
                        <a:latin typeface="Calibri"/>
                      </a:endParaRPr>
                    </a:p>
                  </a:txBody>
                  <a:tcPr marL="0" marR="0" marT="0" marB="0" anchor="ctr">
                    <a:lnL>
                      <a:noFill/>
                    </a:lnL>
                    <a:lnR>
                      <a:noFill/>
                    </a:lnR>
                    <a:lnT>
                      <a:noFill/>
                    </a:lnT>
                    <a:lnB>
                      <a:noFill/>
                    </a:lnB>
                  </a:tcPr>
                </a:tc>
                <a:tc>
                  <a:txBody>
                    <a:bodyPr/>
                    <a:lstStyle/>
                    <a:p>
                      <a:pPr algn="l" fontAlgn="ctr"/>
                      <a:endParaRPr lang="en-US" sz="900" b="0" i="0" u="none" strike="noStrike">
                        <a:solidFill>
                          <a:srgbClr val="000000"/>
                        </a:solidFill>
                        <a:effectLst/>
                        <a:latin typeface="Calibri"/>
                      </a:endParaRPr>
                    </a:p>
                  </a:txBody>
                  <a:tcPr marL="0" marR="0" marT="0" marB="0" anchor="ctr">
                    <a:lnL>
                      <a:noFill/>
                    </a:lnL>
                    <a:lnR>
                      <a:noFill/>
                    </a:lnR>
                    <a:lnT>
                      <a:noFill/>
                    </a:lnT>
                    <a:lnB>
                      <a:noFill/>
                    </a:lnB>
                  </a:tcPr>
                </a:tc>
                <a:tc>
                  <a:txBody>
                    <a:bodyPr/>
                    <a:lstStyle/>
                    <a:p>
                      <a:pPr algn="l" fontAlgn="ctr"/>
                      <a:endParaRPr lang="en-US" sz="900" b="0" i="0" u="none" strike="noStrike">
                        <a:solidFill>
                          <a:srgbClr val="000000"/>
                        </a:solidFill>
                        <a:effectLst/>
                        <a:latin typeface="Calibri"/>
                      </a:endParaRPr>
                    </a:p>
                  </a:txBody>
                  <a:tcPr marL="0" marR="0" marT="0" marB="0" anchor="ctr">
                    <a:lnL>
                      <a:noFill/>
                    </a:lnL>
                    <a:lnR>
                      <a:noFill/>
                    </a:lnR>
                    <a:lnT>
                      <a:noFill/>
                    </a:lnT>
                    <a:lnB>
                      <a:noFill/>
                    </a:lnB>
                  </a:tcPr>
                </a:tc>
                <a:tc>
                  <a:txBody>
                    <a:bodyPr/>
                    <a:lstStyle/>
                    <a:p>
                      <a:pPr algn="l" fontAlgn="ctr"/>
                      <a:endParaRPr lang="en-US" sz="900" b="0" i="0" u="none" strike="noStrike">
                        <a:solidFill>
                          <a:srgbClr val="000000"/>
                        </a:solidFill>
                        <a:effectLst/>
                        <a:latin typeface="Calibri"/>
                      </a:endParaRPr>
                    </a:p>
                  </a:txBody>
                  <a:tcPr marL="0" marR="0" marT="0" marB="0" anchor="ctr">
                    <a:lnL>
                      <a:noFill/>
                    </a:lnL>
                    <a:lnR>
                      <a:noFill/>
                    </a:lnR>
                    <a:lnT>
                      <a:noFill/>
                    </a:lnT>
                    <a:lnB>
                      <a:noFill/>
                    </a:lnB>
                  </a:tcPr>
                </a:tc>
                <a:tc>
                  <a:txBody>
                    <a:bodyPr/>
                    <a:lstStyle/>
                    <a:p>
                      <a:pPr algn="l" fontAlgn="ctr"/>
                      <a:endParaRPr lang="en-US" sz="900" b="0" i="0" u="none" strike="noStrike">
                        <a:solidFill>
                          <a:srgbClr val="000000"/>
                        </a:solidFill>
                        <a:effectLst/>
                        <a:latin typeface="Calibri"/>
                      </a:endParaRPr>
                    </a:p>
                  </a:txBody>
                  <a:tcPr marL="0" marR="0" marT="0" marB="0" anchor="ctr">
                    <a:lnL>
                      <a:noFill/>
                    </a:lnL>
                    <a:lnR>
                      <a:noFill/>
                    </a:lnR>
                    <a:lnT>
                      <a:noFill/>
                    </a:lnT>
                    <a:lnB>
                      <a:noFill/>
                    </a:lnB>
                  </a:tcPr>
                </a:tc>
                <a:tc>
                  <a:txBody>
                    <a:bodyPr/>
                    <a:lstStyle/>
                    <a:p>
                      <a:pPr algn="l" fontAlgn="ctr"/>
                      <a:endParaRPr lang="en-US" sz="900" b="0" i="0" u="none" strike="noStrike">
                        <a:solidFill>
                          <a:srgbClr val="000000"/>
                        </a:solidFill>
                        <a:effectLst/>
                        <a:latin typeface="Calibri"/>
                      </a:endParaRPr>
                    </a:p>
                  </a:txBody>
                  <a:tcPr marL="0" marR="0" marT="0" marB="0" anchor="ctr">
                    <a:lnL>
                      <a:noFill/>
                    </a:lnL>
                    <a:lnR>
                      <a:noFill/>
                    </a:lnR>
                    <a:lnT>
                      <a:noFill/>
                    </a:lnT>
                    <a:lnB>
                      <a:noFill/>
                    </a:lnB>
                  </a:tcPr>
                </a:tc>
                <a:tc>
                  <a:txBody>
                    <a:bodyPr/>
                    <a:lstStyle/>
                    <a:p>
                      <a:pPr algn="l" fontAlgn="ctr"/>
                      <a:endParaRPr lang="en-US" sz="900" b="0" i="0" u="none" strike="noStrike" dirty="0">
                        <a:solidFill>
                          <a:srgbClr val="000000"/>
                        </a:solidFill>
                        <a:effectLst/>
                        <a:latin typeface="Calibri"/>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1755409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73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Road Map	Graph</a:t>
            </a:r>
            <a:endParaRPr lang="en-US" sz="2800" dirty="0"/>
          </a:p>
        </p:txBody>
      </p:sp>
      <p:pic>
        <p:nvPicPr>
          <p:cNvPr id="2" name="Picture 1" descr="product raod map.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37346"/>
            <a:ext cx="9144000" cy="6120654"/>
          </a:xfrm>
          <a:prstGeom prst="rect">
            <a:avLst/>
          </a:prstGeom>
        </p:spPr>
      </p:pic>
    </p:spTree>
    <p:extLst>
      <p:ext uri="{BB962C8B-B14F-4D97-AF65-F5344CB8AC3E}">
        <p14:creationId xmlns:p14="http://schemas.microsoft.com/office/powerpoint/2010/main" val="525216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73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Problem</a:t>
            </a:r>
            <a:endParaRPr lang="en-US" sz="2800" dirty="0"/>
          </a:p>
        </p:txBody>
      </p:sp>
      <p:sp>
        <p:nvSpPr>
          <p:cNvPr id="5" name="TextBox 4"/>
          <p:cNvSpPr txBox="1"/>
          <p:nvPr/>
        </p:nvSpPr>
        <p:spPr>
          <a:xfrm>
            <a:off x="195887" y="1112517"/>
            <a:ext cx="5861250" cy="646331"/>
          </a:xfrm>
          <a:prstGeom prst="rect">
            <a:avLst/>
          </a:prstGeom>
          <a:noFill/>
        </p:spPr>
        <p:txBody>
          <a:bodyPr wrap="none" rtlCol="0">
            <a:spAutoFit/>
          </a:bodyPr>
          <a:lstStyle/>
          <a:p>
            <a:r>
              <a:rPr lang="en-US" dirty="0" smtClean="0"/>
              <a:t>You have been invited to go a live concert or DJ event…</a:t>
            </a:r>
          </a:p>
          <a:p>
            <a:r>
              <a:rPr lang="en-US" dirty="0" smtClean="0"/>
              <a:t> </a:t>
            </a:r>
            <a:endParaRPr lang="en-US" dirty="0"/>
          </a:p>
        </p:txBody>
      </p:sp>
      <p:sp>
        <p:nvSpPr>
          <p:cNvPr id="6" name="TextBox 5"/>
          <p:cNvSpPr txBox="1"/>
          <p:nvPr/>
        </p:nvSpPr>
        <p:spPr>
          <a:xfrm>
            <a:off x="195887" y="5394215"/>
            <a:ext cx="8456198" cy="923330"/>
          </a:xfrm>
          <a:prstGeom prst="rect">
            <a:avLst/>
          </a:prstGeom>
          <a:noFill/>
        </p:spPr>
        <p:txBody>
          <a:bodyPr wrap="none" rtlCol="0">
            <a:spAutoFit/>
          </a:bodyPr>
          <a:lstStyle/>
          <a:p>
            <a:pPr algn="ctr"/>
            <a:r>
              <a:rPr lang="en-US" dirty="0" smtClean="0"/>
              <a:t>But you have no idea who the band or DJ is and do you know if you will you like</a:t>
            </a:r>
          </a:p>
          <a:p>
            <a:pPr algn="ctr"/>
            <a:r>
              <a:rPr lang="en-US" dirty="0" smtClean="0"/>
              <a:t> the show ?  You can only tell so much from asking  an arts web and or social</a:t>
            </a:r>
          </a:p>
          <a:p>
            <a:pPr algn="ctr"/>
            <a:r>
              <a:rPr lang="en-US" dirty="0" smtClean="0"/>
              <a:t> media pages</a:t>
            </a:r>
            <a:endParaRPr lang="en-US" dirty="0"/>
          </a:p>
        </p:txBody>
      </p:sp>
      <p:pic>
        <p:nvPicPr>
          <p:cNvPr id="7" name="Picture 6" descr="IMG_07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565" y="1774595"/>
            <a:ext cx="2641711" cy="3402924"/>
          </a:xfrm>
          <a:prstGeom prst="rect">
            <a:avLst/>
          </a:prstGeom>
        </p:spPr>
      </p:pic>
    </p:spTree>
    <p:extLst>
      <p:ext uri="{BB962C8B-B14F-4D97-AF65-F5344CB8AC3E}">
        <p14:creationId xmlns:p14="http://schemas.microsoft.com/office/powerpoint/2010/main" val="3513218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loud 11"/>
          <p:cNvSpPr/>
          <p:nvPr/>
        </p:nvSpPr>
        <p:spPr>
          <a:xfrm rot="232732">
            <a:off x="2347824" y="2982945"/>
            <a:ext cx="4270039" cy="1524442"/>
          </a:xfrm>
          <a:prstGeom prst="cloud">
            <a:avLst/>
          </a:prstGeom>
          <a:solidFill>
            <a:schemeClr val="bg1">
              <a:lumMod val="85000"/>
              <a:alpha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sp>
        <p:nvSpPr>
          <p:cNvPr id="4" name="Rectangle 3"/>
          <p:cNvSpPr/>
          <p:nvPr/>
        </p:nvSpPr>
        <p:spPr>
          <a:xfrm>
            <a:off x="0" y="0"/>
            <a:ext cx="9144000" cy="7373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How does </a:t>
            </a:r>
            <a:r>
              <a:rPr lang="en-US" sz="2800" dirty="0" err="1" smtClean="0"/>
              <a:t>CoinFlip</a:t>
            </a:r>
            <a:r>
              <a:rPr lang="en-US" sz="2800" dirty="0" smtClean="0"/>
              <a:t> Solve the Problem</a:t>
            </a:r>
            <a:endParaRPr lang="en-US" sz="2800" dirty="0"/>
          </a:p>
        </p:txBody>
      </p:sp>
      <p:sp>
        <p:nvSpPr>
          <p:cNvPr id="5" name="TextBox 4"/>
          <p:cNvSpPr txBox="1"/>
          <p:nvPr/>
        </p:nvSpPr>
        <p:spPr>
          <a:xfrm>
            <a:off x="186901" y="1429894"/>
            <a:ext cx="8664651" cy="892552"/>
          </a:xfrm>
          <a:prstGeom prst="rect">
            <a:avLst/>
          </a:prstGeom>
          <a:noFill/>
        </p:spPr>
        <p:txBody>
          <a:bodyPr wrap="none" rtlCol="0">
            <a:spAutoFit/>
          </a:bodyPr>
          <a:lstStyle/>
          <a:p>
            <a:pPr algn="ctr"/>
            <a:endParaRPr lang="en-US" dirty="0" smtClean="0"/>
          </a:p>
          <a:p>
            <a:endParaRPr lang="en-US" dirty="0"/>
          </a:p>
          <a:p>
            <a:r>
              <a:rPr lang="en-US" sz="1600" dirty="0" smtClean="0"/>
              <a:t>Locally Played Music + Cloud Music Likes + Media Profile + Price Point + Location Torrance </a:t>
            </a:r>
            <a:endParaRPr lang="en-US" sz="1600" dirty="0"/>
          </a:p>
        </p:txBody>
      </p:sp>
      <p:sp>
        <p:nvSpPr>
          <p:cNvPr id="6" name="TextBox 5"/>
          <p:cNvSpPr txBox="1"/>
          <p:nvPr/>
        </p:nvSpPr>
        <p:spPr>
          <a:xfrm>
            <a:off x="4161429" y="1060562"/>
            <a:ext cx="184666" cy="646331"/>
          </a:xfrm>
          <a:prstGeom prst="rect">
            <a:avLst/>
          </a:prstGeom>
          <a:noFill/>
        </p:spPr>
        <p:txBody>
          <a:bodyPr wrap="none" rtlCol="0">
            <a:spAutoFit/>
          </a:bodyPr>
          <a:lstStyle/>
          <a:p>
            <a:endParaRPr lang="en-US" dirty="0"/>
          </a:p>
          <a:p>
            <a:endParaRPr lang="en-US" dirty="0"/>
          </a:p>
        </p:txBody>
      </p:sp>
      <p:sp>
        <p:nvSpPr>
          <p:cNvPr id="8" name="Down Arrow 7"/>
          <p:cNvSpPr/>
          <p:nvPr/>
        </p:nvSpPr>
        <p:spPr>
          <a:xfrm>
            <a:off x="4338047" y="2445736"/>
            <a:ext cx="355559" cy="51781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992110" y="3428814"/>
            <a:ext cx="3109182" cy="646331"/>
          </a:xfrm>
          <a:prstGeom prst="rect">
            <a:avLst/>
          </a:prstGeom>
          <a:noFill/>
        </p:spPr>
        <p:txBody>
          <a:bodyPr wrap="none" rtlCol="0">
            <a:spAutoFit/>
          </a:bodyPr>
          <a:lstStyle/>
          <a:p>
            <a:r>
              <a:rPr lang="en-US" dirty="0" smtClean="0"/>
              <a:t>Active Predictive Algorithm</a:t>
            </a:r>
          </a:p>
          <a:p>
            <a:r>
              <a:rPr lang="en-US" dirty="0" smtClean="0"/>
              <a:t> </a:t>
            </a:r>
            <a:endParaRPr lang="en-US" dirty="0"/>
          </a:p>
        </p:txBody>
      </p:sp>
      <p:sp>
        <p:nvSpPr>
          <p:cNvPr id="10" name="Down Arrow 9"/>
          <p:cNvSpPr/>
          <p:nvPr/>
        </p:nvSpPr>
        <p:spPr>
          <a:xfrm>
            <a:off x="4338047" y="4650070"/>
            <a:ext cx="355559" cy="51781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32565" y="5897425"/>
            <a:ext cx="8553543" cy="1077218"/>
          </a:xfrm>
          <a:prstGeom prst="rect">
            <a:avLst/>
          </a:prstGeom>
          <a:noFill/>
        </p:spPr>
        <p:txBody>
          <a:bodyPr wrap="none" rtlCol="0">
            <a:spAutoFit/>
          </a:bodyPr>
          <a:lstStyle/>
          <a:p>
            <a:r>
              <a:rPr lang="en-US" sz="1600" dirty="0" smtClean="0"/>
              <a:t>A prediction delivered to the user with a high degree of confidence if they are going to like a</a:t>
            </a:r>
          </a:p>
          <a:p>
            <a:r>
              <a:rPr lang="en-US" sz="1600" dirty="0"/>
              <a:t> </a:t>
            </a:r>
            <a:r>
              <a:rPr lang="en-US" sz="1600" dirty="0" smtClean="0"/>
              <a:t>                                                          live concert of DJ set or not</a:t>
            </a:r>
          </a:p>
          <a:p>
            <a:endParaRPr lang="en-US" sz="1600" dirty="0" smtClean="0"/>
          </a:p>
          <a:p>
            <a:r>
              <a:rPr lang="en-US" sz="1600" dirty="0" smtClean="0"/>
              <a:t>   </a:t>
            </a:r>
            <a:endParaRPr lang="en-US" sz="1600" dirty="0"/>
          </a:p>
        </p:txBody>
      </p:sp>
      <p:pic>
        <p:nvPicPr>
          <p:cNvPr id="13" name="Picture 12" descr="1339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429" y="5202467"/>
            <a:ext cx="701742" cy="701742"/>
          </a:xfrm>
          <a:prstGeom prst="rect">
            <a:avLst/>
          </a:prstGeom>
        </p:spPr>
      </p:pic>
      <p:pic>
        <p:nvPicPr>
          <p:cNvPr id="15" name="Picture 14" descr="1339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3922" y="1079023"/>
            <a:ext cx="701742" cy="701742"/>
          </a:xfrm>
          <a:prstGeom prst="rect">
            <a:avLst/>
          </a:prstGeom>
        </p:spPr>
      </p:pic>
    </p:spTree>
    <p:extLst>
      <p:ext uri="{BB962C8B-B14F-4D97-AF65-F5344CB8AC3E}">
        <p14:creationId xmlns:p14="http://schemas.microsoft.com/office/powerpoint/2010/main" val="3007230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73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Users Personas</a:t>
            </a:r>
            <a:endParaRPr lang="en-US" sz="2800" dirty="0"/>
          </a:p>
        </p:txBody>
      </p:sp>
      <p:sp>
        <p:nvSpPr>
          <p:cNvPr id="5" name="TextBox 4"/>
          <p:cNvSpPr txBox="1"/>
          <p:nvPr/>
        </p:nvSpPr>
        <p:spPr>
          <a:xfrm>
            <a:off x="743140" y="1850866"/>
            <a:ext cx="4452473" cy="1477328"/>
          </a:xfrm>
          <a:prstGeom prst="rect">
            <a:avLst/>
          </a:prstGeom>
          <a:noFill/>
        </p:spPr>
        <p:txBody>
          <a:bodyPr wrap="none" rtlCol="0">
            <a:spAutoFit/>
          </a:bodyPr>
          <a:lstStyle/>
          <a:p>
            <a:r>
              <a:rPr lang="en-US" dirty="0" smtClean="0"/>
              <a:t>Male or Female in the 18-44 Demographic</a:t>
            </a:r>
          </a:p>
          <a:p>
            <a:r>
              <a:rPr lang="en-US" dirty="0" smtClean="0"/>
              <a:t>Likes going to live shows</a:t>
            </a:r>
          </a:p>
          <a:p>
            <a:r>
              <a:rPr lang="en-US" dirty="0" smtClean="0"/>
              <a:t>Has access to social media</a:t>
            </a:r>
          </a:p>
          <a:p>
            <a:endParaRPr lang="en-US" dirty="0" smtClean="0"/>
          </a:p>
          <a:p>
            <a:endParaRPr lang="en-US" dirty="0" smtClean="0"/>
          </a:p>
        </p:txBody>
      </p:sp>
    </p:spTree>
    <p:extLst>
      <p:ext uri="{BB962C8B-B14F-4D97-AF65-F5344CB8AC3E}">
        <p14:creationId xmlns:p14="http://schemas.microsoft.com/office/powerpoint/2010/main" val="2404416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1834362" y="984464"/>
            <a:ext cx="5249333" cy="5404556"/>
          </a:xfrm>
          <a:prstGeom prst="ellipse">
            <a:avLst/>
          </a:prstGeom>
          <a:solidFill>
            <a:schemeClr val="accent5">
              <a:lumMod val="60000"/>
              <a:lumOff val="40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0"/>
            <a:ext cx="9144000" cy="7373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Project Market Size</a:t>
            </a:r>
            <a:endParaRPr lang="en-US" sz="2800" dirty="0"/>
          </a:p>
        </p:txBody>
      </p:sp>
      <p:sp>
        <p:nvSpPr>
          <p:cNvPr id="5" name="Rectangle 4"/>
          <p:cNvSpPr/>
          <p:nvPr/>
        </p:nvSpPr>
        <p:spPr>
          <a:xfrm>
            <a:off x="2257778" y="1662474"/>
            <a:ext cx="4825917" cy="4524316"/>
          </a:xfrm>
          <a:prstGeom prst="rect">
            <a:avLst/>
          </a:prstGeom>
        </p:spPr>
        <p:txBody>
          <a:bodyPr wrap="square">
            <a:spAutoFit/>
          </a:bodyPr>
          <a:lstStyle/>
          <a:p>
            <a:r>
              <a:rPr lang="en-US" dirty="0"/>
              <a:t>  </a:t>
            </a:r>
          </a:p>
          <a:p>
            <a:r>
              <a:rPr lang="en-US" dirty="0"/>
              <a:t>Target Demographic: Adults 18-44: </a:t>
            </a:r>
            <a:r>
              <a:rPr lang="en-US" b="1" dirty="0"/>
              <a:t>112,806,642</a:t>
            </a:r>
            <a:endParaRPr lang="en-US" dirty="0"/>
          </a:p>
          <a:p>
            <a:r>
              <a:rPr lang="en-US" dirty="0"/>
              <a:t>Percentage of Adults who have mobile phones: </a:t>
            </a:r>
            <a:r>
              <a:rPr lang="en-US" b="1" dirty="0"/>
              <a:t>91</a:t>
            </a:r>
            <a:endParaRPr lang="en-US" dirty="0"/>
          </a:p>
          <a:p>
            <a:r>
              <a:rPr lang="en-US" dirty="0"/>
              <a:t>Target Demographic with cell phones: 112,806,642 x .91 = 102,654,044 </a:t>
            </a:r>
          </a:p>
          <a:p>
            <a:r>
              <a:rPr lang="en-US" dirty="0"/>
              <a:t>Parentage of Mobile Phone users with Applications: </a:t>
            </a:r>
            <a:r>
              <a:rPr lang="en-US" b="1" dirty="0"/>
              <a:t>43</a:t>
            </a:r>
            <a:endParaRPr lang="en-US" dirty="0"/>
          </a:p>
          <a:p>
            <a:r>
              <a:rPr lang="en-US" dirty="0"/>
              <a:t>Target Demographic with mobile phones and applications: 102,654,044 x .43 = </a:t>
            </a:r>
            <a:r>
              <a:rPr lang="en-US" b="1" dirty="0"/>
              <a:t>44,141,239</a:t>
            </a:r>
            <a:endParaRPr lang="en-US" dirty="0"/>
          </a:p>
          <a:p>
            <a:r>
              <a:rPr lang="en-US" dirty="0"/>
              <a:t>Percentage of population who attend live cultural events: </a:t>
            </a:r>
            <a:r>
              <a:rPr lang="en-US" b="1" dirty="0"/>
              <a:t>40</a:t>
            </a:r>
            <a:endParaRPr lang="en-US" dirty="0"/>
          </a:p>
          <a:p>
            <a:r>
              <a:rPr lang="en-US" dirty="0"/>
              <a:t>Market Size for </a:t>
            </a:r>
            <a:r>
              <a:rPr lang="en-US" dirty="0" err="1"/>
              <a:t>CoinFlip</a:t>
            </a:r>
            <a:r>
              <a:rPr lang="en-US" dirty="0"/>
              <a:t>: 44,141,239 x .40 = </a:t>
            </a:r>
            <a:r>
              <a:rPr lang="en-US" b="1" dirty="0"/>
              <a:t>17,656,495 users</a:t>
            </a:r>
            <a:endParaRPr lang="en-US" dirty="0"/>
          </a:p>
          <a:p>
            <a:endParaRPr lang="en-US" dirty="0"/>
          </a:p>
        </p:txBody>
      </p:sp>
    </p:spTree>
    <p:extLst>
      <p:ext uri="{BB962C8B-B14F-4D97-AF65-F5344CB8AC3E}">
        <p14:creationId xmlns:p14="http://schemas.microsoft.com/office/powerpoint/2010/main" val="375523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73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Trends	</a:t>
            </a:r>
            <a:endParaRPr lang="en-US" sz="2800" dirty="0"/>
          </a:p>
        </p:txBody>
      </p:sp>
      <p:sp>
        <p:nvSpPr>
          <p:cNvPr id="5" name="TextBox 4"/>
          <p:cNvSpPr txBox="1"/>
          <p:nvPr/>
        </p:nvSpPr>
        <p:spPr>
          <a:xfrm>
            <a:off x="273736" y="1445946"/>
            <a:ext cx="3583032" cy="1200329"/>
          </a:xfrm>
          <a:prstGeom prst="rect">
            <a:avLst/>
          </a:prstGeom>
          <a:noFill/>
        </p:spPr>
        <p:txBody>
          <a:bodyPr wrap="none" rtlCol="0">
            <a:spAutoFit/>
          </a:bodyPr>
          <a:lstStyle/>
          <a:p>
            <a:pPr marL="285750" indent="-285750">
              <a:buFontTx/>
              <a:buChar char="•"/>
            </a:pPr>
            <a:r>
              <a:rPr lang="en-US" dirty="0" smtClean="0"/>
              <a:t>Social Media</a:t>
            </a:r>
          </a:p>
          <a:p>
            <a:pPr marL="285750" indent="-285750">
              <a:buFontTx/>
              <a:buChar char="•"/>
            </a:pPr>
            <a:r>
              <a:rPr lang="en-US" dirty="0" smtClean="0"/>
              <a:t>Access to large data sets</a:t>
            </a:r>
          </a:p>
          <a:p>
            <a:pPr marL="285750" indent="-285750">
              <a:buFontTx/>
              <a:buChar char="•"/>
            </a:pPr>
            <a:r>
              <a:rPr lang="en-US" dirty="0" smtClean="0"/>
              <a:t>Interconnected technology</a:t>
            </a:r>
          </a:p>
          <a:p>
            <a:pPr marL="285750" indent="-285750">
              <a:buFontTx/>
              <a:buChar char="•"/>
            </a:pPr>
            <a:r>
              <a:rPr lang="en-US" dirty="0" smtClean="0"/>
              <a:t>Mobile “ Hyper Connectively” </a:t>
            </a:r>
            <a:endParaRPr lang="en-US" dirty="0"/>
          </a:p>
        </p:txBody>
      </p:sp>
    </p:spTree>
    <p:extLst>
      <p:ext uri="{BB962C8B-B14F-4D97-AF65-F5344CB8AC3E}">
        <p14:creationId xmlns:p14="http://schemas.microsoft.com/office/powerpoint/2010/main" val="1292899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73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err="1" smtClean="0"/>
              <a:t>ConFlip</a:t>
            </a:r>
            <a:r>
              <a:rPr lang="en-US" sz="2800" dirty="0" smtClean="0"/>
              <a:t>: Business Model Canvas	</a:t>
            </a:r>
            <a:endParaRPr lang="en-US" sz="2800" dirty="0"/>
          </a:p>
        </p:txBody>
      </p:sp>
      <p:pic>
        <p:nvPicPr>
          <p:cNvPr id="3" name="Picture 2" descr="Business-Model-Canva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7346"/>
            <a:ext cx="9144000" cy="6120654"/>
          </a:xfrm>
          <a:prstGeom prst="rect">
            <a:avLst/>
          </a:prstGeom>
        </p:spPr>
      </p:pic>
    </p:spTree>
    <p:extLst>
      <p:ext uri="{BB962C8B-B14F-4D97-AF65-F5344CB8AC3E}">
        <p14:creationId xmlns:p14="http://schemas.microsoft.com/office/powerpoint/2010/main" val="1560516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73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	</a:t>
            </a:r>
            <a:endParaRPr lang="en-US" sz="2800" dirty="0"/>
          </a:p>
        </p:txBody>
      </p:sp>
      <p:sp>
        <p:nvSpPr>
          <p:cNvPr id="9" name="TextBox 8"/>
          <p:cNvSpPr txBox="1"/>
          <p:nvPr/>
        </p:nvSpPr>
        <p:spPr>
          <a:xfrm>
            <a:off x="5161445" y="4850080"/>
            <a:ext cx="184666" cy="369332"/>
          </a:xfrm>
          <a:prstGeom prst="rect">
            <a:avLst/>
          </a:prstGeom>
          <a:noFill/>
        </p:spPr>
        <p:txBody>
          <a:bodyPr wrap="none" rtlCol="0">
            <a:spAutoFit/>
          </a:bodyPr>
          <a:lstStyle/>
          <a:p>
            <a:endParaRPr lang="en-US" dirty="0"/>
          </a:p>
        </p:txBody>
      </p:sp>
      <p:pic>
        <p:nvPicPr>
          <p:cNvPr id="10" name="Picture 9" descr="Porters-5-For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98" y="749300"/>
            <a:ext cx="9373698" cy="6108700"/>
          </a:xfrm>
          <a:prstGeom prst="rect">
            <a:avLst/>
          </a:prstGeom>
        </p:spPr>
      </p:pic>
    </p:spTree>
    <p:extLst>
      <p:ext uri="{BB962C8B-B14F-4D97-AF65-F5344CB8AC3E}">
        <p14:creationId xmlns:p14="http://schemas.microsoft.com/office/powerpoint/2010/main" val="16788005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6207</TotalTime>
  <Words>2102</Words>
  <Application>Microsoft Macintosh PowerPoint</Application>
  <PresentationFormat>On-screen Show (4:3)</PresentationFormat>
  <Paragraphs>475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Executive</vt:lpstr>
      <vt:lpstr>CoinFlip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CoinFlip</dc:title>
  <dc:creator>quiybo simpson </dc:creator>
  <cp:lastModifiedBy>quiybo simpson </cp:lastModifiedBy>
  <cp:revision>45</cp:revision>
  <dcterms:created xsi:type="dcterms:W3CDTF">2014-08-04T03:16:04Z</dcterms:created>
  <dcterms:modified xsi:type="dcterms:W3CDTF">2014-08-08T10:43:50Z</dcterms:modified>
</cp:coreProperties>
</file>