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93" r:id="rId6"/>
    <p:sldId id="287" r:id="rId7"/>
    <p:sldId id="289" r:id="rId8"/>
    <p:sldId id="291" r:id="rId9"/>
    <p:sldId id="290" r:id="rId10"/>
    <p:sldId id="29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94" r:id="rId19"/>
    <p:sldId id="267" r:id="rId20"/>
    <p:sldId id="268" r:id="rId21"/>
    <p:sldId id="269" r:id="rId22"/>
    <p:sldId id="301" r:id="rId23"/>
    <p:sldId id="270" r:id="rId24"/>
    <p:sldId id="295" r:id="rId25"/>
    <p:sldId id="296" r:id="rId26"/>
    <p:sldId id="297" r:id="rId27"/>
    <p:sldId id="298" r:id="rId28"/>
    <p:sldId id="299" r:id="rId29"/>
    <p:sldId id="300" r:id="rId30"/>
    <p:sldId id="302" r:id="rId31"/>
    <p:sldId id="271" r:id="rId32"/>
    <p:sldId id="272" r:id="rId33"/>
    <p:sldId id="273" r:id="rId34"/>
    <p:sldId id="274" r:id="rId35"/>
    <p:sldId id="275" r:id="rId36"/>
    <p:sldId id="303" r:id="rId37"/>
    <p:sldId id="277" r:id="rId38"/>
    <p:sldId id="278" r:id="rId39"/>
    <p:sldId id="279" r:id="rId40"/>
    <p:sldId id="280" r:id="rId41"/>
    <p:sldId id="281" r:id="rId42"/>
    <p:sldId id="282" r:id="rId43"/>
    <p:sldId id="284" r:id="rId44"/>
    <p:sldId id="285" r:id="rId45"/>
    <p:sldId id="286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zo6Fkp26el7iowz9/x856U7ev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53918" autoAdjust="0"/>
  </p:normalViewPr>
  <p:slideViewPr>
    <p:cSldViewPr snapToGrid="0">
      <p:cViewPr varScale="1">
        <p:scale>
          <a:sx n="61" d="100"/>
          <a:sy n="61" d="100"/>
        </p:scale>
        <p:origin x="3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268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15" name="Google Shape;11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62" name="Google Shape;16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8654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ad4db0189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3" name="Google Shape;93;g11ad4db018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7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216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836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6869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3544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3632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70033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941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ad4db0189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1" name="Google Shape;101;g11ad4db0189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6889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1" name="Google Shape;20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9" name="Google Shape;20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17" name="Google Shape;21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6" name="Google Shape;1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16908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72" name="Google Shape;27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88" name="Google Shape;28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303" name="Google Shape;30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311" name="Google Shape;311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319" name="Google Shape;31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45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4424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8754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31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617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a3b863a5_2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7" name="Google Shape;107;g123a3b863a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54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23" name="Google Shape;23;p30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" name="Google Shape;24;p30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31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" name="Google Shape;27;p31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cxnSp>
        <p:nvCxnSpPr>
          <p:cNvPr id="15" name="Google Shape;15;p29"/>
          <p:cNvCxnSpPr/>
          <p:nvPr/>
        </p:nvCxnSpPr>
        <p:spPr>
          <a:xfrm>
            <a:off x="0" y="6754969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" name="Google Shape;16;p29"/>
          <p:cNvCxnSpPr/>
          <p:nvPr/>
        </p:nvCxnSpPr>
        <p:spPr>
          <a:xfrm>
            <a:off x="0" y="6810777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0000" y="1384851"/>
            <a:ext cx="12012000" cy="204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PE" sz="4800" b="1" dirty="0">
                <a:solidFill>
                  <a:schemeClr val="dk1"/>
                </a:solidFill>
              </a:rPr>
              <a:t>Microservices </a:t>
            </a: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lang="es-PE" sz="4800" b="1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Part 1 : Installers and first microservice</a:t>
            </a:r>
            <a:endParaRPr sz="3600" b="1" dirty="0">
              <a:solidFill>
                <a:schemeClr val="dk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450" y="3871675"/>
            <a:ext cx="3037100" cy="27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Zuul Load </a:t>
            </a: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endParaRPr dirty="0"/>
          </a:p>
        </p:txBody>
      </p:sp>
      <p:sp>
        <p:nvSpPr>
          <p:cNvPr id="4" name="Google Shape;97;g11ad4db0189_1_15">
            <a:extLst>
              <a:ext uri="{FF2B5EF4-FFF2-40B4-BE49-F238E27FC236}">
                <a16:creationId xmlns:a16="http://schemas.microsoft.com/office/drawing/2014/main" id="{68CBCEFC-4209-6804-07FC-A950472A3B95}"/>
              </a:ext>
            </a:extLst>
          </p:cNvPr>
          <p:cNvSpPr/>
          <p:nvPr/>
        </p:nvSpPr>
        <p:spPr>
          <a:xfrm>
            <a:off x="243199" y="4458918"/>
            <a:ext cx="4683907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Zuul internally uses Netflix Ribbon (Cloud Library) to look up for all instances of the service (Eureka Server) to do the server-side load balancing. </a:t>
            </a:r>
            <a:endParaRPr lang="en-US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FDF058-F692-D5F9-CB82-A7A4AA07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18" y="1337226"/>
            <a:ext cx="5068007" cy="2219635"/>
          </a:xfrm>
          <a:prstGeom prst="rect">
            <a:avLst/>
          </a:prstGeom>
        </p:spPr>
      </p:pic>
      <p:sp>
        <p:nvSpPr>
          <p:cNvPr id="6" name="Google Shape;97;g11ad4db0189_1_15">
            <a:extLst>
              <a:ext uri="{FF2B5EF4-FFF2-40B4-BE49-F238E27FC236}">
                <a16:creationId xmlns:a16="http://schemas.microsoft.com/office/drawing/2014/main" id="{F5D173D4-C962-B0DA-4FF0-C3B8EAB613B1}"/>
              </a:ext>
            </a:extLst>
          </p:cNvPr>
          <p:cNvSpPr/>
          <p:nvPr/>
        </p:nvSpPr>
        <p:spPr>
          <a:xfrm>
            <a:off x="243200" y="1299496"/>
            <a:ext cx="4683907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When Zuul receives a request, it picks up one of the physical locations available and forwards requests to the actual service instance. The whole process is provided out of the box with no additional configurations needed.</a:t>
            </a:r>
            <a:endParaRPr lang="en-US" sz="9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EBD077B-DCDB-2ACF-5EE5-5D864DA13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80" y="3766708"/>
            <a:ext cx="523948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/>
          <p:nvPr/>
        </p:nvSpPr>
        <p:spPr>
          <a:xfrm>
            <a:off x="460674" y="1219154"/>
            <a:ext cx="1141267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Download the Spring Tool Suite IDE, URL :</a:t>
            </a:r>
            <a:r>
              <a:rPr lang="es-PE" sz="24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https://spring.io/tools/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For the Spring Tool Suite version, both Git and Maven are also added in the installation.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endParaRPr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s-PE" sz="24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JDK 8</a:t>
            </a: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300779" y="196988"/>
            <a:ext cx="66149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Preliminary considerations:</a:t>
            </a:r>
            <a:endParaRPr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6F03B30-00AD-ADA0-FD4E-A4FB1BC08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06" y="3903314"/>
            <a:ext cx="3243408" cy="2187167"/>
          </a:xfrm>
          <a:prstGeom prst="rect">
            <a:avLst/>
          </a:prstGeom>
          <a:ln>
            <a:noFill/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BFDE8B50-DBB5-787E-1402-9425BFF5C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50" y="3763235"/>
            <a:ext cx="5099134" cy="24673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>
            <a:off x="300779" y="196988"/>
            <a:ext cx="108418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</a:rPr>
              <a:t>Let</a:t>
            </a:r>
            <a:r>
              <a:rPr lang="en-US" sz="3600" b="1" dirty="0">
                <a:solidFill>
                  <a:schemeClr val="dk1"/>
                </a:solidFill>
              </a:rPr>
              <a:t>’s Code</a:t>
            </a:r>
            <a:endParaRPr dirty="0"/>
          </a:p>
        </p:txBody>
      </p:sp>
      <p:pic>
        <p:nvPicPr>
          <p:cNvPr id="11266" name="Picture 2" descr="Imágenes de Codificar | Vectores, fotos de stock y PSD gratuitos">
            <a:extLst>
              <a:ext uri="{FF2B5EF4-FFF2-40B4-BE49-F238E27FC236}">
                <a16:creationId xmlns:a16="http://schemas.microsoft.com/office/drawing/2014/main" id="{F108ED6E-862D-1DB1-4396-CC5ADA7E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50" y="520153"/>
            <a:ext cx="5642499" cy="56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300779" y="196988"/>
            <a:ext cx="10841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606C8B-1E4C-DC39-430C-44EDEE082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11" y="994299"/>
            <a:ext cx="7119577" cy="53643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sp>
        <p:nvSpPr>
          <p:cNvPr id="141" name="Google Shape;141;p5"/>
          <p:cNvSpPr txBox="1"/>
          <p:nvPr/>
        </p:nvSpPr>
        <p:spPr>
          <a:xfrm>
            <a:off x="300779" y="929869"/>
            <a:ext cx="3221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proceed to create a Project</a:t>
            </a: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80423D-09C2-B4EC-29C7-09CF9E44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355" y="929869"/>
            <a:ext cx="4284409" cy="56712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sp>
        <p:nvSpPr>
          <p:cNvPr id="149" name="Google Shape;149;p6"/>
          <p:cNvSpPr txBox="1"/>
          <p:nvPr/>
        </p:nvSpPr>
        <p:spPr>
          <a:xfrm>
            <a:off x="300779" y="929869"/>
            <a:ext cx="33678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stable version is selected: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EAD351-39ED-A27F-40E7-28D64192D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74" y="929869"/>
            <a:ext cx="4260835" cy="5632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pic>
        <p:nvPicPr>
          <p:cNvPr id="158" name="Google Shape;158;p7"/>
          <p:cNvPicPr preferRelativeResize="0"/>
          <p:nvPr/>
        </p:nvPicPr>
        <p:blipFill>
          <a:blip r:embed="rId3"/>
          <a:srcRect/>
          <a:stretch/>
        </p:blipFill>
        <p:spPr>
          <a:xfrm>
            <a:off x="5894065" y="843319"/>
            <a:ext cx="4313612" cy="5709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5AE6FB1-F107-9549-AF3D-2C7EA5724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3" y="843318"/>
            <a:ext cx="4313612" cy="57098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sp>
        <p:nvSpPr>
          <p:cNvPr id="165" name="Google Shape;165;p8"/>
          <p:cNvSpPr txBox="1"/>
          <p:nvPr/>
        </p:nvSpPr>
        <p:spPr>
          <a:xfrm>
            <a:off x="300779" y="929869"/>
            <a:ext cx="32206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s-PE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F114B1-D02E-88CE-188F-F07C0E93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654" y="1609471"/>
            <a:ext cx="4772691" cy="3639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</a:rPr>
              <a:t>What</a:t>
            </a:r>
            <a:r>
              <a:rPr lang="es-PE" sz="3600" b="1" dirty="0">
                <a:solidFill>
                  <a:schemeClr val="dk1"/>
                </a:solidFill>
              </a:rPr>
              <a:t> </a:t>
            </a:r>
            <a:r>
              <a:rPr lang="es-PE" sz="3600" b="1" dirty="0" err="1">
                <a:solidFill>
                  <a:schemeClr val="dk1"/>
                </a:solidFill>
              </a:rPr>
              <a:t>is</a:t>
            </a:r>
            <a:r>
              <a:rPr lang="es-PE" sz="3600" b="1" dirty="0">
                <a:solidFill>
                  <a:schemeClr val="dk1"/>
                </a:solidFill>
              </a:rPr>
              <a:t> Pom.xml?</a:t>
            </a:r>
            <a:endParaRPr lang="es-PE" sz="3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B25D773-9ED9-E678-237A-20DA00FD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574" y="1691516"/>
            <a:ext cx="2305372" cy="2657846"/>
          </a:xfrm>
          <a:prstGeom prst="rect">
            <a:avLst/>
          </a:prstGeom>
        </p:spPr>
      </p:pic>
      <p:sp>
        <p:nvSpPr>
          <p:cNvPr id="8" name="Google Shape;97;g11ad4db0189_1_15">
            <a:extLst>
              <a:ext uri="{FF2B5EF4-FFF2-40B4-BE49-F238E27FC236}">
                <a16:creationId xmlns:a16="http://schemas.microsoft.com/office/drawing/2014/main" id="{9D6BAE34-DD27-F819-EED6-9EADAB8E2A5C}"/>
              </a:ext>
            </a:extLst>
          </p:cNvPr>
          <p:cNvSpPr/>
          <p:nvPr/>
        </p:nvSpPr>
        <p:spPr>
          <a:xfrm>
            <a:off x="300779" y="1299496"/>
            <a:ext cx="4683907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The basic unit of work is the Project Object Model (POM).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It is an XML file that is found by default in the root of the projects and contains all the information of the project, its configuration, its dependencies and more information.</a:t>
            </a:r>
            <a:endParaRPr lang="en-US" sz="9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E411458-0D39-5662-90C9-82F422035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79" y="689109"/>
            <a:ext cx="408679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4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Pom.xml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sp>
        <p:nvSpPr>
          <p:cNvPr id="173" name="Google Shape;173;p9"/>
          <p:cNvSpPr txBox="1"/>
          <p:nvPr/>
        </p:nvSpPr>
        <p:spPr>
          <a:xfrm>
            <a:off x="300779" y="929869"/>
            <a:ext cx="3205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Reviewing the pom.xml file: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941C1A-F7FF-6094-E465-8C4E1F90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80" y="1008690"/>
            <a:ext cx="6433467" cy="54873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d4db0189_1_15"/>
          <p:cNvSpPr txBox="1"/>
          <p:nvPr/>
        </p:nvSpPr>
        <p:spPr>
          <a:xfrm>
            <a:off x="243198" y="91440"/>
            <a:ext cx="314807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Discussion:</a:t>
            </a:r>
            <a:endParaRPr dirty="0"/>
          </a:p>
        </p:txBody>
      </p:sp>
      <p:sp>
        <p:nvSpPr>
          <p:cNvPr id="97" name="Google Shape;97;g11ad4db0189_1_15"/>
          <p:cNvSpPr/>
          <p:nvPr/>
        </p:nvSpPr>
        <p:spPr>
          <a:xfrm>
            <a:off x="742069" y="1842544"/>
            <a:ext cx="109335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an architecture should use microservices ?</a:t>
            </a:r>
            <a:endParaRPr dirty="0"/>
          </a:p>
        </p:txBody>
      </p:sp>
      <p:pic>
        <p:nvPicPr>
          <p:cNvPr id="1026" name="Picture 2" descr="Vectores e ilustraciones de Persona preguntando para descargar gratis |  Freepik">
            <a:extLst>
              <a:ext uri="{FF2B5EF4-FFF2-40B4-BE49-F238E27FC236}">
                <a16:creationId xmlns:a16="http://schemas.microsoft.com/office/drawing/2014/main" id="{89F71E7E-B25A-48B6-10E4-29A26040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882" y="3106444"/>
            <a:ext cx="3147874" cy="31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microservice</a:t>
            </a:r>
            <a:endParaRPr lang="es-PE" sz="3600" dirty="0"/>
          </a:p>
        </p:txBody>
      </p:sp>
      <p:sp>
        <p:nvSpPr>
          <p:cNvPr id="181" name="Google Shape;181;p10"/>
          <p:cNvSpPr txBox="1"/>
          <p:nvPr/>
        </p:nvSpPr>
        <p:spPr>
          <a:xfrm>
            <a:off x="300779" y="929869"/>
            <a:ext cx="28372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review the main class 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0F271-3AF9-1AE0-CC82-233EB9E5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83" y="1565130"/>
            <a:ext cx="9478698" cy="45059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Service Layer</a:t>
            </a:r>
          </a:p>
        </p:txBody>
      </p:sp>
      <p:pic>
        <p:nvPicPr>
          <p:cNvPr id="2054" name="Picture 6" descr="Layers Vector SVG Icon (34) - SVG Repo">
            <a:extLst>
              <a:ext uri="{FF2B5EF4-FFF2-40B4-BE49-F238E27FC236}">
                <a16:creationId xmlns:a16="http://schemas.microsoft.com/office/drawing/2014/main" id="{AE1B995F-9BB9-E47E-FABE-F470DD46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73" y="1575881"/>
            <a:ext cx="2924681" cy="29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7;g11ad4db0189_1_15">
            <a:extLst>
              <a:ext uri="{FF2B5EF4-FFF2-40B4-BE49-F238E27FC236}">
                <a16:creationId xmlns:a16="http://schemas.microsoft.com/office/drawing/2014/main" id="{2CD440D3-B6C6-B953-8799-AF7743747026}"/>
              </a:ext>
            </a:extLst>
          </p:cNvPr>
          <p:cNvSpPr/>
          <p:nvPr/>
        </p:nvSpPr>
        <p:spPr>
          <a:xfrm>
            <a:off x="300779" y="1774321"/>
            <a:ext cx="722843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service layer is a layer in an application that facilitates communication between the controller and the other parts of the microservice.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Raleway" pitchFamily="2" charset="0"/>
              </a:rPr>
              <a:t>Furthermore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, they often serve as a transaction boundary and are in charge of authorizing transactions.</a:t>
            </a:r>
            <a:endParaRPr lang="en-US" sz="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2" name="Picture 2" descr="Imágenes de Codificar | Vectores, fotos de stock y PSD gratuitos">
            <a:extLst>
              <a:ext uri="{FF2B5EF4-FFF2-40B4-BE49-F238E27FC236}">
                <a16:creationId xmlns:a16="http://schemas.microsoft.com/office/drawing/2014/main" id="{FE0E401E-927D-AFBF-8DFE-D9B27012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63" y="1018513"/>
            <a:ext cx="5642499" cy="56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73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E266AF-85F2-BACE-F366-5089D9F50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925026"/>
            <a:ext cx="4569534" cy="55781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60229B6-8911-AF9F-4848-B2255AAF3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608" y="1255858"/>
            <a:ext cx="5487166" cy="4696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1C023C-5E35-69FA-6630-AF891DBC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7" y="990904"/>
            <a:ext cx="4731798" cy="5639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8A5AA46-0AA3-DEB8-24BC-06CB99E7E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891" y="990904"/>
            <a:ext cx="4731798" cy="5654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8241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2EC894-7DAF-8F76-FB6E-D61CE8BFC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538" y="1623020"/>
            <a:ext cx="6980320" cy="3611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656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F497B0-E15C-6BEB-FF33-0BAFEFCB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1786375"/>
            <a:ext cx="6807418" cy="328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7A15CB0-1781-5EC2-5BB7-8758BDB4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502" y="629025"/>
            <a:ext cx="4197876" cy="5599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8689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257846-D31F-2036-585E-E525B835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9" y="1773445"/>
            <a:ext cx="6757291" cy="3133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E1A352-D40C-8548-6A89-CCE513C1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736" y="718970"/>
            <a:ext cx="4063026" cy="5420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998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257846-D31F-2036-585E-E525B835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7238" y="1708709"/>
            <a:ext cx="6247927" cy="3440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6E1A352-D40C-8548-6A89-CCE513C166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589409" y="718970"/>
            <a:ext cx="4027679" cy="5420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94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Service layer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94B1EE-8C27-DDC1-D063-6426CD5D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06" y="979509"/>
            <a:ext cx="8439384" cy="5547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947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d4db0189_1_117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Microservices </a:t>
            </a: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3732D7-B93E-09A3-B124-B1C53A95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1113027"/>
            <a:ext cx="7544853" cy="479174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2" name="Picture 2" descr="Imágenes de Codificar | Vectores, fotos de stock y PSD gratuitos">
            <a:extLst>
              <a:ext uri="{FF2B5EF4-FFF2-40B4-BE49-F238E27FC236}">
                <a16:creationId xmlns:a16="http://schemas.microsoft.com/office/drawing/2014/main" id="{FE0E401E-927D-AFBF-8DFE-D9B27012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63" y="1018513"/>
            <a:ext cx="5642499" cy="56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80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C6798D-A3A7-C57B-DE88-A58CCBE30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96" y="1080760"/>
            <a:ext cx="5391902" cy="46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1AF1A4C-71D8-60A0-4EC7-782DAC985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304" y="1909550"/>
            <a:ext cx="4972744" cy="3038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265893-171B-CB22-029C-99184E82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2" y="960408"/>
            <a:ext cx="4683521" cy="5482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2DA273-F693-DBE5-CFE8-6AA23C073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65" y="1156840"/>
            <a:ext cx="5077534" cy="49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D7EA2B-0155-C618-BF65-FDE83EE1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9" y="1423707"/>
            <a:ext cx="8792802" cy="4010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7D0BA-66CB-F896-7E18-46C446962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804" y="843319"/>
            <a:ext cx="7872929" cy="5600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the User Service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C1C4FE-E004-2D9F-40D9-1F15DA16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11" y="1262161"/>
            <a:ext cx="7800233" cy="5398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44;p18">
            <a:extLst>
              <a:ext uri="{FF2B5EF4-FFF2-40B4-BE49-F238E27FC236}">
                <a16:creationId xmlns:a16="http://schemas.microsoft.com/office/drawing/2014/main" id="{394A68FC-AE9C-9AB2-4C1F-85191CC20ACA}"/>
              </a:ext>
            </a:extLst>
          </p:cNvPr>
          <p:cNvSpPr txBox="1"/>
          <p:nvPr/>
        </p:nvSpPr>
        <p:spPr>
          <a:xfrm>
            <a:off x="6302745" y="763524"/>
            <a:ext cx="53023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annotate the class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UserServiceImpl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@Service</a:t>
            </a:r>
            <a:endParaRPr lang="es-E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controller</a:t>
            </a:r>
          </a:p>
        </p:txBody>
      </p:sp>
      <p:sp>
        <p:nvSpPr>
          <p:cNvPr id="3" name="Google Shape;97;g11ad4db0189_1_15">
            <a:extLst>
              <a:ext uri="{FF2B5EF4-FFF2-40B4-BE49-F238E27FC236}">
                <a16:creationId xmlns:a16="http://schemas.microsoft.com/office/drawing/2014/main" id="{2CD440D3-B6C6-B953-8799-AF7743747026}"/>
              </a:ext>
            </a:extLst>
          </p:cNvPr>
          <p:cNvSpPr/>
          <p:nvPr/>
        </p:nvSpPr>
        <p:spPr>
          <a:xfrm>
            <a:off x="300779" y="1688445"/>
            <a:ext cx="722843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 controller maps all the request to each process &amp; executes the requested inputs.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itchFamily="2" charset="0"/>
              </a:rPr>
              <a:t>In a project there can be multiple controllers for different purposes but all these refers to the same server.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Raleway" pitchFamily="2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Raleway" pitchFamily="2" charset="0"/>
              </a:rPr>
              <a:t>Also, in the controller there could be Get, Post and Delete mappings </a:t>
            </a:r>
            <a:endParaRPr lang="en-US" sz="600" dirty="0"/>
          </a:p>
        </p:txBody>
      </p:sp>
      <p:pic>
        <p:nvPicPr>
          <p:cNvPr id="3074" name="Picture 2" descr="Vector de concepto de control de inventario ilustración | Vector Premium">
            <a:extLst>
              <a:ext uri="{FF2B5EF4-FFF2-40B4-BE49-F238E27FC236}">
                <a16:creationId xmlns:a16="http://schemas.microsoft.com/office/drawing/2014/main" id="{D9102882-B530-4203-51E5-CA7D5903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749" y="1375214"/>
            <a:ext cx="4681714" cy="253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9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Imágenes de Codificar | Vectores, fotos de stock y PSD gratuitos">
            <a:extLst>
              <a:ext uri="{FF2B5EF4-FFF2-40B4-BE49-F238E27FC236}">
                <a16:creationId xmlns:a16="http://schemas.microsoft.com/office/drawing/2014/main" id="{D3F3EF5C-F2FC-4DF5-97A6-34C5303B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63" y="1018513"/>
            <a:ext cx="5642499" cy="56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839AF24-202D-356E-6C8F-D5855414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80" y="1347940"/>
            <a:ext cx="5325218" cy="46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9291A2-990B-61B8-7BEE-1F61637E9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348" y="1780945"/>
            <a:ext cx="4258269" cy="3296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F53106-1AA6-7FC8-6415-DCCD72CF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47" y="1099225"/>
            <a:ext cx="4396018" cy="5253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6C0DB0-18D0-F0E7-48C9-6A5CC718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132" y="1704734"/>
            <a:ext cx="4267796" cy="3448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6" name="Google Shape;109;g123a3b863a5_2_1">
            <a:extLst>
              <a:ext uri="{FF2B5EF4-FFF2-40B4-BE49-F238E27FC236}">
                <a16:creationId xmlns:a16="http://schemas.microsoft.com/office/drawing/2014/main" id="{B5F1D472-6A02-D730-B075-C4D89A3D104E}"/>
              </a:ext>
            </a:extLst>
          </p:cNvPr>
          <p:cNvSpPr txBox="1"/>
          <p:nvPr/>
        </p:nvSpPr>
        <p:spPr>
          <a:xfrm>
            <a:off x="243200" y="832415"/>
            <a:ext cx="84879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P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</a:t>
            </a:r>
            <a:r>
              <a:rPr lang="es-PE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replicated</a:t>
            </a:r>
            <a:r>
              <a:rPr lang="es-PE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D1C530-BA3E-6A6B-9F9E-B6AEFA5C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95" y="1355595"/>
            <a:ext cx="7491479" cy="48808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534243" y="2148138"/>
            <a:ext cx="46499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import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@RestController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class.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variable of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UserService</a:t>
            </a:r>
            <a:endParaRPr lang="en-U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@Autowired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annotation is used.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A00EB5-62C1-6DAD-D88B-2CAA4F07E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406" y="1710165"/>
            <a:ext cx="5249008" cy="2581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300778" y="2345402"/>
            <a:ext cx="545799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list method of type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@GetMapping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ResponseEntity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response,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(200)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returned,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FD7ABD-8115-9C4A-DA2F-CBDEF3FE9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58" y="1730362"/>
            <a:ext cx="5249008" cy="3572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108D24-ADFE-FB76-998E-D7BEEB11A3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53633" y="1791888"/>
            <a:ext cx="5048955" cy="3799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83;p23">
            <a:extLst>
              <a:ext uri="{FF2B5EF4-FFF2-40B4-BE49-F238E27FC236}">
                <a16:creationId xmlns:a16="http://schemas.microsoft.com/office/drawing/2014/main" id="{935D601F-18DB-DC73-5B02-E54A4D178993}"/>
              </a:ext>
            </a:extLst>
          </p:cNvPr>
          <p:cNvSpPr txBox="1"/>
          <p:nvPr/>
        </p:nvSpPr>
        <p:spPr>
          <a:xfrm>
            <a:off x="638005" y="2434411"/>
            <a:ext cx="545799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list method of type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@GetMapping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ResponseEntity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response,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(200)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returned,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C6C9E4-B894-630D-D235-23E498EF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342" y="843319"/>
            <a:ext cx="5001260" cy="568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Google Shape;283;p23">
            <a:extLst>
              <a:ext uri="{FF2B5EF4-FFF2-40B4-BE49-F238E27FC236}">
                <a16:creationId xmlns:a16="http://schemas.microsoft.com/office/drawing/2014/main" id="{9C7B97FF-6FA3-14D8-3700-ED2C4342B5C4}"/>
              </a:ext>
            </a:extLst>
          </p:cNvPr>
          <p:cNvSpPr txBox="1"/>
          <p:nvPr/>
        </p:nvSpPr>
        <p:spPr>
          <a:xfrm>
            <a:off x="686563" y="2690356"/>
            <a:ext cx="545799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list method of type </a:t>
            </a:r>
            <a:r>
              <a:rPr lang="es-P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@PostMapping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ResponseEntity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response,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(200)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returned,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A97F1D-0F24-4F0B-463B-86B4393CC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170" y="2452639"/>
            <a:ext cx="5611008" cy="2257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DD02D4E-4E47-A526-0907-0E465A9854D8}"/>
              </a:ext>
            </a:extLst>
          </p:cNvPr>
          <p:cNvSpPr txBox="1"/>
          <p:nvPr/>
        </p:nvSpPr>
        <p:spPr>
          <a:xfrm>
            <a:off x="411822" y="2692004"/>
            <a:ext cx="6108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list method of type </a:t>
            </a:r>
            <a:r>
              <a:rPr lang="es-P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@PutMapping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ResponseEntity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response,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(200)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returned,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/>
          <p:nvPr/>
        </p:nvSpPr>
        <p:spPr>
          <a:xfrm>
            <a:off x="300779" y="196988"/>
            <a:ext cx="108418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s-PE" sz="3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PE" sz="36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lang="es-PE" sz="3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09589E-779D-5CAE-FAF5-345E704A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6208"/>
            <a:ext cx="5582429" cy="3105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989FAB6-B5C1-1164-642B-9BD34872DCE1}"/>
              </a:ext>
            </a:extLst>
          </p:cNvPr>
          <p:cNvSpPr txBox="1"/>
          <p:nvPr/>
        </p:nvSpPr>
        <p:spPr>
          <a:xfrm>
            <a:off x="300779" y="2682277"/>
            <a:ext cx="6108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UserController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list method of type </a:t>
            </a:r>
            <a:r>
              <a:rPr lang="es-PE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@DeleteMapping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generic type 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ResponseEntity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&lt;?&gt;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response, an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ok (200)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returned, and a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72AA309-B716-7A22-04C3-D8DC580EA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087" y="2005340"/>
            <a:ext cx="2041164" cy="2338061"/>
          </a:xfrm>
          <a:prstGeom prst="rect">
            <a:avLst/>
          </a:prstGeom>
        </p:spPr>
      </p:pic>
      <p:sp>
        <p:nvSpPr>
          <p:cNvPr id="12" name="Google Shape;97;g11ad4db0189_1_15">
            <a:extLst>
              <a:ext uri="{FF2B5EF4-FFF2-40B4-BE49-F238E27FC236}">
                <a16:creationId xmlns:a16="http://schemas.microsoft.com/office/drawing/2014/main" id="{1795EA6C-C6AD-E660-6ADF-30BAE4A34FC2}"/>
              </a:ext>
            </a:extLst>
          </p:cNvPr>
          <p:cNvSpPr/>
          <p:nvPr/>
        </p:nvSpPr>
        <p:spPr>
          <a:xfrm>
            <a:off x="243200" y="1326782"/>
            <a:ext cx="7613538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An API (Application Program Interface). It is a set of instructions, protocols, and tools for building software applications. It specifies how software components should interact.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An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API Gateway is a server. It is a single entry point into a system and encapsulates the internal system architecture. It provides an API that is tailored to each client. It also has other responsibilities such as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authentication, monitoring, load balancing, management,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and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static response handling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36860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Zuul 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D8199C-B791-BAF0-F3CE-D50E1D72E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904" y="1987000"/>
            <a:ext cx="1913529" cy="1981065"/>
          </a:xfrm>
          <a:prstGeom prst="rect">
            <a:avLst/>
          </a:prstGeom>
        </p:spPr>
      </p:pic>
      <p:sp>
        <p:nvSpPr>
          <p:cNvPr id="4" name="Google Shape;97;g11ad4db0189_1_15">
            <a:extLst>
              <a:ext uri="{FF2B5EF4-FFF2-40B4-BE49-F238E27FC236}">
                <a16:creationId xmlns:a16="http://schemas.microsoft.com/office/drawing/2014/main" id="{68CBCEFC-4209-6804-07FC-A950472A3B95}"/>
              </a:ext>
            </a:extLst>
          </p:cNvPr>
          <p:cNvSpPr/>
          <p:nvPr/>
        </p:nvSpPr>
        <p:spPr>
          <a:xfrm>
            <a:off x="243200" y="2345582"/>
            <a:ext cx="7613538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Zuul is an API Gateway application. It handles all the requests and performs the dynamic routing of microservice applications. It works as a front door for all the requests. It is also known as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Edge Server.</a:t>
            </a:r>
            <a:endParaRPr sz="900" dirty="0"/>
          </a:p>
        </p:txBody>
      </p:sp>
    </p:spTree>
    <p:extLst>
      <p:ext uri="{BB962C8B-B14F-4D97-AF65-F5344CB8AC3E}">
        <p14:creationId xmlns:p14="http://schemas.microsoft.com/office/powerpoint/2010/main" val="64536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Microservices</a:t>
            </a:r>
            <a:endParaRPr dirty="0"/>
          </a:p>
        </p:txBody>
      </p:sp>
      <p:sp>
        <p:nvSpPr>
          <p:cNvPr id="4" name="Google Shape;97;g11ad4db0189_1_15">
            <a:extLst>
              <a:ext uri="{FF2B5EF4-FFF2-40B4-BE49-F238E27FC236}">
                <a16:creationId xmlns:a16="http://schemas.microsoft.com/office/drawing/2014/main" id="{68CBCEFC-4209-6804-07FC-A950472A3B95}"/>
              </a:ext>
            </a:extLst>
          </p:cNvPr>
          <p:cNvSpPr/>
          <p:nvPr/>
        </p:nvSpPr>
        <p:spPr>
          <a:xfrm>
            <a:off x="243200" y="1670878"/>
            <a:ext cx="7613538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Load balancing is the process of sharing incoming network traffic in concurrent or discrete time between servers.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92929"/>
              </a:solidFill>
              <a:latin typeface="charter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This sharing process can be evenly scale or can be performed according to certain rules.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In microservices architecture there are two type of load balancing; they are server side load balancing and client side load balancing.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0D0ED6-4BA7-D74B-ECC4-41D96401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94" y="1911203"/>
            <a:ext cx="1809852" cy="19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Side</a:t>
            </a:r>
            <a:r>
              <a:rPr lang="es-PE" sz="4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Load </a:t>
            </a:r>
            <a:r>
              <a:rPr lang="es-PE" sz="4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balancer</a:t>
            </a:r>
            <a:endParaRPr dirty="0"/>
          </a:p>
        </p:txBody>
      </p:sp>
      <p:sp>
        <p:nvSpPr>
          <p:cNvPr id="4" name="Google Shape;97;g11ad4db0189_1_15">
            <a:extLst>
              <a:ext uri="{FF2B5EF4-FFF2-40B4-BE49-F238E27FC236}">
                <a16:creationId xmlns:a16="http://schemas.microsoft.com/office/drawing/2014/main" id="{68CBCEFC-4209-6804-07FC-A950472A3B95}"/>
              </a:ext>
            </a:extLst>
          </p:cNvPr>
          <p:cNvSpPr/>
          <p:nvPr/>
        </p:nvSpPr>
        <p:spPr>
          <a:xfrm>
            <a:off x="349732" y="2611911"/>
            <a:ext cx="4683907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In this type of balancing the traffic is distributed by a load distributor that will perform the main work equally or according to certain rules. </a:t>
            </a:r>
            <a:endParaRPr lang="en-US" sz="9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7DC56D-F93D-FCA6-836C-384C0CAD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2" y="2129258"/>
            <a:ext cx="5984667" cy="28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a3b863a5_2_1"/>
          <p:cNvSpPr txBox="1"/>
          <p:nvPr/>
        </p:nvSpPr>
        <p:spPr>
          <a:xfrm>
            <a:off x="243200" y="91450"/>
            <a:ext cx="84879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s-PE" sz="6000" b="1" i="0" dirty="0">
                <a:solidFill>
                  <a:srgbClr val="292929"/>
                </a:solidFill>
                <a:effectLst/>
                <a:latin typeface="sohne"/>
              </a:rPr>
              <a:t>Client </a:t>
            </a:r>
            <a:r>
              <a:rPr lang="es-PE" sz="6000" b="1" i="0" dirty="0" err="1">
                <a:solidFill>
                  <a:srgbClr val="292929"/>
                </a:solidFill>
                <a:effectLst/>
                <a:latin typeface="sohne"/>
              </a:rPr>
              <a:t>Side</a:t>
            </a:r>
            <a:r>
              <a:rPr lang="es-PE" sz="6000" b="1" i="0" dirty="0">
                <a:solidFill>
                  <a:srgbClr val="292929"/>
                </a:solidFill>
                <a:effectLst/>
                <a:latin typeface="sohne"/>
              </a:rPr>
              <a:t> Load </a:t>
            </a:r>
            <a:r>
              <a:rPr lang="es-PE" sz="6000" b="1" i="0" dirty="0" err="1">
                <a:solidFill>
                  <a:srgbClr val="292929"/>
                </a:solidFill>
                <a:effectLst/>
                <a:latin typeface="sohne"/>
              </a:rPr>
              <a:t>Balancing</a:t>
            </a:r>
            <a:endParaRPr lang="es-PE" sz="6000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Google Shape;97;g11ad4db0189_1_15">
            <a:extLst>
              <a:ext uri="{FF2B5EF4-FFF2-40B4-BE49-F238E27FC236}">
                <a16:creationId xmlns:a16="http://schemas.microsoft.com/office/drawing/2014/main" id="{68CBCEFC-4209-6804-07FC-A950472A3B95}"/>
              </a:ext>
            </a:extLst>
          </p:cNvPr>
          <p:cNvSpPr/>
          <p:nvPr/>
        </p:nvSpPr>
        <p:spPr>
          <a:xfrm>
            <a:off x="582030" y="2616276"/>
            <a:ext cx="4683907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92929"/>
                </a:solidFill>
                <a:latin typeface="charter"/>
              </a:rPr>
              <a:t>In this case the client handles the load balancing and the client API should know all server instances addresses via hard coded or with a service registry.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EFF7FE-3F51-AC04-B350-A6A3DD1F2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37" y="2088624"/>
            <a:ext cx="664937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08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Microsoft Office PowerPoint</Application>
  <PresentationFormat>Panorámica</PresentationFormat>
  <Paragraphs>143</Paragraphs>
  <Slides>45</Slides>
  <Notes>45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3" baseType="lpstr">
      <vt:lpstr>Arial</vt:lpstr>
      <vt:lpstr>Calibri</vt:lpstr>
      <vt:lpstr>charter</vt:lpstr>
      <vt:lpstr>inter-bold</vt:lpstr>
      <vt:lpstr>inter-regular</vt:lpstr>
      <vt:lpstr>Raleway</vt:lpstr>
      <vt:lpstr>sohne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2023-04-14T20:48:12Z</dcterms:created>
  <dcterms:modified xsi:type="dcterms:W3CDTF">2023-04-14T20:48:16Z</dcterms:modified>
</cp:coreProperties>
</file>