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24"/>
  </p:notesMasterIdLst>
  <p:sldIdLst>
    <p:sldId id="256" r:id="rId2"/>
    <p:sldId id="259" r:id="rId3"/>
    <p:sldId id="257" r:id="rId4"/>
    <p:sldId id="288" r:id="rId5"/>
    <p:sldId id="304" r:id="rId6"/>
    <p:sldId id="261" r:id="rId7"/>
    <p:sldId id="262" r:id="rId8"/>
    <p:sldId id="305" r:id="rId9"/>
    <p:sldId id="306" r:id="rId10"/>
    <p:sldId id="307" r:id="rId11"/>
    <p:sldId id="308" r:id="rId12"/>
    <p:sldId id="309" r:id="rId13"/>
    <p:sldId id="310" r:id="rId14"/>
    <p:sldId id="311" r:id="rId15"/>
    <p:sldId id="316" r:id="rId16"/>
    <p:sldId id="312" r:id="rId17"/>
    <p:sldId id="313" r:id="rId18"/>
    <p:sldId id="314" r:id="rId19"/>
    <p:sldId id="315" r:id="rId20"/>
    <p:sldId id="317" r:id="rId21"/>
    <p:sldId id="318" r:id="rId22"/>
    <p:sldId id="31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zo6Fkp26el7iowz9/x856U7ev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23" autoAdjust="0"/>
  </p:normalViewPr>
  <p:slideViewPr>
    <p:cSldViewPr snapToGrid="0">
      <p:cViewPr varScale="1">
        <p:scale>
          <a:sx n="79" d="100"/>
          <a:sy n="79" d="100"/>
        </p:scale>
        <p:origin x="3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10</a:t>
            </a:fld>
            <a:endParaRPr/>
          </a:p>
        </p:txBody>
      </p:sp>
    </p:spTree>
    <p:extLst>
      <p:ext uri="{BB962C8B-B14F-4D97-AF65-F5344CB8AC3E}">
        <p14:creationId xmlns:p14="http://schemas.microsoft.com/office/powerpoint/2010/main" val="3953165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11</a:t>
            </a:fld>
            <a:endParaRPr/>
          </a:p>
        </p:txBody>
      </p:sp>
    </p:spTree>
    <p:extLst>
      <p:ext uri="{BB962C8B-B14F-4D97-AF65-F5344CB8AC3E}">
        <p14:creationId xmlns:p14="http://schemas.microsoft.com/office/powerpoint/2010/main" val="1660805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12</a:t>
            </a:fld>
            <a:endParaRPr/>
          </a:p>
        </p:txBody>
      </p:sp>
    </p:spTree>
    <p:extLst>
      <p:ext uri="{BB962C8B-B14F-4D97-AF65-F5344CB8AC3E}">
        <p14:creationId xmlns:p14="http://schemas.microsoft.com/office/powerpoint/2010/main" val="2781187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13</a:t>
            </a:fld>
            <a:endParaRPr/>
          </a:p>
        </p:txBody>
      </p:sp>
    </p:spTree>
    <p:extLst>
      <p:ext uri="{BB962C8B-B14F-4D97-AF65-F5344CB8AC3E}">
        <p14:creationId xmlns:p14="http://schemas.microsoft.com/office/powerpoint/2010/main" val="75074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14</a:t>
            </a:fld>
            <a:endParaRPr/>
          </a:p>
        </p:txBody>
      </p:sp>
    </p:spTree>
    <p:extLst>
      <p:ext uri="{BB962C8B-B14F-4D97-AF65-F5344CB8AC3E}">
        <p14:creationId xmlns:p14="http://schemas.microsoft.com/office/powerpoint/2010/main" val="555922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endParaRPr lang="en-US"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15</a:t>
            </a:fld>
            <a:endParaRPr/>
          </a:p>
        </p:txBody>
      </p:sp>
    </p:spTree>
    <p:extLst>
      <p:ext uri="{BB962C8B-B14F-4D97-AF65-F5344CB8AC3E}">
        <p14:creationId xmlns:p14="http://schemas.microsoft.com/office/powerpoint/2010/main" val="307682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16</a:t>
            </a:fld>
            <a:endParaRPr/>
          </a:p>
        </p:txBody>
      </p:sp>
    </p:spTree>
    <p:extLst>
      <p:ext uri="{BB962C8B-B14F-4D97-AF65-F5344CB8AC3E}">
        <p14:creationId xmlns:p14="http://schemas.microsoft.com/office/powerpoint/2010/main" val="302919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17</a:t>
            </a:fld>
            <a:endParaRPr/>
          </a:p>
        </p:txBody>
      </p:sp>
    </p:spTree>
    <p:extLst>
      <p:ext uri="{BB962C8B-B14F-4D97-AF65-F5344CB8AC3E}">
        <p14:creationId xmlns:p14="http://schemas.microsoft.com/office/powerpoint/2010/main" val="3794989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18</a:t>
            </a:fld>
            <a:endParaRPr/>
          </a:p>
        </p:txBody>
      </p:sp>
    </p:spTree>
    <p:extLst>
      <p:ext uri="{BB962C8B-B14F-4D97-AF65-F5344CB8AC3E}">
        <p14:creationId xmlns:p14="http://schemas.microsoft.com/office/powerpoint/2010/main" val="3874350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19</a:t>
            </a:fld>
            <a:endParaRPr/>
          </a:p>
        </p:txBody>
      </p:sp>
    </p:spTree>
    <p:extLst>
      <p:ext uri="{BB962C8B-B14F-4D97-AF65-F5344CB8AC3E}">
        <p14:creationId xmlns:p14="http://schemas.microsoft.com/office/powerpoint/2010/main" val="35533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a3b863a5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g123a3b863a5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20</a:t>
            </a:fld>
            <a:endParaRPr/>
          </a:p>
        </p:txBody>
      </p:sp>
    </p:spTree>
    <p:extLst>
      <p:ext uri="{BB962C8B-B14F-4D97-AF65-F5344CB8AC3E}">
        <p14:creationId xmlns:p14="http://schemas.microsoft.com/office/powerpoint/2010/main" val="276319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21</a:t>
            </a:fld>
            <a:endParaRPr/>
          </a:p>
        </p:txBody>
      </p:sp>
    </p:spTree>
    <p:extLst>
      <p:ext uri="{BB962C8B-B14F-4D97-AF65-F5344CB8AC3E}">
        <p14:creationId xmlns:p14="http://schemas.microsoft.com/office/powerpoint/2010/main" val="165912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22</a:t>
            </a:fld>
            <a:endParaRPr/>
          </a:p>
        </p:txBody>
      </p:sp>
    </p:spTree>
    <p:extLst>
      <p:ext uri="{BB962C8B-B14F-4D97-AF65-F5344CB8AC3E}">
        <p14:creationId xmlns:p14="http://schemas.microsoft.com/office/powerpoint/2010/main" val="34118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1ad4db0189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3" name="Google Shape;93;g11ad4db0189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a3b863a5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07" name="Google Shape;107;g123a3b863a5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56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23a3b863a5_2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g123a3b863a5_2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059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8</a:t>
            </a:fld>
            <a:endParaRPr/>
          </a:p>
        </p:txBody>
      </p:sp>
    </p:spTree>
    <p:extLst>
      <p:ext uri="{BB962C8B-B14F-4D97-AF65-F5344CB8AC3E}">
        <p14:creationId xmlns:p14="http://schemas.microsoft.com/office/powerpoint/2010/main" val="2953506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E"/>
              <a:t>9</a:t>
            </a:fld>
            <a:endParaRPr/>
          </a:p>
        </p:txBody>
      </p:sp>
    </p:spTree>
    <p:extLst>
      <p:ext uri="{BB962C8B-B14F-4D97-AF65-F5344CB8AC3E}">
        <p14:creationId xmlns:p14="http://schemas.microsoft.com/office/powerpoint/2010/main" val="387060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cxnSp>
        <p:nvCxnSpPr>
          <p:cNvPr id="23" name="Google Shape;23;p30"/>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24" name="Google Shape;24;p30"/>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3"/>
        <p:cNvGrpSpPr/>
        <p:nvPr/>
      </p:nvGrpSpPr>
      <p:grpSpPr>
        <a:xfrm>
          <a:off x="0" y="0"/>
          <a:ext cx="0" cy="0"/>
          <a:chOff x="0" y="0"/>
          <a:chExt cx="0" cy="0"/>
        </a:xfrm>
      </p:grpSpPr>
      <p:sp>
        <p:nvSpPr>
          <p:cNvPr id="74" name="Google Shape;7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9"/>
        <p:cNvGrpSpPr/>
        <p:nvPr/>
      </p:nvGrpSpPr>
      <p:grpSpPr>
        <a:xfrm>
          <a:off x="0" y="0"/>
          <a:ext cx="0" cy="0"/>
          <a:chOff x="0" y="0"/>
          <a:chExt cx="0" cy="0"/>
        </a:xfrm>
      </p:grpSpPr>
      <p:sp>
        <p:nvSpPr>
          <p:cNvPr id="80" name="Google Shape;80;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25"/>
        <p:cNvGrpSpPr/>
        <p:nvPr/>
      </p:nvGrpSpPr>
      <p:grpSpPr>
        <a:xfrm>
          <a:off x="0" y="0"/>
          <a:ext cx="0" cy="0"/>
          <a:chOff x="0" y="0"/>
          <a:chExt cx="0" cy="0"/>
        </a:xfrm>
      </p:grpSpPr>
      <p:cxnSp>
        <p:nvCxnSpPr>
          <p:cNvPr id="26" name="Google Shape;26;p31"/>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27" name="Google Shape;27;p31"/>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4"/>
        <p:cNvGrpSpPr/>
        <p:nvPr/>
      </p:nvGrpSpPr>
      <p:grpSpPr>
        <a:xfrm>
          <a:off x="0" y="0"/>
          <a:ext cx="0" cy="0"/>
          <a:chOff x="0" y="0"/>
          <a:chExt cx="0" cy="0"/>
        </a:xfrm>
      </p:grpSpPr>
      <p:sp>
        <p:nvSpPr>
          <p:cNvPr id="35" name="Google Shape;35;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0"/>
        <p:cNvGrpSpPr/>
        <p:nvPr/>
      </p:nvGrpSpPr>
      <p:grpSpPr>
        <a:xfrm>
          <a:off x="0" y="0"/>
          <a:ext cx="0" cy="0"/>
          <a:chOff x="0" y="0"/>
          <a:chExt cx="0" cy="0"/>
        </a:xfrm>
      </p:grpSpPr>
      <p:sp>
        <p:nvSpPr>
          <p:cNvPr id="51" name="Google Shape;5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5"/>
        <p:cNvGrpSpPr/>
        <p:nvPr/>
      </p:nvGrpSpPr>
      <p:grpSpPr>
        <a:xfrm>
          <a:off x="0" y="0"/>
          <a:ext cx="0" cy="0"/>
          <a:chOff x="0" y="0"/>
          <a:chExt cx="0" cy="0"/>
        </a:xfrm>
      </p:grpSpPr>
      <p:sp>
        <p:nvSpPr>
          <p:cNvPr id="56" name="Google Shape;5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8"/>
          <p:cNvSpPr>
            <a:spLocks noGrp="1"/>
          </p:cNvSpPr>
          <p:nvPr>
            <p:ph type="pic" idx="2"/>
          </p:nvPr>
        </p:nvSpPr>
        <p:spPr>
          <a:xfrm>
            <a:off x="5183188" y="987425"/>
            <a:ext cx="6172200" cy="4873625"/>
          </a:xfrm>
          <a:prstGeom prst="rect">
            <a:avLst/>
          </a:prstGeom>
          <a:noFill/>
          <a:ln>
            <a:noFill/>
          </a:ln>
        </p:spPr>
      </p:sp>
      <p:sp>
        <p:nvSpPr>
          <p:cNvPr id="69" name="Google Shape;69;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cxnSp>
        <p:nvCxnSpPr>
          <p:cNvPr id="15" name="Google Shape;15;p29"/>
          <p:cNvCxnSpPr/>
          <p:nvPr/>
        </p:nvCxnSpPr>
        <p:spPr>
          <a:xfrm>
            <a:off x="0" y="6754969"/>
            <a:ext cx="12192000" cy="0"/>
          </a:xfrm>
          <a:prstGeom prst="straightConnector1">
            <a:avLst/>
          </a:prstGeom>
          <a:noFill/>
          <a:ln w="28575" cap="flat" cmpd="sng">
            <a:solidFill>
              <a:srgbClr val="A5A5A5"/>
            </a:solidFill>
            <a:prstDash val="solid"/>
            <a:miter lim="800000"/>
            <a:headEnd type="none" w="sm" len="sm"/>
            <a:tailEnd type="none" w="sm" len="sm"/>
          </a:ln>
        </p:spPr>
      </p:cxnSp>
      <p:cxnSp>
        <p:nvCxnSpPr>
          <p:cNvPr id="16" name="Google Shape;16;p29"/>
          <p:cNvCxnSpPr/>
          <p:nvPr/>
        </p:nvCxnSpPr>
        <p:spPr>
          <a:xfrm>
            <a:off x="0" y="6810777"/>
            <a:ext cx="12192000" cy="0"/>
          </a:xfrm>
          <a:prstGeom prst="straightConnector1">
            <a:avLst/>
          </a:prstGeom>
          <a:noFill/>
          <a:ln w="28575" cap="flat" cmpd="sng">
            <a:solidFill>
              <a:srgbClr val="FFC0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localhost:8761/"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90000" y="1384851"/>
            <a:ext cx="12012000" cy="2044149"/>
          </a:xfrm>
          <a:prstGeom prst="rect">
            <a:avLst/>
          </a:prstGeom>
          <a:noFill/>
          <a:ln>
            <a:noFill/>
          </a:ln>
        </p:spPr>
        <p:txBody>
          <a:bodyPr spcFirstLastPara="1" wrap="square" lIns="0" tIns="12700" rIns="0" bIns="0" anchor="b" anchorCtr="0">
            <a:spAutoFit/>
          </a:bodyPr>
          <a:lstStyle/>
          <a:p>
            <a:pPr marL="12700" marR="0" lvl="0" indent="0" algn="ctr" rtl="0">
              <a:lnSpc>
                <a:spcPct val="100000"/>
              </a:lnSpc>
              <a:spcBef>
                <a:spcPts val="0"/>
              </a:spcBef>
              <a:spcAft>
                <a:spcPts val="0"/>
              </a:spcAft>
              <a:buClr>
                <a:schemeClr val="dk1"/>
              </a:buClr>
              <a:buSzPts val="4800"/>
              <a:buFont typeface="Arial"/>
              <a:buNone/>
            </a:pPr>
            <a:r>
              <a:rPr lang="es-PE" sz="4800" b="1" dirty="0">
                <a:solidFill>
                  <a:schemeClr val="dk1"/>
                </a:solidFill>
              </a:rPr>
              <a:t>Microservices </a:t>
            </a:r>
          </a:p>
          <a:p>
            <a:pPr marL="12700" marR="0" lvl="0" indent="0" algn="ctr" rtl="0">
              <a:lnSpc>
                <a:spcPct val="100000"/>
              </a:lnSpc>
              <a:spcBef>
                <a:spcPts val="0"/>
              </a:spcBef>
              <a:spcAft>
                <a:spcPts val="0"/>
              </a:spcAft>
              <a:buClr>
                <a:schemeClr val="dk1"/>
              </a:buClr>
              <a:buSzPts val="4800"/>
              <a:buFont typeface="Arial"/>
              <a:buNone/>
            </a:pPr>
            <a:endParaRPr lang="es-PE" sz="4800" b="1" dirty="0">
              <a:solidFill>
                <a:schemeClr val="dk1"/>
              </a:solidFill>
            </a:endParaRPr>
          </a:p>
          <a:p>
            <a:pPr marL="12700" marR="0" lvl="0" indent="0" algn="ctr" rtl="0">
              <a:lnSpc>
                <a:spcPct val="100000"/>
              </a:lnSpc>
              <a:spcBef>
                <a:spcPts val="0"/>
              </a:spcBef>
              <a:spcAft>
                <a:spcPts val="0"/>
              </a:spcAft>
              <a:buClr>
                <a:schemeClr val="dk1"/>
              </a:buClr>
              <a:buSzPts val="4800"/>
              <a:buFont typeface="Arial"/>
              <a:buNone/>
            </a:pPr>
            <a:r>
              <a:rPr lang="en-US" sz="3600" b="1" dirty="0">
                <a:solidFill>
                  <a:schemeClr val="dk1"/>
                </a:solidFill>
              </a:rPr>
              <a:t>Part 2 : Eureka Server</a:t>
            </a:r>
            <a:endParaRPr sz="3600" b="1" dirty="0">
              <a:solidFill>
                <a:schemeClr val="dk1"/>
              </a:solidFill>
            </a:endParaRPr>
          </a:p>
        </p:txBody>
      </p:sp>
      <p:pic>
        <p:nvPicPr>
          <p:cNvPr id="90" name="Google Shape;90;p1"/>
          <p:cNvPicPr preferRelativeResize="0"/>
          <p:nvPr/>
        </p:nvPicPr>
        <p:blipFill>
          <a:blip r:embed="rId3">
            <a:alphaModFix/>
          </a:blip>
          <a:stretch>
            <a:fillRect/>
          </a:stretch>
        </p:blipFill>
        <p:spPr>
          <a:xfrm>
            <a:off x="4577450" y="3871675"/>
            <a:ext cx="3037100" cy="2725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Enabling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our</a:t>
            </a:r>
            <a:r>
              <a:rPr lang="es-PE" sz="3600" b="1" dirty="0">
                <a:solidFill>
                  <a:schemeClr val="dk1"/>
                </a:solidFill>
                <a:latin typeface="Arial"/>
                <a:ea typeface="Arial"/>
                <a:cs typeface="Arial"/>
                <a:sym typeface="Arial"/>
              </a:rPr>
              <a:t> Eureka server</a:t>
            </a:r>
          </a:p>
        </p:txBody>
      </p:sp>
      <p:pic>
        <p:nvPicPr>
          <p:cNvPr id="3" name="Imagen 2">
            <a:extLst>
              <a:ext uri="{FF2B5EF4-FFF2-40B4-BE49-F238E27FC236}">
                <a16:creationId xmlns:a16="http://schemas.microsoft.com/office/drawing/2014/main" id="{6E392A8F-F0D8-E585-B5D0-3B67358ECFF7}"/>
              </a:ext>
            </a:extLst>
          </p:cNvPr>
          <p:cNvPicPr>
            <a:picLocks noChangeAspect="1"/>
          </p:cNvPicPr>
          <p:nvPr/>
        </p:nvPicPr>
        <p:blipFill>
          <a:blip r:embed="rId3"/>
          <a:stretch>
            <a:fillRect/>
          </a:stretch>
        </p:blipFill>
        <p:spPr>
          <a:xfrm>
            <a:off x="2896374" y="1908051"/>
            <a:ext cx="6399252" cy="3041898"/>
          </a:xfrm>
          <a:prstGeom prst="rect">
            <a:avLst/>
          </a:prstGeom>
          <a:ln>
            <a:solidFill>
              <a:schemeClr val="tx1"/>
            </a:solidFill>
          </a:ln>
        </p:spPr>
      </p:pic>
    </p:spTree>
    <p:extLst>
      <p:ext uri="{BB962C8B-B14F-4D97-AF65-F5344CB8AC3E}">
        <p14:creationId xmlns:p14="http://schemas.microsoft.com/office/powerpoint/2010/main" val="2278364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Editing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our</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properties</a:t>
            </a:r>
            <a:r>
              <a:rPr lang="es-PE" sz="3600" b="1" dirty="0">
                <a:solidFill>
                  <a:schemeClr val="dk1"/>
                </a:solidFill>
                <a:latin typeface="Arial"/>
                <a:ea typeface="Arial"/>
                <a:cs typeface="Arial"/>
                <a:sym typeface="Arial"/>
              </a:rPr>
              <a:t> file</a:t>
            </a:r>
          </a:p>
        </p:txBody>
      </p:sp>
      <p:pic>
        <p:nvPicPr>
          <p:cNvPr id="4" name="Imagen 3">
            <a:extLst>
              <a:ext uri="{FF2B5EF4-FFF2-40B4-BE49-F238E27FC236}">
                <a16:creationId xmlns:a16="http://schemas.microsoft.com/office/drawing/2014/main" id="{88047211-559E-7AD9-6CB6-503E4A92F960}"/>
              </a:ext>
            </a:extLst>
          </p:cNvPr>
          <p:cNvPicPr>
            <a:picLocks noChangeAspect="1"/>
          </p:cNvPicPr>
          <p:nvPr/>
        </p:nvPicPr>
        <p:blipFill>
          <a:blip r:embed="rId3"/>
          <a:stretch>
            <a:fillRect/>
          </a:stretch>
        </p:blipFill>
        <p:spPr>
          <a:xfrm>
            <a:off x="1861546" y="1495155"/>
            <a:ext cx="8468907" cy="3867690"/>
          </a:xfrm>
          <a:prstGeom prst="rect">
            <a:avLst/>
          </a:prstGeom>
          <a:ln>
            <a:solidFill>
              <a:schemeClr val="tx1"/>
            </a:solidFill>
          </a:ln>
        </p:spPr>
      </p:pic>
    </p:spTree>
    <p:extLst>
      <p:ext uri="{BB962C8B-B14F-4D97-AF65-F5344CB8AC3E}">
        <p14:creationId xmlns:p14="http://schemas.microsoft.com/office/powerpoint/2010/main" val="1594169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Connecting the User service to Eureka</a:t>
            </a:r>
            <a:endParaRPr dirty="0"/>
          </a:p>
        </p:txBody>
      </p:sp>
      <p:pic>
        <p:nvPicPr>
          <p:cNvPr id="11266" name="Picture 2" descr="Imágenes de Codificar | Vectores, fotos de stock y PSD gratuitos">
            <a:extLst>
              <a:ext uri="{FF2B5EF4-FFF2-40B4-BE49-F238E27FC236}">
                <a16:creationId xmlns:a16="http://schemas.microsoft.com/office/drawing/2014/main" id="{F108ED6E-862D-1DB1-4396-CC5ADA7E4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750" y="843278"/>
            <a:ext cx="5642499" cy="564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91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Connecting the User service to Eureka</a:t>
            </a:r>
            <a:endParaRPr dirty="0"/>
          </a:p>
        </p:txBody>
      </p:sp>
      <p:pic>
        <p:nvPicPr>
          <p:cNvPr id="3" name="Imagen 2">
            <a:extLst>
              <a:ext uri="{FF2B5EF4-FFF2-40B4-BE49-F238E27FC236}">
                <a16:creationId xmlns:a16="http://schemas.microsoft.com/office/drawing/2014/main" id="{EA4F4994-D91A-DA62-5E0F-54913803A8FC}"/>
              </a:ext>
            </a:extLst>
          </p:cNvPr>
          <p:cNvPicPr>
            <a:picLocks noChangeAspect="1"/>
          </p:cNvPicPr>
          <p:nvPr/>
        </p:nvPicPr>
        <p:blipFill>
          <a:blip r:embed="rId3"/>
          <a:stretch>
            <a:fillRect/>
          </a:stretch>
        </p:blipFill>
        <p:spPr>
          <a:xfrm>
            <a:off x="202755" y="982494"/>
            <a:ext cx="4069528" cy="5126476"/>
          </a:xfrm>
          <a:prstGeom prst="rect">
            <a:avLst/>
          </a:prstGeom>
          <a:ln>
            <a:solidFill>
              <a:schemeClr val="tx1"/>
            </a:solidFill>
          </a:ln>
        </p:spPr>
      </p:pic>
      <p:pic>
        <p:nvPicPr>
          <p:cNvPr id="4" name="Imagen 3">
            <a:extLst>
              <a:ext uri="{FF2B5EF4-FFF2-40B4-BE49-F238E27FC236}">
                <a16:creationId xmlns:a16="http://schemas.microsoft.com/office/drawing/2014/main" id="{E20E208D-2D4E-FC28-685F-C446D0271EE7}"/>
              </a:ext>
            </a:extLst>
          </p:cNvPr>
          <p:cNvPicPr>
            <a:picLocks noChangeAspect="1"/>
          </p:cNvPicPr>
          <p:nvPr/>
        </p:nvPicPr>
        <p:blipFill>
          <a:blip r:embed="rId4"/>
          <a:stretch>
            <a:fillRect/>
          </a:stretch>
        </p:blipFill>
        <p:spPr>
          <a:xfrm>
            <a:off x="4428161" y="982494"/>
            <a:ext cx="3526046" cy="5126476"/>
          </a:xfrm>
          <a:prstGeom prst="rect">
            <a:avLst/>
          </a:prstGeom>
          <a:ln>
            <a:solidFill>
              <a:schemeClr val="tx1"/>
            </a:solidFill>
          </a:ln>
        </p:spPr>
      </p:pic>
      <p:pic>
        <p:nvPicPr>
          <p:cNvPr id="6" name="Imagen 5">
            <a:extLst>
              <a:ext uri="{FF2B5EF4-FFF2-40B4-BE49-F238E27FC236}">
                <a16:creationId xmlns:a16="http://schemas.microsoft.com/office/drawing/2014/main" id="{5435F372-B4CF-51EA-5F85-5F1B5B91F68F}"/>
              </a:ext>
            </a:extLst>
          </p:cNvPr>
          <p:cNvPicPr>
            <a:picLocks noChangeAspect="1"/>
          </p:cNvPicPr>
          <p:nvPr/>
        </p:nvPicPr>
        <p:blipFill>
          <a:blip r:embed="rId5"/>
          <a:stretch>
            <a:fillRect/>
          </a:stretch>
        </p:blipFill>
        <p:spPr>
          <a:xfrm>
            <a:off x="8110085" y="982494"/>
            <a:ext cx="3526047" cy="5126476"/>
          </a:xfrm>
          <a:prstGeom prst="rect">
            <a:avLst/>
          </a:prstGeom>
          <a:ln>
            <a:solidFill>
              <a:schemeClr val="tx1"/>
            </a:solidFill>
          </a:ln>
        </p:spPr>
      </p:pic>
    </p:spTree>
    <p:extLst>
      <p:ext uri="{BB962C8B-B14F-4D97-AF65-F5344CB8AC3E}">
        <p14:creationId xmlns:p14="http://schemas.microsoft.com/office/powerpoint/2010/main" val="97413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Connecting the User service to Eureka</a:t>
            </a:r>
            <a:endParaRPr dirty="0"/>
          </a:p>
        </p:txBody>
      </p:sp>
      <p:pic>
        <p:nvPicPr>
          <p:cNvPr id="8" name="Imagen 7">
            <a:extLst>
              <a:ext uri="{FF2B5EF4-FFF2-40B4-BE49-F238E27FC236}">
                <a16:creationId xmlns:a16="http://schemas.microsoft.com/office/drawing/2014/main" id="{FE9AFD8A-43CB-D5CE-18FA-DC2D3050D186}"/>
              </a:ext>
            </a:extLst>
          </p:cNvPr>
          <p:cNvPicPr>
            <a:picLocks noChangeAspect="1"/>
          </p:cNvPicPr>
          <p:nvPr/>
        </p:nvPicPr>
        <p:blipFill>
          <a:blip r:embed="rId3"/>
          <a:stretch>
            <a:fillRect/>
          </a:stretch>
        </p:blipFill>
        <p:spPr>
          <a:xfrm>
            <a:off x="751729" y="2380669"/>
            <a:ext cx="10688542" cy="4134427"/>
          </a:xfrm>
          <a:prstGeom prst="rect">
            <a:avLst/>
          </a:prstGeom>
          <a:ln>
            <a:solidFill>
              <a:schemeClr val="tx1"/>
            </a:solidFill>
          </a:ln>
        </p:spPr>
      </p:pic>
      <p:sp>
        <p:nvSpPr>
          <p:cNvPr id="9" name="CuadroTexto 8">
            <a:extLst>
              <a:ext uri="{FF2B5EF4-FFF2-40B4-BE49-F238E27FC236}">
                <a16:creationId xmlns:a16="http://schemas.microsoft.com/office/drawing/2014/main" id="{E24C2ED2-9D9F-1629-3240-00D83DC98807}"/>
              </a:ext>
            </a:extLst>
          </p:cNvPr>
          <p:cNvSpPr txBox="1"/>
          <p:nvPr/>
        </p:nvSpPr>
        <p:spPr>
          <a:xfrm>
            <a:off x="300779" y="947331"/>
            <a:ext cx="6108970" cy="1169551"/>
          </a:xfrm>
          <a:prstGeom prst="rect">
            <a:avLst/>
          </a:prstGeom>
          <a:noFill/>
        </p:spPr>
        <p:txBody>
          <a:bodyPr wrap="square">
            <a:spAutoFit/>
          </a:bodyPr>
          <a:lstStyle/>
          <a:p>
            <a:r>
              <a:rPr lang="es-PE" dirty="0" err="1"/>
              <a:t>Configuration</a:t>
            </a:r>
            <a:r>
              <a:rPr lang="es-PE" dirty="0"/>
              <a:t> in </a:t>
            </a:r>
            <a:r>
              <a:rPr lang="es-PE" dirty="0" err="1"/>
              <a:t>the</a:t>
            </a:r>
            <a:r>
              <a:rPr lang="es-PE" dirty="0"/>
              <a:t> </a:t>
            </a:r>
            <a:r>
              <a:rPr lang="es-PE" dirty="0" err="1"/>
              <a:t>application.properties</a:t>
            </a:r>
            <a:r>
              <a:rPr lang="es-PE" dirty="0"/>
              <a:t> file :</a:t>
            </a:r>
          </a:p>
          <a:p>
            <a:pPr marL="285750" indent="-285750">
              <a:buFont typeface="Arial" panose="020B0604020202020204" pitchFamily="34" charset="0"/>
              <a:buChar char="•"/>
            </a:pPr>
            <a:r>
              <a:rPr lang="es-PE" dirty="0" err="1"/>
              <a:t>Assign</a:t>
            </a:r>
            <a:r>
              <a:rPr lang="es-PE" dirty="0"/>
              <a:t> </a:t>
            </a:r>
            <a:r>
              <a:rPr lang="es-PE" dirty="0" err="1"/>
              <a:t>an</a:t>
            </a:r>
            <a:r>
              <a:rPr lang="es-PE" dirty="0"/>
              <a:t> </a:t>
            </a:r>
            <a:r>
              <a:rPr lang="es-PE" dirty="0" err="1"/>
              <a:t>application</a:t>
            </a:r>
            <a:r>
              <a:rPr lang="es-PE" dirty="0"/>
              <a:t> </a:t>
            </a:r>
            <a:r>
              <a:rPr lang="es-PE" dirty="0" err="1"/>
              <a:t>name</a:t>
            </a:r>
            <a:r>
              <a:rPr lang="es-PE" dirty="0"/>
              <a:t> in Spring.</a:t>
            </a:r>
          </a:p>
          <a:p>
            <a:pPr marL="285750" indent="-285750">
              <a:buFont typeface="Arial" panose="020B0604020202020204" pitchFamily="34" charset="0"/>
              <a:buChar char="•"/>
            </a:pPr>
            <a:r>
              <a:rPr lang="es-PE" dirty="0"/>
              <a:t>PORT:0 </a:t>
            </a:r>
            <a:r>
              <a:rPr lang="es-PE" dirty="0" err="1"/>
              <a:t>is</a:t>
            </a:r>
            <a:r>
              <a:rPr lang="es-PE" dirty="0"/>
              <a:t> set, so </a:t>
            </a:r>
            <a:r>
              <a:rPr lang="es-PE" dirty="0" err="1"/>
              <a:t>that</a:t>
            </a:r>
            <a:r>
              <a:rPr lang="es-PE" dirty="0"/>
              <a:t> </a:t>
            </a:r>
            <a:r>
              <a:rPr lang="es-PE" dirty="0" err="1"/>
              <a:t>the</a:t>
            </a:r>
            <a:r>
              <a:rPr lang="es-PE" dirty="0"/>
              <a:t> </a:t>
            </a:r>
            <a:r>
              <a:rPr lang="es-PE" dirty="0" err="1"/>
              <a:t>application</a:t>
            </a:r>
            <a:r>
              <a:rPr lang="es-PE" dirty="0"/>
              <a:t> </a:t>
            </a:r>
            <a:r>
              <a:rPr lang="es-PE" dirty="0" err="1"/>
              <a:t>itself</a:t>
            </a:r>
            <a:r>
              <a:rPr lang="es-PE" dirty="0"/>
              <a:t> </a:t>
            </a:r>
            <a:r>
              <a:rPr lang="es-PE" dirty="0" err="1"/>
              <a:t>assigns</a:t>
            </a:r>
            <a:r>
              <a:rPr lang="es-PE" dirty="0"/>
              <a:t> </a:t>
            </a:r>
            <a:r>
              <a:rPr lang="es-PE" dirty="0" err="1"/>
              <a:t>an</a:t>
            </a:r>
            <a:r>
              <a:rPr lang="es-PE" dirty="0"/>
              <a:t> </a:t>
            </a:r>
            <a:r>
              <a:rPr lang="es-PE" dirty="0" err="1"/>
              <a:t>available</a:t>
            </a:r>
            <a:r>
              <a:rPr lang="es-PE" dirty="0"/>
              <a:t> </a:t>
            </a:r>
            <a:r>
              <a:rPr lang="es-PE" dirty="0" err="1"/>
              <a:t>port</a:t>
            </a:r>
            <a:r>
              <a:rPr lang="es-PE" dirty="0"/>
              <a:t>.</a:t>
            </a:r>
          </a:p>
          <a:p>
            <a:pPr marL="285750" indent="-285750">
              <a:buFont typeface="Arial" panose="020B0604020202020204" pitchFamily="34" charset="0"/>
              <a:buChar char="•"/>
            </a:pPr>
            <a:r>
              <a:rPr lang="es-PE" dirty="0"/>
              <a:t>Set </a:t>
            </a:r>
            <a:r>
              <a:rPr lang="es-PE" dirty="0" err="1"/>
              <a:t>an</a:t>
            </a:r>
            <a:r>
              <a:rPr lang="es-PE" dirty="0"/>
              <a:t> id </a:t>
            </a:r>
            <a:r>
              <a:rPr lang="es-PE" dirty="0" err="1"/>
              <a:t>of</a:t>
            </a:r>
            <a:r>
              <a:rPr lang="es-PE" dirty="0"/>
              <a:t> </a:t>
            </a:r>
            <a:r>
              <a:rPr lang="es-PE" dirty="0" err="1"/>
              <a:t>an</a:t>
            </a:r>
            <a:r>
              <a:rPr lang="es-PE" dirty="0"/>
              <a:t> </a:t>
            </a:r>
            <a:r>
              <a:rPr lang="es-PE" dirty="0" err="1"/>
              <a:t>instance</a:t>
            </a:r>
            <a:r>
              <a:rPr lang="es-PE" dirty="0"/>
              <a:t> </a:t>
            </a:r>
            <a:r>
              <a:rPr lang="es-PE" dirty="0" err="1"/>
              <a:t>of</a:t>
            </a:r>
            <a:r>
              <a:rPr lang="es-PE" dirty="0"/>
              <a:t> eureka, use a </a:t>
            </a:r>
            <a:r>
              <a:rPr lang="es-PE" dirty="0" err="1"/>
              <a:t>random</a:t>
            </a:r>
            <a:r>
              <a:rPr lang="es-PE" dirty="0"/>
              <a:t> </a:t>
            </a:r>
            <a:r>
              <a:rPr lang="es-PE" dirty="0" err="1"/>
              <a:t>to</a:t>
            </a:r>
            <a:r>
              <a:rPr lang="es-PE" dirty="0"/>
              <a:t> </a:t>
            </a:r>
            <a:r>
              <a:rPr lang="es-PE" dirty="0" err="1"/>
              <a:t>make</a:t>
            </a:r>
            <a:r>
              <a:rPr lang="es-PE" dirty="0"/>
              <a:t> </a:t>
            </a:r>
            <a:r>
              <a:rPr lang="es-PE" dirty="0" err="1"/>
              <a:t>it</a:t>
            </a:r>
            <a:r>
              <a:rPr lang="es-PE" dirty="0"/>
              <a:t> </a:t>
            </a:r>
            <a:r>
              <a:rPr lang="es-PE" dirty="0" err="1"/>
              <a:t>unique</a:t>
            </a:r>
            <a:endParaRPr lang="es-PE" dirty="0"/>
          </a:p>
          <a:p>
            <a:pPr marL="285750" indent="-285750">
              <a:buFont typeface="Arial" panose="020B0604020202020204" pitchFamily="34" charset="0"/>
              <a:buChar char="•"/>
            </a:pPr>
            <a:r>
              <a:rPr lang="es-PE" dirty="0" err="1"/>
              <a:t>Specify</a:t>
            </a:r>
            <a:r>
              <a:rPr lang="es-PE" dirty="0"/>
              <a:t> </a:t>
            </a:r>
            <a:r>
              <a:rPr lang="es-PE" dirty="0" err="1"/>
              <a:t>the</a:t>
            </a:r>
            <a:r>
              <a:rPr lang="es-PE" dirty="0"/>
              <a:t> URL </a:t>
            </a:r>
            <a:r>
              <a:rPr lang="es-PE" dirty="0" err="1"/>
              <a:t>of</a:t>
            </a:r>
            <a:r>
              <a:rPr lang="es-PE" dirty="0"/>
              <a:t> </a:t>
            </a:r>
            <a:r>
              <a:rPr lang="es-PE" dirty="0" err="1"/>
              <a:t>the</a:t>
            </a:r>
            <a:r>
              <a:rPr lang="es-PE" dirty="0"/>
              <a:t> Eureka server</a:t>
            </a:r>
          </a:p>
        </p:txBody>
      </p:sp>
    </p:spTree>
    <p:extLst>
      <p:ext uri="{BB962C8B-B14F-4D97-AF65-F5344CB8AC3E}">
        <p14:creationId xmlns:p14="http://schemas.microsoft.com/office/powerpoint/2010/main" val="45977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Eureka Peer Awareness (/Eureka)</a:t>
            </a:r>
            <a:endParaRPr dirty="0"/>
          </a:p>
        </p:txBody>
      </p:sp>
      <p:sp>
        <p:nvSpPr>
          <p:cNvPr id="9" name="CuadroTexto 8">
            <a:extLst>
              <a:ext uri="{FF2B5EF4-FFF2-40B4-BE49-F238E27FC236}">
                <a16:creationId xmlns:a16="http://schemas.microsoft.com/office/drawing/2014/main" id="{E24C2ED2-9D9F-1629-3240-00D83DC98807}"/>
              </a:ext>
            </a:extLst>
          </p:cNvPr>
          <p:cNvSpPr txBox="1"/>
          <p:nvPr/>
        </p:nvSpPr>
        <p:spPr>
          <a:xfrm>
            <a:off x="300779" y="1189773"/>
            <a:ext cx="11673970" cy="523220"/>
          </a:xfrm>
          <a:prstGeom prst="rect">
            <a:avLst/>
          </a:prstGeom>
          <a:noFill/>
        </p:spPr>
        <p:txBody>
          <a:bodyPr wrap="square">
            <a:spAutoFit/>
          </a:bodyPr>
          <a:lstStyle/>
          <a:p>
            <a:r>
              <a:rPr lang="en-US" dirty="0"/>
              <a:t>It let us to have two registry instances that can share with each other the contents of the registry (the registered clients) so they can implement resiliency and those clients can find each other contacting the instance that they know.</a:t>
            </a:r>
            <a:endParaRPr lang="es-PE" dirty="0"/>
          </a:p>
        </p:txBody>
      </p:sp>
      <p:pic>
        <p:nvPicPr>
          <p:cNvPr id="11" name="Imagen 10">
            <a:extLst>
              <a:ext uri="{FF2B5EF4-FFF2-40B4-BE49-F238E27FC236}">
                <a16:creationId xmlns:a16="http://schemas.microsoft.com/office/drawing/2014/main" id="{8BBC59A7-915C-712C-1D44-4F2C99A8B989}"/>
              </a:ext>
            </a:extLst>
          </p:cNvPr>
          <p:cNvPicPr>
            <a:picLocks noChangeAspect="1"/>
          </p:cNvPicPr>
          <p:nvPr/>
        </p:nvPicPr>
        <p:blipFill>
          <a:blip r:embed="rId3"/>
          <a:stretch>
            <a:fillRect/>
          </a:stretch>
        </p:blipFill>
        <p:spPr>
          <a:xfrm>
            <a:off x="5315072" y="1982450"/>
            <a:ext cx="6659677" cy="2746444"/>
          </a:xfrm>
          <a:prstGeom prst="rect">
            <a:avLst/>
          </a:prstGeom>
        </p:spPr>
      </p:pic>
      <p:sp>
        <p:nvSpPr>
          <p:cNvPr id="13" name="CuadroTexto 12">
            <a:extLst>
              <a:ext uri="{FF2B5EF4-FFF2-40B4-BE49-F238E27FC236}">
                <a16:creationId xmlns:a16="http://schemas.microsoft.com/office/drawing/2014/main" id="{05D71134-1610-CF3D-460E-E05D4DA6997B}"/>
              </a:ext>
            </a:extLst>
          </p:cNvPr>
          <p:cNvSpPr txBox="1"/>
          <p:nvPr/>
        </p:nvSpPr>
        <p:spPr>
          <a:xfrm>
            <a:off x="300779" y="1982450"/>
            <a:ext cx="4874336" cy="2893100"/>
          </a:xfrm>
          <a:prstGeom prst="rect">
            <a:avLst/>
          </a:prstGeom>
          <a:noFill/>
        </p:spPr>
        <p:txBody>
          <a:bodyPr wrap="square">
            <a:spAutoFit/>
          </a:bodyPr>
          <a:lstStyle/>
          <a:p>
            <a:pPr algn="l">
              <a:buFont typeface="+mj-lt"/>
              <a:buAutoNum type="arabicPeriod"/>
            </a:pPr>
            <a:r>
              <a:rPr lang="en-US" b="0" i="0" dirty="0">
                <a:solidFill>
                  <a:srgbClr val="232323"/>
                </a:solidFill>
                <a:effectLst/>
                <a:latin typeface="Lato" panose="020F0502020204030203" pitchFamily="34" charset="0"/>
              </a:rPr>
              <a:t>The Replica mode </a:t>
            </a:r>
            <a:r>
              <a:rPr lang="en-US" b="1" i="0" dirty="0">
                <a:solidFill>
                  <a:srgbClr val="232323"/>
                </a:solidFill>
                <a:effectLst/>
                <a:latin typeface="Lato" panose="020F0502020204030203" pitchFamily="34" charset="0"/>
              </a:rPr>
              <a:t>will NOT work if you use the same hostname</a:t>
            </a:r>
            <a:r>
              <a:rPr lang="en-US" b="0" i="0" dirty="0">
                <a:solidFill>
                  <a:srgbClr val="232323"/>
                </a:solidFill>
                <a:effectLst/>
                <a:latin typeface="Lato" panose="020F0502020204030203" pitchFamily="34" charset="0"/>
              </a:rPr>
              <a:t> in both instances. That means that you need to give your host two different aliases.</a:t>
            </a:r>
          </a:p>
          <a:p>
            <a:pPr algn="l">
              <a:buFont typeface="+mj-lt"/>
              <a:buAutoNum type="arabicPeriod"/>
            </a:pPr>
            <a:endParaRPr lang="en-US" dirty="0">
              <a:solidFill>
                <a:srgbClr val="232323"/>
              </a:solidFill>
              <a:latin typeface="Lato" panose="020F0502020204030203" pitchFamily="34" charset="0"/>
            </a:endParaRPr>
          </a:p>
          <a:p>
            <a:pPr algn="l">
              <a:buFont typeface="+mj-lt"/>
              <a:buAutoNum type="arabicPeriod"/>
            </a:pPr>
            <a:r>
              <a:rPr lang="en-US" b="0" i="0" dirty="0">
                <a:solidFill>
                  <a:srgbClr val="232323"/>
                </a:solidFill>
                <a:effectLst/>
                <a:latin typeface="Lato" panose="020F0502020204030203" pitchFamily="34" charset="0"/>
              </a:rPr>
              <a:t>The Replica mode </a:t>
            </a:r>
            <a:r>
              <a:rPr lang="en-US" b="1" i="0" dirty="0">
                <a:solidFill>
                  <a:srgbClr val="232323"/>
                </a:solidFill>
                <a:effectLst/>
                <a:latin typeface="Lato" panose="020F0502020204030203" pitchFamily="34" charset="0"/>
              </a:rPr>
              <a:t>will NOT work if you use different application names</a:t>
            </a:r>
            <a:r>
              <a:rPr lang="en-US" b="0" i="0" dirty="0">
                <a:solidFill>
                  <a:srgbClr val="232323"/>
                </a:solidFill>
                <a:effectLst/>
                <a:latin typeface="Lato" panose="020F0502020204030203" pitchFamily="34" charset="0"/>
              </a:rPr>
              <a:t> in both instances. It makes sense since the application itself is the same, it's just that we're replicating it.</a:t>
            </a:r>
          </a:p>
          <a:p>
            <a:pPr algn="l">
              <a:buFont typeface="+mj-lt"/>
              <a:buAutoNum type="arabicPeriod"/>
            </a:pPr>
            <a:endParaRPr lang="en-US" b="0" i="0" dirty="0">
              <a:solidFill>
                <a:srgbClr val="232323"/>
              </a:solidFill>
              <a:effectLst/>
              <a:latin typeface="Lato" panose="020F0502020204030203" pitchFamily="34" charset="0"/>
            </a:endParaRPr>
          </a:p>
          <a:p>
            <a:pPr algn="l">
              <a:buFont typeface="+mj-lt"/>
              <a:buAutoNum type="arabicPeriod"/>
            </a:pPr>
            <a:r>
              <a:rPr lang="en-US" b="0" i="0" dirty="0">
                <a:solidFill>
                  <a:srgbClr val="232323"/>
                </a:solidFill>
                <a:effectLst/>
                <a:latin typeface="Lato" panose="020F0502020204030203" pitchFamily="34" charset="0"/>
              </a:rPr>
              <a:t>The magic behind the Replica mode is as simple as </a:t>
            </a:r>
            <a:r>
              <a:rPr lang="en-US" b="1" i="0" dirty="0">
                <a:solidFill>
                  <a:srgbClr val="232323"/>
                </a:solidFill>
                <a:effectLst/>
                <a:latin typeface="Lato" panose="020F0502020204030203" pitchFamily="34" charset="0"/>
              </a:rPr>
              <a:t>configuring each instance to register in another one</a:t>
            </a:r>
            <a:r>
              <a:rPr lang="en-US" b="0" i="0" dirty="0">
                <a:solidFill>
                  <a:srgbClr val="232323"/>
                </a:solidFill>
                <a:effectLst/>
                <a:latin typeface="Lato" panose="020F0502020204030203" pitchFamily="34" charset="0"/>
              </a:rPr>
              <a:t>. You can extend this to as many instances as you like, as long as you keep connecting all the edges </a:t>
            </a:r>
          </a:p>
        </p:txBody>
      </p:sp>
      <p:sp>
        <p:nvSpPr>
          <p:cNvPr id="14" name="CuadroTexto 13">
            <a:extLst>
              <a:ext uri="{FF2B5EF4-FFF2-40B4-BE49-F238E27FC236}">
                <a16:creationId xmlns:a16="http://schemas.microsoft.com/office/drawing/2014/main" id="{7439F229-B3E4-ED5E-D92B-987C7AFA6F30}"/>
              </a:ext>
            </a:extLst>
          </p:cNvPr>
          <p:cNvSpPr txBox="1"/>
          <p:nvPr/>
        </p:nvSpPr>
        <p:spPr>
          <a:xfrm>
            <a:off x="300779" y="5290921"/>
            <a:ext cx="11673970" cy="523220"/>
          </a:xfrm>
          <a:prstGeom prst="rect">
            <a:avLst/>
          </a:prstGeom>
          <a:noFill/>
        </p:spPr>
        <p:txBody>
          <a:bodyPr wrap="square">
            <a:spAutoFit/>
          </a:bodyPr>
          <a:lstStyle/>
          <a:p>
            <a:r>
              <a:rPr lang="en-US" dirty="0"/>
              <a:t>Since in our project we are not having any replicas, The Eureka server is pointing to the registered-replicas at </a:t>
            </a:r>
            <a:r>
              <a:rPr lang="es-PE" b="1" i="0" dirty="0">
                <a:solidFill>
                  <a:srgbClr val="212529"/>
                </a:solidFill>
                <a:effectLst/>
                <a:latin typeface="varela_roundregular"/>
              </a:rPr>
              <a:t>http://localhost:8761/eureka/ </a:t>
            </a:r>
            <a:r>
              <a:rPr lang="en-US" dirty="0"/>
              <a:t>but marking it as unavailable , for that reason we are going to use </a:t>
            </a:r>
            <a:r>
              <a:rPr lang="es-PE" b="0" i="0" dirty="0">
                <a:solidFill>
                  <a:srgbClr val="212529"/>
                </a:solidFill>
                <a:effectLst/>
                <a:latin typeface="varela_roundregular"/>
                <a:hlinkClick r:id="rId4"/>
              </a:rPr>
              <a:t>http://localhost:8761</a:t>
            </a:r>
            <a:r>
              <a:rPr lang="es-PE" b="0" i="0" dirty="0">
                <a:solidFill>
                  <a:srgbClr val="212529"/>
                </a:solidFill>
                <a:effectLst/>
                <a:latin typeface="varela_roundregular"/>
              </a:rPr>
              <a:t> </a:t>
            </a:r>
            <a:r>
              <a:rPr lang="en-US" dirty="0"/>
              <a:t>to enter to our server.</a:t>
            </a:r>
            <a:endParaRPr lang="es-PE" dirty="0"/>
          </a:p>
        </p:txBody>
      </p:sp>
    </p:spTree>
    <p:extLst>
      <p:ext uri="{BB962C8B-B14F-4D97-AF65-F5344CB8AC3E}">
        <p14:creationId xmlns:p14="http://schemas.microsoft.com/office/powerpoint/2010/main" val="301260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Connecting the User service to Eureka</a:t>
            </a:r>
            <a:endParaRPr dirty="0"/>
          </a:p>
        </p:txBody>
      </p:sp>
      <p:pic>
        <p:nvPicPr>
          <p:cNvPr id="5" name="Imagen 4">
            <a:extLst>
              <a:ext uri="{FF2B5EF4-FFF2-40B4-BE49-F238E27FC236}">
                <a16:creationId xmlns:a16="http://schemas.microsoft.com/office/drawing/2014/main" id="{7003960B-DF6A-6CF6-3FE5-80A4EDFDFE94}"/>
              </a:ext>
            </a:extLst>
          </p:cNvPr>
          <p:cNvPicPr>
            <a:picLocks noChangeAspect="1"/>
          </p:cNvPicPr>
          <p:nvPr/>
        </p:nvPicPr>
        <p:blipFill>
          <a:blip r:embed="rId3"/>
          <a:stretch>
            <a:fillRect/>
          </a:stretch>
        </p:blipFill>
        <p:spPr>
          <a:xfrm>
            <a:off x="751729" y="1380775"/>
            <a:ext cx="10688542" cy="5010849"/>
          </a:xfrm>
          <a:prstGeom prst="rect">
            <a:avLst/>
          </a:prstGeom>
          <a:ln>
            <a:solidFill>
              <a:schemeClr val="tx1"/>
            </a:solidFill>
          </a:ln>
        </p:spPr>
      </p:pic>
      <p:sp>
        <p:nvSpPr>
          <p:cNvPr id="3" name="CuadroTexto 2">
            <a:extLst>
              <a:ext uri="{FF2B5EF4-FFF2-40B4-BE49-F238E27FC236}">
                <a16:creationId xmlns:a16="http://schemas.microsoft.com/office/drawing/2014/main" id="{76D67AC1-DE6D-1DD7-2064-880BF607A2D0}"/>
              </a:ext>
            </a:extLst>
          </p:cNvPr>
          <p:cNvSpPr txBox="1"/>
          <p:nvPr/>
        </p:nvSpPr>
        <p:spPr>
          <a:xfrm>
            <a:off x="369651" y="843278"/>
            <a:ext cx="6108970" cy="307777"/>
          </a:xfrm>
          <a:prstGeom prst="rect">
            <a:avLst/>
          </a:prstGeom>
          <a:noFill/>
        </p:spPr>
        <p:txBody>
          <a:bodyPr wrap="square">
            <a:spAutoFit/>
          </a:bodyPr>
          <a:lstStyle/>
          <a:p>
            <a:r>
              <a:rPr lang="es-PE" dirty="0" err="1"/>
              <a:t>The</a:t>
            </a:r>
            <a:r>
              <a:rPr lang="es-PE" dirty="0"/>
              <a:t> </a:t>
            </a:r>
            <a:r>
              <a:rPr lang="es-PE" b="1" dirty="0"/>
              <a:t>@EnableEurekaClient</a:t>
            </a:r>
            <a:r>
              <a:rPr lang="es-PE" dirty="0"/>
              <a:t> </a:t>
            </a:r>
            <a:r>
              <a:rPr lang="es-PE" dirty="0" err="1"/>
              <a:t>notation</a:t>
            </a:r>
            <a:r>
              <a:rPr lang="es-PE" dirty="0"/>
              <a:t> </a:t>
            </a:r>
            <a:r>
              <a:rPr lang="es-PE" dirty="0" err="1"/>
              <a:t>is</a:t>
            </a:r>
            <a:r>
              <a:rPr lang="es-PE" dirty="0"/>
              <a:t> </a:t>
            </a:r>
            <a:r>
              <a:rPr lang="es-PE" dirty="0" err="1"/>
              <a:t>added</a:t>
            </a:r>
            <a:r>
              <a:rPr lang="es-PE" dirty="0"/>
              <a:t>.</a:t>
            </a:r>
          </a:p>
        </p:txBody>
      </p:sp>
    </p:spTree>
    <p:extLst>
      <p:ext uri="{BB962C8B-B14F-4D97-AF65-F5344CB8AC3E}">
        <p14:creationId xmlns:p14="http://schemas.microsoft.com/office/powerpoint/2010/main" val="408212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Testing our services</a:t>
            </a:r>
            <a:endParaRPr dirty="0"/>
          </a:p>
        </p:txBody>
      </p:sp>
      <p:pic>
        <p:nvPicPr>
          <p:cNvPr id="1026" name="Picture 2" descr="Software services Vectors &amp; Illustrations for Free Download | Freepik">
            <a:extLst>
              <a:ext uri="{FF2B5EF4-FFF2-40B4-BE49-F238E27FC236}">
                <a16:creationId xmlns:a16="http://schemas.microsoft.com/office/drawing/2014/main" id="{7A452BDD-C8DB-BC8B-6E88-8D586B193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675" y="1557236"/>
            <a:ext cx="596265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02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Testing our Services </a:t>
            </a:r>
            <a:endParaRPr dirty="0"/>
          </a:p>
        </p:txBody>
      </p:sp>
      <p:sp>
        <p:nvSpPr>
          <p:cNvPr id="3" name="CuadroTexto 2">
            <a:extLst>
              <a:ext uri="{FF2B5EF4-FFF2-40B4-BE49-F238E27FC236}">
                <a16:creationId xmlns:a16="http://schemas.microsoft.com/office/drawing/2014/main" id="{76D67AC1-DE6D-1DD7-2064-880BF607A2D0}"/>
              </a:ext>
            </a:extLst>
          </p:cNvPr>
          <p:cNvSpPr txBox="1"/>
          <p:nvPr/>
        </p:nvSpPr>
        <p:spPr>
          <a:xfrm>
            <a:off x="369650" y="843278"/>
            <a:ext cx="8365787" cy="307777"/>
          </a:xfrm>
          <a:prstGeom prst="rect">
            <a:avLst/>
          </a:prstGeom>
          <a:noFill/>
        </p:spPr>
        <p:txBody>
          <a:bodyPr wrap="square">
            <a:spAutoFit/>
          </a:bodyPr>
          <a:lstStyle/>
          <a:p>
            <a:r>
              <a:rPr lang="en-US" dirty="0"/>
              <a:t>In the Eureka project, select: </a:t>
            </a:r>
            <a:r>
              <a:rPr lang="en-US" b="1" dirty="0"/>
              <a:t>Run As / Spring Boot App</a:t>
            </a:r>
            <a:endParaRPr lang="es-PE" b="1" dirty="0"/>
          </a:p>
        </p:txBody>
      </p:sp>
      <p:pic>
        <p:nvPicPr>
          <p:cNvPr id="4" name="Imagen 3">
            <a:extLst>
              <a:ext uri="{FF2B5EF4-FFF2-40B4-BE49-F238E27FC236}">
                <a16:creationId xmlns:a16="http://schemas.microsoft.com/office/drawing/2014/main" id="{E2CAF5C3-B6C3-5D1D-341E-8A796F4B2699}"/>
              </a:ext>
            </a:extLst>
          </p:cNvPr>
          <p:cNvPicPr>
            <a:picLocks noChangeAspect="1"/>
          </p:cNvPicPr>
          <p:nvPr/>
        </p:nvPicPr>
        <p:blipFill>
          <a:blip r:embed="rId3"/>
          <a:stretch>
            <a:fillRect/>
          </a:stretch>
        </p:blipFill>
        <p:spPr>
          <a:xfrm>
            <a:off x="369650" y="1229768"/>
            <a:ext cx="4626836" cy="5239126"/>
          </a:xfrm>
          <a:prstGeom prst="rect">
            <a:avLst/>
          </a:prstGeom>
          <a:ln>
            <a:solidFill>
              <a:schemeClr val="tx1"/>
            </a:solidFill>
          </a:ln>
        </p:spPr>
      </p:pic>
      <p:pic>
        <p:nvPicPr>
          <p:cNvPr id="7" name="Imagen 6">
            <a:extLst>
              <a:ext uri="{FF2B5EF4-FFF2-40B4-BE49-F238E27FC236}">
                <a16:creationId xmlns:a16="http://schemas.microsoft.com/office/drawing/2014/main" id="{6B5868AD-CBED-0589-5657-D1DED997F8C0}"/>
              </a:ext>
            </a:extLst>
          </p:cNvPr>
          <p:cNvPicPr>
            <a:picLocks noChangeAspect="1"/>
          </p:cNvPicPr>
          <p:nvPr/>
        </p:nvPicPr>
        <p:blipFill>
          <a:blip r:embed="rId4"/>
          <a:stretch>
            <a:fillRect/>
          </a:stretch>
        </p:blipFill>
        <p:spPr>
          <a:xfrm>
            <a:off x="5271132" y="2081719"/>
            <a:ext cx="6755497" cy="3138795"/>
          </a:xfrm>
          <a:prstGeom prst="rect">
            <a:avLst/>
          </a:prstGeom>
          <a:ln>
            <a:solidFill>
              <a:schemeClr val="tx1"/>
            </a:solidFill>
          </a:ln>
        </p:spPr>
      </p:pic>
    </p:spTree>
    <p:extLst>
      <p:ext uri="{BB962C8B-B14F-4D97-AF65-F5344CB8AC3E}">
        <p14:creationId xmlns:p14="http://schemas.microsoft.com/office/powerpoint/2010/main" val="964606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Testing our Services </a:t>
            </a:r>
            <a:endParaRPr dirty="0"/>
          </a:p>
        </p:txBody>
      </p:sp>
      <p:sp>
        <p:nvSpPr>
          <p:cNvPr id="3" name="CuadroTexto 2">
            <a:extLst>
              <a:ext uri="{FF2B5EF4-FFF2-40B4-BE49-F238E27FC236}">
                <a16:creationId xmlns:a16="http://schemas.microsoft.com/office/drawing/2014/main" id="{76D67AC1-DE6D-1DD7-2064-880BF607A2D0}"/>
              </a:ext>
            </a:extLst>
          </p:cNvPr>
          <p:cNvSpPr txBox="1"/>
          <p:nvPr/>
        </p:nvSpPr>
        <p:spPr>
          <a:xfrm>
            <a:off x="369650" y="843278"/>
            <a:ext cx="8365787" cy="307777"/>
          </a:xfrm>
          <a:prstGeom prst="rect">
            <a:avLst/>
          </a:prstGeom>
          <a:noFill/>
        </p:spPr>
        <p:txBody>
          <a:bodyPr wrap="square">
            <a:spAutoFit/>
          </a:bodyPr>
          <a:lstStyle/>
          <a:p>
            <a:r>
              <a:rPr lang="en-US" dirty="0"/>
              <a:t>In the User Microservice project, select: </a:t>
            </a:r>
            <a:r>
              <a:rPr lang="en-US" b="1" dirty="0"/>
              <a:t>Run As / Spring Boot App</a:t>
            </a:r>
            <a:endParaRPr lang="es-PE" b="1" dirty="0"/>
          </a:p>
        </p:txBody>
      </p:sp>
      <p:pic>
        <p:nvPicPr>
          <p:cNvPr id="4" name="Imagen 3">
            <a:extLst>
              <a:ext uri="{FF2B5EF4-FFF2-40B4-BE49-F238E27FC236}">
                <a16:creationId xmlns:a16="http://schemas.microsoft.com/office/drawing/2014/main" id="{E2CAF5C3-B6C3-5D1D-341E-8A796F4B2699}"/>
              </a:ext>
            </a:extLst>
          </p:cNvPr>
          <p:cNvPicPr>
            <a:picLocks noChangeAspect="1"/>
          </p:cNvPicPr>
          <p:nvPr/>
        </p:nvPicPr>
        <p:blipFill>
          <a:blip r:embed="rId3"/>
          <a:srcRect/>
          <a:stretch/>
        </p:blipFill>
        <p:spPr>
          <a:xfrm>
            <a:off x="511170" y="1229768"/>
            <a:ext cx="4343795" cy="5239126"/>
          </a:xfrm>
          <a:prstGeom prst="rect">
            <a:avLst/>
          </a:prstGeom>
          <a:ln>
            <a:solidFill>
              <a:schemeClr val="tx1"/>
            </a:solidFill>
          </a:ln>
        </p:spPr>
      </p:pic>
      <p:pic>
        <p:nvPicPr>
          <p:cNvPr id="7" name="Imagen 6">
            <a:extLst>
              <a:ext uri="{FF2B5EF4-FFF2-40B4-BE49-F238E27FC236}">
                <a16:creationId xmlns:a16="http://schemas.microsoft.com/office/drawing/2014/main" id="{6B5868AD-CBED-0589-5657-D1DED997F8C0}"/>
              </a:ext>
            </a:extLst>
          </p:cNvPr>
          <p:cNvPicPr>
            <a:picLocks noChangeAspect="1"/>
          </p:cNvPicPr>
          <p:nvPr/>
        </p:nvPicPr>
        <p:blipFill>
          <a:blip r:embed="rId4"/>
          <a:srcRect/>
          <a:stretch/>
        </p:blipFill>
        <p:spPr>
          <a:xfrm>
            <a:off x="5165387" y="2081719"/>
            <a:ext cx="6645033" cy="3298614"/>
          </a:xfrm>
          <a:prstGeom prst="rect">
            <a:avLst/>
          </a:prstGeom>
          <a:ln>
            <a:solidFill>
              <a:schemeClr val="tx1"/>
            </a:solidFill>
          </a:ln>
        </p:spPr>
      </p:pic>
    </p:spTree>
    <p:extLst>
      <p:ext uri="{BB962C8B-B14F-4D97-AF65-F5344CB8AC3E}">
        <p14:creationId xmlns:p14="http://schemas.microsoft.com/office/powerpoint/2010/main" val="12832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3a3b863a5_2_1"/>
          <p:cNvSpPr txBox="1"/>
          <p:nvPr/>
        </p:nvSpPr>
        <p:spPr>
          <a:xfrm>
            <a:off x="243200" y="91450"/>
            <a:ext cx="84879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4800" b="1" dirty="0" err="1">
                <a:solidFill>
                  <a:schemeClr val="dk1"/>
                </a:solidFill>
                <a:latin typeface="Calibri"/>
                <a:cs typeface="Calibri"/>
                <a:sym typeface="Calibri"/>
              </a:rPr>
              <a:t>Architecture</a:t>
            </a:r>
            <a:r>
              <a:rPr lang="es-PE" sz="4800" b="1" dirty="0">
                <a:solidFill>
                  <a:schemeClr val="dk1"/>
                </a:solidFill>
                <a:latin typeface="Calibri"/>
                <a:cs typeface="Calibri"/>
                <a:sym typeface="Calibri"/>
              </a:rPr>
              <a:t> </a:t>
            </a:r>
            <a:endParaRPr dirty="0"/>
          </a:p>
        </p:txBody>
      </p:sp>
      <p:pic>
        <p:nvPicPr>
          <p:cNvPr id="8" name="Imagen 7">
            <a:extLst>
              <a:ext uri="{FF2B5EF4-FFF2-40B4-BE49-F238E27FC236}">
                <a16:creationId xmlns:a16="http://schemas.microsoft.com/office/drawing/2014/main" id="{AFD1C530-BA3E-6A6B-9F9E-B6AEFA5CB475}"/>
              </a:ext>
            </a:extLst>
          </p:cNvPr>
          <p:cNvPicPr>
            <a:picLocks noChangeAspect="1"/>
          </p:cNvPicPr>
          <p:nvPr/>
        </p:nvPicPr>
        <p:blipFill>
          <a:blip r:embed="rId3"/>
          <a:stretch>
            <a:fillRect/>
          </a:stretch>
        </p:blipFill>
        <p:spPr>
          <a:xfrm>
            <a:off x="1566153" y="1085319"/>
            <a:ext cx="7906321" cy="51510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8" y="196988"/>
            <a:ext cx="11635059"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Testing our Services (</a:t>
            </a:r>
            <a:r>
              <a:rPr lang="en-US" sz="3600" b="1" dirty="0">
                <a:solidFill>
                  <a:schemeClr val="bg2">
                    <a:lumMod val="75000"/>
                  </a:schemeClr>
                </a:solidFill>
              </a:rPr>
              <a:t>Http://localhost:8761</a:t>
            </a:r>
            <a:r>
              <a:rPr lang="en-US" sz="3600" b="1" dirty="0">
                <a:solidFill>
                  <a:schemeClr val="dk1"/>
                </a:solidFill>
              </a:rPr>
              <a:t>) </a:t>
            </a:r>
            <a:endParaRPr dirty="0"/>
          </a:p>
        </p:txBody>
      </p:sp>
      <p:pic>
        <p:nvPicPr>
          <p:cNvPr id="8" name="Imagen 7">
            <a:extLst>
              <a:ext uri="{FF2B5EF4-FFF2-40B4-BE49-F238E27FC236}">
                <a16:creationId xmlns:a16="http://schemas.microsoft.com/office/drawing/2014/main" id="{056FFCFD-F2BD-8E67-E843-CAB2673BE159}"/>
              </a:ext>
            </a:extLst>
          </p:cNvPr>
          <p:cNvPicPr>
            <a:picLocks noChangeAspect="1"/>
          </p:cNvPicPr>
          <p:nvPr/>
        </p:nvPicPr>
        <p:blipFill>
          <a:blip r:embed="rId3"/>
          <a:stretch>
            <a:fillRect/>
          </a:stretch>
        </p:blipFill>
        <p:spPr>
          <a:xfrm>
            <a:off x="1133595" y="977948"/>
            <a:ext cx="9924810" cy="5683064"/>
          </a:xfrm>
          <a:prstGeom prst="rect">
            <a:avLst/>
          </a:prstGeom>
          <a:ln>
            <a:solidFill>
              <a:schemeClr val="tx1"/>
            </a:solidFill>
          </a:ln>
        </p:spPr>
      </p:pic>
    </p:spTree>
    <p:extLst>
      <p:ext uri="{BB962C8B-B14F-4D97-AF65-F5344CB8AC3E}">
        <p14:creationId xmlns:p14="http://schemas.microsoft.com/office/powerpoint/2010/main" val="9992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Adding Instances</a:t>
            </a:r>
            <a:endParaRPr dirty="0"/>
          </a:p>
        </p:txBody>
      </p:sp>
      <p:sp>
        <p:nvSpPr>
          <p:cNvPr id="3" name="CuadroTexto 2">
            <a:extLst>
              <a:ext uri="{FF2B5EF4-FFF2-40B4-BE49-F238E27FC236}">
                <a16:creationId xmlns:a16="http://schemas.microsoft.com/office/drawing/2014/main" id="{76D67AC1-DE6D-1DD7-2064-880BF607A2D0}"/>
              </a:ext>
            </a:extLst>
          </p:cNvPr>
          <p:cNvSpPr txBox="1"/>
          <p:nvPr/>
        </p:nvSpPr>
        <p:spPr>
          <a:xfrm>
            <a:off x="369650" y="843278"/>
            <a:ext cx="8365787" cy="307777"/>
          </a:xfrm>
          <a:prstGeom prst="rect">
            <a:avLst/>
          </a:prstGeom>
          <a:noFill/>
        </p:spPr>
        <p:txBody>
          <a:bodyPr wrap="square">
            <a:spAutoFit/>
          </a:bodyPr>
          <a:lstStyle/>
          <a:p>
            <a:r>
              <a:rPr lang="en-US" dirty="0"/>
              <a:t>In the User Microservice project, select: </a:t>
            </a:r>
            <a:r>
              <a:rPr lang="en-US" b="1" dirty="0"/>
              <a:t>Run As / Spring Boot App</a:t>
            </a:r>
            <a:endParaRPr lang="es-PE" b="1" dirty="0"/>
          </a:p>
        </p:txBody>
      </p:sp>
      <p:pic>
        <p:nvPicPr>
          <p:cNvPr id="4" name="Imagen 3">
            <a:extLst>
              <a:ext uri="{FF2B5EF4-FFF2-40B4-BE49-F238E27FC236}">
                <a16:creationId xmlns:a16="http://schemas.microsoft.com/office/drawing/2014/main" id="{E2CAF5C3-B6C3-5D1D-341E-8A796F4B2699}"/>
              </a:ext>
            </a:extLst>
          </p:cNvPr>
          <p:cNvPicPr>
            <a:picLocks noChangeAspect="1"/>
          </p:cNvPicPr>
          <p:nvPr/>
        </p:nvPicPr>
        <p:blipFill>
          <a:blip r:embed="rId3"/>
          <a:srcRect/>
          <a:stretch/>
        </p:blipFill>
        <p:spPr>
          <a:xfrm>
            <a:off x="511170" y="1229768"/>
            <a:ext cx="4343795" cy="5239126"/>
          </a:xfrm>
          <a:prstGeom prst="rect">
            <a:avLst/>
          </a:prstGeom>
          <a:ln>
            <a:solidFill>
              <a:schemeClr val="tx1"/>
            </a:solidFill>
          </a:ln>
        </p:spPr>
      </p:pic>
      <p:pic>
        <p:nvPicPr>
          <p:cNvPr id="7" name="Imagen 6">
            <a:extLst>
              <a:ext uri="{FF2B5EF4-FFF2-40B4-BE49-F238E27FC236}">
                <a16:creationId xmlns:a16="http://schemas.microsoft.com/office/drawing/2014/main" id="{6B5868AD-CBED-0589-5657-D1DED997F8C0}"/>
              </a:ext>
            </a:extLst>
          </p:cNvPr>
          <p:cNvPicPr>
            <a:picLocks noChangeAspect="1"/>
          </p:cNvPicPr>
          <p:nvPr/>
        </p:nvPicPr>
        <p:blipFill>
          <a:blip r:embed="rId4"/>
          <a:srcRect/>
          <a:stretch/>
        </p:blipFill>
        <p:spPr>
          <a:xfrm>
            <a:off x="5165387" y="2081719"/>
            <a:ext cx="6645033" cy="3298614"/>
          </a:xfrm>
          <a:prstGeom prst="rect">
            <a:avLst/>
          </a:prstGeom>
          <a:ln>
            <a:solidFill>
              <a:schemeClr val="tx1"/>
            </a:solidFill>
          </a:ln>
        </p:spPr>
      </p:pic>
    </p:spTree>
    <p:extLst>
      <p:ext uri="{BB962C8B-B14F-4D97-AF65-F5344CB8AC3E}">
        <p14:creationId xmlns:p14="http://schemas.microsoft.com/office/powerpoint/2010/main" val="2279977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rPr>
              <a:t>Adding Instances</a:t>
            </a:r>
            <a:endParaRPr dirty="0"/>
          </a:p>
        </p:txBody>
      </p:sp>
      <p:pic>
        <p:nvPicPr>
          <p:cNvPr id="5" name="Imagen 4">
            <a:extLst>
              <a:ext uri="{FF2B5EF4-FFF2-40B4-BE49-F238E27FC236}">
                <a16:creationId xmlns:a16="http://schemas.microsoft.com/office/drawing/2014/main" id="{D993CA70-93D0-51C1-AEBC-4F082B4AF28E}"/>
              </a:ext>
            </a:extLst>
          </p:cNvPr>
          <p:cNvPicPr>
            <a:picLocks noChangeAspect="1"/>
          </p:cNvPicPr>
          <p:nvPr/>
        </p:nvPicPr>
        <p:blipFill>
          <a:blip r:embed="rId3"/>
          <a:stretch>
            <a:fillRect/>
          </a:stretch>
        </p:blipFill>
        <p:spPr>
          <a:xfrm>
            <a:off x="1429967" y="986927"/>
            <a:ext cx="9899584" cy="5674085"/>
          </a:xfrm>
          <a:prstGeom prst="rect">
            <a:avLst/>
          </a:prstGeom>
          <a:ln>
            <a:solidFill>
              <a:schemeClr val="tx1"/>
            </a:solidFill>
          </a:ln>
        </p:spPr>
      </p:pic>
      <p:sp>
        <p:nvSpPr>
          <p:cNvPr id="6" name="Rectángulo 5">
            <a:extLst>
              <a:ext uri="{FF2B5EF4-FFF2-40B4-BE49-F238E27FC236}">
                <a16:creationId xmlns:a16="http://schemas.microsoft.com/office/drawing/2014/main" id="{56117D46-BAC6-8C5E-DEA9-187D7E218FCE}"/>
              </a:ext>
            </a:extLst>
          </p:cNvPr>
          <p:cNvSpPr/>
          <p:nvPr/>
        </p:nvSpPr>
        <p:spPr>
          <a:xfrm>
            <a:off x="1517515" y="4533089"/>
            <a:ext cx="8521430" cy="2237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7910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1ad4db0189_1_15"/>
          <p:cNvSpPr txBox="1"/>
          <p:nvPr/>
        </p:nvSpPr>
        <p:spPr>
          <a:xfrm>
            <a:off x="243198" y="91440"/>
            <a:ext cx="3148071"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4800" b="1" i="0" u="none" strike="noStrike" cap="none" dirty="0">
                <a:solidFill>
                  <a:schemeClr val="dk1"/>
                </a:solidFill>
                <a:latin typeface="Calibri"/>
                <a:ea typeface="Calibri"/>
                <a:cs typeface="Calibri"/>
                <a:sym typeface="Calibri"/>
              </a:rPr>
              <a:t>Discussion:</a:t>
            </a:r>
            <a:endParaRPr dirty="0"/>
          </a:p>
        </p:txBody>
      </p:sp>
      <p:sp>
        <p:nvSpPr>
          <p:cNvPr id="97" name="Google Shape;97;g11ad4db0189_1_15"/>
          <p:cNvSpPr/>
          <p:nvPr/>
        </p:nvSpPr>
        <p:spPr>
          <a:xfrm>
            <a:off x="742069" y="1842544"/>
            <a:ext cx="10933500" cy="1263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latin typeface="Arial"/>
                <a:ea typeface="Arial"/>
                <a:cs typeface="Arial"/>
                <a:sym typeface="Arial"/>
              </a:rPr>
              <a:t>Why Eureka in our microservice?</a:t>
            </a:r>
            <a:endParaRPr dirty="0"/>
          </a:p>
        </p:txBody>
      </p:sp>
      <p:pic>
        <p:nvPicPr>
          <p:cNvPr id="1026" name="Picture 2" descr="Vectores e ilustraciones de Persona preguntando para descargar gratis |  Freepik">
            <a:extLst>
              <a:ext uri="{FF2B5EF4-FFF2-40B4-BE49-F238E27FC236}">
                <a16:creationId xmlns:a16="http://schemas.microsoft.com/office/drawing/2014/main" id="{89F71E7E-B25A-48B6-10E4-29A260403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882" y="3106444"/>
            <a:ext cx="3147874" cy="3147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3a3b863a5_2_1"/>
          <p:cNvSpPr txBox="1"/>
          <p:nvPr/>
        </p:nvSpPr>
        <p:spPr>
          <a:xfrm>
            <a:off x="243200" y="91450"/>
            <a:ext cx="8487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4800" b="1" dirty="0">
                <a:solidFill>
                  <a:schemeClr val="dk1"/>
                </a:solidFill>
                <a:latin typeface="Calibri"/>
                <a:ea typeface="Calibri"/>
                <a:cs typeface="Calibri"/>
                <a:sym typeface="Calibri"/>
              </a:rPr>
              <a:t>Eureka Server</a:t>
            </a:r>
            <a:endParaRPr dirty="0"/>
          </a:p>
        </p:txBody>
      </p:sp>
      <p:sp>
        <p:nvSpPr>
          <p:cNvPr id="12" name="Google Shape;97;g11ad4db0189_1_15">
            <a:extLst>
              <a:ext uri="{FF2B5EF4-FFF2-40B4-BE49-F238E27FC236}">
                <a16:creationId xmlns:a16="http://schemas.microsoft.com/office/drawing/2014/main" id="{1795EA6C-C6AD-E660-6ADF-30BAE4A34FC2}"/>
              </a:ext>
            </a:extLst>
          </p:cNvPr>
          <p:cNvSpPr/>
          <p:nvPr/>
        </p:nvSpPr>
        <p:spPr>
          <a:xfrm>
            <a:off x="243200" y="1714944"/>
            <a:ext cx="7613538" cy="12639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n-US" sz="2400" b="0" i="0" dirty="0">
                <a:solidFill>
                  <a:srgbClr val="333333"/>
                </a:solidFill>
                <a:effectLst/>
                <a:latin typeface="inter-regular"/>
              </a:rPr>
              <a:t>Eureka Server is an application that holds the information about all client-service applications. Every Microservice will register into the Eureka server and Eureka server knows all the client applications running on each port and IP address. </a:t>
            </a:r>
          </a:p>
          <a:p>
            <a:pPr marL="0" marR="0" lvl="0" indent="0" rtl="0">
              <a:spcBef>
                <a:spcPts val="0"/>
              </a:spcBef>
              <a:spcAft>
                <a:spcPts val="0"/>
              </a:spcAft>
              <a:buNone/>
            </a:pPr>
            <a:endParaRPr lang="en-US" sz="2400" b="0" i="0" dirty="0">
              <a:solidFill>
                <a:srgbClr val="333333"/>
              </a:solidFill>
              <a:effectLst/>
              <a:latin typeface="inter-regular"/>
            </a:endParaRPr>
          </a:p>
          <a:p>
            <a:pPr marL="0" marR="0" lvl="0" indent="0" rtl="0">
              <a:spcBef>
                <a:spcPts val="0"/>
              </a:spcBef>
              <a:spcAft>
                <a:spcPts val="0"/>
              </a:spcAft>
              <a:buNone/>
            </a:pPr>
            <a:r>
              <a:rPr lang="en-US" sz="2400" dirty="0">
                <a:solidFill>
                  <a:srgbClr val="333333"/>
                </a:solidFill>
                <a:latin typeface="inter-regular"/>
              </a:rPr>
              <a:t>Eureka Server comes with the bundle of Spring Cloud. For this, we need to develop the Eureka server and run it on the default port 8761.</a:t>
            </a:r>
            <a:endParaRPr lang="en-US" sz="1000" dirty="0"/>
          </a:p>
        </p:txBody>
      </p:sp>
      <p:pic>
        <p:nvPicPr>
          <p:cNvPr id="14" name="Imagen 13">
            <a:extLst>
              <a:ext uri="{FF2B5EF4-FFF2-40B4-BE49-F238E27FC236}">
                <a16:creationId xmlns:a16="http://schemas.microsoft.com/office/drawing/2014/main" id="{BAE62C62-70FD-D4E2-275B-973BC11E484B}"/>
              </a:ext>
            </a:extLst>
          </p:cNvPr>
          <p:cNvPicPr>
            <a:picLocks noChangeAspect="1"/>
          </p:cNvPicPr>
          <p:nvPr/>
        </p:nvPicPr>
        <p:blipFill>
          <a:blip r:embed="rId3"/>
          <a:stretch>
            <a:fillRect/>
          </a:stretch>
        </p:blipFill>
        <p:spPr>
          <a:xfrm>
            <a:off x="9517241" y="1501103"/>
            <a:ext cx="1857634" cy="2562583"/>
          </a:xfrm>
          <a:prstGeom prst="rect">
            <a:avLst/>
          </a:prstGeom>
        </p:spPr>
      </p:pic>
      <p:pic>
        <p:nvPicPr>
          <p:cNvPr id="7170" name="Picture 2" descr="Qué es Spring Cloud? – Programa en Línea">
            <a:extLst>
              <a:ext uri="{FF2B5EF4-FFF2-40B4-BE49-F238E27FC236}">
                <a16:creationId xmlns:a16="http://schemas.microsoft.com/office/drawing/2014/main" id="{B4C2C1C8-9990-20AA-BB0F-E7A69B5CF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506" y="3540518"/>
            <a:ext cx="3757104" cy="197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32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23a3b863a5_2_1"/>
          <p:cNvSpPr txBox="1"/>
          <p:nvPr/>
        </p:nvSpPr>
        <p:spPr>
          <a:xfrm>
            <a:off x="243200" y="91450"/>
            <a:ext cx="84879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4800" b="1" dirty="0">
                <a:solidFill>
                  <a:schemeClr val="dk1"/>
                </a:solidFill>
                <a:latin typeface="Calibri"/>
                <a:ea typeface="Calibri"/>
                <a:cs typeface="Calibri"/>
                <a:sym typeface="Calibri"/>
              </a:rPr>
              <a:t>Eureka Server</a:t>
            </a:r>
            <a:endParaRPr dirty="0"/>
          </a:p>
        </p:txBody>
      </p:sp>
      <p:sp>
        <p:nvSpPr>
          <p:cNvPr id="12" name="Google Shape;97;g11ad4db0189_1_15">
            <a:extLst>
              <a:ext uri="{FF2B5EF4-FFF2-40B4-BE49-F238E27FC236}">
                <a16:creationId xmlns:a16="http://schemas.microsoft.com/office/drawing/2014/main" id="{1795EA6C-C6AD-E660-6ADF-30BAE4A34FC2}"/>
              </a:ext>
            </a:extLst>
          </p:cNvPr>
          <p:cNvSpPr/>
          <p:nvPr/>
        </p:nvSpPr>
        <p:spPr>
          <a:xfrm>
            <a:off x="243200" y="1043903"/>
            <a:ext cx="8229591" cy="1263900"/>
          </a:xfrm>
          <a:prstGeom prst="rect">
            <a:avLst/>
          </a:prstGeom>
          <a:noFill/>
          <a:ln>
            <a:noFill/>
          </a:ln>
        </p:spPr>
        <p:txBody>
          <a:bodyPr spcFirstLastPara="1" wrap="square" lIns="91425" tIns="45700" rIns="91425" bIns="45700" anchor="t" anchorCtr="0">
            <a:noAutofit/>
          </a:bodyPr>
          <a:lstStyle/>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It is a server for name records</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Is like a "container" for microservices</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Requires an identifier for each service</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Each microservice must be a Eureka client for self-discovery</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Registers the meta-data of the microservices</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Allows decoupling of IP and Port. </a:t>
            </a:r>
          </a:p>
          <a:p>
            <a:pPr marL="342900" marR="0" lvl="0" indent="-342900" rtl="0">
              <a:spcBef>
                <a:spcPts val="0"/>
              </a:spcBef>
              <a:spcAft>
                <a:spcPts val="0"/>
              </a:spcAft>
              <a:buFont typeface="Arial" panose="020B0604020202020204" pitchFamily="34" charset="0"/>
              <a:buChar char="•"/>
            </a:pPr>
            <a:endParaRPr lang="en-US" sz="2400" b="0" i="0" dirty="0">
              <a:solidFill>
                <a:srgbClr val="333333"/>
              </a:solidFill>
              <a:effectLst/>
              <a:latin typeface="inter-regular"/>
            </a:endParaRPr>
          </a:p>
          <a:p>
            <a:pPr marL="342900" marR="0" lvl="0" indent="-342900" rtl="0">
              <a:spcBef>
                <a:spcPts val="0"/>
              </a:spcBef>
              <a:spcAft>
                <a:spcPts val="0"/>
              </a:spcAft>
              <a:buFont typeface="Arial" panose="020B0604020202020204" pitchFamily="34" charset="0"/>
              <a:buChar char="•"/>
            </a:pPr>
            <a:r>
              <a:rPr lang="en-US" sz="2400" b="0" i="0" dirty="0">
                <a:solidFill>
                  <a:srgbClr val="333333"/>
                </a:solidFill>
                <a:effectLst/>
                <a:latin typeface="inter-regular"/>
              </a:rPr>
              <a:t>Allows communication by name and identifier</a:t>
            </a:r>
          </a:p>
        </p:txBody>
      </p:sp>
      <p:pic>
        <p:nvPicPr>
          <p:cNvPr id="14" name="Imagen 13">
            <a:extLst>
              <a:ext uri="{FF2B5EF4-FFF2-40B4-BE49-F238E27FC236}">
                <a16:creationId xmlns:a16="http://schemas.microsoft.com/office/drawing/2014/main" id="{BAE62C62-70FD-D4E2-275B-973BC11E484B}"/>
              </a:ext>
            </a:extLst>
          </p:cNvPr>
          <p:cNvPicPr>
            <a:picLocks noChangeAspect="1"/>
          </p:cNvPicPr>
          <p:nvPr/>
        </p:nvPicPr>
        <p:blipFill>
          <a:blip r:embed="rId3"/>
          <a:stretch>
            <a:fillRect/>
          </a:stretch>
        </p:blipFill>
        <p:spPr>
          <a:xfrm>
            <a:off x="9517241" y="1501103"/>
            <a:ext cx="1857634" cy="2562583"/>
          </a:xfrm>
          <a:prstGeom prst="rect">
            <a:avLst/>
          </a:prstGeom>
        </p:spPr>
      </p:pic>
      <p:pic>
        <p:nvPicPr>
          <p:cNvPr id="7170" name="Picture 2" descr="Qué es Spring Cloud? – Programa en Línea">
            <a:extLst>
              <a:ext uri="{FF2B5EF4-FFF2-40B4-BE49-F238E27FC236}">
                <a16:creationId xmlns:a16="http://schemas.microsoft.com/office/drawing/2014/main" id="{B4C2C1C8-9990-20AA-BB0F-E7A69B5CF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7506" y="3540518"/>
            <a:ext cx="3757104" cy="197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8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p:nvPr/>
        </p:nvSpPr>
        <p:spPr>
          <a:xfrm>
            <a:off x="300779" y="196988"/>
            <a:ext cx="1084183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a:solidFill>
                  <a:schemeClr val="dk1"/>
                </a:solidFill>
              </a:rPr>
              <a:t>Let</a:t>
            </a:r>
            <a:r>
              <a:rPr lang="en-US" sz="3600" b="1" dirty="0">
                <a:solidFill>
                  <a:schemeClr val="dk1"/>
                </a:solidFill>
              </a:rPr>
              <a:t>’s code and implement our server</a:t>
            </a:r>
            <a:endParaRPr dirty="0"/>
          </a:p>
        </p:txBody>
      </p:sp>
      <p:pic>
        <p:nvPicPr>
          <p:cNvPr id="11266" name="Picture 2" descr="Imágenes de Codificar | Vectores, fotos de stock y PSD gratuitos">
            <a:extLst>
              <a:ext uri="{FF2B5EF4-FFF2-40B4-BE49-F238E27FC236}">
                <a16:creationId xmlns:a16="http://schemas.microsoft.com/office/drawing/2014/main" id="{F108ED6E-862D-1DB1-4396-CC5ADA7E4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750" y="843278"/>
            <a:ext cx="5642499" cy="5642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Creating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the</a:t>
            </a:r>
            <a:r>
              <a:rPr lang="es-PE" sz="3600" b="1" dirty="0">
                <a:solidFill>
                  <a:schemeClr val="dk1"/>
                </a:solidFill>
                <a:latin typeface="Arial"/>
                <a:ea typeface="Arial"/>
                <a:cs typeface="Arial"/>
                <a:sym typeface="Arial"/>
              </a:rPr>
              <a:t> </a:t>
            </a:r>
            <a:r>
              <a:rPr lang="es-PE" sz="3600" b="1" dirty="0">
                <a:solidFill>
                  <a:schemeClr val="dk1"/>
                </a:solidFill>
              </a:rPr>
              <a:t>Eureka Server</a:t>
            </a:r>
            <a:endParaRPr dirty="0"/>
          </a:p>
        </p:txBody>
      </p:sp>
      <p:pic>
        <p:nvPicPr>
          <p:cNvPr id="5" name="Imagen 4">
            <a:extLst>
              <a:ext uri="{FF2B5EF4-FFF2-40B4-BE49-F238E27FC236}">
                <a16:creationId xmlns:a16="http://schemas.microsoft.com/office/drawing/2014/main" id="{26606C8B-1E4C-DC39-430C-44EDEE082C49}"/>
              </a:ext>
            </a:extLst>
          </p:cNvPr>
          <p:cNvPicPr>
            <a:picLocks noChangeAspect="1"/>
          </p:cNvPicPr>
          <p:nvPr/>
        </p:nvPicPr>
        <p:blipFill>
          <a:blip r:embed="rId3"/>
          <a:stretch>
            <a:fillRect/>
          </a:stretch>
        </p:blipFill>
        <p:spPr>
          <a:xfrm>
            <a:off x="2536211" y="994299"/>
            <a:ext cx="7119577" cy="5364355"/>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Creating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the</a:t>
            </a:r>
            <a:r>
              <a:rPr lang="es-PE" sz="3600" b="1" dirty="0">
                <a:solidFill>
                  <a:schemeClr val="dk1"/>
                </a:solidFill>
                <a:latin typeface="Arial"/>
                <a:ea typeface="Arial"/>
                <a:cs typeface="Arial"/>
                <a:sym typeface="Arial"/>
              </a:rPr>
              <a:t> </a:t>
            </a:r>
            <a:r>
              <a:rPr lang="es-PE" sz="3600" b="1" dirty="0">
                <a:solidFill>
                  <a:schemeClr val="dk1"/>
                </a:solidFill>
              </a:rPr>
              <a:t>Eureka Server</a:t>
            </a:r>
            <a:endParaRPr dirty="0"/>
          </a:p>
        </p:txBody>
      </p:sp>
      <p:pic>
        <p:nvPicPr>
          <p:cNvPr id="3" name="Imagen 2">
            <a:extLst>
              <a:ext uri="{FF2B5EF4-FFF2-40B4-BE49-F238E27FC236}">
                <a16:creationId xmlns:a16="http://schemas.microsoft.com/office/drawing/2014/main" id="{C655BBC0-E6E1-974B-6B61-5641A5AC1AE4}"/>
              </a:ext>
            </a:extLst>
          </p:cNvPr>
          <p:cNvPicPr>
            <a:picLocks noChangeAspect="1"/>
          </p:cNvPicPr>
          <p:nvPr/>
        </p:nvPicPr>
        <p:blipFill>
          <a:blip r:embed="rId3"/>
          <a:stretch>
            <a:fillRect/>
          </a:stretch>
        </p:blipFill>
        <p:spPr>
          <a:xfrm>
            <a:off x="1273545" y="969784"/>
            <a:ext cx="4299520" cy="5680953"/>
          </a:xfrm>
          <a:prstGeom prst="rect">
            <a:avLst/>
          </a:prstGeom>
          <a:ln>
            <a:solidFill>
              <a:schemeClr val="tx1"/>
            </a:solidFill>
          </a:ln>
        </p:spPr>
      </p:pic>
      <p:pic>
        <p:nvPicPr>
          <p:cNvPr id="4" name="Imagen 3">
            <a:extLst>
              <a:ext uri="{FF2B5EF4-FFF2-40B4-BE49-F238E27FC236}">
                <a16:creationId xmlns:a16="http://schemas.microsoft.com/office/drawing/2014/main" id="{8861B083-EEB6-CF22-C5D5-65F9EE0F389D}"/>
              </a:ext>
            </a:extLst>
          </p:cNvPr>
          <p:cNvPicPr>
            <a:picLocks noChangeAspect="1"/>
          </p:cNvPicPr>
          <p:nvPr/>
        </p:nvPicPr>
        <p:blipFill>
          <a:blip r:embed="rId4"/>
          <a:stretch>
            <a:fillRect/>
          </a:stretch>
        </p:blipFill>
        <p:spPr>
          <a:xfrm>
            <a:off x="6259299" y="959509"/>
            <a:ext cx="4299520" cy="5691228"/>
          </a:xfrm>
          <a:prstGeom prst="rect">
            <a:avLst/>
          </a:prstGeom>
          <a:ln>
            <a:solidFill>
              <a:schemeClr val="tx1"/>
            </a:solidFill>
          </a:ln>
        </p:spPr>
      </p:pic>
    </p:spTree>
    <p:extLst>
      <p:ext uri="{BB962C8B-B14F-4D97-AF65-F5344CB8AC3E}">
        <p14:creationId xmlns:p14="http://schemas.microsoft.com/office/powerpoint/2010/main" val="267916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p:nvPr/>
        </p:nvSpPr>
        <p:spPr>
          <a:xfrm>
            <a:off x="300779" y="196988"/>
            <a:ext cx="10841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600" b="1" dirty="0" err="1">
                <a:solidFill>
                  <a:schemeClr val="dk1"/>
                </a:solidFill>
                <a:latin typeface="Arial"/>
                <a:ea typeface="Arial"/>
                <a:cs typeface="Arial"/>
                <a:sym typeface="Arial"/>
              </a:rPr>
              <a:t>Reviewing</a:t>
            </a:r>
            <a:r>
              <a:rPr lang="es-PE" sz="3600" b="1" dirty="0">
                <a:solidFill>
                  <a:schemeClr val="dk1"/>
                </a:solidFill>
                <a:latin typeface="Arial"/>
                <a:ea typeface="Arial"/>
                <a:cs typeface="Arial"/>
                <a:sym typeface="Arial"/>
              </a:rPr>
              <a:t> </a:t>
            </a:r>
            <a:r>
              <a:rPr lang="es-PE" sz="3600" b="1" dirty="0" err="1">
                <a:solidFill>
                  <a:schemeClr val="dk1"/>
                </a:solidFill>
                <a:latin typeface="Arial"/>
                <a:ea typeface="Arial"/>
                <a:cs typeface="Arial"/>
                <a:sym typeface="Arial"/>
              </a:rPr>
              <a:t>our</a:t>
            </a:r>
            <a:r>
              <a:rPr lang="es-PE" sz="3600" b="1" dirty="0">
                <a:solidFill>
                  <a:schemeClr val="dk1"/>
                </a:solidFill>
                <a:latin typeface="Arial"/>
                <a:ea typeface="Arial"/>
                <a:cs typeface="Arial"/>
                <a:sym typeface="Arial"/>
              </a:rPr>
              <a:t> Pom.xml</a:t>
            </a:r>
            <a:endParaRPr dirty="0"/>
          </a:p>
        </p:txBody>
      </p:sp>
      <p:pic>
        <p:nvPicPr>
          <p:cNvPr id="4" name="Imagen 3">
            <a:extLst>
              <a:ext uri="{FF2B5EF4-FFF2-40B4-BE49-F238E27FC236}">
                <a16:creationId xmlns:a16="http://schemas.microsoft.com/office/drawing/2014/main" id="{3136427E-DFCA-DBD9-E3BC-F311A953C1D2}"/>
              </a:ext>
            </a:extLst>
          </p:cNvPr>
          <p:cNvPicPr>
            <a:picLocks noChangeAspect="1"/>
          </p:cNvPicPr>
          <p:nvPr/>
        </p:nvPicPr>
        <p:blipFill>
          <a:blip r:embed="rId3"/>
          <a:stretch>
            <a:fillRect/>
          </a:stretch>
        </p:blipFill>
        <p:spPr>
          <a:xfrm>
            <a:off x="3422100" y="913686"/>
            <a:ext cx="5556530" cy="5633029"/>
          </a:xfrm>
          <a:prstGeom prst="rect">
            <a:avLst/>
          </a:prstGeom>
          <a:ln>
            <a:solidFill>
              <a:schemeClr val="tx1"/>
            </a:solidFill>
          </a:ln>
        </p:spPr>
      </p:pic>
    </p:spTree>
    <p:extLst>
      <p:ext uri="{BB962C8B-B14F-4D97-AF65-F5344CB8AC3E}">
        <p14:creationId xmlns:p14="http://schemas.microsoft.com/office/powerpoint/2010/main" val="1228046096"/>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534</Words>
  <Application>Microsoft Office PowerPoint</Application>
  <PresentationFormat>Panorámica</PresentationFormat>
  <Paragraphs>74</Paragraphs>
  <Slides>22</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inter-regular</vt:lpstr>
      <vt:lpstr>Lato</vt:lpstr>
      <vt:lpstr>varela_roundregular</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2023-04-14T20:47:49Z</dcterms:created>
  <dcterms:modified xsi:type="dcterms:W3CDTF">2023-04-14T20:48:00Z</dcterms:modified>
</cp:coreProperties>
</file>