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48" r:id="rId1"/>
  </p:sldMasterIdLst>
  <p:notesMasterIdLst>
    <p:notesMasterId r:id="rId22"/>
  </p:notesMasterIdLst>
  <p:sldIdLst>
    <p:sldId id="256" r:id="rId2"/>
    <p:sldId id="259" r:id="rId3"/>
    <p:sldId id="320" r:id="rId4"/>
    <p:sldId id="321" r:id="rId5"/>
    <p:sldId id="323" r:id="rId6"/>
    <p:sldId id="261" r:id="rId7"/>
    <p:sldId id="262" r:id="rId8"/>
    <p:sldId id="322" r:id="rId9"/>
    <p:sldId id="325" r:id="rId10"/>
    <p:sldId id="326" r:id="rId11"/>
    <p:sldId id="324" r:id="rId12"/>
    <p:sldId id="327" r:id="rId13"/>
    <p:sldId id="329" r:id="rId14"/>
    <p:sldId id="328" r:id="rId15"/>
    <p:sldId id="330" r:id="rId16"/>
    <p:sldId id="331" r:id="rId17"/>
    <p:sldId id="332" r:id="rId18"/>
    <p:sldId id="333" r:id="rId19"/>
    <p:sldId id="335" r:id="rId20"/>
    <p:sldId id="336"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hzo6Fkp26el7iowz9/x856U7ev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076" autoAdjust="0"/>
  </p:normalViewPr>
  <p:slideViewPr>
    <p:cSldViewPr snapToGrid="0">
      <p:cViewPr varScale="1">
        <p:scale>
          <a:sx n="41" d="100"/>
          <a:sy n="41" d="100"/>
        </p:scale>
        <p:origin x="9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51"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PE"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a:endParaRPr lang="en-US" dirty="0"/>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endParaRPr lang="en-US" dirty="0"/>
          </a:p>
        </p:txBody>
      </p:sp>
      <p:sp>
        <p:nvSpPr>
          <p:cNvPr id="131" name="Google Shape;13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10</a:t>
            </a:fld>
            <a:endParaRPr/>
          </a:p>
        </p:txBody>
      </p:sp>
    </p:spTree>
    <p:extLst>
      <p:ext uri="{BB962C8B-B14F-4D97-AF65-F5344CB8AC3E}">
        <p14:creationId xmlns:p14="http://schemas.microsoft.com/office/powerpoint/2010/main" val="2395726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11</a:t>
            </a:fld>
            <a:endParaRPr/>
          </a:p>
        </p:txBody>
      </p:sp>
    </p:spTree>
    <p:extLst>
      <p:ext uri="{BB962C8B-B14F-4D97-AF65-F5344CB8AC3E}">
        <p14:creationId xmlns:p14="http://schemas.microsoft.com/office/powerpoint/2010/main" val="1960608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endParaRPr lang="en-US"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12</a:t>
            </a:fld>
            <a:endParaRPr/>
          </a:p>
        </p:txBody>
      </p:sp>
    </p:spTree>
    <p:extLst>
      <p:ext uri="{BB962C8B-B14F-4D97-AF65-F5344CB8AC3E}">
        <p14:creationId xmlns:p14="http://schemas.microsoft.com/office/powerpoint/2010/main" val="1781940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13</a:t>
            </a:fld>
            <a:endParaRPr/>
          </a:p>
        </p:txBody>
      </p:sp>
    </p:spTree>
    <p:extLst>
      <p:ext uri="{BB962C8B-B14F-4D97-AF65-F5344CB8AC3E}">
        <p14:creationId xmlns:p14="http://schemas.microsoft.com/office/powerpoint/2010/main" val="3435609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14</a:t>
            </a:fld>
            <a:endParaRPr/>
          </a:p>
        </p:txBody>
      </p:sp>
    </p:spTree>
    <p:extLst>
      <p:ext uri="{BB962C8B-B14F-4D97-AF65-F5344CB8AC3E}">
        <p14:creationId xmlns:p14="http://schemas.microsoft.com/office/powerpoint/2010/main" val="383090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endParaRPr lang="en-US"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15</a:t>
            </a:fld>
            <a:endParaRPr/>
          </a:p>
        </p:txBody>
      </p:sp>
    </p:spTree>
    <p:extLst>
      <p:ext uri="{BB962C8B-B14F-4D97-AF65-F5344CB8AC3E}">
        <p14:creationId xmlns:p14="http://schemas.microsoft.com/office/powerpoint/2010/main" val="1760103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16</a:t>
            </a:fld>
            <a:endParaRPr dirty="0"/>
          </a:p>
        </p:txBody>
      </p:sp>
    </p:spTree>
    <p:extLst>
      <p:ext uri="{BB962C8B-B14F-4D97-AF65-F5344CB8AC3E}">
        <p14:creationId xmlns:p14="http://schemas.microsoft.com/office/powerpoint/2010/main" val="165390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endParaRPr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17</a:t>
            </a:fld>
            <a:endParaRPr/>
          </a:p>
        </p:txBody>
      </p:sp>
    </p:spTree>
    <p:extLst>
      <p:ext uri="{BB962C8B-B14F-4D97-AF65-F5344CB8AC3E}">
        <p14:creationId xmlns:p14="http://schemas.microsoft.com/office/powerpoint/2010/main" val="73931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18</a:t>
            </a:fld>
            <a:endParaRPr/>
          </a:p>
        </p:txBody>
      </p:sp>
    </p:spTree>
    <p:extLst>
      <p:ext uri="{BB962C8B-B14F-4D97-AF65-F5344CB8AC3E}">
        <p14:creationId xmlns:p14="http://schemas.microsoft.com/office/powerpoint/2010/main" val="2806966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19</a:t>
            </a:fld>
            <a:endParaRPr/>
          </a:p>
        </p:txBody>
      </p:sp>
    </p:spTree>
    <p:extLst>
      <p:ext uri="{BB962C8B-B14F-4D97-AF65-F5344CB8AC3E}">
        <p14:creationId xmlns:p14="http://schemas.microsoft.com/office/powerpoint/2010/main" val="26082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3a3b863a5_2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g123a3b863a5_2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20</a:t>
            </a:fld>
            <a:endParaRPr/>
          </a:p>
        </p:txBody>
      </p:sp>
    </p:spTree>
    <p:extLst>
      <p:ext uri="{BB962C8B-B14F-4D97-AF65-F5344CB8AC3E}">
        <p14:creationId xmlns:p14="http://schemas.microsoft.com/office/powerpoint/2010/main" val="130683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endParaRPr lang="en-US"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3</a:t>
            </a:fld>
            <a:endParaRPr/>
          </a:p>
        </p:txBody>
      </p:sp>
    </p:spTree>
    <p:extLst>
      <p:ext uri="{BB962C8B-B14F-4D97-AF65-F5344CB8AC3E}">
        <p14:creationId xmlns:p14="http://schemas.microsoft.com/office/powerpoint/2010/main" val="648401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endParaRPr lang="en-US"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4</a:t>
            </a:fld>
            <a:endParaRPr/>
          </a:p>
        </p:txBody>
      </p:sp>
    </p:spTree>
    <p:extLst>
      <p:ext uri="{BB962C8B-B14F-4D97-AF65-F5344CB8AC3E}">
        <p14:creationId xmlns:p14="http://schemas.microsoft.com/office/powerpoint/2010/main" val="3263384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5</a:t>
            </a:fld>
            <a:endParaRPr/>
          </a:p>
        </p:txBody>
      </p:sp>
    </p:spTree>
    <p:extLst>
      <p:ext uri="{BB962C8B-B14F-4D97-AF65-F5344CB8AC3E}">
        <p14:creationId xmlns:p14="http://schemas.microsoft.com/office/powerpoint/2010/main" val="2773547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131" name="Google Shape;13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8</a:t>
            </a:fld>
            <a:endParaRPr/>
          </a:p>
        </p:txBody>
      </p:sp>
    </p:spTree>
    <p:extLst>
      <p:ext uri="{BB962C8B-B14F-4D97-AF65-F5344CB8AC3E}">
        <p14:creationId xmlns:p14="http://schemas.microsoft.com/office/powerpoint/2010/main" val="2222396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endParaRPr dirty="0"/>
          </a:p>
        </p:txBody>
      </p:sp>
      <p:sp>
        <p:nvSpPr>
          <p:cNvPr id="131" name="Google Shape;13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9</a:t>
            </a:fld>
            <a:endParaRPr/>
          </a:p>
        </p:txBody>
      </p:sp>
    </p:spTree>
    <p:extLst>
      <p:ext uri="{BB962C8B-B14F-4D97-AF65-F5344CB8AC3E}">
        <p14:creationId xmlns:p14="http://schemas.microsoft.com/office/powerpoint/2010/main" val="3580364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7"/>
        <p:cNvGrpSpPr/>
        <p:nvPr/>
      </p:nvGrpSpPr>
      <p:grpSpPr>
        <a:xfrm>
          <a:off x="0" y="0"/>
          <a:ext cx="0" cy="0"/>
          <a:chOff x="0" y="0"/>
          <a:chExt cx="0" cy="0"/>
        </a:xfrm>
      </p:grpSpPr>
      <p:sp>
        <p:nvSpPr>
          <p:cNvPr id="18" name="Google Shape;18;p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cxnSp>
        <p:nvCxnSpPr>
          <p:cNvPr id="23" name="Google Shape;23;p30"/>
          <p:cNvCxnSpPr/>
          <p:nvPr/>
        </p:nvCxnSpPr>
        <p:spPr>
          <a:xfrm>
            <a:off x="0" y="6754969"/>
            <a:ext cx="12192000" cy="0"/>
          </a:xfrm>
          <a:prstGeom prst="straightConnector1">
            <a:avLst/>
          </a:prstGeom>
          <a:noFill/>
          <a:ln w="28575" cap="flat" cmpd="sng">
            <a:solidFill>
              <a:srgbClr val="A5A5A5"/>
            </a:solidFill>
            <a:prstDash val="solid"/>
            <a:miter lim="800000"/>
            <a:headEnd type="none" w="sm" len="sm"/>
            <a:tailEnd type="none" w="sm" len="sm"/>
          </a:ln>
        </p:spPr>
      </p:cxnSp>
      <p:cxnSp>
        <p:nvCxnSpPr>
          <p:cNvPr id="24" name="Google Shape;24;p30"/>
          <p:cNvCxnSpPr/>
          <p:nvPr/>
        </p:nvCxnSpPr>
        <p:spPr>
          <a:xfrm>
            <a:off x="0" y="6810777"/>
            <a:ext cx="12192000"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3"/>
        <p:cNvGrpSpPr/>
        <p:nvPr/>
      </p:nvGrpSpPr>
      <p:grpSpPr>
        <a:xfrm>
          <a:off x="0" y="0"/>
          <a:ext cx="0" cy="0"/>
          <a:chOff x="0" y="0"/>
          <a:chExt cx="0" cy="0"/>
        </a:xfrm>
      </p:grpSpPr>
      <p:sp>
        <p:nvSpPr>
          <p:cNvPr id="74" name="Google Shape;74;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9"/>
        <p:cNvGrpSpPr/>
        <p:nvPr/>
      </p:nvGrpSpPr>
      <p:grpSpPr>
        <a:xfrm>
          <a:off x="0" y="0"/>
          <a:ext cx="0" cy="0"/>
          <a:chOff x="0" y="0"/>
          <a:chExt cx="0" cy="0"/>
        </a:xfrm>
      </p:grpSpPr>
      <p:sp>
        <p:nvSpPr>
          <p:cNvPr id="80" name="Google Shape;80;p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25"/>
        <p:cNvGrpSpPr/>
        <p:nvPr/>
      </p:nvGrpSpPr>
      <p:grpSpPr>
        <a:xfrm>
          <a:off x="0" y="0"/>
          <a:ext cx="0" cy="0"/>
          <a:chOff x="0" y="0"/>
          <a:chExt cx="0" cy="0"/>
        </a:xfrm>
      </p:grpSpPr>
      <p:cxnSp>
        <p:nvCxnSpPr>
          <p:cNvPr id="26" name="Google Shape;26;p31"/>
          <p:cNvCxnSpPr/>
          <p:nvPr/>
        </p:nvCxnSpPr>
        <p:spPr>
          <a:xfrm>
            <a:off x="0" y="6754969"/>
            <a:ext cx="12192000" cy="0"/>
          </a:xfrm>
          <a:prstGeom prst="straightConnector1">
            <a:avLst/>
          </a:prstGeom>
          <a:noFill/>
          <a:ln w="28575" cap="flat" cmpd="sng">
            <a:solidFill>
              <a:srgbClr val="A5A5A5"/>
            </a:solidFill>
            <a:prstDash val="solid"/>
            <a:miter lim="800000"/>
            <a:headEnd type="none" w="sm" len="sm"/>
            <a:tailEnd type="none" w="sm" len="sm"/>
          </a:ln>
        </p:spPr>
      </p:cxnSp>
      <p:cxnSp>
        <p:nvCxnSpPr>
          <p:cNvPr id="27" name="Google Shape;27;p31"/>
          <p:cNvCxnSpPr/>
          <p:nvPr/>
        </p:nvCxnSpPr>
        <p:spPr>
          <a:xfrm>
            <a:off x="0" y="6810777"/>
            <a:ext cx="12192000"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8"/>
        <p:cNvGrpSpPr/>
        <p:nvPr/>
      </p:nvGrpSpPr>
      <p:grpSpPr>
        <a:xfrm>
          <a:off x="0" y="0"/>
          <a:ext cx="0" cy="0"/>
          <a:chOff x="0" y="0"/>
          <a:chExt cx="0" cy="0"/>
        </a:xfrm>
      </p:grpSpPr>
      <p:sp>
        <p:nvSpPr>
          <p:cNvPr id="29" name="Google Shape;29;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4"/>
        <p:cNvGrpSpPr/>
        <p:nvPr/>
      </p:nvGrpSpPr>
      <p:grpSpPr>
        <a:xfrm>
          <a:off x="0" y="0"/>
          <a:ext cx="0" cy="0"/>
          <a:chOff x="0" y="0"/>
          <a:chExt cx="0" cy="0"/>
        </a:xfrm>
      </p:grpSpPr>
      <p:sp>
        <p:nvSpPr>
          <p:cNvPr id="35" name="Google Shape;35;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1"/>
        <p:cNvGrpSpPr/>
        <p:nvPr/>
      </p:nvGrpSpPr>
      <p:grpSpPr>
        <a:xfrm>
          <a:off x="0" y="0"/>
          <a:ext cx="0" cy="0"/>
          <a:chOff x="0" y="0"/>
          <a:chExt cx="0" cy="0"/>
        </a:xfrm>
      </p:grpSpPr>
      <p:sp>
        <p:nvSpPr>
          <p:cNvPr id="42" name="Google Shape;42;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0"/>
        <p:cNvGrpSpPr/>
        <p:nvPr/>
      </p:nvGrpSpPr>
      <p:grpSpPr>
        <a:xfrm>
          <a:off x="0" y="0"/>
          <a:ext cx="0" cy="0"/>
          <a:chOff x="0" y="0"/>
          <a:chExt cx="0" cy="0"/>
        </a:xfrm>
      </p:grpSpPr>
      <p:sp>
        <p:nvSpPr>
          <p:cNvPr id="51" name="Google Shape;51;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5"/>
        <p:cNvGrpSpPr/>
        <p:nvPr/>
      </p:nvGrpSpPr>
      <p:grpSpPr>
        <a:xfrm>
          <a:off x="0" y="0"/>
          <a:ext cx="0" cy="0"/>
          <a:chOff x="0" y="0"/>
          <a:chExt cx="0" cy="0"/>
        </a:xfrm>
      </p:grpSpPr>
      <p:sp>
        <p:nvSpPr>
          <p:cNvPr id="56" name="Google Shape;5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9"/>
        <p:cNvGrpSpPr/>
        <p:nvPr/>
      </p:nvGrpSpPr>
      <p:grpSpPr>
        <a:xfrm>
          <a:off x="0" y="0"/>
          <a:ext cx="0" cy="0"/>
          <a:chOff x="0" y="0"/>
          <a:chExt cx="0" cy="0"/>
        </a:xfrm>
      </p:grpSpPr>
      <p:sp>
        <p:nvSpPr>
          <p:cNvPr id="60" name="Google Shape;60;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8"/>
          <p:cNvSpPr>
            <a:spLocks noGrp="1"/>
          </p:cNvSpPr>
          <p:nvPr>
            <p:ph type="pic" idx="2"/>
          </p:nvPr>
        </p:nvSpPr>
        <p:spPr>
          <a:xfrm>
            <a:off x="5183188" y="987425"/>
            <a:ext cx="6172200" cy="4873625"/>
          </a:xfrm>
          <a:prstGeom prst="rect">
            <a:avLst/>
          </a:prstGeom>
          <a:noFill/>
          <a:ln>
            <a:noFill/>
          </a:ln>
        </p:spPr>
      </p:sp>
      <p:sp>
        <p:nvSpPr>
          <p:cNvPr id="69" name="Google Shape;69;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‹Nº›</a:t>
            </a:fld>
            <a:endParaRPr/>
          </a:p>
        </p:txBody>
      </p:sp>
      <p:cxnSp>
        <p:nvCxnSpPr>
          <p:cNvPr id="15" name="Google Shape;15;p29"/>
          <p:cNvCxnSpPr/>
          <p:nvPr/>
        </p:nvCxnSpPr>
        <p:spPr>
          <a:xfrm>
            <a:off x="0" y="6754969"/>
            <a:ext cx="12192000" cy="0"/>
          </a:xfrm>
          <a:prstGeom prst="straightConnector1">
            <a:avLst/>
          </a:prstGeom>
          <a:noFill/>
          <a:ln w="28575" cap="flat" cmpd="sng">
            <a:solidFill>
              <a:srgbClr val="A5A5A5"/>
            </a:solidFill>
            <a:prstDash val="solid"/>
            <a:miter lim="800000"/>
            <a:headEnd type="none" w="sm" len="sm"/>
            <a:tailEnd type="none" w="sm" len="sm"/>
          </a:ln>
        </p:spPr>
      </p:cxnSp>
      <p:cxnSp>
        <p:nvCxnSpPr>
          <p:cNvPr id="16" name="Google Shape;16;p29"/>
          <p:cNvCxnSpPr/>
          <p:nvPr/>
        </p:nvCxnSpPr>
        <p:spPr>
          <a:xfrm>
            <a:off x="0" y="6810777"/>
            <a:ext cx="12192000" cy="0"/>
          </a:xfrm>
          <a:prstGeom prst="straightConnector1">
            <a:avLst/>
          </a:prstGeom>
          <a:noFill/>
          <a:ln w="28575" cap="flat" cmpd="sng">
            <a:solidFill>
              <a:srgbClr val="FFC00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90000" y="1384851"/>
            <a:ext cx="12012000" cy="2044149"/>
          </a:xfrm>
          <a:prstGeom prst="rect">
            <a:avLst/>
          </a:prstGeom>
          <a:noFill/>
          <a:ln>
            <a:noFill/>
          </a:ln>
        </p:spPr>
        <p:txBody>
          <a:bodyPr spcFirstLastPara="1" wrap="square" lIns="0" tIns="12700" rIns="0" bIns="0" anchor="b" anchorCtr="0">
            <a:spAutoFit/>
          </a:bodyPr>
          <a:lstStyle/>
          <a:p>
            <a:pPr marL="12700" marR="0" lvl="0" indent="0" algn="ctr" rtl="0">
              <a:lnSpc>
                <a:spcPct val="100000"/>
              </a:lnSpc>
              <a:spcBef>
                <a:spcPts val="0"/>
              </a:spcBef>
              <a:spcAft>
                <a:spcPts val="0"/>
              </a:spcAft>
              <a:buClr>
                <a:schemeClr val="dk1"/>
              </a:buClr>
              <a:buSzPts val="4800"/>
              <a:buFont typeface="Arial"/>
              <a:buNone/>
            </a:pPr>
            <a:r>
              <a:rPr lang="es-PE" sz="4800" b="1" dirty="0">
                <a:solidFill>
                  <a:schemeClr val="dk1"/>
                </a:solidFill>
              </a:rPr>
              <a:t>Microservices </a:t>
            </a:r>
          </a:p>
          <a:p>
            <a:pPr marL="12700" marR="0" lvl="0" indent="0" algn="ctr" rtl="0">
              <a:lnSpc>
                <a:spcPct val="100000"/>
              </a:lnSpc>
              <a:spcBef>
                <a:spcPts val="0"/>
              </a:spcBef>
              <a:spcAft>
                <a:spcPts val="0"/>
              </a:spcAft>
              <a:buClr>
                <a:schemeClr val="dk1"/>
              </a:buClr>
              <a:buSzPts val="4800"/>
              <a:buFont typeface="Arial"/>
              <a:buNone/>
            </a:pPr>
            <a:endParaRPr lang="es-PE" sz="4800" b="1" dirty="0">
              <a:solidFill>
                <a:schemeClr val="dk1"/>
              </a:solidFill>
            </a:endParaRPr>
          </a:p>
          <a:p>
            <a:pPr marL="12700" marR="0" lvl="0" indent="0" algn="ctr" rtl="0">
              <a:lnSpc>
                <a:spcPct val="100000"/>
              </a:lnSpc>
              <a:spcBef>
                <a:spcPts val="0"/>
              </a:spcBef>
              <a:spcAft>
                <a:spcPts val="0"/>
              </a:spcAft>
              <a:buClr>
                <a:schemeClr val="dk1"/>
              </a:buClr>
              <a:buSzPts val="4800"/>
              <a:buFont typeface="Arial"/>
              <a:buNone/>
            </a:pPr>
            <a:r>
              <a:rPr lang="en-US" sz="3600" b="1" dirty="0">
                <a:solidFill>
                  <a:schemeClr val="dk1"/>
                </a:solidFill>
              </a:rPr>
              <a:t>Part 3 : Database</a:t>
            </a:r>
            <a:endParaRPr sz="3600" b="1" dirty="0">
              <a:solidFill>
                <a:schemeClr val="dk1"/>
              </a:solidFill>
            </a:endParaRPr>
          </a:p>
        </p:txBody>
      </p:sp>
      <p:pic>
        <p:nvPicPr>
          <p:cNvPr id="90" name="Google Shape;90;p1"/>
          <p:cNvPicPr preferRelativeResize="0"/>
          <p:nvPr/>
        </p:nvPicPr>
        <p:blipFill>
          <a:blip r:embed="rId3">
            <a:alphaModFix/>
          </a:blip>
          <a:stretch>
            <a:fillRect/>
          </a:stretch>
        </p:blipFill>
        <p:spPr>
          <a:xfrm>
            <a:off x="4577450" y="3871675"/>
            <a:ext cx="3037100" cy="2725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p:nvPr/>
        </p:nvSpPr>
        <p:spPr>
          <a:xfrm>
            <a:off x="300779" y="196988"/>
            <a:ext cx="108417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latin typeface="Arial"/>
                <a:ea typeface="Arial"/>
                <a:cs typeface="Arial"/>
                <a:sym typeface="Arial"/>
              </a:rPr>
              <a:t>Creating</a:t>
            </a:r>
            <a:r>
              <a:rPr lang="es-PE" sz="3600" b="1" dirty="0">
                <a:solidFill>
                  <a:schemeClr val="dk1"/>
                </a:solidFill>
                <a:latin typeface="Arial"/>
                <a:ea typeface="Arial"/>
                <a:cs typeface="Arial"/>
                <a:sym typeface="Arial"/>
              </a:rPr>
              <a:t> </a:t>
            </a:r>
            <a:r>
              <a:rPr lang="es-PE" sz="3600" b="1" dirty="0" err="1">
                <a:solidFill>
                  <a:schemeClr val="dk1"/>
                </a:solidFill>
                <a:latin typeface="Arial"/>
                <a:ea typeface="Arial"/>
                <a:cs typeface="Arial"/>
                <a:sym typeface="Arial"/>
              </a:rPr>
              <a:t>the</a:t>
            </a:r>
            <a:r>
              <a:rPr lang="es-PE" sz="3600" b="1" dirty="0">
                <a:solidFill>
                  <a:schemeClr val="dk1"/>
                </a:solidFill>
                <a:latin typeface="Arial"/>
                <a:ea typeface="Arial"/>
                <a:cs typeface="Arial"/>
                <a:sym typeface="Arial"/>
              </a:rPr>
              <a:t> </a:t>
            </a:r>
            <a:r>
              <a:rPr lang="es-PE" sz="3600" b="1" dirty="0" err="1">
                <a:solidFill>
                  <a:schemeClr val="dk1"/>
                </a:solidFill>
                <a:latin typeface="Arial"/>
                <a:ea typeface="Arial"/>
                <a:cs typeface="Arial"/>
                <a:sym typeface="Arial"/>
              </a:rPr>
              <a:t>Repository</a:t>
            </a:r>
            <a:r>
              <a:rPr lang="es-PE" sz="3600" b="1" dirty="0">
                <a:solidFill>
                  <a:schemeClr val="dk1"/>
                </a:solidFill>
                <a:latin typeface="Arial"/>
                <a:ea typeface="Arial"/>
                <a:cs typeface="Arial"/>
                <a:sym typeface="Arial"/>
              </a:rPr>
              <a:t> </a:t>
            </a:r>
            <a:r>
              <a:rPr lang="es-PE" sz="3600" b="1" dirty="0" err="1">
                <a:solidFill>
                  <a:schemeClr val="dk1"/>
                </a:solidFill>
                <a:latin typeface="Arial"/>
                <a:ea typeface="Arial"/>
                <a:cs typeface="Arial"/>
                <a:sym typeface="Arial"/>
              </a:rPr>
              <a:t>Entity</a:t>
            </a:r>
            <a:endParaRPr dirty="0"/>
          </a:p>
        </p:txBody>
      </p:sp>
      <p:pic>
        <p:nvPicPr>
          <p:cNvPr id="3" name="Imagen 2">
            <a:extLst>
              <a:ext uri="{FF2B5EF4-FFF2-40B4-BE49-F238E27FC236}">
                <a16:creationId xmlns:a16="http://schemas.microsoft.com/office/drawing/2014/main" id="{FD560D93-F728-7ED4-3E17-F89DAA5FA1A5}"/>
              </a:ext>
            </a:extLst>
          </p:cNvPr>
          <p:cNvPicPr>
            <a:picLocks noChangeAspect="1"/>
          </p:cNvPicPr>
          <p:nvPr/>
        </p:nvPicPr>
        <p:blipFill>
          <a:blip r:embed="rId3"/>
          <a:stretch>
            <a:fillRect/>
          </a:stretch>
        </p:blipFill>
        <p:spPr>
          <a:xfrm>
            <a:off x="662279" y="1458386"/>
            <a:ext cx="5433721" cy="4426144"/>
          </a:xfrm>
          <a:prstGeom prst="rect">
            <a:avLst/>
          </a:prstGeom>
          <a:ln>
            <a:solidFill>
              <a:schemeClr val="tx1"/>
            </a:solidFill>
          </a:ln>
        </p:spPr>
      </p:pic>
      <p:pic>
        <p:nvPicPr>
          <p:cNvPr id="4" name="Imagen 3">
            <a:extLst>
              <a:ext uri="{FF2B5EF4-FFF2-40B4-BE49-F238E27FC236}">
                <a16:creationId xmlns:a16="http://schemas.microsoft.com/office/drawing/2014/main" id="{7899090A-E97C-FC82-6FD9-1D458C82E8E2}"/>
              </a:ext>
            </a:extLst>
          </p:cNvPr>
          <p:cNvPicPr>
            <a:picLocks noChangeAspect="1"/>
          </p:cNvPicPr>
          <p:nvPr/>
        </p:nvPicPr>
        <p:blipFill>
          <a:blip r:embed="rId4"/>
          <a:stretch>
            <a:fillRect/>
          </a:stretch>
        </p:blipFill>
        <p:spPr>
          <a:xfrm>
            <a:off x="6452187" y="1218428"/>
            <a:ext cx="5077534" cy="4906060"/>
          </a:xfrm>
          <a:prstGeom prst="rect">
            <a:avLst/>
          </a:prstGeom>
          <a:ln>
            <a:solidFill>
              <a:schemeClr val="tx1"/>
            </a:solidFill>
          </a:ln>
        </p:spPr>
      </p:pic>
    </p:spTree>
    <p:extLst>
      <p:ext uri="{BB962C8B-B14F-4D97-AF65-F5344CB8AC3E}">
        <p14:creationId xmlns:p14="http://schemas.microsoft.com/office/powerpoint/2010/main" val="280591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p:nvPr/>
        </p:nvSpPr>
        <p:spPr>
          <a:xfrm>
            <a:off x="300779" y="196988"/>
            <a:ext cx="108417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latin typeface="Arial"/>
                <a:ea typeface="Arial"/>
                <a:cs typeface="Arial"/>
                <a:sym typeface="Arial"/>
              </a:rPr>
              <a:t>Creating</a:t>
            </a:r>
            <a:r>
              <a:rPr lang="es-PE" sz="3600" b="1" dirty="0">
                <a:solidFill>
                  <a:schemeClr val="dk1"/>
                </a:solidFill>
                <a:latin typeface="Arial"/>
                <a:ea typeface="Arial"/>
                <a:cs typeface="Arial"/>
                <a:sym typeface="Arial"/>
              </a:rPr>
              <a:t> </a:t>
            </a:r>
            <a:r>
              <a:rPr lang="es-PE" sz="3600" b="1" dirty="0" err="1">
                <a:solidFill>
                  <a:schemeClr val="dk1"/>
                </a:solidFill>
                <a:latin typeface="Arial"/>
                <a:ea typeface="Arial"/>
                <a:cs typeface="Arial"/>
                <a:sym typeface="Arial"/>
              </a:rPr>
              <a:t>the</a:t>
            </a:r>
            <a:r>
              <a:rPr lang="es-PE" sz="3600" b="1" dirty="0">
                <a:solidFill>
                  <a:schemeClr val="dk1"/>
                </a:solidFill>
                <a:latin typeface="Arial"/>
                <a:ea typeface="Arial"/>
                <a:cs typeface="Arial"/>
                <a:sym typeface="Arial"/>
              </a:rPr>
              <a:t> </a:t>
            </a:r>
            <a:r>
              <a:rPr lang="es-PE" sz="3600" b="1" dirty="0" err="1">
                <a:solidFill>
                  <a:schemeClr val="dk1"/>
                </a:solidFill>
                <a:latin typeface="Arial"/>
                <a:ea typeface="Arial"/>
                <a:cs typeface="Arial"/>
                <a:sym typeface="Arial"/>
              </a:rPr>
              <a:t>Repository</a:t>
            </a:r>
            <a:r>
              <a:rPr lang="es-PE" sz="3600" b="1" dirty="0">
                <a:solidFill>
                  <a:schemeClr val="dk1"/>
                </a:solidFill>
                <a:latin typeface="Arial"/>
                <a:ea typeface="Arial"/>
                <a:cs typeface="Arial"/>
                <a:sym typeface="Arial"/>
              </a:rPr>
              <a:t> </a:t>
            </a:r>
            <a:r>
              <a:rPr lang="es-PE" sz="3600" b="1" dirty="0" err="1">
                <a:solidFill>
                  <a:schemeClr val="dk1"/>
                </a:solidFill>
                <a:latin typeface="Arial"/>
                <a:ea typeface="Arial"/>
                <a:cs typeface="Arial"/>
                <a:sym typeface="Arial"/>
              </a:rPr>
              <a:t>Entity</a:t>
            </a:r>
            <a:endParaRPr dirty="0"/>
          </a:p>
        </p:txBody>
      </p:sp>
      <p:pic>
        <p:nvPicPr>
          <p:cNvPr id="11" name="Imagen 10">
            <a:extLst>
              <a:ext uri="{FF2B5EF4-FFF2-40B4-BE49-F238E27FC236}">
                <a16:creationId xmlns:a16="http://schemas.microsoft.com/office/drawing/2014/main" id="{B303EA21-E1AF-1417-8711-C225E67030AF}"/>
              </a:ext>
            </a:extLst>
          </p:cNvPr>
          <p:cNvPicPr>
            <a:picLocks noChangeAspect="1"/>
          </p:cNvPicPr>
          <p:nvPr/>
        </p:nvPicPr>
        <p:blipFill>
          <a:blip r:embed="rId3"/>
          <a:stretch>
            <a:fillRect/>
          </a:stretch>
        </p:blipFill>
        <p:spPr>
          <a:xfrm>
            <a:off x="1348630" y="1029199"/>
            <a:ext cx="9494739" cy="5534366"/>
          </a:xfrm>
          <a:prstGeom prst="rect">
            <a:avLst/>
          </a:prstGeom>
          <a:ln>
            <a:solidFill>
              <a:schemeClr val="tx1"/>
            </a:solidFill>
          </a:ln>
        </p:spPr>
      </p:pic>
    </p:spTree>
    <p:extLst>
      <p:ext uri="{BB962C8B-B14F-4D97-AF65-F5344CB8AC3E}">
        <p14:creationId xmlns:p14="http://schemas.microsoft.com/office/powerpoint/2010/main" val="3411655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rPr>
              <a:t>Maria</a:t>
            </a:r>
            <a:r>
              <a:rPr lang="es-PE" sz="3600" b="1" dirty="0">
                <a:solidFill>
                  <a:schemeClr val="dk1"/>
                </a:solidFill>
              </a:rPr>
              <a:t> DB </a:t>
            </a:r>
            <a:r>
              <a:rPr lang="es-PE" sz="3600" b="1" dirty="0" err="1">
                <a:solidFill>
                  <a:schemeClr val="dk1"/>
                </a:solidFill>
              </a:rPr>
              <a:t>Configuration</a:t>
            </a:r>
            <a:endParaRPr dirty="0"/>
          </a:p>
        </p:txBody>
      </p:sp>
      <p:pic>
        <p:nvPicPr>
          <p:cNvPr id="3" name="Imagen 2">
            <a:extLst>
              <a:ext uri="{FF2B5EF4-FFF2-40B4-BE49-F238E27FC236}">
                <a16:creationId xmlns:a16="http://schemas.microsoft.com/office/drawing/2014/main" id="{967C000B-5DBA-4768-B707-725172D3064B}"/>
              </a:ext>
            </a:extLst>
          </p:cNvPr>
          <p:cNvPicPr>
            <a:picLocks noChangeAspect="1"/>
          </p:cNvPicPr>
          <p:nvPr/>
        </p:nvPicPr>
        <p:blipFill>
          <a:blip r:embed="rId3"/>
          <a:stretch>
            <a:fillRect/>
          </a:stretch>
        </p:blipFill>
        <p:spPr>
          <a:xfrm>
            <a:off x="3446652" y="1186774"/>
            <a:ext cx="5298696" cy="5045647"/>
          </a:xfrm>
          <a:prstGeom prst="rect">
            <a:avLst/>
          </a:prstGeom>
        </p:spPr>
      </p:pic>
    </p:spTree>
    <p:extLst>
      <p:ext uri="{BB962C8B-B14F-4D97-AF65-F5344CB8AC3E}">
        <p14:creationId xmlns:p14="http://schemas.microsoft.com/office/powerpoint/2010/main" val="10847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rPr>
              <a:t>Maria</a:t>
            </a:r>
            <a:r>
              <a:rPr lang="es-PE" sz="3600" b="1" dirty="0">
                <a:solidFill>
                  <a:schemeClr val="dk1"/>
                </a:solidFill>
              </a:rPr>
              <a:t> DB </a:t>
            </a:r>
            <a:r>
              <a:rPr lang="es-PE" sz="3600" b="1" dirty="0" err="1">
                <a:solidFill>
                  <a:schemeClr val="dk1"/>
                </a:solidFill>
              </a:rPr>
              <a:t>Configuration</a:t>
            </a:r>
            <a:endParaRPr dirty="0"/>
          </a:p>
        </p:txBody>
      </p:sp>
      <p:pic>
        <p:nvPicPr>
          <p:cNvPr id="5" name="Imagen 4">
            <a:extLst>
              <a:ext uri="{FF2B5EF4-FFF2-40B4-BE49-F238E27FC236}">
                <a16:creationId xmlns:a16="http://schemas.microsoft.com/office/drawing/2014/main" id="{4E532EF9-9A4A-AA3F-4EA4-998659E32084}"/>
              </a:ext>
            </a:extLst>
          </p:cNvPr>
          <p:cNvPicPr>
            <a:picLocks noChangeAspect="1"/>
          </p:cNvPicPr>
          <p:nvPr/>
        </p:nvPicPr>
        <p:blipFill>
          <a:blip r:embed="rId3"/>
          <a:stretch>
            <a:fillRect/>
          </a:stretch>
        </p:blipFill>
        <p:spPr>
          <a:xfrm>
            <a:off x="1476162" y="1046847"/>
            <a:ext cx="9239675" cy="5235816"/>
          </a:xfrm>
          <a:prstGeom prst="rect">
            <a:avLst/>
          </a:prstGeom>
        </p:spPr>
      </p:pic>
      <p:sp>
        <p:nvSpPr>
          <p:cNvPr id="4" name="CuadroTexto 3">
            <a:extLst>
              <a:ext uri="{FF2B5EF4-FFF2-40B4-BE49-F238E27FC236}">
                <a16:creationId xmlns:a16="http://schemas.microsoft.com/office/drawing/2014/main" id="{4935C4B3-E079-3299-156A-5AF7711C38D5}"/>
              </a:ext>
            </a:extLst>
          </p:cNvPr>
          <p:cNvSpPr txBox="1"/>
          <p:nvPr/>
        </p:nvSpPr>
        <p:spPr>
          <a:xfrm>
            <a:off x="9358009" y="6353235"/>
            <a:ext cx="2579433" cy="307777"/>
          </a:xfrm>
          <a:prstGeom prst="rect">
            <a:avLst/>
          </a:prstGeom>
          <a:noFill/>
        </p:spPr>
        <p:txBody>
          <a:bodyPr wrap="square">
            <a:spAutoFit/>
          </a:bodyPr>
          <a:lstStyle/>
          <a:p>
            <a:r>
              <a:rPr lang="es-PE" dirty="0"/>
              <a:t>https://mariadb.org/download/</a:t>
            </a:r>
          </a:p>
        </p:txBody>
      </p:sp>
    </p:spTree>
    <p:extLst>
      <p:ext uri="{BB962C8B-B14F-4D97-AF65-F5344CB8AC3E}">
        <p14:creationId xmlns:p14="http://schemas.microsoft.com/office/powerpoint/2010/main" val="4142764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rPr>
              <a:t>Maria</a:t>
            </a:r>
            <a:r>
              <a:rPr lang="es-PE" sz="3600" b="1" dirty="0">
                <a:solidFill>
                  <a:schemeClr val="dk1"/>
                </a:solidFill>
              </a:rPr>
              <a:t> DB </a:t>
            </a:r>
            <a:r>
              <a:rPr lang="es-PE" sz="3600" b="1" dirty="0" err="1">
                <a:solidFill>
                  <a:schemeClr val="dk1"/>
                </a:solidFill>
              </a:rPr>
              <a:t>Configuration</a:t>
            </a:r>
            <a:endParaRPr dirty="0"/>
          </a:p>
        </p:txBody>
      </p:sp>
      <p:pic>
        <p:nvPicPr>
          <p:cNvPr id="7" name="Imagen 6">
            <a:extLst>
              <a:ext uri="{FF2B5EF4-FFF2-40B4-BE49-F238E27FC236}">
                <a16:creationId xmlns:a16="http://schemas.microsoft.com/office/drawing/2014/main" id="{03BC93E4-424D-009C-1D60-FEF3B0DC69FC}"/>
              </a:ext>
            </a:extLst>
          </p:cNvPr>
          <p:cNvPicPr>
            <a:picLocks noChangeAspect="1"/>
          </p:cNvPicPr>
          <p:nvPr/>
        </p:nvPicPr>
        <p:blipFill>
          <a:blip r:embed="rId3"/>
          <a:stretch>
            <a:fillRect/>
          </a:stretch>
        </p:blipFill>
        <p:spPr>
          <a:xfrm>
            <a:off x="936667" y="1585655"/>
            <a:ext cx="4715533" cy="3686689"/>
          </a:xfrm>
          <a:prstGeom prst="rect">
            <a:avLst/>
          </a:prstGeom>
        </p:spPr>
      </p:pic>
      <p:pic>
        <p:nvPicPr>
          <p:cNvPr id="9" name="Imagen 8">
            <a:extLst>
              <a:ext uri="{FF2B5EF4-FFF2-40B4-BE49-F238E27FC236}">
                <a16:creationId xmlns:a16="http://schemas.microsoft.com/office/drawing/2014/main" id="{1D347E91-2543-1229-92D3-14E5560B1AC6}"/>
              </a:ext>
            </a:extLst>
          </p:cNvPr>
          <p:cNvPicPr>
            <a:picLocks noChangeAspect="1"/>
          </p:cNvPicPr>
          <p:nvPr/>
        </p:nvPicPr>
        <p:blipFill>
          <a:blip r:embed="rId4"/>
          <a:stretch>
            <a:fillRect/>
          </a:stretch>
        </p:blipFill>
        <p:spPr>
          <a:xfrm>
            <a:off x="6306335" y="1585655"/>
            <a:ext cx="4715533" cy="3686689"/>
          </a:xfrm>
          <a:prstGeom prst="rect">
            <a:avLst/>
          </a:prstGeom>
        </p:spPr>
      </p:pic>
    </p:spTree>
    <p:extLst>
      <p:ext uri="{BB962C8B-B14F-4D97-AF65-F5344CB8AC3E}">
        <p14:creationId xmlns:p14="http://schemas.microsoft.com/office/powerpoint/2010/main" val="3663629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rPr>
              <a:t>Maria</a:t>
            </a:r>
            <a:r>
              <a:rPr lang="es-PE" sz="3600" b="1" dirty="0">
                <a:solidFill>
                  <a:schemeClr val="dk1"/>
                </a:solidFill>
              </a:rPr>
              <a:t> DB </a:t>
            </a:r>
            <a:r>
              <a:rPr lang="es-PE" sz="3600" b="1" dirty="0" err="1">
                <a:solidFill>
                  <a:schemeClr val="dk1"/>
                </a:solidFill>
              </a:rPr>
              <a:t>Configuration</a:t>
            </a:r>
            <a:r>
              <a:rPr lang="es-PE" sz="3600" b="1" dirty="0">
                <a:solidFill>
                  <a:schemeClr val="dk1"/>
                </a:solidFill>
              </a:rPr>
              <a:t> (Open </a:t>
            </a:r>
            <a:r>
              <a:rPr lang="es-PE" sz="3600" b="1" dirty="0" err="1">
                <a:solidFill>
                  <a:schemeClr val="dk1"/>
                </a:solidFill>
              </a:rPr>
              <a:t>HeidiSQL</a:t>
            </a:r>
            <a:r>
              <a:rPr lang="es-PE" sz="3600" b="1" dirty="0">
                <a:solidFill>
                  <a:schemeClr val="dk1"/>
                </a:solidFill>
              </a:rPr>
              <a:t>)</a:t>
            </a:r>
            <a:endParaRPr dirty="0"/>
          </a:p>
        </p:txBody>
      </p:sp>
      <p:pic>
        <p:nvPicPr>
          <p:cNvPr id="3074" name="Picture 2">
            <a:extLst>
              <a:ext uri="{FF2B5EF4-FFF2-40B4-BE49-F238E27FC236}">
                <a16:creationId xmlns:a16="http://schemas.microsoft.com/office/drawing/2014/main" id="{4EA2D109-8066-8915-4968-12580EF59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4302" y="9431"/>
            <a:ext cx="1021404" cy="102140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C8C1D072-052F-E8EC-6EE9-506E7C4F03B9}"/>
              </a:ext>
            </a:extLst>
          </p:cNvPr>
          <p:cNvPicPr>
            <a:picLocks noChangeAspect="1"/>
          </p:cNvPicPr>
          <p:nvPr/>
        </p:nvPicPr>
        <p:blipFill>
          <a:blip r:embed="rId4"/>
          <a:stretch>
            <a:fillRect/>
          </a:stretch>
        </p:blipFill>
        <p:spPr>
          <a:xfrm>
            <a:off x="300779" y="1945515"/>
            <a:ext cx="5775154" cy="4066180"/>
          </a:xfrm>
          <a:prstGeom prst="rect">
            <a:avLst/>
          </a:prstGeom>
        </p:spPr>
      </p:pic>
      <p:sp>
        <p:nvSpPr>
          <p:cNvPr id="8" name="CuadroTexto 7">
            <a:extLst>
              <a:ext uri="{FF2B5EF4-FFF2-40B4-BE49-F238E27FC236}">
                <a16:creationId xmlns:a16="http://schemas.microsoft.com/office/drawing/2014/main" id="{51808412-8303-CF58-9D09-69712F3BBD6B}"/>
              </a:ext>
            </a:extLst>
          </p:cNvPr>
          <p:cNvSpPr txBox="1"/>
          <p:nvPr/>
        </p:nvSpPr>
        <p:spPr>
          <a:xfrm>
            <a:off x="300779" y="1025064"/>
            <a:ext cx="6108970" cy="738664"/>
          </a:xfrm>
          <a:prstGeom prst="rect">
            <a:avLst/>
          </a:prstGeom>
          <a:noFill/>
        </p:spPr>
        <p:txBody>
          <a:bodyPr wrap="square">
            <a:spAutoFit/>
          </a:bodyPr>
          <a:lstStyle/>
          <a:p>
            <a:r>
              <a:rPr lang="es-PE" dirty="0"/>
              <a:t>- </a:t>
            </a:r>
            <a:r>
              <a:rPr lang="es-PE" dirty="0" err="1"/>
              <a:t>Click</a:t>
            </a:r>
            <a:r>
              <a:rPr lang="es-PE" dirty="0"/>
              <a:t> </a:t>
            </a:r>
            <a:r>
              <a:rPr lang="es-PE" dirty="0" err="1"/>
              <a:t>on</a:t>
            </a:r>
            <a:r>
              <a:rPr lang="es-PE" dirty="0"/>
              <a:t> "New".</a:t>
            </a:r>
          </a:p>
          <a:p>
            <a:r>
              <a:rPr lang="es-PE" dirty="0"/>
              <a:t>- </a:t>
            </a:r>
            <a:r>
              <a:rPr lang="es-PE" dirty="0" err="1"/>
              <a:t>Fill</a:t>
            </a:r>
            <a:r>
              <a:rPr lang="es-PE" dirty="0"/>
              <a:t> </a:t>
            </a:r>
            <a:r>
              <a:rPr lang="es-PE" dirty="0" err="1"/>
              <a:t>the</a:t>
            </a:r>
            <a:r>
              <a:rPr lang="es-PE" dirty="0"/>
              <a:t> "</a:t>
            </a:r>
            <a:r>
              <a:rPr lang="es-PE" dirty="0" err="1"/>
              <a:t>Password</a:t>
            </a:r>
            <a:r>
              <a:rPr lang="es-PE" dirty="0"/>
              <a:t>" </a:t>
            </a:r>
            <a:r>
              <a:rPr lang="es-PE" dirty="0" err="1"/>
              <a:t>field</a:t>
            </a:r>
            <a:endParaRPr lang="es-PE" dirty="0"/>
          </a:p>
          <a:p>
            <a:r>
              <a:rPr lang="es-PE" dirty="0"/>
              <a:t>- </a:t>
            </a:r>
            <a:r>
              <a:rPr lang="es-PE" dirty="0" err="1"/>
              <a:t>Click</a:t>
            </a:r>
            <a:r>
              <a:rPr lang="es-PE" dirty="0"/>
              <a:t> </a:t>
            </a:r>
            <a:r>
              <a:rPr lang="es-PE" dirty="0" err="1"/>
              <a:t>on</a:t>
            </a:r>
            <a:r>
              <a:rPr lang="es-PE" dirty="0"/>
              <a:t> "Open".</a:t>
            </a:r>
          </a:p>
        </p:txBody>
      </p:sp>
      <p:pic>
        <p:nvPicPr>
          <p:cNvPr id="11" name="Imagen 10">
            <a:extLst>
              <a:ext uri="{FF2B5EF4-FFF2-40B4-BE49-F238E27FC236}">
                <a16:creationId xmlns:a16="http://schemas.microsoft.com/office/drawing/2014/main" id="{32EA4CF1-C8F2-0D79-99E9-E1BC0B8AB0FA}"/>
              </a:ext>
            </a:extLst>
          </p:cNvPr>
          <p:cNvPicPr>
            <a:picLocks noChangeAspect="1"/>
          </p:cNvPicPr>
          <p:nvPr/>
        </p:nvPicPr>
        <p:blipFill>
          <a:blip r:embed="rId5"/>
          <a:stretch>
            <a:fillRect/>
          </a:stretch>
        </p:blipFill>
        <p:spPr>
          <a:xfrm>
            <a:off x="6207631" y="1945514"/>
            <a:ext cx="5775154" cy="4066180"/>
          </a:xfrm>
          <a:prstGeom prst="rect">
            <a:avLst/>
          </a:prstGeom>
        </p:spPr>
      </p:pic>
    </p:spTree>
    <p:extLst>
      <p:ext uri="{BB962C8B-B14F-4D97-AF65-F5344CB8AC3E}">
        <p14:creationId xmlns:p14="http://schemas.microsoft.com/office/powerpoint/2010/main" val="3791420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rPr>
              <a:t>Maria</a:t>
            </a:r>
            <a:r>
              <a:rPr lang="es-PE" sz="3600" b="1" dirty="0">
                <a:solidFill>
                  <a:schemeClr val="dk1"/>
                </a:solidFill>
              </a:rPr>
              <a:t> DB </a:t>
            </a:r>
            <a:r>
              <a:rPr lang="es-PE" sz="3600" b="1" dirty="0" err="1">
                <a:solidFill>
                  <a:schemeClr val="dk1"/>
                </a:solidFill>
              </a:rPr>
              <a:t>Configuration</a:t>
            </a:r>
            <a:r>
              <a:rPr lang="es-PE" sz="3600" b="1" dirty="0">
                <a:solidFill>
                  <a:schemeClr val="dk1"/>
                </a:solidFill>
              </a:rPr>
              <a:t> (Open </a:t>
            </a:r>
            <a:r>
              <a:rPr lang="es-PE" sz="3600" b="1" dirty="0" err="1">
                <a:solidFill>
                  <a:schemeClr val="dk1"/>
                </a:solidFill>
              </a:rPr>
              <a:t>HeidiSQL</a:t>
            </a:r>
            <a:r>
              <a:rPr lang="es-PE" sz="3600" b="1" dirty="0">
                <a:solidFill>
                  <a:schemeClr val="dk1"/>
                </a:solidFill>
              </a:rPr>
              <a:t>)</a:t>
            </a:r>
            <a:endParaRPr dirty="0"/>
          </a:p>
        </p:txBody>
      </p:sp>
      <p:pic>
        <p:nvPicPr>
          <p:cNvPr id="3074" name="Picture 2">
            <a:extLst>
              <a:ext uri="{FF2B5EF4-FFF2-40B4-BE49-F238E27FC236}">
                <a16:creationId xmlns:a16="http://schemas.microsoft.com/office/drawing/2014/main" id="{4EA2D109-8066-8915-4968-12580EF59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4302" y="9431"/>
            <a:ext cx="1021404" cy="1021404"/>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E9D9D7DC-DD08-EC6E-74CE-98D6EDF2B24A}"/>
              </a:ext>
            </a:extLst>
          </p:cNvPr>
          <p:cNvPicPr>
            <a:picLocks noChangeAspect="1"/>
          </p:cNvPicPr>
          <p:nvPr/>
        </p:nvPicPr>
        <p:blipFill>
          <a:blip r:embed="rId4"/>
          <a:stretch>
            <a:fillRect/>
          </a:stretch>
        </p:blipFill>
        <p:spPr>
          <a:xfrm>
            <a:off x="2016962" y="1218392"/>
            <a:ext cx="8158075" cy="5168524"/>
          </a:xfrm>
          <a:prstGeom prst="rect">
            <a:avLst/>
          </a:prstGeom>
        </p:spPr>
      </p:pic>
    </p:spTree>
    <p:extLst>
      <p:ext uri="{BB962C8B-B14F-4D97-AF65-F5344CB8AC3E}">
        <p14:creationId xmlns:p14="http://schemas.microsoft.com/office/powerpoint/2010/main" val="1268995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rPr>
              <a:t>Maria</a:t>
            </a:r>
            <a:r>
              <a:rPr lang="es-PE" sz="3600" b="1" dirty="0">
                <a:solidFill>
                  <a:schemeClr val="dk1"/>
                </a:solidFill>
              </a:rPr>
              <a:t> DB </a:t>
            </a:r>
            <a:r>
              <a:rPr lang="es-PE" sz="3600" b="1" dirty="0" err="1">
                <a:solidFill>
                  <a:schemeClr val="dk1"/>
                </a:solidFill>
              </a:rPr>
              <a:t>Configuration</a:t>
            </a:r>
            <a:r>
              <a:rPr lang="es-PE" sz="3600" b="1" dirty="0">
                <a:solidFill>
                  <a:schemeClr val="dk1"/>
                </a:solidFill>
              </a:rPr>
              <a:t> (Open </a:t>
            </a:r>
            <a:r>
              <a:rPr lang="es-PE" sz="3600" b="1" dirty="0" err="1">
                <a:solidFill>
                  <a:schemeClr val="dk1"/>
                </a:solidFill>
              </a:rPr>
              <a:t>HeidiSQL</a:t>
            </a:r>
            <a:r>
              <a:rPr lang="es-PE" sz="3600" b="1" dirty="0">
                <a:solidFill>
                  <a:schemeClr val="dk1"/>
                </a:solidFill>
              </a:rPr>
              <a:t>)</a:t>
            </a:r>
            <a:endParaRPr dirty="0"/>
          </a:p>
        </p:txBody>
      </p:sp>
      <p:pic>
        <p:nvPicPr>
          <p:cNvPr id="3074" name="Picture 2">
            <a:extLst>
              <a:ext uri="{FF2B5EF4-FFF2-40B4-BE49-F238E27FC236}">
                <a16:creationId xmlns:a16="http://schemas.microsoft.com/office/drawing/2014/main" id="{4EA2D109-8066-8915-4968-12580EF59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4302" y="9431"/>
            <a:ext cx="1021404" cy="102140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93BFEE21-4A59-68C7-1A41-C4CA701A91EF}"/>
              </a:ext>
            </a:extLst>
          </p:cNvPr>
          <p:cNvPicPr>
            <a:picLocks noChangeAspect="1"/>
          </p:cNvPicPr>
          <p:nvPr/>
        </p:nvPicPr>
        <p:blipFill>
          <a:blip r:embed="rId4"/>
          <a:stretch>
            <a:fillRect/>
          </a:stretch>
        </p:blipFill>
        <p:spPr>
          <a:xfrm>
            <a:off x="699613" y="1615013"/>
            <a:ext cx="6356322" cy="4027029"/>
          </a:xfrm>
          <a:prstGeom prst="rect">
            <a:avLst/>
          </a:prstGeom>
        </p:spPr>
      </p:pic>
      <p:pic>
        <p:nvPicPr>
          <p:cNvPr id="4" name="Imagen 3">
            <a:extLst>
              <a:ext uri="{FF2B5EF4-FFF2-40B4-BE49-F238E27FC236}">
                <a16:creationId xmlns:a16="http://schemas.microsoft.com/office/drawing/2014/main" id="{39C1F0CC-2BA0-A10E-8593-364EB28853E9}"/>
              </a:ext>
            </a:extLst>
          </p:cNvPr>
          <p:cNvPicPr>
            <a:picLocks noChangeAspect="1"/>
          </p:cNvPicPr>
          <p:nvPr/>
        </p:nvPicPr>
        <p:blipFill>
          <a:blip r:embed="rId5"/>
          <a:stretch>
            <a:fillRect/>
          </a:stretch>
        </p:blipFill>
        <p:spPr>
          <a:xfrm>
            <a:off x="7736105" y="2418684"/>
            <a:ext cx="3038899" cy="2419688"/>
          </a:xfrm>
          <a:prstGeom prst="rect">
            <a:avLst/>
          </a:prstGeom>
        </p:spPr>
      </p:pic>
    </p:spTree>
    <p:extLst>
      <p:ext uri="{BB962C8B-B14F-4D97-AF65-F5344CB8AC3E}">
        <p14:creationId xmlns:p14="http://schemas.microsoft.com/office/powerpoint/2010/main" val="3913046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rPr>
              <a:t>Configuring</a:t>
            </a:r>
            <a:r>
              <a:rPr lang="es-PE" sz="3600" b="1" dirty="0">
                <a:solidFill>
                  <a:schemeClr val="dk1"/>
                </a:solidFill>
              </a:rPr>
              <a:t> </a:t>
            </a:r>
            <a:r>
              <a:rPr lang="es-PE" sz="3600" b="1" dirty="0" err="1">
                <a:solidFill>
                  <a:schemeClr val="dk1"/>
                </a:solidFill>
              </a:rPr>
              <a:t>our</a:t>
            </a:r>
            <a:r>
              <a:rPr lang="es-PE" sz="3600" b="1" dirty="0">
                <a:solidFill>
                  <a:schemeClr val="dk1"/>
                </a:solidFill>
              </a:rPr>
              <a:t> </a:t>
            </a:r>
            <a:r>
              <a:rPr lang="es-PE" sz="3600" b="1" dirty="0" err="1">
                <a:solidFill>
                  <a:schemeClr val="dk1"/>
                </a:solidFill>
              </a:rPr>
              <a:t>microservice</a:t>
            </a:r>
            <a:endParaRPr dirty="0"/>
          </a:p>
        </p:txBody>
      </p:sp>
      <p:pic>
        <p:nvPicPr>
          <p:cNvPr id="11266" name="Picture 2" descr="Imágenes de Codificar | Vectores, fotos de stock y PSD gratuitos">
            <a:extLst>
              <a:ext uri="{FF2B5EF4-FFF2-40B4-BE49-F238E27FC236}">
                <a16:creationId xmlns:a16="http://schemas.microsoft.com/office/drawing/2014/main" id="{F108ED6E-862D-1DB1-4396-CC5ADA7E4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4750" y="843278"/>
            <a:ext cx="5642499" cy="5642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01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rPr>
              <a:t>Configuring</a:t>
            </a:r>
            <a:r>
              <a:rPr lang="es-PE" sz="3600" b="1" dirty="0">
                <a:solidFill>
                  <a:schemeClr val="dk1"/>
                </a:solidFill>
              </a:rPr>
              <a:t> </a:t>
            </a:r>
            <a:r>
              <a:rPr lang="es-PE" sz="3600" b="1" dirty="0" err="1">
                <a:solidFill>
                  <a:schemeClr val="dk1"/>
                </a:solidFill>
              </a:rPr>
              <a:t>our</a:t>
            </a:r>
            <a:r>
              <a:rPr lang="es-PE" sz="3600" b="1" dirty="0">
                <a:solidFill>
                  <a:schemeClr val="dk1"/>
                </a:solidFill>
              </a:rPr>
              <a:t> </a:t>
            </a:r>
            <a:r>
              <a:rPr lang="es-PE" sz="3600" b="1" dirty="0" err="1">
                <a:solidFill>
                  <a:schemeClr val="dk1"/>
                </a:solidFill>
              </a:rPr>
              <a:t>microservice</a:t>
            </a:r>
            <a:endParaRPr dirty="0"/>
          </a:p>
        </p:txBody>
      </p:sp>
      <p:pic>
        <p:nvPicPr>
          <p:cNvPr id="4" name="Imagen 3">
            <a:extLst>
              <a:ext uri="{FF2B5EF4-FFF2-40B4-BE49-F238E27FC236}">
                <a16:creationId xmlns:a16="http://schemas.microsoft.com/office/drawing/2014/main" id="{05AE19D7-24B0-DD69-98F9-C258448393EA}"/>
              </a:ext>
            </a:extLst>
          </p:cNvPr>
          <p:cNvPicPr>
            <a:picLocks noChangeAspect="1"/>
          </p:cNvPicPr>
          <p:nvPr/>
        </p:nvPicPr>
        <p:blipFill>
          <a:blip r:embed="rId3"/>
          <a:stretch>
            <a:fillRect/>
          </a:stretch>
        </p:blipFill>
        <p:spPr>
          <a:xfrm>
            <a:off x="2301068" y="1514562"/>
            <a:ext cx="7589864" cy="3828876"/>
          </a:xfrm>
          <a:prstGeom prst="rect">
            <a:avLst/>
          </a:prstGeom>
          <a:ln>
            <a:solidFill>
              <a:schemeClr val="tx1"/>
            </a:solidFill>
          </a:ln>
        </p:spPr>
      </p:pic>
    </p:spTree>
    <p:extLst>
      <p:ext uri="{BB962C8B-B14F-4D97-AF65-F5344CB8AC3E}">
        <p14:creationId xmlns:p14="http://schemas.microsoft.com/office/powerpoint/2010/main" val="201807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23a3b863a5_2_1"/>
          <p:cNvSpPr txBox="1"/>
          <p:nvPr/>
        </p:nvSpPr>
        <p:spPr>
          <a:xfrm>
            <a:off x="243200" y="91450"/>
            <a:ext cx="84879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4800" b="1" dirty="0" err="1">
                <a:solidFill>
                  <a:schemeClr val="dk1"/>
                </a:solidFill>
                <a:latin typeface="Calibri"/>
                <a:cs typeface="Calibri"/>
                <a:sym typeface="Calibri"/>
              </a:rPr>
              <a:t>Architecture</a:t>
            </a:r>
            <a:r>
              <a:rPr lang="es-PE" sz="4800" b="1" dirty="0">
                <a:solidFill>
                  <a:schemeClr val="dk1"/>
                </a:solidFill>
                <a:latin typeface="Calibri"/>
                <a:cs typeface="Calibri"/>
                <a:sym typeface="Calibri"/>
              </a:rPr>
              <a:t> </a:t>
            </a:r>
            <a:endParaRPr dirty="0"/>
          </a:p>
        </p:txBody>
      </p:sp>
      <p:pic>
        <p:nvPicPr>
          <p:cNvPr id="8" name="Imagen 7">
            <a:extLst>
              <a:ext uri="{FF2B5EF4-FFF2-40B4-BE49-F238E27FC236}">
                <a16:creationId xmlns:a16="http://schemas.microsoft.com/office/drawing/2014/main" id="{AFD1C530-BA3E-6A6B-9F9E-B6AEFA5CB475}"/>
              </a:ext>
            </a:extLst>
          </p:cNvPr>
          <p:cNvPicPr>
            <a:picLocks noChangeAspect="1"/>
          </p:cNvPicPr>
          <p:nvPr/>
        </p:nvPicPr>
        <p:blipFill>
          <a:blip r:embed="rId3"/>
          <a:stretch>
            <a:fillRect/>
          </a:stretch>
        </p:blipFill>
        <p:spPr>
          <a:xfrm>
            <a:off x="1566153" y="1085319"/>
            <a:ext cx="7906321" cy="5151088"/>
          </a:xfrm>
          <a:prstGeom prst="rect">
            <a:avLst/>
          </a:prstGeom>
        </p:spPr>
      </p:pic>
      <p:sp>
        <p:nvSpPr>
          <p:cNvPr id="2" name="Rectángulo 1">
            <a:extLst>
              <a:ext uri="{FF2B5EF4-FFF2-40B4-BE49-F238E27FC236}">
                <a16:creationId xmlns:a16="http://schemas.microsoft.com/office/drawing/2014/main" id="{EEEDFB37-B93C-1109-A370-6C77C91A875D}"/>
              </a:ext>
            </a:extLst>
          </p:cNvPr>
          <p:cNvSpPr/>
          <p:nvPr/>
        </p:nvSpPr>
        <p:spPr>
          <a:xfrm>
            <a:off x="7856738" y="4305670"/>
            <a:ext cx="1340528" cy="13405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rPr>
              <a:t>Configuring</a:t>
            </a:r>
            <a:r>
              <a:rPr lang="es-PE" sz="3600" b="1" dirty="0">
                <a:solidFill>
                  <a:schemeClr val="dk1"/>
                </a:solidFill>
              </a:rPr>
              <a:t> </a:t>
            </a:r>
            <a:r>
              <a:rPr lang="es-PE" sz="3600" b="1" dirty="0" err="1">
                <a:solidFill>
                  <a:schemeClr val="dk1"/>
                </a:solidFill>
              </a:rPr>
              <a:t>our</a:t>
            </a:r>
            <a:r>
              <a:rPr lang="es-PE" sz="3600" b="1" dirty="0">
                <a:solidFill>
                  <a:schemeClr val="dk1"/>
                </a:solidFill>
              </a:rPr>
              <a:t> </a:t>
            </a:r>
            <a:r>
              <a:rPr lang="es-PE" sz="3600" b="1" dirty="0" err="1">
                <a:solidFill>
                  <a:schemeClr val="dk1"/>
                </a:solidFill>
              </a:rPr>
              <a:t>microservice</a:t>
            </a:r>
            <a:endParaRPr dirty="0"/>
          </a:p>
        </p:txBody>
      </p:sp>
      <p:pic>
        <p:nvPicPr>
          <p:cNvPr id="4" name="Imagen 3">
            <a:extLst>
              <a:ext uri="{FF2B5EF4-FFF2-40B4-BE49-F238E27FC236}">
                <a16:creationId xmlns:a16="http://schemas.microsoft.com/office/drawing/2014/main" id="{E5C217B0-566E-58B3-35CA-14C4EB3B3FE4}"/>
              </a:ext>
            </a:extLst>
          </p:cNvPr>
          <p:cNvPicPr>
            <a:picLocks noChangeAspect="1"/>
          </p:cNvPicPr>
          <p:nvPr/>
        </p:nvPicPr>
        <p:blipFill>
          <a:blip r:embed="rId3"/>
          <a:stretch>
            <a:fillRect/>
          </a:stretch>
        </p:blipFill>
        <p:spPr>
          <a:xfrm>
            <a:off x="1468935" y="1015767"/>
            <a:ext cx="9254129" cy="5394117"/>
          </a:xfrm>
          <a:prstGeom prst="rect">
            <a:avLst/>
          </a:prstGeom>
        </p:spPr>
      </p:pic>
    </p:spTree>
    <p:extLst>
      <p:ext uri="{BB962C8B-B14F-4D97-AF65-F5344CB8AC3E}">
        <p14:creationId xmlns:p14="http://schemas.microsoft.com/office/powerpoint/2010/main" val="425689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a:solidFill>
                  <a:schemeClr val="dk1"/>
                </a:solidFill>
              </a:rPr>
              <a:t>Spring Data JPA</a:t>
            </a:r>
            <a:endParaRPr dirty="0"/>
          </a:p>
        </p:txBody>
      </p:sp>
      <p:sp>
        <p:nvSpPr>
          <p:cNvPr id="4" name="CuadroTexto 3">
            <a:extLst>
              <a:ext uri="{FF2B5EF4-FFF2-40B4-BE49-F238E27FC236}">
                <a16:creationId xmlns:a16="http://schemas.microsoft.com/office/drawing/2014/main" id="{633A29BB-11DA-9953-921E-A02CE5CB3116}"/>
              </a:ext>
            </a:extLst>
          </p:cNvPr>
          <p:cNvSpPr txBox="1"/>
          <p:nvPr/>
        </p:nvSpPr>
        <p:spPr>
          <a:xfrm>
            <a:off x="496088" y="1932752"/>
            <a:ext cx="6286452" cy="4524315"/>
          </a:xfrm>
          <a:prstGeom prst="rect">
            <a:avLst/>
          </a:prstGeom>
          <a:noFill/>
        </p:spPr>
        <p:txBody>
          <a:bodyPr wrap="square">
            <a:spAutoFit/>
          </a:bodyPr>
          <a:lstStyle/>
          <a:p>
            <a:pPr algn="just"/>
            <a:r>
              <a:rPr lang="en-US" sz="2400" b="0" i="0" dirty="0">
                <a:solidFill>
                  <a:srgbClr val="333333"/>
                </a:solidFill>
                <a:effectLst/>
                <a:latin typeface="inter-regular"/>
              </a:rPr>
              <a:t>These are the acronyms for Java Persistence API (JPA).</a:t>
            </a:r>
          </a:p>
          <a:p>
            <a:pPr algn="just"/>
            <a:r>
              <a:rPr lang="en-US" sz="2400" b="0" i="0" dirty="0">
                <a:solidFill>
                  <a:srgbClr val="333333"/>
                </a:solidFill>
                <a:effectLst/>
                <a:latin typeface="inter-regular"/>
              </a:rPr>
              <a:t>It is used to persist data between an Java object and relational database. </a:t>
            </a:r>
          </a:p>
          <a:p>
            <a:pPr algn="just"/>
            <a:endParaRPr lang="en-US" sz="2400" dirty="0">
              <a:solidFill>
                <a:srgbClr val="333333"/>
              </a:solidFill>
              <a:latin typeface="inter-regular"/>
            </a:endParaRPr>
          </a:p>
          <a:p>
            <a:pPr algn="just"/>
            <a:r>
              <a:rPr lang="en-US" sz="2400" b="0" i="0" dirty="0">
                <a:solidFill>
                  <a:srgbClr val="333333"/>
                </a:solidFill>
                <a:effectLst/>
                <a:latin typeface="inter-regular"/>
              </a:rPr>
              <a:t>JPA acts as a bridge between object-oriented domain models and relational database systems.</a:t>
            </a:r>
          </a:p>
          <a:p>
            <a:pPr algn="just"/>
            <a:endParaRPr lang="en-US" sz="2400" b="0" i="0" dirty="0">
              <a:solidFill>
                <a:srgbClr val="333333"/>
              </a:solidFill>
              <a:effectLst/>
              <a:latin typeface="inter-regular"/>
            </a:endParaRPr>
          </a:p>
          <a:p>
            <a:pPr algn="just"/>
            <a:r>
              <a:rPr lang="en-US" sz="2400" b="0" i="0" dirty="0">
                <a:solidFill>
                  <a:srgbClr val="333333"/>
                </a:solidFill>
                <a:effectLst/>
                <a:latin typeface="inter-regular"/>
              </a:rPr>
              <a:t>As JPA is just a specification, it doesn't perform any operation by itself. </a:t>
            </a:r>
            <a:r>
              <a:rPr lang="en-US" sz="2400" dirty="0">
                <a:solidFill>
                  <a:srgbClr val="333333"/>
                </a:solidFill>
                <a:latin typeface="inter-regular"/>
              </a:rPr>
              <a:t>I</a:t>
            </a:r>
            <a:r>
              <a:rPr lang="en-US" sz="2400" b="0" i="0" dirty="0">
                <a:solidFill>
                  <a:srgbClr val="333333"/>
                </a:solidFill>
                <a:effectLst/>
                <a:latin typeface="inter-regular"/>
              </a:rPr>
              <a:t>s in this way that the Spring Data JPA comes into play as part of the implementation</a:t>
            </a:r>
          </a:p>
        </p:txBody>
      </p:sp>
      <p:sp>
        <p:nvSpPr>
          <p:cNvPr id="5" name="Google Shape;126;p3">
            <a:extLst>
              <a:ext uri="{FF2B5EF4-FFF2-40B4-BE49-F238E27FC236}">
                <a16:creationId xmlns:a16="http://schemas.microsoft.com/office/drawing/2014/main" id="{26A8BBFF-8086-DB6E-C039-8D2EE62A5E50}"/>
              </a:ext>
            </a:extLst>
          </p:cNvPr>
          <p:cNvSpPr/>
          <p:nvPr/>
        </p:nvSpPr>
        <p:spPr>
          <a:xfrm>
            <a:off x="4677471" y="1126425"/>
            <a:ext cx="10841838"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2800" b="1" dirty="0" err="1">
                <a:solidFill>
                  <a:schemeClr val="dk1"/>
                </a:solidFill>
              </a:rPr>
              <a:t>What</a:t>
            </a:r>
            <a:r>
              <a:rPr lang="es-PE" sz="2800" b="1" dirty="0">
                <a:solidFill>
                  <a:schemeClr val="dk1"/>
                </a:solidFill>
              </a:rPr>
              <a:t> </a:t>
            </a:r>
            <a:r>
              <a:rPr lang="es-PE" sz="2800" b="1" dirty="0" err="1">
                <a:solidFill>
                  <a:schemeClr val="dk1"/>
                </a:solidFill>
              </a:rPr>
              <a:t>is</a:t>
            </a:r>
            <a:r>
              <a:rPr lang="es-PE" sz="2800" b="1" dirty="0">
                <a:solidFill>
                  <a:schemeClr val="dk1"/>
                </a:solidFill>
              </a:rPr>
              <a:t> JPA?</a:t>
            </a:r>
            <a:endParaRPr sz="1100" dirty="0"/>
          </a:p>
        </p:txBody>
      </p:sp>
      <p:pic>
        <p:nvPicPr>
          <p:cNvPr id="2052" name="Picture 4" descr="JPA + Hibernate - GroupBy And Having in Criteria API">
            <a:extLst>
              <a:ext uri="{FF2B5EF4-FFF2-40B4-BE49-F238E27FC236}">
                <a16:creationId xmlns:a16="http://schemas.microsoft.com/office/drawing/2014/main" id="{ACC1AF13-5B43-A7FB-CC9C-96564C600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379" y="2244629"/>
            <a:ext cx="3689874" cy="345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055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a:solidFill>
                  <a:schemeClr val="dk1"/>
                </a:solidFill>
              </a:rPr>
              <a:t>Spring Data JPA</a:t>
            </a:r>
            <a:endParaRPr dirty="0"/>
          </a:p>
        </p:txBody>
      </p:sp>
      <p:pic>
        <p:nvPicPr>
          <p:cNvPr id="2050" name="Picture 2" descr="Spring Data JPA y el patrón Specification – Adam Gamboa G – Developer">
            <a:extLst>
              <a:ext uri="{FF2B5EF4-FFF2-40B4-BE49-F238E27FC236}">
                <a16:creationId xmlns:a16="http://schemas.microsoft.com/office/drawing/2014/main" id="{A356297D-AB90-184C-3055-C62BC9610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6903" y="1524000"/>
            <a:ext cx="3705225"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633A29BB-11DA-9953-921E-A02CE5CB3116}"/>
              </a:ext>
            </a:extLst>
          </p:cNvPr>
          <p:cNvSpPr txBox="1"/>
          <p:nvPr/>
        </p:nvSpPr>
        <p:spPr>
          <a:xfrm>
            <a:off x="300779" y="1808465"/>
            <a:ext cx="6694825" cy="2677656"/>
          </a:xfrm>
          <a:prstGeom prst="rect">
            <a:avLst/>
          </a:prstGeom>
          <a:noFill/>
        </p:spPr>
        <p:txBody>
          <a:bodyPr wrap="square">
            <a:spAutoFit/>
          </a:bodyPr>
          <a:lstStyle/>
          <a:p>
            <a:pPr algn="just"/>
            <a:r>
              <a:rPr lang="en-US" sz="2400" b="0" i="0" dirty="0">
                <a:solidFill>
                  <a:srgbClr val="333333"/>
                </a:solidFill>
                <a:effectLst/>
                <a:latin typeface="inter-regular"/>
              </a:rPr>
              <a:t>Spring Data JPA is part of the Spring Data family and makes it easy to implement JPA based repositories. This module deals with enhanced support for JPA based data access layers making it easier to build Spring-powered applications that use data access technologies by reducing the effort with the help of  Spring Data interfaces like </a:t>
            </a:r>
            <a:r>
              <a:rPr lang="en-US" sz="2400" b="1" i="0" dirty="0">
                <a:solidFill>
                  <a:srgbClr val="333333"/>
                </a:solidFill>
                <a:effectLst/>
                <a:latin typeface="inter-regular"/>
              </a:rPr>
              <a:t>CrudRepository</a:t>
            </a:r>
            <a:r>
              <a:rPr lang="en-US" sz="2400" b="0" i="0" dirty="0">
                <a:solidFill>
                  <a:srgbClr val="333333"/>
                </a:solidFill>
                <a:effectLst/>
                <a:latin typeface="inter-regular"/>
              </a:rPr>
              <a:t> </a:t>
            </a:r>
          </a:p>
        </p:txBody>
      </p:sp>
    </p:spTree>
    <p:extLst>
      <p:ext uri="{BB962C8B-B14F-4D97-AF65-F5344CB8AC3E}">
        <p14:creationId xmlns:p14="http://schemas.microsoft.com/office/powerpoint/2010/main" val="338846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rPr>
              <a:t>CrudRepository</a:t>
            </a:r>
            <a:endParaRPr dirty="0"/>
          </a:p>
        </p:txBody>
      </p:sp>
      <p:sp>
        <p:nvSpPr>
          <p:cNvPr id="4" name="CuadroTexto 3">
            <a:extLst>
              <a:ext uri="{FF2B5EF4-FFF2-40B4-BE49-F238E27FC236}">
                <a16:creationId xmlns:a16="http://schemas.microsoft.com/office/drawing/2014/main" id="{633A29BB-11DA-9953-921E-A02CE5CB3116}"/>
              </a:ext>
            </a:extLst>
          </p:cNvPr>
          <p:cNvSpPr txBox="1"/>
          <p:nvPr/>
        </p:nvSpPr>
        <p:spPr>
          <a:xfrm>
            <a:off x="300779" y="1977140"/>
            <a:ext cx="6694825" cy="3046988"/>
          </a:xfrm>
          <a:prstGeom prst="rect">
            <a:avLst/>
          </a:prstGeom>
          <a:noFill/>
        </p:spPr>
        <p:txBody>
          <a:bodyPr wrap="square">
            <a:spAutoFit/>
          </a:bodyPr>
          <a:lstStyle/>
          <a:p>
            <a:pPr algn="just"/>
            <a:r>
              <a:rPr lang="en-US" sz="2400" b="0" i="0" dirty="0">
                <a:solidFill>
                  <a:srgbClr val="333333"/>
                </a:solidFill>
                <a:effectLst/>
                <a:latin typeface="inter-regular"/>
              </a:rPr>
              <a:t>CrudRepository is a Spring Data interface for generic CRUD operations on a repository and provides several methods out of the box for interacting with a database like as </a:t>
            </a:r>
            <a:r>
              <a:rPr lang="en-US" sz="2400" b="0" i="0" dirty="0" err="1">
                <a:solidFill>
                  <a:srgbClr val="333333"/>
                </a:solidFill>
                <a:effectLst/>
                <a:latin typeface="inter-regular"/>
              </a:rPr>
              <a:t>Create,Read,Update</a:t>
            </a:r>
            <a:r>
              <a:rPr lang="en-US" sz="2400" b="0" i="0" dirty="0">
                <a:solidFill>
                  <a:srgbClr val="333333"/>
                </a:solidFill>
                <a:effectLst/>
                <a:latin typeface="inter-regular"/>
              </a:rPr>
              <a:t> and delete methods. </a:t>
            </a:r>
          </a:p>
          <a:p>
            <a:pPr algn="just"/>
            <a:r>
              <a:rPr lang="en-US" sz="2400" dirty="0">
                <a:solidFill>
                  <a:srgbClr val="333333"/>
                </a:solidFill>
                <a:latin typeface="inter-regular"/>
              </a:rPr>
              <a:t>Is necessary to remember that a CrudRepository is just a base interface and it works as an </a:t>
            </a:r>
            <a:r>
              <a:rPr lang="en-US" sz="2400" b="1" dirty="0">
                <a:solidFill>
                  <a:srgbClr val="333333"/>
                </a:solidFill>
                <a:latin typeface="inter-regular"/>
              </a:rPr>
              <a:t>extension </a:t>
            </a:r>
            <a:r>
              <a:rPr lang="en-US" sz="2400" dirty="0">
                <a:solidFill>
                  <a:srgbClr val="333333"/>
                </a:solidFill>
                <a:latin typeface="inter-regular"/>
              </a:rPr>
              <a:t>to  our Repository interface</a:t>
            </a:r>
            <a:endParaRPr lang="en-US" sz="2400" b="0" i="0" dirty="0">
              <a:solidFill>
                <a:srgbClr val="333333"/>
              </a:solidFill>
              <a:effectLst/>
              <a:latin typeface="inter-regular"/>
            </a:endParaRPr>
          </a:p>
        </p:txBody>
      </p:sp>
      <p:pic>
        <p:nvPicPr>
          <p:cNvPr id="3" name="Imagen 2">
            <a:extLst>
              <a:ext uri="{FF2B5EF4-FFF2-40B4-BE49-F238E27FC236}">
                <a16:creationId xmlns:a16="http://schemas.microsoft.com/office/drawing/2014/main" id="{FEC216D6-E81A-6618-E634-663780DEACBB}"/>
              </a:ext>
            </a:extLst>
          </p:cNvPr>
          <p:cNvPicPr>
            <a:picLocks noChangeAspect="1"/>
          </p:cNvPicPr>
          <p:nvPr/>
        </p:nvPicPr>
        <p:blipFill>
          <a:blip r:embed="rId3"/>
          <a:stretch>
            <a:fillRect/>
          </a:stretch>
        </p:blipFill>
        <p:spPr>
          <a:xfrm>
            <a:off x="7361601" y="799733"/>
            <a:ext cx="4286848" cy="5258534"/>
          </a:xfrm>
          <a:prstGeom prst="rect">
            <a:avLst/>
          </a:prstGeom>
        </p:spPr>
      </p:pic>
    </p:spTree>
    <p:extLst>
      <p:ext uri="{BB962C8B-B14F-4D97-AF65-F5344CB8AC3E}">
        <p14:creationId xmlns:p14="http://schemas.microsoft.com/office/powerpoint/2010/main" val="317071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a:solidFill>
                  <a:schemeClr val="dk1"/>
                </a:solidFill>
              </a:rPr>
              <a:t>Let</a:t>
            </a:r>
            <a:r>
              <a:rPr lang="en-US" sz="3600" b="1" dirty="0">
                <a:solidFill>
                  <a:schemeClr val="dk1"/>
                </a:solidFill>
              </a:rPr>
              <a:t>’s implement our data access</a:t>
            </a:r>
            <a:endParaRPr dirty="0"/>
          </a:p>
        </p:txBody>
      </p:sp>
      <p:pic>
        <p:nvPicPr>
          <p:cNvPr id="11266" name="Picture 2" descr="Imágenes de Codificar | Vectores, fotos de stock y PSD gratuitos">
            <a:extLst>
              <a:ext uri="{FF2B5EF4-FFF2-40B4-BE49-F238E27FC236}">
                <a16:creationId xmlns:a16="http://schemas.microsoft.com/office/drawing/2014/main" id="{F108ED6E-862D-1DB1-4396-CC5ADA7E4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4750" y="843278"/>
            <a:ext cx="5642499" cy="5642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p:nvPr/>
        </p:nvSpPr>
        <p:spPr>
          <a:xfrm>
            <a:off x="300779" y="196988"/>
            <a:ext cx="108417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latin typeface="Arial"/>
                <a:ea typeface="Arial"/>
                <a:cs typeface="Arial"/>
                <a:sym typeface="Arial"/>
              </a:rPr>
              <a:t>Adding</a:t>
            </a:r>
            <a:r>
              <a:rPr lang="es-PE" sz="3600" b="1" dirty="0">
                <a:solidFill>
                  <a:schemeClr val="dk1"/>
                </a:solidFill>
                <a:latin typeface="Arial"/>
                <a:ea typeface="Arial"/>
                <a:cs typeface="Arial"/>
                <a:sym typeface="Arial"/>
              </a:rPr>
              <a:t> Data </a:t>
            </a:r>
            <a:r>
              <a:rPr lang="es-PE" sz="3600" b="1" dirty="0" err="1">
                <a:solidFill>
                  <a:schemeClr val="dk1"/>
                </a:solidFill>
                <a:latin typeface="Arial"/>
                <a:ea typeface="Arial"/>
                <a:cs typeface="Arial"/>
                <a:sym typeface="Arial"/>
              </a:rPr>
              <a:t>dependencies</a:t>
            </a:r>
            <a:endParaRPr dirty="0"/>
          </a:p>
        </p:txBody>
      </p:sp>
      <p:pic>
        <p:nvPicPr>
          <p:cNvPr id="3" name="Imagen 2">
            <a:extLst>
              <a:ext uri="{FF2B5EF4-FFF2-40B4-BE49-F238E27FC236}">
                <a16:creationId xmlns:a16="http://schemas.microsoft.com/office/drawing/2014/main" id="{C48BD1A0-A3F9-5A44-1183-5AA1FF9957D4}"/>
              </a:ext>
            </a:extLst>
          </p:cNvPr>
          <p:cNvPicPr>
            <a:picLocks noChangeAspect="1"/>
          </p:cNvPicPr>
          <p:nvPr/>
        </p:nvPicPr>
        <p:blipFill>
          <a:blip r:embed="rId3"/>
          <a:stretch>
            <a:fillRect/>
          </a:stretch>
        </p:blipFill>
        <p:spPr>
          <a:xfrm>
            <a:off x="300779" y="1083073"/>
            <a:ext cx="3769733" cy="5490839"/>
          </a:xfrm>
          <a:prstGeom prst="rect">
            <a:avLst/>
          </a:prstGeom>
          <a:ln>
            <a:solidFill>
              <a:schemeClr val="tx1"/>
            </a:solidFill>
          </a:ln>
        </p:spPr>
      </p:pic>
      <p:pic>
        <p:nvPicPr>
          <p:cNvPr id="6" name="Imagen 5">
            <a:extLst>
              <a:ext uri="{FF2B5EF4-FFF2-40B4-BE49-F238E27FC236}">
                <a16:creationId xmlns:a16="http://schemas.microsoft.com/office/drawing/2014/main" id="{625B8E8E-A42D-268E-C019-AC1872FED411}"/>
              </a:ext>
            </a:extLst>
          </p:cNvPr>
          <p:cNvPicPr>
            <a:picLocks noChangeAspect="1"/>
          </p:cNvPicPr>
          <p:nvPr/>
        </p:nvPicPr>
        <p:blipFill>
          <a:blip r:embed="rId4"/>
          <a:stretch>
            <a:fillRect/>
          </a:stretch>
        </p:blipFill>
        <p:spPr>
          <a:xfrm>
            <a:off x="4211133" y="1083072"/>
            <a:ext cx="3769733" cy="5490839"/>
          </a:xfrm>
          <a:prstGeom prst="rect">
            <a:avLst/>
          </a:prstGeom>
          <a:ln>
            <a:solidFill>
              <a:schemeClr val="tx1"/>
            </a:solidFill>
          </a:ln>
        </p:spPr>
      </p:pic>
      <p:pic>
        <p:nvPicPr>
          <p:cNvPr id="8" name="Imagen 7">
            <a:extLst>
              <a:ext uri="{FF2B5EF4-FFF2-40B4-BE49-F238E27FC236}">
                <a16:creationId xmlns:a16="http://schemas.microsoft.com/office/drawing/2014/main" id="{DA9C0CA0-04B7-7385-1A58-F16A5283A593}"/>
              </a:ext>
            </a:extLst>
          </p:cNvPr>
          <p:cNvPicPr>
            <a:picLocks noChangeAspect="1"/>
          </p:cNvPicPr>
          <p:nvPr/>
        </p:nvPicPr>
        <p:blipFill>
          <a:blip r:embed="rId5"/>
          <a:stretch>
            <a:fillRect/>
          </a:stretch>
        </p:blipFill>
        <p:spPr>
          <a:xfrm>
            <a:off x="8121487" y="1083071"/>
            <a:ext cx="3776658" cy="5490839"/>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p:nvPr/>
        </p:nvSpPr>
        <p:spPr>
          <a:xfrm>
            <a:off x="300779" y="196988"/>
            <a:ext cx="108417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latin typeface="Arial"/>
                <a:ea typeface="Arial"/>
                <a:cs typeface="Arial"/>
                <a:sym typeface="Arial"/>
              </a:rPr>
              <a:t>Adding</a:t>
            </a:r>
            <a:r>
              <a:rPr lang="es-PE" sz="3600" b="1" dirty="0">
                <a:solidFill>
                  <a:schemeClr val="dk1"/>
                </a:solidFill>
                <a:latin typeface="Arial"/>
                <a:ea typeface="Arial"/>
                <a:cs typeface="Arial"/>
                <a:sym typeface="Arial"/>
              </a:rPr>
              <a:t> Data </a:t>
            </a:r>
            <a:r>
              <a:rPr lang="es-PE" sz="3600" b="1" dirty="0" err="1">
                <a:solidFill>
                  <a:schemeClr val="dk1"/>
                </a:solidFill>
                <a:latin typeface="Arial"/>
                <a:ea typeface="Arial"/>
                <a:cs typeface="Arial"/>
                <a:sym typeface="Arial"/>
              </a:rPr>
              <a:t>dependencies</a:t>
            </a:r>
            <a:endParaRPr dirty="0"/>
          </a:p>
        </p:txBody>
      </p:sp>
      <p:pic>
        <p:nvPicPr>
          <p:cNvPr id="4" name="Imagen 3">
            <a:extLst>
              <a:ext uri="{FF2B5EF4-FFF2-40B4-BE49-F238E27FC236}">
                <a16:creationId xmlns:a16="http://schemas.microsoft.com/office/drawing/2014/main" id="{74263E70-6A97-4CE5-7958-6E6C9445AB27}"/>
              </a:ext>
            </a:extLst>
          </p:cNvPr>
          <p:cNvPicPr>
            <a:picLocks noChangeAspect="1"/>
          </p:cNvPicPr>
          <p:nvPr/>
        </p:nvPicPr>
        <p:blipFill>
          <a:blip r:embed="rId3"/>
          <a:stretch>
            <a:fillRect/>
          </a:stretch>
        </p:blipFill>
        <p:spPr>
          <a:xfrm>
            <a:off x="300779" y="939354"/>
            <a:ext cx="5041548" cy="5721658"/>
          </a:xfrm>
          <a:prstGeom prst="rect">
            <a:avLst/>
          </a:prstGeom>
        </p:spPr>
      </p:pic>
      <p:pic>
        <p:nvPicPr>
          <p:cNvPr id="7" name="Imagen 6">
            <a:extLst>
              <a:ext uri="{FF2B5EF4-FFF2-40B4-BE49-F238E27FC236}">
                <a16:creationId xmlns:a16="http://schemas.microsoft.com/office/drawing/2014/main" id="{57D4B27F-D6F7-23C9-2CA5-25746BB2535B}"/>
              </a:ext>
            </a:extLst>
          </p:cNvPr>
          <p:cNvPicPr>
            <a:picLocks noChangeAspect="1"/>
          </p:cNvPicPr>
          <p:nvPr/>
        </p:nvPicPr>
        <p:blipFill>
          <a:blip r:embed="rId4"/>
          <a:stretch>
            <a:fillRect/>
          </a:stretch>
        </p:blipFill>
        <p:spPr>
          <a:xfrm>
            <a:off x="5626213" y="1232837"/>
            <a:ext cx="6106377" cy="5134692"/>
          </a:xfrm>
          <a:prstGeom prst="rect">
            <a:avLst/>
          </a:prstGeom>
          <a:ln>
            <a:solidFill>
              <a:schemeClr val="tx1"/>
            </a:solidFill>
          </a:ln>
        </p:spPr>
      </p:pic>
    </p:spTree>
    <p:extLst>
      <p:ext uri="{BB962C8B-B14F-4D97-AF65-F5344CB8AC3E}">
        <p14:creationId xmlns:p14="http://schemas.microsoft.com/office/powerpoint/2010/main" val="4127452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p:nvPr/>
        </p:nvSpPr>
        <p:spPr>
          <a:xfrm>
            <a:off x="300779" y="196988"/>
            <a:ext cx="108417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latin typeface="Arial"/>
                <a:ea typeface="Arial"/>
                <a:cs typeface="Arial"/>
                <a:sym typeface="Arial"/>
              </a:rPr>
              <a:t>Adding</a:t>
            </a:r>
            <a:r>
              <a:rPr lang="es-PE" sz="3600" b="1" dirty="0">
                <a:solidFill>
                  <a:schemeClr val="dk1"/>
                </a:solidFill>
                <a:latin typeface="Arial"/>
                <a:ea typeface="Arial"/>
                <a:cs typeface="Arial"/>
                <a:sym typeface="Arial"/>
              </a:rPr>
              <a:t> </a:t>
            </a:r>
            <a:r>
              <a:rPr lang="es-PE" sz="3600" b="1" dirty="0" err="1">
                <a:solidFill>
                  <a:schemeClr val="dk1"/>
                </a:solidFill>
                <a:latin typeface="Arial"/>
                <a:ea typeface="Arial"/>
                <a:cs typeface="Arial"/>
                <a:sym typeface="Arial"/>
              </a:rPr>
              <a:t>Entity</a:t>
            </a:r>
            <a:endParaRPr dirty="0"/>
          </a:p>
        </p:txBody>
      </p:sp>
      <p:pic>
        <p:nvPicPr>
          <p:cNvPr id="3" name="Imagen 2">
            <a:extLst>
              <a:ext uri="{FF2B5EF4-FFF2-40B4-BE49-F238E27FC236}">
                <a16:creationId xmlns:a16="http://schemas.microsoft.com/office/drawing/2014/main" id="{030AC8AB-0448-63F9-056D-1C299DCF689D}"/>
              </a:ext>
            </a:extLst>
          </p:cNvPr>
          <p:cNvPicPr>
            <a:picLocks noChangeAspect="1"/>
          </p:cNvPicPr>
          <p:nvPr/>
        </p:nvPicPr>
        <p:blipFill>
          <a:blip r:embed="rId3"/>
          <a:srcRect/>
          <a:stretch/>
        </p:blipFill>
        <p:spPr>
          <a:xfrm>
            <a:off x="1523362" y="1098979"/>
            <a:ext cx="9145275" cy="5334744"/>
          </a:xfrm>
          <a:prstGeom prst="rect">
            <a:avLst/>
          </a:prstGeom>
          <a:ln>
            <a:solidFill>
              <a:schemeClr val="tx1"/>
            </a:solidFill>
          </a:ln>
        </p:spPr>
      </p:pic>
    </p:spTree>
    <p:extLst>
      <p:ext uri="{BB962C8B-B14F-4D97-AF65-F5344CB8AC3E}">
        <p14:creationId xmlns:p14="http://schemas.microsoft.com/office/powerpoint/2010/main" val="2389968635"/>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310</Words>
  <Application>Microsoft Office PowerPoint</Application>
  <PresentationFormat>Panorámica</PresentationFormat>
  <Paragraphs>54</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inter-regular</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2023-04-22T01:45:40Z</dcterms:created>
  <dcterms:modified xsi:type="dcterms:W3CDTF">2023-04-22T01:45:46Z</dcterms:modified>
</cp:coreProperties>
</file>