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80" r:id="rId6"/>
    <p:sldId id="261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9" r:id="rId33"/>
    <p:sldId id="307" r:id="rId34"/>
    <p:sldId id="308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zo6Fkp26el7iowz9/x856U7e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55" autoAdjust="0"/>
  </p:normalViewPr>
  <p:slideViewPr>
    <p:cSldViewPr snapToGrid="0">
      <p:cViewPr varScale="1">
        <p:scale>
          <a:sx n="78" d="100"/>
          <a:sy n="78" d="100"/>
        </p:scale>
        <p:origin x="3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0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38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33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2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82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39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3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63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99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42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853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20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166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236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193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689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877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310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216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26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718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57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665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49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850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97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59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32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13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12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19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30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1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1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15" name="Google Shape;15;p29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9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0" y="1496173"/>
            <a:ext cx="120120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Stress tests with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dirty="0" err="1">
                <a:solidFill>
                  <a:schemeClr val="dk1"/>
                </a:solidFill>
              </a:rPr>
              <a:t>Jmeter</a:t>
            </a:r>
            <a:r>
              <a:rPr lang="en-US" sz="4800" b="1" dirty="0">
                <a:solidFill>
                  <a:schemeClr val="dk1"/>
                </a:solidFill>
              </a:rPr>
              <a:t> &amp; Blaze Meter</a:t>
            </a: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50" y="3578711"/>
            <a:ext cx="3037100" cy="27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ache JMeter - Apache JMeter™">
            <a:extLst>
              <a:ext uri="{FF2B5EF4-FFF2-40B4-BE49-F238E27FC236}">
                <a16:creationId xmlns:a16="http://schemas.microsoft.com/office/drawing/2014/main" id="{25A96B55-2019-64B9-EA31-721E227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1" y="225611"/>
            <a:ext cx="3069265" cy="10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eMeter Continuous Testing Platform Reviews 2022: Details, Pricing, &amp;  Features | G2">
            <a:extLst>
              <a:ext uri="{FF2B5EF4-FFF2-40B4-BE49-F238E27FC236}">
                <a16:creationId xmlns:a16="http://schemas.microsoft.com/office/drawing/2014/main" id="{2715072F-F86D-165E-26B5-17657491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51" y="-591000"/>
            <a:ext cx="5036288" cy="26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426380" y="2345369"/>
            <a:ext cx="3720318" cy="216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After the recording has been processed we need to click on Save, and save the file.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Then we choose to download in JMeter and click on save and wait for it to download.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CDA255-BA37-2E0A-C10D-D6DCACCD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35" y="690180"/>
            <a:ext cx="2905530" cy="5477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3497C3-8128-2CD0-EF15-E06F94662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675" y="2688486"/>
            <a:ext cx="3982006" cy="121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C2E1F90-49D2-362E-4491-27ED0E3ECC30}"/>
              </a:ext>
            </a:extLst>
          </p:cNvPr>
          <p:cNvSpPr/>
          <p:nvPr/>
        </p:nvSpPr>
        <p:spPr>
          <a:xfrm>
            <a:off x="7868675" y="2955851"/>
            <a:ext cx="1519874" cy="24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6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596501" y="2960923"/>
            <a:ext cx="3720318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 JMeter go to File/Open and select the file that we just downloaded from </a:t>
            </a:r>
            <a:r>
              <a:rPr lang="en-US" sz="2000" dirty="0" err="1">
                <a:solidFill>
                  <a:schemeClr val="dk1"/>
                </a:solidFill>
              </a:rPr>
              <a:t>blazemeter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727630A-8DDE-E683-76F9-B0BDBB35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525" y="1840745"/>
            <a:ext cx="509658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9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3648927" y="333233"/>
            <a:ext cx="7844867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Now that this is done, we can now visualize the test plan in JMeter.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7146DD-A6ED-D8A4-6656-1C2616A4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228" y="944952"/>
            <a:ext cx="9909543" cy="5579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66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597383" y="2185070"/>
            <a:ext cx="4017147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Continuing with the exercise, what we will do is to add a View Results Tree, an Graph Results and view Results in table  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BBDA7A-B9E0-2EBA-86B8-5311523B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17" y="1075996"/>
            <a:ext cx="5687219" cy="4706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4F11A48-6F24-1F95-CA1A-9A63C2D23987}"/>
              </a:ext>
            </a:extLst>
          </p:cNvPr>
          <p:cNvSpPr/>
          <p:nvPr/>
        </p:nvSpPr>
        <p:spPr>
          <a:xfrm>
            <a:off x="9324753" y="2509284"/>
            <a:ext cx="1084521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5E0E25-510A-9E97-73AD-556A4CE1FDDA}"/>
              </a:ext>
            </a:extLst>
          </p:cNvPr>
          <p:cNvSpPr/>
          <p:nvPr/>
        </p:nvSpPr>
        <p:spPr>
          <a:xfrm>
            <a:off x="9324753" y="3965944"/>
            <a:ext cx="1084521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BD207D-3E02-7512-4B03-ECBBB71EC16E}"/>
              </a:ext>
            </a:extLst>
          </p:cNvPr>
          <p:cNvSpPr/>
          <p:nvPr/>
        </p:nvSpPr>
        <p:spPr>
          <a:xfrm>
            <a:off x="9324753" y="4944140"/>
            <a:ext cx="1307805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51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385091" y="2800623"/>
            <a:ext cx="4017147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Once the tests have been added, click on start to start the test.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677DFA9-614A-7C15-0644-9460F601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30" y="1575946"/>
            <a:ext cx="7192379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65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3756494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Analysis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Results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endParaRPr lang="es-PE" sz="4800" b="1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224DC-8A85-409D-3171-1DF14596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01" y="148567"/>
            <a:ext cx="4519004" cy="3147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821AB4-FA93-848D-334F-49F78222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701" y="3443682"/>
            <a:ext cx="4519004" cy="3151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265C03-0133-1C28-8809-D041642D6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1" y="1184118"/>
            <a:ext cx="6480370" cy="4519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63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0" y="1789137"/>
            <a:ext cx="120120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Stress tests on APIS with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dirty="0" err="1">
                <a:solidFill>
                  <a:schemeClr val="dk1"/>
                </a:solidFill>
              </a:rPr>
              <a:t>Jmeter</a:t>
            </a:r>
            <a:endParaRPr lang="en-US" sz="4800" b="1" dirty="0">
              <a:solidFill>
                <a:schemeClr val="dk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50" y="3578711"/>
            <a:ext cx="3037100" cy="27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ache JMeter - Apache JMeter™">
            <a:extLst>
              <a:ext uri="{FF2B5EF4-FFF2-40B4-BE49-F238E27FC236}">
                <a16:creationId xmlns:a16="http://schemas.microsoft.com/office/drawing/2014/main" id="{25A96B55-2019-64B9-EA31-721E227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1" y="225611"/>
            <a:ext cx="3069265" cy="10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3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757231" y="2567274"/>
            <a:ext cx="4612211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For this test we will use a REST API LOGIN using the </a:t>
            </a:r>
            <a:r>
              <a:rPr lang="en-US" sz="2000" dirty="0" err="1">
                <a:solidFill>
                  <a:schemeClr val="dk1"/>
                </a:solidFill>
              </a:rPr>
              <a:t>OctoPerf</a:t>
            </a:r>
            <a:r>
              <a:rPr lang="en-US" sz="2000" dirty="0">
                <a:solidFill>
                  <a:schemeClr val="dk1"/>
                </a:solidFill>
              </a:rPr>
              <a:t> platform as an access point.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7323E2-8EFC-A575-43E0-3AD5E1F0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344714" y="975282"/>
            <a:ext cx="4829175" cy="47373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6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672171" y="1045683"/>
            <a:ext cx="10704666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 order to run this test we need the following parameters to call the api and allow us to log in</a:t>
            </a:r>
            <a:endParaRPr lang="es-PE" sz="3600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57572A-5E13-8660-218C-27D486F10370}"/>
              </a:ext>
            </a:extLst>
          </p:cNvPr>
          <p:cNvSpPr txBox="1"/>
          <p:nvPr/>
        </p:nvSpPr>
        <p:spPr>
          <a:xfrm>
            <a:off x="672171" y="2147524"/>
            <a:ext cx="105877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Http </a:t>
            </a:r>
            <a:r>
              <a:rPr lang="es-PE" sz="2000" dirty="0" err="1"/>
              <a:t>method</a:t>
            </a:r>
            <a:r>
              <a:rPr lang="es-PE" sz="2000" dirty="0"/>
              <a:t>: In </a:t>
            </a:r>
            <a:r>
              <a:rPr lang="es-PE" sz="2000" dirty="0" err="1"/>
              <a:t>this</a:t>
            </a:r>
            <a:r>
              <a:rPr lang="es-PE" sz="2000" dirty="0"/>
              <a:t> case </a:t>
            </a:r>
            <a:r>
              <a:rPr lang="es-PE" sz="2000" dirty="0" err="1"/>
              <a:t>we</a:t>
            </a:r>
            <a:r>
              <a:rPr lang="es-PE" sz="2000" dirty="0"/>
              <a:t> </a:t>
            </a:r>
            <a:r>
              <a:rPr lang="es-PE" sz="2000" dirty="0" err="1"/>
              <a:t>would</a:t>
            </a:r>
            <a:r>
              <a:rPr lang="es-PE" sz="2000" dirty="0"/>
              <a:t> </a:t>
            </a:r>
            <a:r>
              <a:rPr lang="es-PE" sz="2000" dirty="0" err="1"/>
              <a:t>make</a:t>
            </a:r>
            <a:r>
              <a:rPr lang="es-PE" sz="2000" dirty="0"/>
              <a:t> use </a:t>
            </a:r>
            <a:r>
              <a:rPr lang="es-PE" sz="2000" dirty="0" err="1"/>
              <a:t>of</a:t>
            </a:r>
            <a:r>
              <a:rPr lang="es-PE" sz="2000" dirty="0"/>
              <a:t> a </a:t>
            </a:r>
            <a:r>
              <a:rPr lang="es-PE" sz="2000" dirty="0" err="1"/>
              <a:t>Get</a:t>
            </a:r>
            <a:r>
              <a:rPr lang="es-PE" sz="2000" dirty="0"/>
              <a:t> and a Post </a:t>
            </a:r>
            <a:r>
              <a:rPr lang="es-PE" sz="2000" dirty="0" err="1"/>
              <a:t>request</a:t>
            </a:r>
            <a:r>
              <a:rPr lang="es-PE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Http </a:t>
            </a:r>
            <a:r>
              <a:rPr lang="es-PE" sz="2000" dirty="0" err="1"/>
              <a:t>scheme</a:t>
            </a:r>
            <a:r>
              <a:rPr lang="es-PE" sz="2000" dirty="0"/>
              <a:t>: </a:t>
            </a:r>
            <a:r>
              <a:rPr lang="es-PE" sz="2000" dirty="0" err="1"/>
              <a:t>For</a:t>
            </a:r>
            <a:r>
              <a:rPr lang="es-PE" sz="2000" dirty="0"/>
              <a:t> </a:t>
            </a:r>
            <a:r>
              <a:rPr lang="es-PE" sz="2000" dirty="0" err="1"/>
              <a:t>the</a:t>
            </a:r>
            <a:r>
              <a:rPr lang="es-PE" sz="2000" dirty="0"/>
              <a:t> </a:t>
            </a:r>
            <a:r>
              <a:rPr lang="es-PE" sz="2000" dirty="0" err="1"/>
              <a:t>example</a:t>
            </a:r>
            <a:r>
              <a:rPr lang="es-PE" sz="2000" dirty="0"/>
              <a:t> </a:t>
            </a:r>
            <a:r>
              <a:rPr lang="es-PE" sz="2000" dirty="0" err="1"/>
              <a:t>we</a:t>
            </a:r>
            <a:r>
              <a:rPr lang="es-PE" sz="2000" dirty="0"/>
              <a:t> </a:t>
            </a:r>
            <a:r>
              <a:rPr lang="es-PE" sz="2000" dirty="0" err="1"/>
              <a:t>would</a:t>
            </a:r>
            <a:r>
              <a:rPr lang="es-PE" sz="2000" dirty="0"/>
              <a:t> </a:t>
            </a:r>
            <a:r>
              <a:rPr lang="es-PE" sz="2000" dirty="0" err="1"/>
              <a:t>make</a:t>
            </a:r>
            <a:r>
              <a:rPr lang="es-PE" sz="2000" dirty="0"/>
              <a:t> use </a:t>
            </a:r>
            <a:r>
              <a:rPr lang="es-PE" sz="2000" dirty="0" err="1"/>
              <a:t>of</a:t>
            </a:r>
            <a:r>
              <a:rPr lang="es-PE" sz="2000" dirty="0"/>
              <a:t> https </a:t>
            </a:r>
            <a:r>
              <a:rPr lang="es-PE" sz="2000" dirty="0" err="1"/>
              <a:t>since</a:t>
            </a:r>
            <a:r>
              <a:rPr lang="es-PE" sz="2000" dirty="0"/>
              <a:t> </a:t>
            </a:r>
            <a:r>
              <a:rPr lang="es-PE" sz="2000" dirty="0" err="1"/>
              <a:t>the</a:t>
            </a:r>
            <a:r>
              <a:rPr lang="es-PE" sz="2000" dirty="0"/>
              <a:t> </a:t>
            </a:r>
            <a:r>
              <a:rPr lang="es-PE" sz="2000" dirty="0" err="1"/>
              <a:t>Rest</a:t>
            </a:r>
            <a:r>
              <a:rPr lang="es-PE" sz="2000" dirty="0"/>
              <a:t> API </a:t>
            </a:r>
            <a:r>
              <a:rPr lang="es-PE" sz="2000" dirty="0" err="1"/>
              <a:t>we</a:t>
            </a:r>
            <a:r>
              <a:rPr lang="es-PE" sz="2000" dirty="0"/>
              <a:t> are </a:t>
            </a:r>
            <a:r>
              <a:rPr lang="es-PE" sz="2000" dirty="0" err="1"/>
              <a:t>using</a:t>
            </a:r>
            <a:r>
              <a:rPr lang="es-PE" sz="2000" dirty="0"/>
              <a:t> </a:t>
            </a:r>
            <a:r>
              <a:rPr lang="es-PE" sz="2000" dirty="0" err="1"/>
              <a:t>is</a:t>
            </a:r>
            <a:r>
              <a:rPr lang="es-PE" sz="2000" dirty="0"/>
              <a:t> </a:t>
            </a:r>
            <a:r>
              <a:rPr lang="es-PE" sz="2000" dirty="0" err="1"/>
              <a:t>secured</a:t>
            </a:r>
            <a:r>
              <a:rPr lang="es-PE" sz="2000" dirty="0"/>
              <a:t> </a:t>
            </a:r>
            <a:r>
              <a:rPr lang="es-PE" sz="2000" dirty="0" err="1"/>
              <a:t>by</a:t>
            </a:r>
            <a:r>
              <a:rPr lang="es-PE" sz="2000" dirty="0"/>
              <a:t> SSL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/>
              <a:t>Hostname</a:t>
            </a:r>
            <a:r>
              <a:rPr lang="es-PE" sz="2000" dirty="0"/>
              <a:t>: api.octoperf.com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/>
              <a:t>Path</a:t>
            </a:r>
            <a:r>
              <a:rPr lang="es-PE" sz="2000" dirty="0"/>
              <a:t>: /</a:t>
            </a:r>
            <a:r>
              <a:rPr lang="es-PE" sz="2000" dirty="0" err="1"/>
              <a:t>public</a:t>
            </a:r>
            <a:r>
              <a:rPr lang="es-PE" sz="2000" dirty="0"/>
              <a:t>/</a:t>
            </a:r>
            <a:r>
              <a:rPr lang="es-PE" sz="2000" dirty="0" err="1"/>
              <a:t>users</a:t>
            </a:r>
            <a:r>
              <a:rPr lang="es-PE" sz="2000" dirty="0"/>
              <a:t>/login (Place </a:t>
            </a:r>
            <a:r>
              <a:rPr lang="es-PE" sz="2000" dirty="0" err="1"/>
              <a:t>where</a:t>
            </a:r>
            <a:r>
              <a:rPr lang="es-PE" sz="2000" dirty="0"/>
              <a:t> </a:t>
            </a:r>
            <a:r>
              <a:rPr lang="es-PE" sz="2000" dirty="0" err="1"/>
              <a:t>the</a:t>
            </a:r>
            <a:r>
              <a:rPr lang="es-PE" sz="2000" dirty="0"/>
              <a:t> login </a:t>
            </a:r>
            <a:r>
              <a:rPr lang="es-PE" sz="2000" dirty="0" err="1"/>
              <a:t>will</a:t>
            </a:r>
            <a:r>
              <a:rPr lang="es-PE" sz="2000" dirty="0"/>
              <a:t> </a:t>
            </a:r>
            <a:r>
              <a:rPr lang="es-PE" sz="2000" dirty="0" err="1"/>
              <a:t>take</a:t>
            </a:r>
            <a:r>
              <a:rPr lang="es-PE" sz="2000" dirty="0"/>
              <a:t> place)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/>
              <a:t>Other</a:t>
            </a:r>
            <a:r>
              <a:rPr lang="es-PE" sz="2000" dirty="0"/>
              <a:t> </a:t>
            </a:r>
            <a:r>
              <a:rPr lang="es-PE" sz="2000" dirty="0" err="1"/>
              <a:t>Requirements</a:t>
            </a:r>
            <a:r>
              <a:rPr lang="es-PE" sz="2000" dirty="0"/>
              <a:t>: </a:t>
            </a:r>
            <a:r>
              <a:rPr lang="es-PE" sz="2000" dirty="0" err="1"/>
              <a:t>It</a:t>
            </a:r>
            <a:r>
              <a:rPr lang="es-PE" sz="2000" dirty="0"/>
              <a:t> </a:t>
            </a:r>
            <a:r>
              <a:rPr lang="es-PE" sz="2000" dirty="0" err="1"/>
              <a:t>is</a:t>
            </a:r>
            <a:r>
              <a:rPr lang="es-PE" sz="2000" dirty="0"/>
              <a:t> </a:t>
            </a:r>
            <a:r>
              <a:rPr lang="es-PE" sz="2000" dirty="0" err="1"/>
              <a:t>necessary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have</a:t>
            </a:r>
            <a:r>
              <a:rPr lang="es-PE" sz="2000" dirty="0"/>
              <a:t> a </a:t>
            </a:r>
            <a:r>
              <a:rPr lang="es-PE" sz="2000" dirty="0" err="1"/>
              <a:t>previously</a:t>
            </a:r>
            <a:r>
              <a:rPr lang="es-PE" sz="2000" dirty="0"/>
              <a:t> </a:t>
            </a:r>
            <a:r>
              <a:rPr lang="es-PE" sz="2000" dirty="0" err="1"/>
              <a:t>created</a:t>
            </a:r>
            <a:r>
              <a:rPr lang="es-PE" sz="2000" dirty="0"/>
              <a:t> </a:t>
            </a:r>
            <a:r>
              <a:rPr lang="es-PE" sz="2000" dirty="0" err="1"/>
              <a:t>account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be </a:t>
            </a:r>
            <a:r>
              <a:rPr lang="es-PE" sz="2000" dirty="0" err="1"/>
              <a:t>able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point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the</a:t>
            </a:r>
            <a:r>
              <a:rPr lang="es-PE" sz="2000" dirty="0"/>
              <a:t> API </a:t>
            </a:r>
            <a:r>
              <a:rPr lang="es-PE" sz="2000" dirty="0" err="1"/>
              <a:t>with</a:t>
            </a:r>
            <a:r>
              <a:rPr lang="es-PE" sz="2000" dirty="0"/>
              <a:t> </a:t>
            </a:r>
            <a:r>
              <a:rPr lang="es-PE" sz="2000" dirty="0" err="1"/>
              <a:t>an</a:t>
            </a:r>
            <a:r>
              <a:rPr lang="es-PE" sz="2000" dirty="0"/>
              <a:t> </a:t>
            </a:r>
            <a:r>
              <a:rPr lang="es-PE" sz="2000" dirty="0" err="1"/>
              <a:t>User</a:t>
            </a:r>
            <a:r>
              <a:rPr lang="es-PE" sz="2000" dirty="0"/>
              <a:t> and a </a:t>
            </a:r>
            <a:r>
              <a:rPr lang="es-PE" sz="2000" dirty="0" err="1"/>
              <a:t>Password</a:t>
            </a:r>
            <a:r>
              <a:rPr lang="es-PE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Port </a:t>
            </a:r>
            <a:r>
              <a:rPr lang="es-PE" sz="2000" dirty="0" err="1"/>
              <a:t>Number</a:t>
            </a:r>
            <a:r>
              <a:rPr lang="es-PE" sz="2000" dirty="0"/>
              <a:t> : 443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66A6BD-3BF5-A52F-71C8-1D5FA463A917}"/>
              </a:ext>
            </a:extLst>
          </p:cNvPr>
          <p:cNvSpPr txBox="1"/>
          <p:nvPr/>
        </p:nvSpPr>
        <p:spPr>
          <a:xfrm>
            <a:off x="1795849" y="5483309"/>
            <a:ext cx="8600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/>
              <a:t>https://doc.octoperf.com/design/edit-virtual-user/configuration/servers/</a:t>
            </a:r>
          </a:p>
        </p:txBody>
      </p:sp>
    </p:spTree>
    <p:extLst>
      <p:ext uri="{BB962C8B-B14F-4D97-AF65-F5344CB8AC3E}">
        <p14:creationId xmlns:p14="http://schemas.microsoft.com/office/powerpoint/2010/main" val="301753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693436" y="2683664"/>
            <a:ext cx="398488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First of all in our test plan we need to add a Thread Group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C0E3F5-FA6B-929C-5C4C-0FA734EB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59" y="1444880"/>
            <a:ext cx="5649113" cy="3734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6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37FA34-855E-AD21-BC3A-62D786A3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2440" y="1275965"/>
            <a:ext cx="7991812" cy="5135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18441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>
                <a:solidFill>
                  <a:schemeClr val="dk1"/>
                </a:solidFill>
              </a:rPr>
              <a:t>Installation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4815408" y="730474"/>
            <a:ext cx="6427434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Go to: </a:t>
            </a:r>
            <a:r>
              <a:rPr lang="en-US" sz="2000" dirty="0">
                <a:solidFill>
                  <a:schemeClr val="bg2"/>
                </a:solidFill>
              </a:rPr>
              <a:t>https://jmeter.apache.org/download_jmeter.cgi</a:t>
            </a:r>
            <a:endParaRPr lang="es-PE" sz="3600" dirty="0">
              <a:solidFill>
                <a:schemeClr val="bg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9E7F6B-9864-8001-80E4-842C0944B3C9}"/>
              </a:ext>
            </a:extLst>
          </p:cNvPr>
          <p:cNvSpPr txBox="1"/>
          <p:nvPr/>
        </p:nvSpPr>
        <p:spPr>
          <a:xfrm>
            <a:off x="177553" y="3228945"/>
            <a:ext cx="6129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 err="1"/>
              <a:t>Download</a:t>
            </a:r>
            <a:r>
              <a:rPr lang="es-PE" sz="2000" dirty="0"/>
              <a:t> </a:t>
            </a:r>
            <a:r>
              <a:rPr lang="es-PE" sz="2000" dirty="0" err="1"/>
              <a:t>Jmeter</a:t>
            </a:r>
            <a:r>
              <a:rPr lang="es-PE" sz="2000" dirty="0"/>
              <a:t> </a:t>
            </a:r>
            <a:r>
              <a:rPr lang="es-PE" sz="2000" dirty="0" err="1"/>
              <a:t>for</a:t>
            </a:r>
            <a:r>
              <a:rPr lang="es-PE" sz="2000" dirty="0"/>
              <a:t> Java 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502C520-F716-AFB4-509C-A1601D1C166B}"/>
              </a:ext>
            </a:extLst>
          </p:cNvPr>
          <p:cNvSpPr/>
          <p:nvPr/>
        </p:nvSpPr>
        <p:spPr>
          <a:xfrm>
            <a:off x="6096000" y="5114260"/>
            <a:ext cx="1027814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523315" y="2694296"/>
            <a:ext cx="398488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Then in our Thread Group we need to add an HTTP Request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3395A2-7172-B1D2-4748-3942F7AB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25" y="292871"/>
            <a:ext cx="7078063" cy="5868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74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59520" y="1868362"/>
            <a:ext cx="3155550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Here in the HTTP Request we need to add the Protocol , the server name, the port number , the path and the parameters that in this case would be the username and the password 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25443C-F604-BE97-CD33-8161CC7C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7" y="531626"/>
            <a:ext cx="8015886" cy="5582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36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751367" y="2492846"/>
            <a:ext cx="315555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 order to see the results we will make use of a test tree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CD122A-CA39-2BCE-EE0E-F99986A6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49" y="508230"/>
            <a:ext cx="6528584" cy="557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858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666306" y="2492846"/>
            <a:ext cx="315555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Here we can see that the response of the request is a token for our user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D17F9B-B983-E06A-C117-2CE98B0E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88" y="848561"/>
            <a:ext cx="7403563" cy="5160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885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177553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Using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the</a:t>
            </a:r>
            <a:r>
              <a:rPr lang="es-PE" sz="3200" b="1" dirty="0">
                <a:solidFill>
                  <a:schemeClr val="dk1"/>
                </a:solidFill>
              </a:rPr>
              <a:t> token </a:t>
            </a:r>
            <a:r>
              <a:rPr lang="es-PE" sz="3200" b="1" dirty="0" err="1">
                <a:solidFill>
                  <a:schemeClr val="dk1"/>
                </a:solidFill>
              </a:rPr>
              <a:t>received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32392" y="1680594"/>
            <a:ext cx="4894520" cy="33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Since the response at the time of making the post is a token, we can say that its authentication is based on the use of a token, being a mechanism where each token identifies a user in a single session. 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So we are going to use this token to call new methods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These methods that this api can handle can be seen in: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9EF4E8-858F-E08D-D807-FF4249E3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45" y="1680594"/>
            <a:ext cx="6010275" cy="3495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20677E-D6E1-9B72-8221-898745E68D60}"/>
              </a:ext>
            </a:extLst>
          </p:cNvPr>
          <p:cNvSpPr txBox="1"/>
          <p:nvPr/>
        </p:nvSpPr>
        <p:spPr>
          <a:xfrm>
            <a:off x="0" y="5176269"/>
            <a:ext cx="61084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14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bg2"/>
                </a:solidFill>
              </a:rPr>
              <a:t>https://api.octoperf.com/swagger-ui/index.html#/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289839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Extracting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the</a:t>
            </a:r>
            <a:r>
              <a:rPr lang="es-PE" sz="3200" b="1" dirty="0">
                <a:solidFill>
                  <a:schemeClr val="dk1"/>
                </a:solidFill>
              </a:rPr>
              <a:t> Token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389861" y="3107830"/>
            <a:ext cx="489452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Using the Json Extractor in JMETER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33D87B-82F1-9A3A-D855-FBAD82A8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14" y="951585"/>
            <a:ext cx="6230219" cy="4953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8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Extracting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the</a:t>
            </a:r>
            <a:r>
              <a:rPr lang="es-PE" sz="3200" b="1" dirty="0">
                <a:solidFill>
                  <a:schemeClr val="dk1"/>
                </a:solidFill>
              </a:rPr>
              <a:t> Token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53656" y="1109477"/>
            <a:ext cx="11146465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 order to extract the token we need to indicate the Json Path Expression and the Http Request match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C0674B-02DB-051D-071A-513C4D80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2538512"/>
            <a:ext cx="8106906" cy="2581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126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Extracting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the</a:t>
            </a:r>
            <a:r>
              <a:rPr lang="es-PE" sz="3200" b="1" dirty="0">
                <a:solidFill>
                  <a:schemeClr val="dk1"/>
                </a:solidFill>
              </a:rPr>
              <a:t> Token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53656" y="2800623"/>
            <a:ext cx="4043916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To visualize the Token we can use a debugger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EC1898-4775-E543-8683-99B2D2A3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67" y="553831"/>
            <a:ext cx="5925377" cy="5601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02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Extracting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the</a:t>
            </a:r>
            <a:r>
              <a:rPr lang="es-PE" sz="3200" b="1" dirty="0">
                <a:solidFill>
                  <a:schemeClr val="dk1"/>
                </a:solidFill>
              </a:rPr>
              <a:t> Token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96187" y="2960923"/>
            <a:ext cx="4043916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Here we can see that the token of our request is obtained by our debug sampler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E8F11B-AFB2-1E45-D973-84C6B98A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68" y="1265273"/>
            <a:ext cx="7135572" cy="4976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97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Working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with</a:t>
            </a:r>
            <a:r>
              <a:rPr lang="es-PE" sz="3200" b="1" dirty="0">
                <a:solidFill>
                  <a:schemeClr val="dk1"/>
                </a:solidFill>
              </a:rPr>
              <a:t> 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96186" y="2037594"/>
            <a:ext cx="4915786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Now in order to continue working with the api we will get the workspaces using the Get method where we should be able to visualize these two: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Sample Workspace and </a:t>
            </a:r>
            <a:r>
              <a:rPr lang="en-US" sz="2000" dirty="0" err="1">
                <a:solidFill>
                  <a:schemeClr val="dk1"/>
                </a:solidFill>
              </a:rPr>
              <a:t>Jmeter</a:t>
            </a:r>
            <a:r>
              <a:rPr lang="en-US" sz="2000" dirty="0">
                <a:solidFill>
                  <a:schemeClr val="dk1"/>
                </a:solidFill>
              </a:rPr>
              <a:t> Workspace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875EAA-D933-206A-35DE-A8268A21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2093" y="650136"/>
            <a:ext cx="6382641" cy="5208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274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18441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>
                <a:solidFill>
                  <a:schemeClr val="dk1"/>
                </a:solidFill>
              </a:rPr>
              <a:t>Installation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-851745" y="2886663"/>
            <a:ext cx="6427434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Extract the files of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download in a folder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DE579A-BC6B-AFEF-DF9F-2F8DF932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5079" y="1102484"/>
            <a:ext cx="6587956" cy="4653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38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Get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Request</a:t>
            </a:r>
            <a:r>
              <a:rPr lang="es-PE" sz="3200" b="1" dirty="0">
                <a:solidFill>
                  <a:schemeClr val="dk1"/>
                </a:solidFill>
              </a:rPr>
              <a:t> in </a:t>
            </a:r>
            <a:r>
              <a:rPr lang="es-PE" sz="3200" b="1" dirty="0" err="1">
                <a:solidFill>
                  <a:schemeClr val="dk1"/>
                </a:solidFill>
              </a:rPr>
              <a:t>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5213498" y="240899"/>
            <a:ext cx="5840819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Using our HTTP GET Request without our Token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C95EF4-AEC0-BEA4-84C8-79D291C4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73" y="942720"/>
            <a:ext cx="7500854" cy="2671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D47BD9-36C1-6ABE-CBD8-85FA5E1C4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25" y="3755162"/>
            <a:ext cx="8498350" cy="2642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08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Get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Request</a:t>
            </a:r>
            <a:r>
              <a:rPr lang="es-PE" sz="3200" b="1" dirty="0">
                <a:solidFill>
                  <a:schemeClr val="dk1"/>
                </a:solidFill>
              </a:rPr>
              <a:t> in </a:t>
            </a:r>
            <a:r>
              <a:rPr lang="es-PE" sz="3200" b="1" dirty="0" err="1">
                <a:solidFill>
                  <a:schemeClr val="dk1"/>
                </a:solidFill>
              </a:rPr>
              <a:t>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407582" y="2294629"/>
            <a:ext cx="448339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Calling our Token using an HTTP Header manager to use it in our HTTP Get Request to have authorization for obtain the workspaces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C2A3B-C0B0-F1DA-C437-EF8F666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09" y="653834"/>
            <a:ext cx="5553396" cy="576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59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Get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Request</a:t>
            </a:r>
            <a:r>
              <a:rPr lang="es-PE" sz="3200" b="1" dirty="0">
                <a:solidFill>
                  <a:schemeClr val="dk1"/>
                </a:solidFill>
              </a:rPr>
              <a:t> in </a:t>
            </a:r>
            <a:r>
              <a:rPr lang="es-PE" sz="3200" b="1" dirty="0" err="1">
                <a:solidFill>
                  <a:schemeClr val="dk1"/>
                </a:solidFill>
              </a:rPr>
              <a:t>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3026494" y="1758006"/>
            <a:ext cx="613901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Adding to our HTTP Header Manager our previously obtained token in the Debug Sampler 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677891-C781-FF7D-3200-4A0B9985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3429000"/>
            <a:ext cx="104489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39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375340" y="148567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Get</a:t>
            </a:r>
            <a:r>
              <a:rPr lang="es-PE" sz="3200" b="1" dirty="0">
                <a:solidFill>
                  <a:schemeClr val="dk1"/>
                </a:solidFill>
              </a:rPr>
              <a:t> </a:t>
            </a:r>
            <a:r>
              <a:rPr lang="es-PE" sz="3200" b="1" dirty="0" err="1">
                <a:solidFill>
                  <a:schemeClr val="dk1"/>
                </a:solidFill>
              </a:rPr>
              <a:t>Request</a:t>
            </a:r>
            <a:r>
              <a:rPr lang="es-PE" sz="3200" b="1" dirty="0">
                <a:solidFill>
                  <a:schemeClr val="dk1"/>
                </a:solidFill>
              </a:rPr>
              <a:t> in </a:t>
            </a:r>
            <a:r>
              <a:rPr lang="es-PE" sz="3200" b="1" dirty="0" err="1">
                <a:solidFill>
                  <a:schemeClr val="dk1"/>
                </a:solidFill>
              </a:rPr>
              <a:t>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-375340" y="845775"/>
            <a:ext cx="8438706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Obtaining the workspaces but now with the token in our request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85C44-A95E-9E61-E190-3F5E1E71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228" y="2145834"/>
            <a:ext cx="5794535" cy="3021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EB0340C-50DD-3E7A-DD69-7E298358F48B}"/>
              </a:ext>
            </a:extLst>
          </p:cNvPr>
          <p:cNvSpPr/>
          <p:nvPr/>
        </p:nvSpPr>
        <p:spPr>
          <a:xfrm>
            <a:off x="1669312" y="2668772"/>
            <a:ext cx="4327451" cy="31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65EE9FC-C253-CCFF-2E9E-5BADBA04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545" y="2145833"/>
            <a:ext cx="5758227" cy="3021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CACF696-DA4F-73C3-07A5-493B091F610F}"/>
              </a:ext>
            </a:extLst>
          </p:cNvPr>
          <p:cNvSpPr/>
          <p:nvPr/>
        </p:nvSpPr>
        <p:spPr>
          <a:xfrm>
            <a:off x="10462437" y="2594344"/>
            <a:ext cx="1527335" cy="23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39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AEFFB71-752A-324B-CD42-3D1B1F32E128}"/>
              </a:ext>
            </a:extLst>
          </p:cNvPr>
          <p:cNvSpPr txBox="1"/>
          <p:nvPr/>
        </p:nvSpPr>
        <p:spPr>
          <a:xfrm>
            <a:off x="-1427964" y="103413"/>
            <a:ext cx="555339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>
                <a:solidFill>
                  <a:schemeClr val="dk1"/>
                </a:solidFill>
              </a:rPr>
              <a:t>Stress Test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4CFD0BB2-EB41-D546-E2CA-494A899BFFF2}"/>
              </a:ext>
            </a:extLst>
          </p:cNvPr>
          <p:cNvSpPr txBox="1"/>
          <p:nvPr/>
        </p:nvSpPr>
        <p:spPr>
          <a:xfrm>
            <a:off x="-407238" y="898937"/>
            <a:ext cx="8438706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Viewing performance in the Results Graph with a 1000 threads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0A2272-D06A-0BA7-F479-5DBF0E67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1" y="2123792"/>
            <a:ext cx="4647064" cy="3421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B66ADE-4725-B78A-A2D6-E578AF1C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59" y="1509795"/>
            <a:ext cx="6664069" cy="4649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62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Installation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66582" y="3203318"/>
            <a:ext cx="5091344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Inside the bin folder, run </a:t>
            </a:r>
            <a:r>
              <a:rPr lang="en-US" sz="2000" dirty="0" err="1">
                <a:solidFill>
                  <a:schemeClr val="dk1"/>
                </a:solidFill>
              </a:rPr>
              <a:t>ApacheJMeter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DE579A-BC6B-AFEF-DF9F-2F8DF932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5079" y="1102484"/>
            <a:ext cx="6587956" cy="4653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4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JMeter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D09725-3B0A-ACDB-C0FB-23A33F87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14" y="844339"/>
            <a:ext cx="9983972" cy="5599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8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>
                <a:solidFill>
                  <a:schemeClr val="dk1"/>
                </a:solidFill>
              </a:rPr>
              <a:t>Blaze 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177553" y="2895542"/>
            <a:ext cx="4579846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In the Chrome web store we have to add the </a:t>
            </a:r>
            <a:r>
              <a:rPr lang="en-US" sz="2000" dirty="0" err="1">
                <a:solidFill>
                  <a:schemeClr val="dk1"/>
                </a:solidFill>
              </a:rPr>
              <a:t>BlazeMeter</a:t>
            </a:r>
            <a:r>
              <a:rPr lang="en-US" sz="2000" dirty="0">
                <a:solidFill>
                  <a:schemeClr val="dk1"/>
                </a:solidFill>
              </a:rPr>
              <a:t> extension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6D0E78-028A-229B-8DB2-30AABF4E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58" y="1000345"/>
            <a:ext cx="6787544" cy="5047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8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>
                <a:solidFill>
                  <a:schemeClr val="dk1"/>
                </a:solidFill>
              </a:rPr>
              <a:t>Blaze Meter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208841" y="2960922"/>
            <a:ext cx="4001042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Click on the Extension and then click on login, being that previously we need to create an account.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D6DDD5-C921-E473-5315-4326AB20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90" y="1852392"/>
            <a:ext cx="2905530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D8F9E4-2F99-A991-C3B3-5219278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048" y="1674964"/>
            <a:ext cx="4143909" cy="3508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74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426380" y="1651031"/>
            <a:ext cx="3720318" cy="309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To perform a test in Blaze Meter we need to enter the name of the test (TEST 1)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Then click on Start Recording (Red Button) 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Then when the test case is finished clicking on the button Stop (red button).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FA9E13-6513-BE60-0DB1-9F01778F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47" y="1661864"/>
            <a:ext cx="2905530" cy="2876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77968C-888F-46E3-557B-D63DEAA8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615" y="1990521"/>
            <a:ext cx="3620005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36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A77AE30D-F759-6645-1ABD-6E843EF200CB}"/>
              </a:ext>
            </a:extLst>
          </p:cNvPr>
          <p:cNvSpPr txBox="1"/>
          <p:nvPr/>
        </p:nvSpPr>
        <p:spPr>
          <a:xfrm>
            <a:off x="177553" y="148567"/>
            <a:ext cx="266330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3200" b="1" dirty="0" err="1">
                <a:solidFill>
                  <a:schemeClr val="dk1"/>
                </a:solidFill>
              </a:rPr>
              <a:t>Exercise</a:t>
            </a:r>
            <a:endParaRPr lang="es-PE" sz="4800" b="1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4D2FE1CD-B763-C391-7574-40D6A6C3ADD1}"/>
              </a:ext>
            </a:extLst>
          </p:cNvPr>
          <p:cNvSpPr txBox="1"/>
          <p:nvPr/>
        </p:nvSpPr>
        <p:spPr>
          <a:xfrm>
            <a:off x="426380" y="2574361"/>
            <a:ext cx="3720318" cy="216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After the recording has been processed we need to click on Save, and save the file.</a:t>
            </a: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endParaRPr lang="en-US" sz="2000" dirty="0">
              <a:solidFill>
                <a:schemeClr val="dk1"/>
              </a:solidFill>
            </a:endParaRPr>
          </a:p>
          <a:p>
            <a:pPr marL="127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2000" dirty="0">
                <a:solidFill>
                  <a:schemeClr val="dk1"/>
                </a:solidFill>
              </a:rPr>
              <a:t>Then we choose to download in JMeter and click on save and wait for it to download.</a:t>
            </a:r>
            <a:endParaRPr lang="es-PE" sz="3600" dirty="0">
              <a:solidFill>
                <a:schemeClr val="bg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91795D-B916-2C13-D798-8DFBD32E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35" y="1361786"/>
            <a:ext cx="2905530" cy="4134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EFF3F8-E837-EAA6-222C-FA0833C27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94" y="685416"/>
            <a:ext cx="2905530" cy="5487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102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Panorámica</PresentationFormat>
  <Paragraphs>91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2023-04-29T02:27:56Z</dcterms:created>
  <dcterms:modified xsi:type="dcterms:W3CDTF">2023-04-29T02:28:02Z</dcterms:modified>
</cp:coreProperties>
</file>