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6"/>
  </p:notesMasterIdLst>
  <p:sldIdLst>
    <p:sldId id="285" r:id="rId2"/>
    <p:sldId id="296" r:id="rId3"/>
    <p:sldId id="297" r:id="rId4"/>
    <p:sldId id="298" r:id="rId5"/>
    <p:sldId id="299" r:id="rId6"/>
    <p:sldId id="302" r:id="rId7"/>
    <p:sldId id="303" r:id="rId8"/>
    <p:sldId id="306" r:id="rId9"/>
    <p:sldId id="307" r:id="rId10"/>
    <p:sldId id="317" r:id="rId11"/>
    <p:sldId id="318" r:id="rId12"/>
    <p:sldId id="319" r:id="rId13"/>
    <p:sldId id="308" r:id="rId14"/>
    <p:sldId id="309" r:id="rId15"/>
    <p:sldId id="310" r:id="rId16"/>
    <p:sldId id="311" r:id="rId17"/>
    <p:sldId id="312" r:id="rId18"/>
    <p:sldId id="313" r:id="rId19"/>
    <p:sldId id="314" r:id="rId20"/>
    <p:sldId id="315" r:id="rId21"/>
    <p:sldId id="316" r:id="rId22"/>
    <p:sldId id="305" r:id="rId23"/>
    <p:sldId id="320" r:id="rId24"/>
    <p:sldId id="321" r:id="rId2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00" autoAdjust="0"/>
    <p:restoredTop sz="77612" autoAdjust="0"/>
  </p:normalViewPr>
  <p:slideViewPr>
    <p:cSldViewPr>
      <p:cViewPr varScale="1">
        <p:scale>
          <a:sx n="71" d="100"/>
          <a:sy n="71" d="100"/>
        </p:scale>
        <p:origin x="906" y="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3E2037E-406C-4DD2-8B01-A0706BB5BE5A}" type="datetimeFigureOut">
              <a:rPr lang="zh-CN" altLang="en-US"/>
              <a:pPr>
                <a:defRPr/>
              </a:pPr>
              <a:t>2016/10/10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304C2FF3-C551-44C8-A1E0-BED4EE93AF55}" type="slidenum">
              <a:rPr lang="zh-CN" altLang="en-US"/>
              <a:pPr>
                <a:defRPr/>
              </a:pPr>
              <a:t>‹#›</a:t>
            </a:fld>
            <a:endParaRPr lang="en-US" altLang="zh-CN"/>
          </a:p>
        </p:txBody>
      </p:sp>
    </p:spTree>
    <p:extLst>
      <p:ext uri="{BB962C8B-B14F-4D97-AF65-F5344CB8AC3E}">
        <p14:creationId xmlns:p14="http://schemas.microsoft.com/office/powerpoint/2010/main" val="21412733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04C2FF3-C551-44C8-A1E0-BED4EE93AF55}" type="slidenum">
              <a:rPr lang="zh-CN" altLang="en-US" smtClean="0"/>
              <a:pPr>
                <a:defRPr/>
              </a:pPr>
              <a:t>7</a:t>
            </a:fld>
            <a:endParaRPr lang="en-US" altLang="zh-CN"/>
          </a:p>
        </p:txBody>
      </p:sp>
    </p:spTree>
    <p:extLst>
      <p:ext uri="{BB962C8B-B14F-4D97-AF65-F5344CB8AC3E}">
        <p14:creationId xmlns:p14="http://schemas.microsoft.com/office/powerpoint/2010/main" val="147911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这一页是第一段的</a:t>
            </a:r>
            <a:r>
              <a:rPr lang="en-US" altLang="zh-CN" smtClean="0">
                <a:latin typeface="Arial" panose="020B0604020202020204" pitchFamily="34" charset="0"/>
              </a:rPr>
              <a:t>Index</a:t>
            </a:r>
            <a:endParaRPr lang="zh-CN" altLang="en-US" smtClean="0">
              <a:latin typeface="Arial" panose="020B0604020202020204" pitchFamily="34" charset="0"/>
            </a:endParaRPr>
          </a:p>
        </p:txBody>
      </p:sp>
      <p:sp>
        <p:nvSpPr>
          <p:cNvPr id="471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8E4049-9067-4F27-8B92-7010442125F7}" type="slidenum">
              <a:rPr lang="en-US" altLang="zh-CN"/>
              <a:pPr eaLnBrk="1" hangingPunct="1"/>
              <a:t>14</a:t>
            </a:fld>
            <a:endParaRPr lang="en-US" altLang="zh-CN"/>
          </a:p>
        </p:txBody>
      </p:sp>
    </p:spTree>
    <p:extLst>
      <p:ext uri="{BB962C8B-B14F-4D97-AF65-F5344CB8AC3E}">
        <p14:creationId xmlns:p14="http://schemas.microsoft.com/office/powerpoint/2010/main" val="380392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从这一页到</a:t>
            </a:r>
            <a:r>
              <a:rPr lang="en-US" altLang="zh-CN" smtClean="0">
                <a:latin typeface="Arial" panose="020B0604020202020204" pitchFamily="34" charset="0"/>
              </a:rPr>
              <a:t>13</a:t>
            </a:r>
            <a:r>
              <a:rPr lang="zh-CN" altLang="en-US" smtClean="0">
                <a:latin typeface="Arial" panose="020B0604020202020204" pitchFamily="34" charset="0"/>
              </a:rPr>
              <a:t>页，想从认知计算的角度，解读为什么：计算思维以抽象化和自动化思维为两大根本要素</a:t>
            </a:r>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5B857FE-DD2A-40E9-A332-69C3526F0C27}" type="slidenum">
              <a:rPr lang="en-US" altLang="zh-CN"/>
              <a:pPr eaLnBrk="1" hangingPunct="1"/>
              <a:t>15</a:t>
            </a:fld>
            <a:endParaRPr lang="en-US" altLang="zh-CN"/>
          </a:p>
        </p:txBody>
      </p:sp>
    </p:spTree>
    <p:extLst>
      <p:ext uri="{BB962C8B-B14F-4D97-AF65-F5344CB8AC3E}">
        <p14:creationId xmlns:p14="http://schemas.microsoft.com/office/powerpoint/2010/main" val="331761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这一段的总结，引出下段：我们不能机械的传递这两个词，而是要通过一些具体的内容，让学生感悟到这两个词</a:t>
            </a: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EE9F6F-9A4C-428C-882A-30830576289E}" type="slidenum">
              <a:rPr lang="en-US" altLang="zh-CN"/>
              <a:pPr eaLnBrk="1" hangingPunct="1"/>
              <a:t>16</a:t>
            </a:fld>
            <a:endParaRPr lang="en-US" altLang="zh-CN"/>
          </a:p>
        </p:txBody>
      </p:sp>
    </p:spTree>
    <p:extLst>
      <p:ext uri="{BB962C8B-B14F-4D97-AF65-F5344CB8AC3E}">
        <p14:creationId xmlns:p14="http://schemas.microsoft.com/office/powerpoint/2010/main" val="303613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红色的三个“事”就是“可能性”的三种</a:t>
            </a:r>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C11E13-B9AE-456B-A841-B47BC4A1E62C}" type="slidenum">
              <a:rPr lang="en-US" altLang="zh-CN"/>
              <a:pPr eaLnBrk="1" hangingPunct="1"/>
              <a:t>17</a:t>
            </a:fld>
            <a:endParaRPr lang="en-US" altLang="zh-CN"/>
          </a:p>
        </p:txBody>
      </p:sp>
    </p:spTree>
    <p:extLst>
      <p:ext uri="{BB962C8B-B14F-4D97-AF65-F5344CB8AC3E}">
        <p14:creationId xmlns:p14="http://schemas.microsoft.com/office/powerpoint/2010/main" val="3213685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模拟社会现象</a:t>
            </a:r>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AA0052-5BFD-4B12-907B-6EF3A4AF2F3F}" type="slidenum">
              <a:rPr lang="en-US" altLang="zh-CN"/>
              <a:pPr eaLnBrk="1" hangingPunct="1"/>
              <a:t>18</a:t>
            </a:fld>
            <a:endParaRPr lang="en-US" altLang="zh-CN"/>
          </a:p>
        </p:txBody>
      </p:sp>
    </p:spTree>
    <p:extLst>
      <p:ext uri="{BB962C8B-B14F-4D97-AF65-F5344CB8AC3E}">
        <p14:creationId xmlns:p14="http://schemas.microsoft.com/office/powerpoint/2010/main" val="2503293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从参与</a:t>
            </a:r>
            <a:r>
              <a:rPr lang="en-US" altLang="zh-CN" smtClean="0">
                <a:latin typeface="Arial" panose="020B0604020202020204" pitchFamily="34" charset="0"/>
              </a:rPr>
              <a:t>HGP</a:t>
            </a:r>
            <a:r>
              <a:rPr lang="zh-CN" altLang="en-US" smtClean="0">
                <a:latin typeface="Arial" panose="020B0604020202020204" pitchFamily="34" charset="0"/>
              </a:rPr>
              <a:t>的工作者角色分析的角度，说明计算提供出来的能力，才能真正将这个“设想”变成现实。</a:t>
            </a:r>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D02599-4145-45C7-A1CE-2F98999A785B}" type="slidenum">
              <a:rPr lang="en-US" altLang="zh-CN"/>
              <a:pPr eaLnBrk="1" hangingPunct="1"/>
              <a:t>19</a:t>
            </a:fld>
            <a:endParaRPr lang="en-US" altLang="zh-CN"/>
          </a:p>
        </p:txBody>
      </p:sp>
    </p:spTree>
    <p:extLst>
      <p:ext uri="{BB962C8B-B14F-4D97-AF65-F5344CB8AC3E}">
        <p14:creationId xmlns:p14="http://schemas.microsoft.com/office/powerpoint/2010/main" val="270665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83EFF4-67AD-4F1E-8CEF-55CD5743A45E}" type="slidenum">
              <a:rPr lang="en-US" altLang="zh-CN"/>
              <a:pPr eaLnBrk="1" hangingPunct="1"/>
              <a:t>20</a:t>
            </a:fld>
            <a:endParaRPr lang="en-US" altLang="zh-CN"/>
          </a:p>
        </p:txBody>
      </p:sp>
    </p:spTree>
    <p:extLst>
      <p:ext uri="{BB962C8B-B14F-4D97-AF65-F5344CB8AC3E}">
        <p14:creationId xmlns:p14="http://schemas.microsoft.com/office/powerpoint/2010/main" val="4057556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80F31B9-51E7-4E7F-A6C6-9B1D329CBC1E}" type="slidenum">
              <a:rPr lang="en-US" altLang="zh-CN"/>
              <a:pPr eaLnBrk="1" hangingPunct="1"/>
              <a:t>21</a:t>
            </a:fld>
            <a:endParaRPr lang="en-US" altLang="zh-CN"/>
          </a:p>
        </p:txBody>
      </p:sp>
    </p:spTree>
    <p:extLst>
      <p:ext uri="{BB962C8B-B14F-4D97-AF65-F5344CB8AC3E}">
        <p14:creationId xmlns:p14="http://schemas.microsoft.com/office/powerpoint/2010/main" val="1498317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3D33CDF5-7317-446A-A62F-A7284258959F}" type="datetimeFigureOut">
              <a:rPr lang="zh-CN" altLang="en-US" smtClean="0"/>
              <a:pPr>
                <a:defRPr/>
              </a:pPr>
              <a:t>2016/10/10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AAAE251-1DDA-48C9-A607-D80722679F35}" type="slidenum">
              <a:rPr lang="zh-CN" altLang="en-US" smtClean="0"/>
              <a:pPr>
                <a:defRPr/>
              </a:pPr>
              <a:t>‹#›</a:t>
            </a:fld>
            <a:endParaRPr lang="en-US" altLang="zh-CN"/>
          </a:p>
        </p:txBody>
      </p:sp>
    </p:spTree>
    <p:extLst>
      <p:ext uri="{BB962C8B-B14F-4D97-AF65-F5344CB8AC3E}">
        <p14:creationId xmlns:p14="http://schemas.microsoft.com/office/powerpoint/2010/main" val="279245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2E231413-0259-4ED4-8008-FDD194716181}" type="datetimeFigureOut">
              <a:rPr lang="zh-CN" altLang="en-US" smtClean="0"/>
              <a:pPr>
                <a:defRPr/>
              </a:pPr>
              <a:t>2016/10/10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2A9A47B6-77D6-4CC0-9370-42E839593B32}" type="slidenum">
              <a:rPr lang="zh-CN" altLang="en-US" smtClean="0"/>
              <a:pPr>
                <a:defRPr/>
              </a:pPr>
              <a:t>‹#›</a:t>
            </a:fld>
            <a:endParaRPr lang="en-US" altLang="zh-CN"/>
          </a:p>
        </p:txBody>
      </p:sp>
    </p:spTree>
    <p:extLst>
      <p:ext uri="{BB962C8B-B14F-4D97-AF65-F5344CB8AC3E}">
        <p14:creationId xmlns:p14="http://schemas.microsoft.com/office/powerpoint/2010/main" val="106638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C6ECDBBB-644E-424F-B3F3-85493015742B}" type="datetimeFigureOut">
              <a:rPr lang="zh-CN" altLang="en-US" smtClean="0"/>
              <a:pPr>
                <a:defRPr/>
              </a:pPr>
              <a:t>2016/10/10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D9073AD-736B-4F1E-B9BB-8E8F429F3F0C}" type="slidenum">
              <a:rPr lang="zh-CN" altLang="en-US" smtClean="0"/>
              <a:pPr>
                <a:defRPr/>
              </a:pPr>
              <a:t>‹#›</a:t>
            </a:fld>
            <a:endParaRPr lang="en-US" altLang="zh-CN"/>
          </a:p>
        </p:txBody>
      </p:sp>
    </p:spTree>
    <p:extLst>
      <p:ext uri="{BB962C8B-B14F-4D97-AF65-F5344CB8AC3E}">
        <p14:creationId xmlns:p14="http://schemas.microsoft.com/office/powerpoint/2010/main" val="3550497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46152" y="331788"/>
            <a:ext cx="10344149" cy="11620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2284" y="2039940"/>
            <a:ext cx="5069416" cy="39576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4900" y="2039940"/>
            <a:ext cx="5071533" cy="39576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2286" y="6156328"/>
            <a:ext cx="2493433" cy="512763"/>
          </a:xfrm>
        </p:spPr>
        <p:txBody>
          <a:bodyPr/>
          <a:lstStyle>
            <a:lvl1pPr>
              <a:defRPr/>
            </a:lvl1pPr>
          </a:lstStyle>
          <a:p>
            <a:endParaRPr lang="en-GB"/>
          </a:p>
        </p:txBody>
      </p:sp>
      <p:sp>
        <p:nvSpPr>
          <p:cNvPr id="6" name="页脚占位符 5"/>
          <p:cNvSpPr>
            <a:spLocks noGrp="1"/>
          </p:cNvSpPr>
          <p:nvPr>
            <p:ph type="ftr" sz="quarter" idx="11"/>
          </p:nvPr>
        </p:nvSpPr>
        <p:spPr>
          <a:xfrm>
            <a:off x="4121151" y="6156328"/>
            <a:ext cx="3835400" cy="512763"/>
          </a:xfrm>
        </p:spPr>
        <p:txBody>
          <a:bodyPr/>
          <a:lstStyle>
            <a:lvl1pPr>
              <a:defRPr/>
            </a:lvl1pPr>
          </a:lstStyle>
          <a:p>
            <a:endParaRPr lang="en-GB"/>
          </a:p>
        </p:txBody>
      </p:sp>
      <p:sp>
        <p:nvSpPr>
          <p:cNvPr id="7" name="灯片编号占位符 6"/>
          <p:cNvSpPr>
            <a:spLocks noGrp="1"/>
          </p:cNvSpPr>
          <p:nvPr>
            <p:ph type="sldNum" sz="quarter" idx="12"/>
          </p:nvPr>
        </p:nvSpPr>
        <p:spPr>
          <a:xfrm>
            <a:off x="8763002" y="6156328"/>
            <a:ext cx="2493433" cy="512763"/>
          </a:xfrm>
        </p:spPr>
        <p:txBody>
          <a:bodyPr/>
          <a:lstStyle>
            <a:lvl1pPr>
              <a:defRPr/>
            </a:lvl1pPr>
          </a:lstStyle>
          <a:p>
            <a:fld id="{3B023ED8-DE7C-43CF-8806-6E9D4DEB13C3}" type="slidenum">
              <a:rPr lang="en-GB"/>
              <a:pPr/>
              <a:t>‹#›</a:t>
            </a:fld>
            <a:endParaRPr lang="en-GB"/>
          </a:p>
        </p:txBody>
      </p:sp>
    </p:spTree>
    <p:extLst>
      <p:ext uri="{BB962C8B-B14F-4D97-AF65-F5344CB8AC3E}">
        <p14:creationId xmlns:p14="http://schemas.microsoft.com/office/powerpoint/2010/main" val="339512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B88590C3-7341-4B25-8D1E-1A43D60C25B5}" type="datetimeFigureOut">
              <a:rPr lang="zh-CN" altLang="en-US" smtClean="0"/>
              <a:pPr>
                <a:defRPr/>
              </a:pPr>
              <a:t>2016/10/10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C0EE3723-D570-4416-999F-DC2DB354AA9D}" type="slidenum">
              <a:rPr lang="zh-CN" altLang="en-US" smtClean="0"/>
              <a:pPr>
                <a:defRPr/>
              </a:pPr>
              <a:t>‹#›</a:t>
            </a:fld>
            <a:endParaRPr lang="en-US" altLang="zh-CN"/>
          </a:p>
        </p:txBody>
      </p:sp>
    </p:spTree>
    <p:extLst>
      <p:ext uri="{BB962C8B-B14F-4D97-AF65-F5344CB8AC3E}">
        <p14:creationId xmlns:p14="http://schemas.microsoft.com/office/powerpoint/2010/main" val="1211849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06102FBC-CDDC-4C47-B8E0-892040650C53}" type="datetimeFigureOut">
              <a:rPr lang="zh-CN" altLang="en-US" smtClean="0"/>
              <a:pPr>
                <a:defRPr/>
              </a:pPr>
              <a:t>2016/10/10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A03393C-EE76-4450-BBBF-0890BA48259B}" type="slidenum">
              <a:rPr lang="zh-CN" altLang="en-US" smtClean="0"/>
              <a:pPr>
                <a:defRPr/>
              </a:pPr>
              <a:t>‹#›</a:t>
            </a:fld>
            <a:endParaRPr lang="en-US" altLang="zh-CN"/>
          </a:p>
        </p:txBody>
      </p:sp>
    </p:spTree>
    <p:extLst>
      <p:ext uri="{BB962C8B-B14F-4D97-AF65-F5344CB8AC3E}">
        <p14:creationId xmlns:p14="http://schemas.microsoft.com/office/powerpoint/2010/main" val="260773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1605AC60-2D78-4274-95A5-143A4E7C18D9}" type="datetimeFigureOut">
              <a:rPr lang="zh-CN" altLang="en-US" smtClean="0"/>
              <a:pPr>
                <a:defRPr/>
              </a:pPr>
              <a:t>2016/10/10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02552C6F-258B-4D11-8964-0B4047D06851}" type="slidenum">
              <a:rPr lang="zh-CN" altLang="en-US" smtClean="0"/>
              <a:pPr>
                <a:defRPr/>
              </a:pPr>
              <a:t>‹#›</a:t>
            </a:fld>
            <a:endParaRPr lang="en-US" altLang="zh-CN"/>
          </a:p>
        </p:txBody>
      </p:sp>
    </p:spTree>
    <p:extLst>
      <p:ext uri="{BB962C8B-B14F-4D97-AF65-F5344CB8AC3E}">
        <p14:creationId xmlns:p14="http://schemas.microsoft.com/office/powerpoint/2010/main" val="269232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9AD3232C-88CC-4500-9A1B-E6FC13178331}" type="datetimeFigureOut">
              <a:rPr lang="zh-CN" altLang="en-US" smtClean="0"/>
              <a:pPr>
                <a:defRPr/>
              </a:pPr>
              <a:t>2016/10/10</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EE14B8AC-FBBF-45A6-8CBD-9CF34D13B0CD}" type="slidenum">
              <a:rPr lang="zh-CN" altLang="en-US" smtClean="0"/>
              <a:pPr>
                <a:defRPr/>
              </a:pPr>
              <a:t>‹#›</a:t>
            </a:fld>
            <a:endParaRPr lang="en-US" altLang="zh-CN"/>
          </a:p>
        </p:txBody>
      </p:sp>
    </p:spTree>
    <p:extLst>
      <p:ext uri="{BB962C8B-B14F-4D97-AF65-F5344CB8AC3E}">
        <p14:creationId xmlns:p14="http://schemas.microsoft.com/office/powerpoint/2010/main" val="89114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DF0FB73F-515C-4300-90E9-E3698A4FB48B}" type="datetimeFigureOut">
              <a:rPr lang="zh-CN" altLang="en-US" smtClean="0"/>
              <a:pPr>
                <a:defRPr/>
              </a:pPr>
              <a:t>2016/10/10</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BDF8A0CA-3DDC-4F7D-A413-1C0D32E9215E}" type="slidenum">
              <a:rPr lang="zh-CN" altLang="en-US" smtClean="0"/>
              <a:pPr>
                <a:defRPr/>
              </a:pPr>
              <a:t>‹#›</a:t>
            </a:fld>
            <a:endParaRPr lang="en-US" altLang="zh-CN"/>
          </a:p>
        </p:txBody>
      </p:sp>
    </p:spTree>
    <p:extLst>
      <p:ext uri="{BB962C8B-B14F-4D97-AF65-F5344CB8AC3E}">
        <p14:creationId xmlns:p14="http://schemas.microsoft.com/office/powerpoint/2010/main" val="341341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4AE0D17-E6C2-49FD-9F60-61E7194B8002}" type="datetimeFigureOut">
              <a:rPr lang="zh-CN" altLang="en-US" smtClean="0"/>
              <a:pPr>
                <a:defRPr/>
              </a:pPr>
              <a:t>2016/10/10</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456E1CB2-B302-40BE-86AC-DA3311B78780}" type="slidenum">
              <a:rPr lang="zh-CN" altLang="en-US" smtClean="0"/>
              <a:pPr>
                <a:defRPr/>
              </a:pPr>
              <a:t>‹#›</a:t>
            </a:fld>
            <a:endParaRPr lang="en-US" altLang="zh-CN"/>
          </a:p>
        </p:txBody>
      </p:sp>
    </p:spTree>
    <p:extLst>
      <p:ext uri="{BB962C8B-B14F-4D97-AF65-F5344CB8AC3E}">
        <p14:creationId xmlns:p14="http://schemas.microsoft.com/office/powerpoint/2010/main" val="174805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8EF166D8-7CD9-409F-BFD3-404D3FB59CD7}" type="datetimeFigureOut">
              <a:rPr lang="zh-CN" altLang="en-US" smtClean="0"/>
              <a:pPr>
                <a:defRPr/>
              </a:pPr>
              <a:t>2016/10/10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A6C01F7D-84BA-4D46-9E4E-9F1D6EEAB433}" type="slidenum">
              <a:rPr lang="zh-CN" altLang="en-US" smtClean="0"/>
              <a:pPr>
                <a:defRPr/>
              </a:pPr>
              <a:t>‹#›</a:t>
            </a:fld>
            <a:endParaRPr lang="en-US" altLang="zh-CN"/>
          </a:p>
        </p:txBody>
      </p:sp>
    </p:spTree>
    <p:extLst>
      <p:ext uri="{BB962C8B-B14F-4D97-AF65-F5344CB8AC3E}">
        <p14:creationId xmlns:p14="http://schemas.microsoft.com/office/powerpoint/2010/main" val="2782426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866D6059-ADC7-43CC-BD4F-4F26E3649D43}" type="datetimeFigureOut">
              <a:rPr lang="zh-CN" altLang="en-US" smtClean="0"/>
              <a:pPr>
                <a:defRPr/>
              </a:pPr>
              <a:t>2016/10/10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8DD951A6-9817-44B3-8161-336B965EF598}" type="slidenum">
              <a:rPr lang="zh-CN" altLang="en-US" smtClean="0"/>
              <a:pPr>
                <a:defRPr/>
              </a:pPr>
              <a:t>‹#›</a:t>
            </a:fld>
            <a:endParaRPr lang="en-US" altLang="zh-CN"/>
          </a:p>
        </p:txBody>
      </p:sp>
    </p:spTree>
    <p:extLst>
      <p:ext uri="{BB962C8B-B14F-4D97-AF65-F5344CB8AC3E}">
        <p14:creationId xmlns:p14="http://schemas.microsoft.com/office/powerpoint/2010/main" val="14170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6A17A1C-455B-44BE-8E6F-9A2D7BB66DC3}" type="datetimeFigureOut">
              <a:rPr lang="zh-CN" altLang="en-US" smtClean="0"/>
              <a:pPr>
                <a:defRPr/>
              </a:pPr>
              <a:t>2016/10/10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AA31CAF-1D77-4AF2-91F5-045E9F1234A9}" type="slidenum">
              <a:rPr lang="zh-CN" altLang="en-US" smtClean="0"/>
              <a:pPr>
                <a:defRPr/>
              </a:pPr>
              <a:t>‹#›</a:t>
            </a:fld>
            <a:endParaRPr lang="en-US" altLang="zh-CN"/>
          </a:p>
        </p:txBody>
      </p:sp>
    </p:spTree>
    <p:extLst>
      <p:ext uri="{BB962C8B-B14F-4D97-AF65-F5344CB8AC3E}">
        <p14:creationId xmlns:p14="http://schemas.microsoft.com/office/powerpoint/2010/main" val="15949254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s.cmu.edu/~CompThink/papers/TheLinkWing.pdf"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p:txBody>
          <a:bodyPr/>
          <a:lstStyle/>
          <a:p>
            <a:pPr eaLnBrk="1" hangingPunct="1"/>
            <a:r>
              <a:rPr lang="zh-CN" altLang="en-US" dirty="0" smtClean="0"/>
              <a:t>计算思维</a:t>
            </a:r>
            <a:r>
              <a:rPr lang="en-US" altLang="zh-CN" dirty="0" smtClean="0"/>
              <a:t/>
            </a:r>
            <a:br>
              <a:rPr lang="en-US" altLang="zh-CN" dirty="0" smtClean="0"/>
            </a:br>
            <a:endParaRPr lang="zh-CN" altLang="en-US" sz="3600" dirty="0"/>
          </a:p>
        </p:txBody>
      </p:sp>
      <p:sp>
        <p:nvSpPr>
          <p:cNvPr id="3075" name="副标题 2"/>
          <p:cNvSpPr>
            <a:spLocks noGrp="1"/>
          </p:cNvSpPr>
          <p:nvPr>
            <p:ph type="subTitle" idx="1"/>
          </p:nvPr>
        </p:nvSpPr>
        <p:spPr>
          <a:xfrm>
            <a:off x="2667000" y="4508501"/>
            <a:ext cx="6858000" cy="1655763"/>
          </a:xfrm>
        </p:spPr>
        <p:txBody>
          <a:bodyPr/>
          <a:lstStyle/>
          <a:p>
            <a:pPr eaLnBrk="1" hangingPunct="1"/>
            <a:r>
              <a:rPr lang="zh-CN" altLang="en-US" sz="3200" dirty="0" smtClean="0"/>
              <a:t>陶先平</a:t>
            </a:r>
            <a:endParaRPr lang="en-US" altLang="zh-CN" sz="3200" dirty="0" smtClean="0"/>
          </a:p>
          <a:p>
            <a:pPr eaLnBrk="1" hangingPunct="1"/>
            <a:r>
              <a:rPr lang="zh-CN" altLang="en-US" sz="3200" dirty="0" smtClean="0"/>
              <a:t>南京大学计算机软件研究所</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416" y="2492896"/>
            <a:ext cx="10515600" cy="1325563"/>
          </a:xfrm>
        </p:spPr>
        <p:txBody>
          <a:bodyPr>
            <a:normAutofit/>
          </a:bodyPr>
          <a:lstStyle/>
          <a:p>
            <a:r>
              <a:rPr lang="zh-CN" altLang="en-US" sz="5400" dirty="0" smtClean="0"/>
              <a:t>这个游戏，给了我们什么启发？</a:t>
            </a:r>
            <a:endParaRPr lang="zh-CN" altLang="en-US" sz="5400" dirty="0"/>
          </a:p>
        </p:txBody>
      </p:sp>
    </p:spTree>
    <p:extLst>
      <p:ext uri="{BB962C8B-B14F-4D97-AF65-F5344CB8AC3E}">
        <p14:creationId xmlns:p14="http://schemas.microsoft.com/office/powerpoint/2010/main" val="2673533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smtClean="0"/>
              <a:t>1</a:t>
            </a:r>
            <a:r>
              <a:rPr lang="zh-CN" altLang="en-US" dirty="0" smtClean="0"/>
              <a:t>，依然是“压缩问题空间”：</a:t>
            </a:r>
            <a:endParaRPr lang="en-US" altLang="zh-CN" dirty="0" smtClean="0"/>
          </a:p>
          <a:p>
            <a:pPr lvl="1"/>
            <a:r>
              <a:rPr lang="en-US" altLang="zh-CN" dirty="0" smtClean="0"/>
              <a:t>N</a:t>
            </a:r>
            <a:r>
              <a:rPr lang="zh-CN" altLang="en-US" dirty="0" smtClean="0"/>
              <a:t>压缩到</a:t>
            </a:r>
            <a:r>
              <a:rPr lang="en-US" altLang="zh-CN" dirty="0" smtClean="0"/>
              <a:t>n-1  ==》n</a:t>
            </a:r>
            <a:r>
              <a:rPr lang="zh-CN" altLang="en-US" dirty="0" smtClean="0"/>
              <a:t>压缩到</a:t>
            </a:r>
            <a:r>
              <a:rPr lang="en-US" altLang="zh-CN" dirty="0" smtClean="0"/>
              <a:t>n/2</a:t>
            </a:r>
            <a:r>
              <a:rPr lang="zh-CN" altLang="en-US" dirty="0" smtClean="0"/>
              <a:t>个</a:t>
            </a:r>
            <a:r>
              <a:rPr lang="en-US" altLang="zh-CN" smtClean="0"/>
              <a:t>2</a:t>
            </a:r>
            <a:endParaRPr lang="en-US" altLang="zh-CN" dirty="0" smtClean="0"/>
          </a:p>
          <a:p>
            <a:pPr lvl="2"/>
            <a:r>
              <a:rPr lang="zh-CN" altLang="en-US" dirty="0"/>
              <a:t>三</a:t>
            </a:r>
            <a:r>
              <a:rPr lang="zh-CN" altLang="en-US" dirty="0" smtClean="0"/>
              <a:t>人或者四人或者</a:t>
            </a:r>
            <a:r>
              <a:rPr lang="en-US" altLang="zh-CN" dirty="0" smtClean="0"/>
              <a:t>……</a:t>
            </a:r>
            <a:r>
              <a:rPr lang="zh-CN" altLang="en-US" dirty="0" smtClean="0"/>
              <a:t>都是一种可能的选择，只要一次统计能够被“简单”完成</a:t>
            </a:r>
            <a:endParaRPr lang="en-US" altLang="zh-CN" dirty="0"/>
          </a:p>
          <a:p>
            <a:r>
              <a:rPr lang="en-US" altLang="zh-CN" dirty="0" smtClean="0"/>
              <a:t>2</a:t>
            </a:r>
            <a:r>
              <a:rPr lang="zh-CN" altLang="en-US" dirty="0" smtClean="0"/>
              <a:t>，如果每次分组（两人组）后，组内的统计、累计都可以在组内完成，那么：我就只需要完成分组、同步和最后数据的收集工作</a:t>
            </a:r>
            <a:endParaRPr lang="en-US" altLang="zh-CN" dirty="0" smtClean="0"/>
          </a:p>
          <a:p>
            <a:pPr lvl="1"/>
            <a:r>
              <a:rPr lang="zh-CN" altLang="en-US" dirty="0" smtClean="0"/>
              <a:t>每个小组，可以并行完成组内工作</a:t>
            </a:r>
            <a:endParaRPr lang="en-US" altLang="zh-CN" dirty="0" smtClean="0"/>
          </a:p>
          <a:p>
            <a:pPr lvl="2"/>
            <a:r>
              <a:rPr lang="zh-CN" altLang="en-US" dirty="0" smtClean="0"/>
              <a:t>每个小组都是一个小型计算机系统</a:t>
            </a:r>
            <a:endParaRPr lang="en-US" altLang="zh-CN" dirty="0" smtClean="0"/>
          </a:p>
          <a:p>
            <a:pPr lvl="1"/>
            <a:r>
              <a:rPr lang="en-US" altLang="zh-CN" dirty="0" smtClean="0"/>
              <a:t>N</a:t>
            </a:r>
            <a:r>
              <a:rPr lang="zh-CN" altLang="en-US" dirty="0" smtClean="0"/>
              <a:t>个人，如果小组规模是</a:t>
            </a:r>
            <a:r>
              <a:rPr lang="en-US" altLang="zh-CN" dirty="0" smtClean="0"/>
              <a:t>m</a:t>
            </a:r>
            <a:r>
              <a:rPr lang="zh-CN" altLang="en-US" dirty="0" smtClean="0"/>
              <a:t>，那么我只需要进行</a:t>
            </a:r>
            <a:r>
              <a:rPr lang="zh-CN" altLang="en-US" dirty="0"/>
              <a:t>约</a:t>
            </a:r>
            <a:r>
              <a:rPr lang="en-US" altLang="zh-CN" dirty="0" err="1" smtClean="0"/>
              <a:t>log</a:t>
            </a:r>
            <a:r>
              <a:rPr lang="en-US" altLang="zh-CN" baseline="-25000" dirty="0" err="1" smtClean="0"/>
              <a:t>m</a:t>
            </a:r>
            <a:r>
              <a:rPr lang="en-US" altLang="zh-CN" dirty="0" err="1" smtClean="0"/>
              <a:t>n</a:t>
            </a:r>
            <a:r>
              <a:rPr lang="zh-CN" altLang="en-US" dirty="0" smtClean="0"/>
              <a:t>次的分组、同步工作</a:t>
            </a:r>
            <a:endParaRPr lang="en-US" altLang="zh-CN" dirty="0" smtClean="0"/>
          </a:p>
          <a:p>
            <a:pPr lvl="2"/>
            <a:r>
              <a:rPr lang="zh-CN" altLang="en-US" dirty="0" smtClean="0"/>
              <a:t>我是一个管理了多个可并行运行的计算机系统的“并行计算机系统”</a:t>
            </a:r>
            <a:endParaRPr lang="en-US" altLang="zh-CN" dirty="0" smtClean="0"/>
          </a:p>
          <a:p>
            <a:pPr lvl="2"/>
            <a:r>
              <a:rPr lang="zh-CN" altLang="en-US" dirty="0"/>
              <a:t>多</a:t>
            </a:r>
            <a:r>
              <a:rPr lang="zh-CN" altLang="en-US" dirty="0" smtClean="0"/>
              <a:t>核系统是一个典型案例</a:t>
            </a:r>
            <a:endParaRPr lang="en-US" altLang="zh-CN" dirty="0" smtClean="0"/>
          </a:p>
          <a:p>
            <a:r>
              <a:rPr lang="zh-CN" altLang="en-US" dirty="0"/>
              <a:t>分治</a:t>
            </a:r>
            <a:r>
              <a:rPr lang="zh-CN" altLang="en-US" dirty="0" smtClean="0"/>
              <a:t>法</a:t>
            </a:r>
            <a:r>
              <a:rPr lang="en-US" altLang="zh-CN" dirty="0" smtClean="0"/>
              <a:t>+</a:t>
            </a:r>
            <a:r>
              <a:rPr lang="zh-CN" altLang="en-US" dirty="0" smtClean="0"/>
              <a:t>并行处理：极大提高了问题求解的效率</a:t>
            </a:r>
            <a:endParaRPr lang="zh-CN" altLang="en-US" dirty="0"/>
          </a:p>
        </p:txBody>
      </p:sp>
    </p:spTree>
    <p:extLst>
      <p:ext uri="{BB962C8B-B14F-4D97-AF65-F5344CB8AC3E}">
        <p14:creationId xmlns:p14="http://schemas.microsoft.com/office/powerpoint/2010/main" val="3040165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如何表达我们的解题过程呢？</a:t>
            </a:r>
            <a:endParaRPr lang="zh-CN" altLang="en-US" dirty="0"/>
          </a:p>
        </p:txBody>
      </p:sp>
      <p:sp>
        <p:nvSpPr>
          <p:cNvPr id="3" name="内容占位符 2"/>
          <p:cNvSpPr>
            <a:spLocks noGrp="1"/>
          </p:cNvSpPr>
          <p:nvPr>
            <p:ph idx="1"/>
          </p:nvPr>
        </p:nvSpPr>
        <p:spPr>
          <a:xfrm>
            <a:off x="838200" y="1825625"/>
            <a:ext cx="4753744" cy="4351338"/>
          </a:xfrm>
        </p:spPr>
        <p:txBody>
          <a:bodyPr>
            <a:normAutofit fontScale="70000" lnSpcReduction="20000"/>
          </a:bodyPr>
          <a:lstStyle/>
          <a:p>
            <a:r>
              <a:rPr lang="zh-CN" altLang="en-US" dirty="0" smtClean="0"/>
              <a:t>假设我们有</a:t>
            </a:r>
            <a:r>
              <a:rPr lang="en-US" altLang="zh-CN" dirty="0" smtClean="0"/>
              <a:t>p+1</a:t>
            </a:r>
            <a:r>
              <a:rPr lang="zh-CN" altLang="en-US" dirty="0" smtClean="0"/>
              <a:t>个处理器</a:t>
            </a:r>
            <a:r>
              <a:rPr lang="en-US" altLang="zh-CN" dirty="0" smtClean="0"/>
              <a:t>(0,…,p),</a:t>
            </a:r>
            <a:r>
              <a:rPr lang="zh-CN" altLang="en-US" dirty="0" smtClean="0"/>
              <a:t>其中第</a:t>
            </a:r>
            <a:r>
              <a:rPr lang="en-US" altLang="zh-CN" dirty="0" smtClean="0"/>
              <a:t>0</a:t>
            </a:r>
            <a:r>
              <a:rPr lang="zh-CN" altLang="en-US" dirty="0" smtClean="0"/>
              <a:t>号是</a:t>
            </a:r>
            <a:r>
              <a:rPr lang="en-US" altLang="zh-CN" dirty="0" smtClean="0"/>
              <a:t>master</a:t>
            </a:r>
            <a:r>
              <a:rPr lang="zh-CN" altLang="en-US" dirty="0" smtClean="0"/>
              <a:t>，其它是</a:t>
            </a:r>
            <a:r>
              <a:rPr lang="en-US" altLang="zh-CN" dirty="0" smtClean="0"/>
              <a:t>slave</a:t>
            </a:r>
          </a:p>
          <a:p>
            <a:r>
              <a:rPr lang="en-US" altLang="zh-CN" dirty="0" smtClean="0"/>
              <a:t>Parallel Procedure count(n) {</a:t>
            </a:r>
          </a:p>
          <a:p>
            <a:pPr marL="0" indent="0">
              <a:buNone/>
            </a:pPr>
            <a:r>
              <a:rPr lang="en-US" altLang="zh-CN" dirty="0"/>
              <a:t> </a:t>
            </a:r>
            <a:r>
              <a:rPr lang="en-US" altLang="zh-CN" dirty="0" smtClean="0"/>
              <a:t>      if (I’m the master){</a:t>
            </a:r>
          </a:p>
          <a:p>
            <a:pPr marL="0" indent="0">
              <a:buNone/>
            </a:pPr>
            <a:r>
              <a:rPr lang="en-US" altLang="zh-CN" dirty="0"/>
              <a:t> </a:t>
            </a:r>
            <a:r>
              <a:rPr lang="en-US" altLang="zh-CN" dirty="0" smtClean="0"/>
              <a:t>          </a:t>
            </a:r>
            <a:r>
              <a:rPr lang="zh-CN" altLang="en-US" dirty="0" smtClean="0"/>
              <a:t>将</a:t>
            </a:r>
            <a:r>
              <a:rPr lang="en-US" altLang="zh-CN" dirty="0" smtClean="0"/>
              <a:t>n</a:t>
            </a:r>
            <a:r>
              <a:rPr lang="zh-CN" altLang="en-US" dirty="0" smtClean="0"/>
              <a:t>个数据分为</a:t>
            </a:r>
            <a:r>
              <a:rPr lang="en-US" altLang="zh-CN" dirty="0" smtClean="0"/>
              <a:t>p</a:t>
            </a:r>
            <a:r>
              <a:rPr lang="zh-CN" altLang="en-US" dirty="0" smtClean="0"/>
              <a:t>份：</a:t>
            </a:r>
            <a:r>
              <a:rPr lang="en-US" altLang="zh-CN" dirty="0" smtClean="0"/>
              <a:t>n</a:t>
            </a:r>
            <a:r>
              <a:rPr lang="en-US" altLang="zh-CN" baseline="-25000" dirty="0" smtClean="0"/>
              <a:t>1</a:t>
            </a:r>
            <a:r>
              <a:rPr lang="en-US" altLang="zh-CN" dirty="0" smtClean="0"/>
              <a:t>,n</a:t>
            </a:r>
            <a:r>
              <a:rPr lang="en-US" altLang="zh-CN" sz="2900" baseline="-25000" dirty="0"/>
              <a:t>2</a:t>
            </a:r>
            <a:r>
              <a:rPr lang="en-US" altLang="zh-CN" dirty="0" smtClean="0"/>
              <a:t>,…,n</a:t>
            </a:r>
            <a:r>
              <a:rPr lang="en-US" altLang="zh-CN" sz="2900" baseline="-25000" dirty="0"/>
              <a:t>p</a:t>
            </a:r>
          </a:p>
          <a:p>
            <a:pPr marL="0" indent="0">
              <a:buNone/>
            </a:pPr>
            <a:r>
              <a:rPr lang="en-US" altLang="zh-CN" dirty="0"/>
              <a:t> </a:t>
            </a:r>
            <a:r>
              <a:rPr lang="en-US" altLang="zh-CN" dirty="0" smtClean="0"/>
              <a:t>          for (</a:t>
            </a:r>
            <a:r>
              <a:rPr lang="en-US" altLang="zh-CN" dirty="0" err="1" smtClean="0"/>
              <a:t>i</a:t>
            </a:r>
            <a:r>
              <a:rPr lang="en-US" altLang="zh-CN" dirty="0" smtClean="0"/>
              <a:t>=1 to p step 1){</a:t>
            </a:r>
          </a:p>
          <a:p>
            <a:pPr marL="0" indent="0">
              <a:buNone/>
            </a:pPr>
            <a:r>
              <a:rPr lang="en-US" altLang="zh-CN" dirty="0"/>
              <a:t> </a:t>
            </a:r>
            <a:r>
              <a:rPr lang="en-US" altLang="zh-CN" dirty="0" smtClean="0"/>
              <a:t>               count(</a:t>
            </a:r>
            <a:r>
              <a:rPr lang="en-US" altLang="zh-CN" dirty="0" err="1" smtClean="0"/>
              <a:t>n</a:t>
            </a:r>
            <a:r>
              <a:rPr lang="en-US" altLang="zh-CN" sz="2900" baseline="-25000" dirty="0" err="1"/>
              <a:t>i</a:t>
            </a:r>
            <a:r>
              <a:rPr lang="en-US" altLang="zh-CN" dirty="0" smtClean="0"/>
              <a:t>);</a:t>
            </a:r>
          </a:p>
          <a:p>
            <a:pPr marL="0" indent="0">
              <a:buNone/>
            </a:pPr>
            <a:r>
              <a:rPr lang="en-US" altLang="zh-CN" dirty="0"/>
              <a:t> </a:t>
            </a:r>
            <a:r>
              <a:rPr lang="en-US" altLang="zh-CN" dirty="0" smtClean="0"/>
              <a:t>          }</a:t>
            </a:r>
          </a:p>
          <a:p>
            <a:pPr marL="0" indent="0">
              <a:buNone/>
            </a:pPr>
            <a:r>
              <a:rPr lang="en-US" altLang="zh-CN" dirty="0"/>
              <a:t> </a:t>
            </a:r>
            <a:r>
              <a:rPr lang="en-US" altLang="zh-CN" dirty="0" smtClean="0"/>
              <a:t>          for (</a:t>
            </a:r>
            <a:r>
              <a:rPr lang="en-US" altLang="zh-CN" dirty="0" err="1"/>
              <a:t>i</a:t>
            </a:r>
            <a:r>
              <a:rPr lang="en-US" altLang="zh-CN" dirty="0"/>
              <a:t>=1 to p step 1</a:t>
            </a:r>
            <a:r>
              <a:rPr lang="en-US" altLang="zh-CN" dirty="0" smtClean="0"/>
              <a:t>){</a:t>
            </a:r>
          </a:p>
          <a:p>
            <a:pPr marL="0" indent="0">
              <a:buNone/>
            </a:pPr>
            <a:r>
              <a:rPr lang="en-US" altLang="zh-CN" dirty="0"/>
              <a:t> </a:t>
            </a:r>
            <a:r>
              <a:rPr lang="en-US" altLang="zh-CN" dirty="0" smtClean="0"/>
              <a:t>               receive value from p</a:t>
            </a:r>
            <a:r>
              <a:rPr lang="en-US" altLang="zh-CN" sz="2900" baseline="-25000" dirty="0"/>
              <a:t>i</a:t>
            </a:r>
            <a:r>
              <a:rPr lang="en-US" altLang="zh-CN" dirty="0" smtClean="0"/>
              <a:t>;</a:t>
            </a:r>
          </a:p>
          <a:p>
            <a:pPr marL="0" indent="0">
              <a:buNone/>
            </a:pPr>
            <a:r>
              <a:rPr lang="en-US" altLang="zh-CN" dirty="0"/>
              <a:t> </a:t>
            </a:r>
            <a:r>
              <a:rPr lang="en-US" altLang="zh-CN" dirty="0" smtClean="0"/>
              <a:t>               sum = </a:t>
            </a:r>
            <a:r>
              <a:rPr lang="en-US" altLang="zh-CN" dirty="0" err="1" smtClean="0"/>
              <a:t>sum+value</a:t>
            </a:r>
            <a:r>
              <a:rPr lang="zh-CN" altLang="en-US" dirty="0" smtClean="0"/>
              <a:t>；</a:t>
            </a:r>
            <a:endParaRPr lang="en-US" altLang="zh-CN" dirty="0" smtClean="0"/>
          </a:p>
          <a:p>
            <a:pPr marL="0" indent="0">
              <a:buNone/>
            </a:pPr>
            <a:r>
              <a:rPr lang="en-US" altLang="zh-CN" dirty="0"/>
              <a:t> </a:t>
            </a:r>
            <a:r>
              <a:rPr lang="en-US" altLang="zh-CN" dirty="0" smtClean="0"/>
              <a:t>          }</a:t>
            </a:r>
          </a:p>
          <a:p>
            <a:pPr marL="0" indent="0">
              <a:buNone/>
            </a:pPr>
            <a:r>
              <a:rPr lang="en-US" altLang="zh-CN" dirty="0"/>
              <a:t> </a:t>
            </a:r>
            <a:r>
              <a:rPr lang="en-US" altLang="zh-CN" dirty="0" smtClean="0"/>
              <a:t>      }else{</a:t>
            </a:r>
          </a:p>
        </p:txBody>
      </p:sp>
      <p:sp>
        <p:nvSpPr>
          <p:cNvPr id="4" name="内容占位符 2"/>
          <p:cNvSpPr txBox="1">
            <a:spLocks/>
          </p:cNvSpPr>
          <p:nvPr/>
        </p:nvSpPr>
        <p:spPr>
          <a:xfrm>
            <a:off x="6600056" y="1825625"/>
            <a:ext cx="511256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fontAlgn="auto">
              <a:spcAft>
                <a:spcPts val="0"/>
              </a:spcAft>
              <a:buNone/>
            </a:pPr>
            <a:r>
              <a:rPr lang="en-US" altLang="zh-CN" dirty="0" smtClean="0"/>
              <a:t>}else{                                     //slaves</a:t>
            </a:r>
          </a:p>
          <a:p>
            <a:pPr marL="457200" lvl="1" indent="0" fontAlgn="auto">
              <a:spcAft>
                <a:spcPts val="0"/>
              </a:spcAft>
              <a:buFont typeface="Arial" panose="020B0604020202020204" pitchFamily="34" charset="0"/>
              <a:buNone/>
            </a:pPr>
            <a:r>
              <a:rPr lang="en-US" altLang="zh-CN" dirty="0" smtClean="0"/>
              <a:t>           </a:t>
            </a:r>
            <a:r>
              <a:rPr lang="zh-CN" altLang="en-US" dirty="0" smtClean="0"/>
              <a:t>接收</a:t>
            </a:r>
            <a:r>
              <a:rPr lang="en-US" altLang="zh-CN" dirty="0" smtClean="0"/>
              <a:t>master</a:t>
            </a:r>
            <a:r>
              <a:rPr lang="zh-CN" altLang="en-US" dirty="0" smtClean="0"/>
              <a:t>给予的数据；</a:t>
            </a:r>
            <a:endParaRPr lang="en-US" altLang="zh-CN" dirty="0" smtClean="0"/>
          </a:p>
          <a:p>
            <a:pPr marL="457200" lvl="1" indent="0" fontAlgn="auto">
              <a:spcAft>
                <a:spcPts val="0"/>
              </a:spcAft>
              <a:buFont typeface="Arial" panose="020B0604020202020204" pitchFamily="34" charset="0"/>
              <a:buNone/>
            </a:pPr>
            <a:r>
              <a:rPr lang="en-US" altLang="zh-CN" dirty="0" smtClean="0"/>
              <a:t>            for (</a:t>
            </a:r>
            <a:r>
              <a:rPr lang="en-US" altLang="zh-CN" dirty="0" err="1" smtClean="0"/>
              <a:t>i</a:t>
            </a:r>
            <a:r>
              <a:rPr lang="en-US" altLang="zh-CN" dirty="0" smtClean="0"/>
              <a:t>=1 to n/p step 1){</a:t>
            </a:r>
          </a:p>
          <a:p>
            <a:pPr marL="457200" lvl="1" indent="0" fontAlgn="auto">
              <a:spcAft>
                <a:spcPts val="0"/>
              </a:spcAft>
              <a:buFont typeface="Arial" panose="020B0604020202020204" pitchFamily="34" charset="0"/>
              <a:buNone/>
            </a:pPr>
            <a:r>
              <a:rPr lang="en-US" altLang="zh-CN" dirty="0" smtClean="0"/>
              <a:t>                value= </a:t>
            </a:r>
            <a:r>
              <a:rPr lang="en-US" altLang="zh-CN" dirty="0" err="1" smtClean="0"/>
              <a:t>GetValue</a:t>
            </a:r>
            <a:r>
              <a:rPr lang="en-US" altLang="zh-CN" dirty="0" smtClean="0"/>
              <a:t>(</a:t>
            </a:r>
            <a:r>
              <a:rPr lang="en-US" altLang="zh-CN" dirty="0" err="1" smtClean="0"/>
              <a:t>i</a:t>
            </a:r>
            <a:r>
              <a:rPr lang="en-US" altLang="zh-CN" dirty="0" smtClean="0"/>
              <a:t>);</a:t>
            </a:r>
          </a:p>
          <a:p>
            <a:pPr marL="457200" lvl="1" indent="0" fontAlgn="auto">
              <a:spcAft>
                <a:spcPts val="0"/>
              </a:spcAft>
              <a:buFont typeface="Arial" panose="020B0604020202020204" pitchFamily="34" charset="0"/>
              <a:buNone/>
            </a:pPr>
            <a:r>
              <a:rPr lang="en-US" altLang="zh-CN" dirty="0" smtClean="0"/>
              <a:t>                sum = </a:t>
            </a:r>
            <a:r>
              <a:rPr lang="en-US" altLang="zh-CN" dirty="0" err="1" smtClean="0"/>
              <a:t>sum+value</a:t>
            </a:r>
            <a:r>
              <a:rPr lang="zh-CN" altLang="en-US" dirty="0" smtClean="0"/>
              <a:t>；</a:t>
            </a:r>
            <a:endParaRPr lang="en-US" altLang="zh-CN" dirty="0" smtClean="0"/>
          </a:p>
          <a:p>
            <a:pPr marL="457200" lvl="1" indent="0" fontAlgn="auto">
              <a:spcAft>
                <a:spcPts val="0"/>
              </a:spcAft>
              <a:buFont typeface="Arial" panose="020B0604020202020204" pitchFamily="34" charset="0"/>
              <a:buNone/>
            </a:pPr>
            <a:r>
              <a:rPr lang="en-US" altLang="zh-CN" dirty="0" smtClean="0"/>
              <a:t>            }</a:t>
            </a:r>
          </a:p>
          <a:p>
            <a:pPr marL="457200" lvl="1" indent="0" fontAlgn="auto">
              <a:spcAft>
                <a:spcPts val="0"/>
              </a:spcAft>
              <a:buFont typeface="Arial" panose="020B0604020202020204" pitchFamily="34" charset="0"/>
              <a:buNone/>
            </a:pPr>
            <a:r>
              <a:rPr lang="en-US" altLang="zh-CN" dirty="0"/>
              <a:t> </a:t>
            </a:r>
            <a:r>
              <a:rPr lang="en-US" altLang="zh-CN" dirty="0" smtClean="0"/>
              <a:t>           send sum to master;</a:t>
            </a:r>
          </a:p>
          <a:p>
            <a:pPr marL="457200" lvl="1" indent="0" fontAlgn="auto">
              <a:spcAft>
                <a:spcPts val="0"/>
              </a:spcAft>
              <a:buFont typeface="Arial" panose="020B0604020202020204" pitchFamily="34" charset="0"/>
              <a:buNone/>
            </a:pPr>
            <a:r>
              <a:rPr lang="en-US" altLang="zh-CN" dirty="0" smtClean="0"/>
              <a:t>}</a:t>
            </a:r>
          </a:p>
          <a:p>
            <a:pPr marL="0" indent="0" fontAlgn="auto">
              <a:spcAft>
                <a:spcPts val="0"/>
              </a:spcAft>
              <a:buFont typeface="Arial" panose="020B0604020202020204" pitchFamily="34" charset="0"/>
              <a:buNone/>
            </a:pPr>
            <a:r>
              <a:rPr lang="en-US" altLang="zh-CN" dirty="0"/>
              <a:t>}</a:t>
            </a:r>
            <a:endParaRPr lang="zh-CN" altLang="en-US" dirty="0"/>
          </a:p>
        </p:txBody>
      </p:sp>
    </p:spTree>
    <p:extLst>
      <p:ext uri="{BB962C8B-B14F-4D97-AF65-F5344CB8AC3E}">
        <p14:creationId xmlns:p14="http://schemas.microsoft.com/office/powerpoint/2010/main" val="396209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2" end="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bldLvl="5"/>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1544" y="2924944"/>
            <a:ext cx="8229600" cy="1143000"/>
          </a:xfrm>
        </p:spPr>
        <p:txBody>
          <a:bodyPr/>
          <a:lstStyle/>
          <a:p>
            <a:r>
              <a:rPr lang="zh-CN" altLang="en-US" dirty="0" smtClean="0"/>
              <a:t>是什么导致了我们的独特视角？</a:t>
            </a:r>
            <a:endParaRPr lang="zh-CN" altLang="en-US" dirty="0"/>
          </a:p>
        </p:txBody>
      </p:sp>
    </p:spTree>
    <p:extLst>
      <p:ext uri="{BB962C8B-B14F-4D97-AF65-F5344CB8AC3E}">
        <p14:creationId xmlns:p14="http://schemas.microsoft.com/office/powerpoint/2010/main" val="3860333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关于计算思维的一些理解</a:t>
            </a:r>
          </a:p>
        </p:txBody>
      </p:sp>
      <p:sp>
        <p:nvSpPr>
          <p:cNvPr id="15363" name="内容占位符 2"/>
          <p:cNvSpPr>
            <a:spLocks noGrp="1"/>
          </p:cNvSpPr>
          <p:nvPr>
            <p:ph idx="1"/>
          </p:nvPr>
        </p:nvSpPr>
        <p:spPr>
          <a:xfrm>
            <a:off x="695400" y="1484314"/>
            <a:ext cx="10153128" cy="4802187"/>
          </a:xfrm>
        </p:spPr>
        <p:txBody>
          <a:bodyPr>
            <a:normAutofit/>
          </a:bodyPr>
          <a:lstStyle/>
          <a:p>
            <a:r>
              <a:rPr lang="zh-CN" altLang="en-US" sz="3600" dirty="0"/>
              <a:t>计算思维是我们认知计算的过程中积累形成的思考“模式”</a:t>
            </a:r>
            <a:endParaRPr lang="en-US" altLang="zh-CN" sz="3600" dirty="0"/>
          </a:p>
          <a:p>
            <a:pPr lvl="1"/>
            <a:r>
              <a:rPr lang="en-US" altLang="zh-CN" sz="3200" dirty="0"/>
              <a:t> </a:t>
            </a:r>
          </a:p>
          <a:p>
            <a:r>
              <a:rPr lang="zh-CN" altLang="en-US" sz="3600" dirty="0"/>
              <a:t>计算思维教学需要传递计算给我们带来的可能性以及实现这些可能的基本方法</a:t>
            </a:r>
            <a:endParaRPr lang="en-US" altLang="zh-CN" sz="3600" dirty="0"/>
          </a:p>
          <a:p>
            <a:endParaRPr lang="en-US" altLang="zh-CN" sz="3600" dirty="0"/>
          </a:p>
          <a:p>
            <a:r>
              <a:rPr lang="zh-CN" altLang="en-US" sz="3600" dirty="0"/>
              <a:t>算法是解读计算思维的最佳载体</a:t>
            </a:r>
            <a:endParaRPr lang="en-US" altLang="zh-CN" sz="3600" dirty="0"/>
          </a:p>
        </p:txBody>
      </p:sp>
    </p:spTree>
    <p:extLst>
      <p:ext uri="{BB962C8B-B14F-4D97-AF65-F5344CB8AC3E}">
        <p14:creationId xmlns:p14="http://schemas.microsoft.com/office/powerpoint/2010/main" val="4051849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981200" y="414338"/>
            <a:ext cx="8229600" cy="1143000"/>
          </a:xfrm>
        </p:spPr>
        <p:txBody>
          <a:bodyPr>
            <a:normAutofit fontScale="90000"/>
          </a:bodyPr>
          <a:lstStyle/>
          <a:p>
            <a:r>
              <a:rPr lang="en-US" altLang="zh-CN" smtClean="0"/>
              <a:t>1</a:t>
            </a:r>
            <a:r>
              <a:rPr lang="zh-CN" altLang="en-US" smtClean="0"/>
              <a:t>，计算思维是我们认知计算过程中积累的思考“模式”</a:t>
            </a:r>
          </a:p>
        </p:txBody>
      </p:sp>
      <p:sp>
        <p:nvSpPr>
          <p:cNvPr id="16387" name="内容占位符 2"/>
          <p:cNvSpPr>
            <a:spLocks noGrp="1"/>
          </p:cNvSpPr>
          <p:nvPr>
            <p:ph idx="1"/>
          </p:nvPr>
        </p:nvSpPr>
        <p:spPr>
          <a:xfrm>
            <a:off x="551384" y="1982788"/>
            <a:ext cx="10801200" cy="4686300"/>
          </a:xfrm>
        </p:spPr>
        <p:txBody>
          <a:bodyPr>
            <a:normAutofit/>
          </a:bodyPr>
          <a:lstStyle/>
          <a:p>
            <a:r>
              <a:rPr lang="zh-CN" altLang="en-US" sz="4800" dirty="0"/>
              <a:t>思维是一种认知过程</a:t>
            </a:r>
            <a:endParaRPr lang="en-US" altLang="zh-CN" sz="4800" dirty="0"/>
          </a:p>
          <a:p>
            <a:endParaRPr lang="en-US" altLang="zh-CN" sz="4800" dirty="0"/>
          </a:p>
          <a:p>
            <a:r>
              <a:rPr lang="zh-CN" altLang="en-US" sz="4800" dirty="0"/>
              <a:t>计算思维是我们认知计算过程中若干层面的抽象及其实现中“沉淀”下来的一些</a:t>
            </a:r>
            <a:r>
              <a:rPr lang="en-US" altLang="zh-CN" sz="4800" dirty="0"/>
              <a:t>……</a:t>
            </a:r>
            <a:endParaRPr lang="zh-CN" altLang="en-US" sz="4800" dirty="0"/>
          </a:p>
        </p:txBody>
      </p:sp>
    </p:spTree>
    <p:extLst>
      <p:ext uri="{BB962C8B-B14F-4D97-AF65-F5344CB8AC3E}">
        <p14:creationId xmlns:p14="http://schemas.microsoft.com/office/powerpoint/2010/main" val="1170230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623392" y="1916113"/>
            <a:ext cx="10729192" cy="1143000"/>
          </a:xfrm>
        </p:spPr>
        <p:txBody>
          <a:bodyPr>
            <a:noAutofit/>
          </a:bodyPr>
          <a:lstStyle/>
          <a:p>
            <a:r>
              <a:rPr lang="zh-CN" altLang="en-US" sz="4800" dirty="0" smtClean="0"/>
              <a:t>计算思维：抽象化</a:t>
            </a:r>
            <a:r>
              <a:rPr lang="en-US" altLang="zh-CN" sz="4800" dirty="0" smtClean="0"/>
              <a:t>+</a:t>
            </a:r>
            <a:r>
              <a:rPr lang="zh-CN" altLang="en-US" sz="4800" dirty="0" smtClean="0"/>
              <a:t>自动化：</a:t>
            </a:r>
            <a:r>
              <a:rPr lang="en-US" altLang="zh-CN" sz="4800" dirty="0" smtClean="0"/>
              <a:t/>
            </a:r>
            <a:br>
              <a:rPr lang="en-US" altLang="zh-CN" sz="4800" dirty="0" smtClean="0"/>
            </a:br>
            <a:r>
              <a:rPr lang="en-US" altLang="zh-CN" sz="4800" dirty="0" smtClean="0"/>
              <a:t>           </a:t>
            </a:r>
            <a:r>
              <a:rPr lang="zh-CN" altLang="en-US" sz="3600" dirty="0"/>
              <a:t>三个层面的抽象过程及相应的自动化过程</a:t>
            </a:r>
          </a:p>
        </p:txBody>
      </p:sp>
      <p:sp>
        <p:nvSpPr>
          <p:cNvPr id="3" name="标题 1"/>
          <p:cNvSpPr txBox="1">
            <a:spLocks/>
          </p:cNvSpPr>
          <p:nvPr/>
        </p:nvSpPr>
        <p:spPr bwMode="auto">
          <a:xfrm>
            <a:off x="1847850" y="3573463"/>
            <a:ext cx="8496300" cy="1143000"/>
          </a:xfrm>
          <a:prstGeom prst="rect">
            <a:avLst/>
          </a:prstGeom>
          <a:noFill/>
          <a:ln w="9525">
            <a:noFill/>
            <a:miter lim="800000"/>
            <a:headEnd/>
            <a:tailEnd/>
          </a:ln>
        </p:spPr>
        <p:txBody>
          <a:bodyPr anchor="ctr"/>
          <a:lstStyle/>
          <a:p>
            <a:pPr algn="ctr" eaLnBrk="0" hangingPunct="0">
              <a:defRPr/>
            </a:pPr>
            <a:r>
              <a:rPr lang="zh-CN" altLang="en-US" sz="4400" dirty="0">
                <a:solidFill>
                  <a:schemeClr val="tx2"/>
                </a:solidFill>
                <a:latin typeface="+mj-lt"/>
                <a:ea typeface="+mj-ea"/>
                <a:cs typeface="+mj-cs"/>
              </a:rPr>
              <a:t>如何去“传递”抽象化</a:t>
            </a:r>
            <a:r>
              <a:rPr lang="en-US" altLang="zh-CN" sz="4400" dirty="0">
                <a:solidFill>
                  <a:schemeClr val="tx2"/>
                </a:solidFill>
                <a:latin typeface="+mj-lt"/>
                <a:ea typeface="+mj-ea"/>
                <a:cs typeface="+mj-cs"/>
              </a:rPr>
              <a:t>+</a:t>
            </a:r>
            <a:r>
              <a:rPr lang="zh-CN" altLang="en-US" sz="4400" dirty="0">
                <a:solidFill>
                  <a:schemeClr val="tx2"/>
                </a:solidFill>
                <a:latin typeface="+mj-lt"/>
                <a:ea typeface="+mj-ea"/>
                <a:cs typeface="+mj-cs"/>
              </a:rPr>
              <a:t>自动化？</a:t>
            </a:r>
          </a:p>
        </p:txBody>
      </p:sp>
    </p:spTree>
    <p:extLst>
      <p:ext uri="{BB962C8B-B14F-4D97-AF65-F5344CB8AC3E}">
        <p14:creationId xmlns:p14="http://schemas.microsoft.com/office/powerpoint/2010/main" val="73301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1127448" y="908720"/>
            <a:ext cx="10153128" cy="4686300"/>
          </a:xfrm>
        </p:spPr>
        <p:txBody>
          <a:bodyPr>
            <a:normAutofit/>
          </a:bodyPr>
          <a:lstStyle/>
          <a:p>
            <a:pPr algn="ctr">
              <a:buFont typeface="Wingdings 2" panose="05020102010507070707" pitchFamily="18" charset="2"/>
              <a:buNone/>
            </a:pPr>
            <a:r>
              <a:rPr lang="en-US" altLang="zh-CN" sz="4000" dirty="0" smtClean="0"/>
              <a:t>2</a:t>
            </a:r>
            <a:r>
              <a:rPr lang="zh-CN" altLang="en-US" sz="4000" dirty="0" smtClean="0"/>
              <a:t>，计算思维教</a:t>
            </a:r>
            <a:r>
              <a:rPr lang="en-US" altLang="zh-CN" sz="4000" dirty="0" smtClean="0"/>
              <a:t>/</a:t>
            </a:r>
            <a:r>
              <a:rPr lang="zh-CN" altLang="en-US" sz="4000" dirty="0" smtClean="0"/>
              <a:t>学需要传递</a:t>
            </a:r>
            <a:r>
              <a:rPr lang="en-US" altLang="zh-CN" sz="4000" dirty="0" smtClean="0"/>
              <a:t>/</a:t>
            </a:r>
            <a:r>
              <a:rPr lang="zh-CN" altLang="en-US" sz="4000" dirty="0" smtClean="0"/>
              <a:t>感悟计算给我们带来的</a:t>
            </a:r>
            <a:r>
              <a:rPr lang="zh-CN" altLang="en-US" sz="4000" dirty="0" smtClean="0">
                <a:solidFill>
                  <a:srgbClr val="FF0000"/>
                </a:solidFill>
              </a:rPr>
              <a:t>可能性</a:t>
            </a:r>
            <a:r>
              <a:rPr lang="zh-CN" altLang="en-US" sz="4000" dirty="0" smtClean="0"/>
              <a:t>以及实现这些可能的</a:t>
            </a:r>
            <a:r>
              <a:rPr lang="zh-CN" altLang="en-US" sz="4000" dirty="0" smtClean="0">
                <a:solidFill>
                  <a:srgbClr val="FF0000"/>
                </a:solidFill>
              </a:rPr>
              <a:t>基本方法</a:t>
            </a:r>
            <a:endParaRPr lang="en-US" altLang="zh-CN" sz="4000" dirty="0" smtClean="0">
              <a:solidFill>
                <a:srgbClr val="FF0000"/>
              </a:solidFill>
            </a:endParaRPr>
          </a:p>
          <a:p>
            <a:endParaRPr lang="en-US" altLang="zh-CN" sz="4000" dirty="0" smtClean="0">
              <a:solidFill>
                <a:srgbClr val="FF0000"/>
              </a:solidFill>
            </a:endParaRPr>
          </a:p>
          <a:p>
            <a:r>
              <a:rPr lang="zh-CN" altLang="en-US" sz="4000" dirty="0" smtClean="0">
                <a:solidFill>
                  <a:srgbClr val="FF0000"/>
                </a:solidFill>
              </a:rPr>
              <a:t>想以前想不到之事</a:t>
            </a:r>
            <a:endParaRPr lang="en-US" altLang="zh-CN" sz="4000" dirty="0" smtClean="0">
              <a:solidFill>
                <a:srgbClr val="FF0000"/>
              </a:solidFill>
            </a:endParaRPr>
          </a:p>
          <a:p>
            <a:r>
              <a:rPr lang="zh-CN" altLang="en-US" sz="4000" dirty="0" smtClean="0">
                <a:solidFill>
                  <a:srgbClr val="FF0000"/>
                </a:solidFill>
              </a:rPr>
              <a:t>做以前做不到之事</a:t>
            </a:r>
            <a:r>
              <a:rPr lang="en-US" altLang="zh-CN" sz="4000" dirty="0" smtClean="0">
                <a:solidFill>
                  <a:srgbClr val="FF0000"/>
                </a:solidFill>
              </a:rPr>
              <a:t>	</a:t>
            </a:r>
          </a:p>
          <a:p>
            <a:r>
              <a:rPr lang="zh-CN" altLang="en-US" sz="4000" dirty="0" smtClean="0">
                <a:solidFill>
                  <a:srgbClr val="FF0000"/>
                </a:solidFill>
              </a:rPr>
              <a:t>做以前做不好之事</a:t>
            </a:r>
            <a:endParaRPr lang="en-US" altLang="zh-CN" sz="4000" dirty="0" smtClean="0">
              <a:solidFill>
                <a:srgbClr val="FF0000"/>
              </a:solidFill>
            </a:endParaRPr>
          </a:p>
        </p:txBody>
      </p:sp>
    </p:spTree>
    <p:extLst>
      <p:ext uri="{BB962C8B-B14F-4D97-AF65-F5344CB8AC3E}">
        <p14:creationId xmlns:p14="http://schemas.microsoft.com/office/powerpoint/2010/main" val="2751529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想以前想不到之事</a:t>
            </a:r>
          </a:p>
        </p:txBody>
      </p:sp>
      <p:sp>
        <p:nvSpPr>
          <p:cNvPr id="26627" name="内容占位符 2"/>
          <p:cNvSpPr>
            <a:spLocks noGrp="1"/>
          </p:cNvSpPr>
          <p:nvPr>
            <p:ph idx="1"/>
          </p:nvPr>
        </p:nvSpPr>
        <p:spPr/>
        <p:txBody>
          <a:bodyPr>
            <a:normAutofit/>
          </a:bodyPr>
          <a:lstStyle/>
          <a:p>
            <a:r>
              <a:rPr lang="zh-CN" altLang="en-US" sz="3200" dirty="0" smtClean="0"/>
              <a:t>全球脉动</a:t>
            </a:r>
            <a:r>
              <a:rPr lang="en-US" altLang="zh-CN" sz="3200" dirty="0" smtClean="0"/>
              <a:t>(Global Pulse)</a:t>
            </a:r>
            <a:r>
              <a:rPr lang="zh-CN" altLang="en-US" sz="3200" dirty="0" smtClean="0"/>
              <a:t>计划：</a:t>
            </a:r>
            <a:endParaRPr lang="en-US" altLang="zh-CN" sz="3200" dirty="0" smtClean="0"/>
          </a:p>
          <a:p>
            <a:pPr lvl="1"/>
            <a:r>
              <a:rPr lang="zh-CN" altLang="en-US" sz="2800" dirty="0" smtClean="0"/>
              <a:t>联合国已经推出的新项目，希望利用“大数据”来促进全球经济发展</a:t>
            </a:r>
            <a:endParaRPr lang="en-US" altLang="zh-CN" sz="2800" dirty="0" smtClean="0"/>
          </a:p>
          <a:p>
            <a:pPr lvl="1"/>
            <a:r>
              <a:rPr lang="zh-CN" altLang="en-US" sz="2800" dirty="0" smtClean="0"/>
              <a:t>进行所谓的“情绪分析”，使用软件来对社交网站和文本消息中的信息作出分析</a:t>
            </a:r>
            <a:endParaRPr lang="en-US" altLang="zh-CN" sz="2800" dirty="0" smtClean="0"/>
          </a:p>
          <a:p>
            <a:pPr lvl="1"/>
            <a:r>
              <a:rPr lang="zh-CN" altLang="en-US" sz="2800" dirty="0" smtClean="0"/>
              <a:t>帮助预测某个给定地区的失业率、支出削减或是疾病爆发等现象</a:t>
            </a:r>
            <a:endParaRPr lang="en-US" altLang="zh-CN" sz="2800" dirty="0" smtClean="0"/>
          </a:p>
          <a:p>
            <a:pPr lvl="1"/>
            <a:r>
              <a:rPr lang="zh-CN" altLang="en-US" sz="2800" dirty="0" smtClean="0"/>
              <a:t>目标在于利用数字化的早期预警信号来提前指导援助项目，以阻止某个地区重新陷入贫困等困境</a:t>
            </a:r>
          </a:p>
        </p:txBody>
      </p:sp>
    </p:spTree>
    <p:extLst>
      <p:ext uri="{BB962C8B-B14F-4D97-AF65-F5344CB8AC3E}">
        <p14:creationId xmlns:p14="http://schemas.microsoft.com/office/powerpoint/2010/main" val="2829910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做以前做不到之事</a:t>
            </a:r>
          </a:p>
        </p:txBody>
      </p:sp>
      <p:sp>
        <p:nvSpPr>
          <p:cNvPr id="27651" name="内容占位符 2"/>
          <p:cNvSpPr>
            <a:spLocks noGrp="1"/>
          </p:cNvSpPr>
          <p:nvPr>
            <p:ph idx="1"/>
          </p:nvPr>
        </p:nvSpPr>
        <p:spPr/>
        <p:txBody>
          <a:bodyPr/>
          <a:lstStyle/>
          <a:p>
            <a:r>
              <a:rPr lang="zh-CN" altLang="en-US" smtClean="0"/>
              <a:t>人类基因组计划</a:t>
            </a:r>
          </a:p>
        </p:txBody>
      </p:sp>
      <p:sp>
        <p:nvSpPr>
          <p:cNvPr id="4" name="椭圆 3"/>
          <p:cNvSpPr/>
          <p:nvPr/>
        </p:nvSpPr>
        <p:spPr>
          <a:xfrm>
            <a:off x="4727575" y="3644901"/>
            <a:ext cx="3240088" cy="1439863"/>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t>HGP</a:t>
            </a:r>
            <a:r>
              <a:rPr lang="zh-CN" altLang="en-US" sz="3200" b="1" dirty="0"/>
              <a:t>计划</a:t>
            </a:r>
          </a:p>
        </p:txBody>
      </p:sp>
      <p:sp>
        <p:nvSpPr>
          <p:cNvPr id="5" name="矩形 4"/>
          <p:cNvSpPr/>
          <p:nvPr/>
        </p:nvSpPr>
        <p:spPr>
          <a:xfrm>
            <a:off x="5519739" y="2133600"/>
            <a:ext cx="1800225" cy="6477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FF0000"/>
                </a:solidFill>
              </a:rPr>
              <a:t>计算机科学家</a:t>
            </a:r>
          </a:p>
        </p:txBody>
      </p:sp>
      <p:sp>
        <p:nvSpPr>
          <p:cNvPr id="6" name="矩形 5"/>
          <p:cNvSpPr/>
          <p:nvPr/>
        </p:nvSpPr>
        <p:spPr>
          <a:xfrm>
            <a:off x="2640014" y="2636838"/>
            <a:ext cx="18002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遗传学家</a:t>
            </a:r>
          </a:p>
        </p:txBody>
      </p:sp>
      <p:sp>
        <p:nvSpPr>
          <p:cNvPr id="7" name="矩形 6"/>
          <p:cNvSpPr/>
          <p:nvPr/>
        </p:nvSpPr>
        <p:spPr>
          <a:xfrm>
            <a:off x="2135189" y="4221163"/>
            <a:ext cx="18002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生理学家</a:t>
            </a:r>
          </a:p>
        </p:txBody>
      </p:sp>
      <p:sp>
        <p:nvSpPr>
          <p:cNvPr id="8" name="矩形 7"/>
          <p:cNvSpPr/>
          <p:nvPr/>
        </p:nvSpPr>
        <p:spPr>
          <a:xfrm>
            <a:off x="7319964" y="5732464"/>
            <a:ext cx="1800225" cy="64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临床和病理学家</a:t>
            </a:r>
          </a:p>
        </p:txBody>
      </p:sp>
      <p:sp>
        <p:nvSpPr>
          <p:cNvPr id="9" name="矩形 8"/>
          <p:cNvSpPr/>
          <p:nvPr/>
        </p:nvSpPr>
        <p:spPr>
          <a:xfrm>
            <a:off x="3216276" y="5732464"/>
            <a:ext cx="1800225" cy="64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结构生物学家</a:t>
            </a:r>
          </a:p>
        </p:txBody>
      </p:sp>
      <p:sp>
        <p:nvSpPr>
          <p:cNvPr id="10" name="矩形 9"/>
          <p:cNvSpPr/>
          <p:nvPr/>
        </p:nvSpPr>
        <p:spPr>
          <a:xfrm>
            <a:off x="8472489" y="4221163"/>
            <a:ext cx="18002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细胞生物学家</a:t>
            </a:r>
          </a:p>
        </p:txBody>
      </p:sp>
      <p:sp>
        <p:nvSpPr>
          <p:cNvPr id="11" name="矩形 10"/>
          <p:cNvSpPr/>
          <p:nvPr/>
        </p:nvSpPr>
        <p:spPr>
          <a:xfrm>
            <a:off x="8543926" y="2781300"/>
            <a:ext cx="18002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生物化学家</a:t>
            </a:r>
          </a:p>
        </p:txBody>
      </p:sp>
      <p:cxnSp>
        <p:nvCxnSpPr>
          <p:cNvPr id="13" name="直接箭头连接符 12"/>
          <p:cNvCxnSpPr>
            <a:stCxn id="5" idx="2"/>
            <a:endCxn id="4" idx="0"/>
          </p:cNvCxnSpPr>
          <p:nvPr/>
        </p:nvCxnSpPr>
        <p:spPr>
          <a:xfrm flipH="1">
            <a:off x="6348414" y="2781300"/>
            <a:ext cx="71437"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1"/>
            <a:endCxn id="4" idx="7"/>
          </p:cNvCxnSpPr>
          <p:nvPr/>
        </p:nvCxnSpPr>
        <p:spPr>
          <a:xfrm flipH="1">
            <a:off x="7493001" y="3105150"/>
            <a:ext cx="1050925" cy="750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1"/>
            <a:endCxn id="4" idx="6"/>
          </p:cNvCxnSpPr>
          <p:nvPr/>
        </p:nvCxnSpPr>
        <p:spPr>
          <a:xfrm flipH="1" flipV="1">
            <a:off x="7967664" y="4365625"/>
            <a:ext cx="504825" cy="179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0"/>
            <a:endCxn id="4" idx="5"/>
          </p:cNvCxnSpPr>
          <p:nvPr/>
        </p:nvCxnSpPr>
        <p:spPr>
          <a:xfrm flipH="1" flipV="1">
            <a:off x="7493001" y="4873625"/>
            <a:ext cx="727075" cy="858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0"/>
            <a:endCxn id="4" idx="3"/>
          </p:cNvCxnSpPr>
          <p:nvPr/>
        </p:nvCxnSpPr>
        <p:spPr>
          <a:xfrm flipV="1">
            <a:off x="4116388" y="4873625"/>
            <a:ext cx="1085850" cy="858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3"/>
            <a:endCxn id="4" idx="2"/>
          </p:cNvCxnSpPr>
          <p:nvPr/>
        </p:nvCxnSpPr>
        <p:spPr>
          <a:xfrm flipV="1">
            <a:off x="3935413" y="4365625"/>
            <a:ext cx="792162" cy="179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2"/>
            <a:endCxn id="4" idx="1"/>
          </p:cNvCxnSpPr>
          <p:nvPr/>
        </p:nvCxnSpPr>
        <p:spPr>
          <a:xfrm>
            <a:off x="3540126" y="3284538"/>
            <a:ext cx="1662113"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874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rrowheads="1"/>
          </p:cNvSpPr>
          <p:nvPr>
            <p:ph type="title"/>
          </p:nvPr>
        </p:nvSpPr>
        <p:spPr/>
        <p:txBody>
          <a:bodyPr/>
          <a:lstStyle/>
          <a:p>
            <a:r>
              <a:rPr lang="zh-CN" altLang="en-US" dirty="0" smtClean="0"/>
              <a:t>找假币</a:t>
            </a:r>
            <a:r>
              <a:rPr lang="en-US" altLang="zh-CN" dirty="0" smtClean="0"/>
              <a:t>---</a:t>
            </a:r>
            <a:r>
              <a:rPr lang="zh-CN" altLang="en-US" dirty="0" smtClean="0"/>
              <a:t>计算思维</a:t>
            </a:r>
            <a:r>
              <a:rPr lang="zh-CN" altLang="en-US" dirty="0"/>
              <a:t>一例</a:t>
            </a:r>
            <a:endParaRPr lang="zh-CN" altLang="en-US" dirty="0"/>
          </a:p>
        </p:txBody>
      </p:sp>
      <p:sp>
        <p:nvSpPr>
          <p:cNvPr id="222211" name="Rectangle 3"/>
          <p:cNvSpPr>
            <a:spLocks noGrp="1" noRot="1" noChangeArrowheads="1"/>
          </p:cNvSpPr>
          <p:nvPr>
            <p:ph type="body" sz="half" idx="1"/>
          </p:nvPr>
        </p:nvSpPr>
        <p:spPr>
          <a:xfrm>
            <a:off x="491467" y="1700808"/>
            <a:ext cx="10657184" cy="4043660"/>
          </a:xfrm>
        </p:spPr>
        <p:txBody>
          <a:bodyPr>
            <a:noAutofit/>
          </a:bodyPr>
          <a:lstStyle/>
          <a:p>
            <a:r>
              <a:rPr lang="zh-CN" altLang="en-US" sz="4400" dirty="0"/>
              <a:t>给你</a:t>
            </a:r>
            <a:r>
              <a:rPr lang="en-US" altLang="zh-CN" sz="4400" dirty="0"/>
              <a:t>70</a:t>
            </a:r>
            <a:r>
              <a:rPr lang="zh-CN" altLang="en-US" sz="4400" dirty="0"/>
              <a:t>个外观完全一样的金币</a:t>
            </a:r>
            <a:r>
              <a:rPr lang="en-US" altLang="zh-CN" sz="4400" dirty="0"/>
              <a:t>,</a:t>
            </a:r>
            <a:r>
              <a:rPr lang="zh-CN" altLang="en-US" sz="4400" dirty="0"/>
              <a:t>但是你知道其中有一个是假币</a:t>
            </a:r>
            <a:r>
              <a:rPr lang="en-US" altLang="zh-CN" sz="4400" dirty="0"/>
              <a:t>,</a:t>
            </a:r>
            <a:r>
              <a:rPr lang="zh-CN" altLang="en-US" sz="4400" dirty="0"/>
              <a:t>其重量比真币轻。给你一架没有砝码的天平，你可以在天平两边摆任意多个金币，比较他们的轻重。</a:t>
            </a:r>
          </a:p>
          <a:p>
            <a:r>
              <a:rPr lang="zh-CN" altLang="en-US" sz="4400" dirty="0"/>
              <a:t>请设计一种方法，通过若干次称量，确定哪一个是假币。</a:t>
            </a:r>
          </a:p>
          <a:p>
            <a:endParaRPr lang="zh-CN" altLang="en-US" sz="4400" dirty="0"/>
          </a:p>
        </p:txBody>
      </p:sp>
      <p:pic>
        <p:nvPicPr>
          <p:cNvPr id="222212" name="Picture 4" descr="0117"/>
          <p:cNvPicPr>
            <a:picLocks noGrp="1" noChangeAspect="1" noChangeArrowheads="1" noCrop="1"/>
          </p:cNvPicPr>
          <p:nvPr>
            <p:ph sz="half" idx="2"/>
          </p:nvPr>
        </p:nvPicPr>
        <p:blipFill>
          <a:blip r:embed="rId2">
            <a:duotone>
              <a:schemeClr val="bg2">
                <a:shade val="45000"/>
                <a:satMod val="135000"/>
              </a:schemeClr>
              <a:prstClr val="white"/>
            </a:duotone>
          </a:blip>
          <a:srcRect/>
          <a:stretch>
            <a:fillRect/>
          </a:stretch>
        </p:blipFill>
        <p:spPr>
          <a:xfrm>
            <a:off x="10895409" y="4581128"/>
            <a:ext cx="1296591" cy="1890713"/>
          </a:xfrm>
          <a:noFill/>
          <a:ln/>
        </p:spPr>
      </p:pic>
    </p:spTree>
    <p:extLst>
      <p:ext uri="{BB962C8B-B14F-4D97-AF65-F5344CB8AC3E}">
        <p14:creationId xmlns:p14="http://schemas.microsoft.com/office/powerpoint/2010/main" val="1933467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做以前做不好之事</a:t>
            </a:r>
          </a:p>
        </p:txBody>
      </p:sp>
      <p:sp>
        <p:nvSpPr>
          <p:cNvPr id="28675" name="内容占位符 2"/>
          <p:cNvSpPr>
            <a:spLocks noGrp="1"/>
          </p:cNvSpPr>
          <p:nvPr>
            <p:ph idx="1"/>
          </p:nvPr>
        </p:nvSpPr>
        <p:spPr/>
        <p:txBody>
          <a:bodyPr/>
          <a:lstStyle/>
          <a:p>
            <a:r>
              <a:rPr lang="en-US" altLang="zh-CN" sz="3600"/>
              <a:t>ERP</a:t>
            </a:r>
            <a:r>
              <a:rPr lang="zh-CN" altLang="en-US" sz="3600"/>
              <a:t>系统</a:t>
            </a:r>
            <a:endParaRPr lang="en-US" altLang="zh-CN" sz="3600"/>
          </a:p>
          <a:p>
            <a:pPr lvl="1"/>
            <a:r>
              <a:rPr lang="zh-CN" altLang="en-US" sz="3200"/>
              <a:t>针对物资资源管理（物流）、人力资源管理（人流）、财务资源管理（财流）、信息资源管理（信息流）而开展的集成一体化的企业管理</a:t>
            </a:r>
            <a:endParaRPr lang="en-US" altLang="zh-CN" sz="3200"/>
          </a:p>
          <a:p>
            <a:pPr lvl="1"/>
            <a:r>
              <a:rPr lang="zh-CN" altLang="en-US" sz="3200"/>
              <a:t>信息技术带给了我们庞大的处理能力：</a:t>
            </a:r>
            <a:endParaRPr lang="en-US" altLang="zh-CN" sz="3200"/>
          </a:p>
          <a:p>
            <a:pPr lvl="2"/>
            <a:r>
              <a:rPr lang="zh-CN" altLang="en-US" sz="2800"/>
              <a:t>复杂业务模型、复杂管理要求、</a:t>
            </a:r>
            <a:endParaRPr lang="en-US" altLang="zh-CN" sz="2800"/>
          </a:p>
          <a:p>
            <a:pPr lvl="2"/>
            <a:r>
              <a:rPr lang="zh-CN" altLang="en-US" sz="2800"/>
              <a:t>复杂合作关系、复杂时空数据类型</a:t>
            </a:r>
            <a:r>
              <a:rPr lang="en-US" altLang="zh-CN" sz="2800"/>
              <a:t>……</a:t>
            </a:r>
            <a:endParaRPr lang="zh-CN" altLang="en-US" sz="2800"/>
          </a:p>
        </p:txBody>
      </p:sp>
    </p:spTree>
    <p:extLst>
      <p:ext uri="{BB962C8B-B14F-4D97-AF65-F5344CB8AC3E}">
        <p14:creationId xmlns:p14="http://schemas.microsoft.com/office/powerpoint/2010/main" val="3285445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911424" y="1052513"/>
            <a:ext cx="10369152" cy="4686300"/>
          </a:xfrm>
        </p:spPr>
        <p:txBody>
          <a:bodyPr>
            <a:normAutofit/>
          </a:bodyPr>
          <a:lstStyle/>
          <a:p>
            <a:r>
              <a:rPr lang="zh-CN" altLang="en-US" sz="3600" dirty="0" smtClean="0"/>
              <a:t>计算给这个世界带来的不是这个和那个技术，也不是这个或者那个炫目应用</a:t>
            </a:r>
            <a:endParaRPr lang="en-US" altLang="zh-CN" sz="3600" dirty="0" smtClean="0"/>
          </a:p>
          <a:p>
            <a:endParaRPr lang="en-US" altLang="zh-CN" sz="3600" dirty="0" smtClean="0"/>
          </a:p>
          <a:p>
            <a:r>
              <a:rPr lang="zh-CN" altLang="en-US" sz="3600" dirty="0" smtClean="0"/>
              <a:t>计算带给我们的是无限的想象空间和强有力的实现手段</a:t>
            </a:r>
          </a:p>
        </p:txBody>
      </p:sp>
      <p:sp>
        <p:nvSpPr>
          <p:cNvPr id="4" name="矩形 3"/>
          <p:cNvSpPr/>
          <p:nvPr/>
        </p:nvSpPr>
        <p:spPr>
          <a:xfrm>
            <a:off x="3791744" y="4005064"/>
            <a:ext cx="4752528" cy="1754326"/>
          </a:xfrm>
          <a:prstGeom prst="rect">
            <a:avLst/>
          </a:prstGeom>
          <a:noFill/>
        </p:spPr>
        <p:txBody>
          <a:bodyPr>
            <a:spAutoFit/>
          </a:bodyPr>
          <a:lstStyle/>
          <a:p>
            <a:pPr algn="ctr" fontAlgn="auto">
              <a:spcBef>
                <a:spcPts val="0"/>
              </a:spcBef>
              <a:spcAft>
                <a:spcPts val="0"/>
              </a:spcAft>
              <a:defRPr/>
            </a:pPr>
            <a:r>
              <a:rPr lang="zh-CN" alt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mn-lt"/>
                <a:ea typeface="+mn-ea"/>
              </a:rPr>
              <a:t>人有多大胆</a:t>
            </a:r>
            <a:endParaRPr lang="en-US" altLang="zh-CN"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mn-lt"/>
              <a:ea typeface="+mn-ea"/>
            </a:endParaRPr>
          </a:p>
          <a:p>
            <a:pPr algn="ctr" fontAlgn="auto">
              <a:spcBef>
                <a:spcPts val="0"/>
              </a:spcBef>
              <a:spcAft>
                <a:spcPts val="0"/>
              </a:spcAft>
              <a:defRPr/>
            </a:pPr>
            <a:r>
              <a:rPr lang="zh-CN" alt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mn-lt"/>
                <a:ea typeface="+mn-ea"/>
              </a:rPr>
              <a:t>地有多大产</a:t>
            </a:r>
          </a:p>
        </p:txBody>
      </p:sp>
    </p:spTree>
    <p:extLst>
      <p:ext uri="{BB962C8B-B14F-4D97-AF65-F5344CB8AC3E}">
        <p14:creationId xmlns:p14="http://schemas.microsoft.com/office/powerpoint/2010/main" val="1573134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63352" y="2685113"/>
            <a:ext cx="11665296" cy="3255542"/>
          </a:xfrm>
          <a:prstGeom prst="roundRect">
            <a:avLst/>
          </a:prstGeom>
          <a:gradFill>
            <a:gsLst>
              <a:gs pos="0">
                <a:schemeClr val="accent4">
                  <a:lumMod val="20000"/>
                  <a:lumOff val="8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66571"/>
            <a:ext cx="10515600" cy="1325563"/>
          </a:xfrm>
        </p:spPr>
        <p:txBody>
          <a:bodyPr/>
          <a:lstStyle/>
          <a:p>
            <a:r>
              <a:rPr lang="zh-CN" altLang="en-US" dirty="0" smtClean="0"/>
              <a:t>试图给出计算思维的定义</a:t>
            </a:r>
            <a:endParaRPr lang="zh-CN" altLang="en-US" dirty="0"/>
          </a:p>
        </p:txBody>
      </p:sp>
      <p:sp>
        <p:nvSpPr>
          <p:cNvPr id="3" name="TextBox 2"/>
          <p:cNvSpPr txBox="1"/>
          <p:nvPr/>
        </p:nvSpPr>
        <p:spPr>
          <a:xfrm>
            <a:off x="1343472" y="6125955"/>
            <a:ext cx="9073008" cy="461665"/>
          </a:xfrm>
          <a:prstGeom prst="rect">
            <a:avLst/>
          </a:prstGeom>
          <a:noFill/>
        </p:spPr>
        <p:txBody>
          <a:bodyPr wrap="square" rtlCol="0">
            <a:spAutoFit/>
          </a:bodyPr>
          <a:lstStyle/>
          <a:p>
            <a:r>
              <a:rPr lang="en-US" altLang="zh-CN" sz="2400" dirty="0" smtClean="0"/>
              <a:t>http://www.cs.cmu.edu/~CompThink/papers/TheLinkWing.pdf</a:t>
            </a:r>
            <a:endParaRPr lang="zh-CN" altLang="en-US" sz="2400" dirty="0"/>
          </a:p>
        </p:txBody>
      </p:sp>
      <p:sp>
        <p:nvSpPr>
          <p:cNvPr id="4" name="TextBox 3"/>
          <p:cNvSpPr txBox="1"/>
          <p:nvPr/>
        </p:nvSpPr>
        <p:spPr>
          <a:xfrm>
            <a:off x="838200" y="1484784"/>
            <a:ext cx="10730408" cy="1200329"/>
          </a:xfrm>
          <a:prstGeom prst="rect">
            <a:avLst/>
          </a:prstGeom>
          <a:noFill/>
        </p:spPr>
        <p:txBody>
          <a:bodyPr wrap="square" rtlCol="0">
            <a:spAutoFit/>
          </a:bodyPr>
          <a:lstStyle/>
          <a:p>
            <a:r>
              <a:rPr lang="zh-CN" altLang="en-US" sz="2400" dirty="0" smtClean="0"/>
              <a:t>美国卡内基</a:t>
            </a:r>
            <a:r>
              <a:rPr lang="en-US" altLang="zh-CN" sz="2400" dirty="0" smtClean="0"/>
              <a:t>-</a:t>
            </a:r>
            <a:r>
              <a:rPr lang="zh-CN" altLang="en-US" sz="2400" dirty="0" smtClean="0"/>
              <a:t>梅隆大学教授</a:t>
            </a:r>
            <a:r>
              <a:rPr lang="en-US" altLang="zh-CN" sz="2400" dirty="0" smtClean="0"/>
              <a:t>Jeannette M. Wing(</a:t>
            </a:r>
            <a:r>
              <a:rPr lang="zh-CN" altLang="en-US" sz="2400" dirty="0" smtClean="0"/>
              <a:t>周以真</a:t>
            </a:r>
            <a:r>
              <a:rPr lang="en-US" altLang="zh-CN" sz="2400" dirty="0" smtClean="0"/>
              <a:t>)</a:t>
            </a:r>
            <a:r>
              <a:rPr lang="zh-CN" altLang="en-US" sz="2400" dirty="0" smtClean="0"/>
              <a:t>领导世界上可能是唯一的</a:t>
            </a:r>
            <a:r>
              <a:rPr lang="en-US" altLang="zh-CN" sz="2400" dirty="0" smtClean="0"/>
              <a:t>”</a:t>
            </a:r>
            <a:r>
              <a:rPr lang="zh-CN" altLang="en-US" sz="2400" dirty="0" smtClean="0"/>
              <a:t>计算思维研究中心</a:t>
            </a:r>
            <a:r>
              <a:rPr lang="en-US" altLang="zh-CN" sz="2400" dirty="0" smtClean="0"/>
              <a:t>”,</a:t>
            </a:r>
            <a:r>
              <a:rPr lang="zh-CN" altLang="en-US" sz="2400" dirty="0" smtClean="0"/>
              <a:t> 并大力推动这一概念被认可。以下内容摘自她的文章：</a:t>
            </a:r>
            <a:r>
              <a:rPr lang="en-US" altLang="zh-CN" sz="2400" dirty="0" smtClean="0">
                <a:hlinkClick r:id="rId2" action="ppaction://hlinkfile"/>
              </a:rPr>
              <a:t>Computational Thinking: What and Why?</a:t>
            </a:r>
            <a:r>
              <a:rPr lang="en-US" altLang="zh-CN" sz="2400" dirty="0" smtClean="0"/>
              <a:t> Link Magazine, 2010</a:t>
            </a:r>
            <a:endParaRPr lang="zh-CN" altLang="en-US" sz="2400" dirty="0"/>
          </a:p>
        </p:txBody>
      </p:sp>
      <p:pic>
        <p:nvPicPr>
          <p:cNvPr id="2050" name="Picture 2"/>
          <p:cNvPicPr>
            <a:picLocks noChangeAspect="1" noChangeArrowheads="1"/>
          </p:cNvPicPr>
          <p:nvPr/>
        </p:nvPicPr>
        <p:blipFill>
          <a:blip r:embed="rId3" cstate="print"/>
          <a:srcRect/>
          <a:stretch>
            <a:fillRect/>
          </a:stretch>
        </p:blipFill>
        <p:spPr bwMode="auto">
          <a:xfrm>
            <a:off x="501304" y="2996952"/>
            <a:ext cx="11211320" cy="2590907"/>
          </a:xfrm>
          <a:prstGeom prst="rect">
            <a:avLst/>
          </a:prstGeom>
          <a:noFill/>
          <a:ln w="9525">
            <a:noFill/>
            <a:miter lim="800000"/>
            <a:headEnd/>
            <a:tailEnd/>
          </a:ln>
        </p:spPr>
      </p:pic>
    </p:spTree>
    <p:extLst>
      <p:ext uri="{BB962C8B-B14F-4D97-AF65-F5344CB8AC3E}">
        <p14:creationId xmlns:p14="http://schemas.microsoft.com/office/powerpoint/2010/main" val="797317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结束语</a:t>
            </a:r>
            <a:endParaRPr lang="zh-CN" altLang="en-US" dirty="0"/>
          </a:p>
        </p:txBody>
      </p:sp>
      <p:sp>
        <p:nvSpPr>
          <p:cNvPr id="3" name="文本框 2"/>
          <p:cNvSpPr txBox="1"/>
          <p:nvPr/>
        </p:nvSpPr>
        <p:spPr>
          <a:xfrm>
            <a:off x="1991544" y="1772816"/>
            <a:ext cx="8802410" cy="584775"/>
          </a:xfrm>
          <a:prstGeom prst="rect">
            <a:avLst/>
          </a:prstGeom>
          <a:noFill/>
        </p:spPr>
        <p:txBody>
          <a:bodyPr wrap="none" rtlCol="0">
            <a:spAutoFit/>
          </a:bodyPr>
          <a:lstStyle/>
          <a:p>
            <a:r>
              <a:rPr lang="zh-CN" altLang="en-US" sz="3200" dirty="0" smtClean="0"/>
              <a:t>计算思维看不见，摸不着，但影响着你的决策！</a:t>
            </a:r>
            <a:endParaRPr lang="zh-CN" altLang="en-US" sz="3200" dirty="0"/>
          </a:p>
        </p:txBody>
      </p:sp>
      <p:sp>
        <p:nvSpPr>
          <p:cNvPr id="4" name="文本框 3"/>
          <p:cNvSpPr txBox="1"/>
          <p:nvPr/>
        </p:nvSpPr>
        <p:spPr>
          <a:xfrm>
            <a:off x="1631504" y="2564904"/>
            <a:ext cx="9361039" cy="2554545"/>
          </a:xfrm>
          <a:prstGeom prst="rect">
            <a:avLst/>
          </a:prstGeom>
          <a:noFill/>
        </p:spPr>
        <p:txBody>
          <a:bodyPr wrap="square" rtlCol="0">
            <a:spAutoFit/>
          </a:bodyPr>
          <a:lstStyle/>
          <a:p>
            <a:r>
              <a:rPr lang="zh-CN" altLang="en-US" sz="3200" dirty="0" smtClean="0"/>
              <a:t>计算思维：当你面临一个要解决的问题时，如果你的第一感觉是去寻找一个数学模型对问题和解进行建模，去尝试着通过算法来寻找解，并尝试着思考如何用一个辅助工具开展计算时，计算思维已经在影响你了！</a:t>
            </a:r>
            <a:endParaRPr lang="zh-CN" altLang="en-US" sz="3200" dirty="0"/>
          </a:p>
        </p:txBody>
      </p:sp>
      <p:sp>
        <p:nvSpPr>
          <p:cNvPr id="5" name="文本框 4"/>
          <p:cNvSpPr txBox="1"/>
          <p:nvPr/>
        </p:nvSpPr>
        <p:spPr>
          <a:xfrm>
            <a:off x="1631504" y="5373216"/>
            <a:ext cx="9162450" cy="1077218"/>
          </a:xfrm>
          <a:prstGeom prst="rect">
            <a:avLst/>
          </a:prstGeom>
          <a:noFill/>
        </p:spPr>
        <p:txBody>
          <a:bodyPr wrap="square" rtlCol="0">
            <a:spAutoFit/>
          </a:bodyPr>
          <a:lstStyle/>
          <a:p>
            <a:r>
              <a:rPr lang="zh-CN" altLang="en-US" sz="3200" dirty="0" smtClean="0"/>
              <a:t>有很多的计算过程中沉淀下来的模式，被封装为计算思维，可以被我们直接使用</a:t>
            </a:r>
            <a:endParaRPr lang="zh-CN" altLang="en-US" sz="3200" dirty="0"/>
          </a:p>
        </p:txBody>
      </p:sp>
    </p:spTree>
    <p:extLst>
      <p:ext uri="{BB962C8B-B14F-4D97-AF65-F5344CB8AC3E}">
        <p14:creationId xmlns:p14="http://schemas.microsoft.com/office/powerpoint/2010/main" val="352816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文本框 2"/>
          <p:cNvSpPr txBox="1"/>
          <p:nvPr/>
        </p:nvSpPr>
        <p:spPr>
          <a:xfrm>
            <a:off x="623392" y="1712356"/>
            <a:ext cx="11233248" cy="3970318"/>
          </a:xfrm>
          <a:prstGeom prst="rect">
            <a:avLst/>
          </a:prstGeom>
          <a:noFill/>
        </p:spPr>
        <p:txBody>
          <a:bodyPr wrap="square" rtlCol="0">
            <a:spAutoFit/>
          </a:bodyPr>
          <a:lstStyle/>
          <a:p>
            <a:r>
              <a:rPr lang="zh-CN" altLang="en-US" sz="2800" dirty="0"/>
              <a:t>请</a:t>
            </a:r>
            <a:r>
              <a:rPr lang="zh-CN" altLang="en-US" sz="2800" dirty="0" smtClean="0"/>
              <a:t>你为某个型号的电子词典，设计一个查找单词的递归算法</a:t>
            </a:r>
            <a:r>
              <a:rPr lang="en-US" altLang="zh-CN" sz="2800" dirty="0" smtClean="0"/>
              <a:t>(</a:t>
            </a:r>
            <a:r>
              <a:rPr lang="zh-CN" altLang="en-US" sz="2800" dirty="0" smtClean="0"/>
              <a:t>伪代码）</a:t>
            </a:r>
            <a:endParaRPr lang="en-US" altLang="zh-CN" sz="2800" dirty="0" smtClean="0"/>
          </a:p>
          <a:p>
            <a:endParaRPr lang="en-US" altLang="zh-CN" sz="2800" dirty="0" smtClean="0"/>
          </a:p>
          <a:p>
            <a:r>
              <a:rPr lang="zh-CN" altLang="en-US" sz="2800" dirty="0" smtClean="0"/>
              <a:t>提示：</a:t>
            </a:r>
            <a:r>
              <a:rPr lang="en-US" altLang="zh-CN" sz="2800" dirty="0" smtClean="0"/>
              <a:t>1</a:t>
            </a:r>
            <a:r>
              <a:rPr lang="zh-CN" altLang="en-US" sz="2800" dirty="0" smtClean="0"/>
              <a:t>，电子词典已经按照词典序排好了序</a:t>
            </a:r>
            <a:r>
              <a:rPr lang="en-US" altLang="zh-CN" sz="2800" dirty="0" smtClean="0"/>
              <a:t>,</a:t>
            </a:r>
            <a:r>
              <a:rPr lang="zh-CN" altLang="en-US" sz="2800" dirty="0" smtClean="0"/>
              <a:t>，词典中共有</a:t>
            </a:r>
            <a:r>
              <a:rPr lang="en-US" altLang="zh-CN" sz="2800" dirty="0" smtClean="0"/>
              <a:t>n</a:t>
            </a:r>
            <a:r>
              <a:rPr lang="zh-CN" altLang="en-US" sz="2800" dirty="0" smtClean="0"/>
              <a:t>个单词；</a:t>
            </a:r>
            <a:endParaRPr lang="en-US" altLang="zh-CN" sz="2800" dirty="0" smtClean="0"/>
          </a:p>
          <a:p>
            <a:r>
              <a:rPr lang="en-US" altLang="zh-CN" sz="2800" dirty="0"/>
              <a:t> </a:t>
            </a:r>
            <a:r>
              <a:rPr lang="en-US" altLang="zh-CN" sz="2800" dirty="0" smtClean="0"/>
              <a:t>          2</a:t>
            </a:r>
            <a:r>
              <a:rPr lang="zh-CN" altLang="en-US" sz="2800" dirty="0" smtClean="0"/>
              <a:t>，你可以直接使用</a:t>
            </a:r>
            <a:r>
              <a:rPr lang="en-US" altLang="zh-CN" sz="2800" dirty="0" smtClean="0"/>
              <a:t>compare(</a:t>
            </a:r>
            <a:r>
              <a:rPr lang="en-US" altLang="zh-CN" sz="2800" dirty="0" err="1" smtClean="0"/>
              <a:t>x,y</a:t>
            </a:r>
            <a:r>
              <a:rPr lang="en-US" altLang="zh-CN" sz="2800" dirty="0" smtClean="0"/>
              <a:t>)</a:t>
            </a:r>
            <a:r>
              <a:rPr lang="zh-CN" altLang="en-US" sz="2800" dirty="0" smtClean="0"/>
              <a:t>函数来判断单词</a:t>
            </a:r>
            <a:r>
              <a:rPr lang="en-US" altLang="zh-CN" sz="2800" dirty="0" smtClean="0"/>
              <a:t>x</a:t>
            </a:r>
            <a:r>
              <a:rPr lang="zh-CN" altLang="en-US" sz="2800" dirty="0" smtClean="0"/>
              <a:t>和</a:t>
            </a:r>
            <a:r>
              <a:rPr lang="en-US" altLang="zh-CN" sz="2800" dirty="0" smtClean="0"/>
              <a:t>y</a:t>
            </a:r>
            <a:r>
              <a:rPr lang="zh-CN" altLang="en-US" sz="2800" dirty="0" smtClean="0"/>
              <a:t>是否相同；</a:t>
            </a:r>
            <a:r>
              <a:rPr lang="en-US" altLang="zh-CN" sz="2800" dirty="0" smtClean="0"/>
              <a:t>compare</a:t>
            </a:r>
            <a:r>
              <a:rPr lang="zh-CN" altLang="en-US" sz="2800" dirty="0" smtClean="0"/>
              <a:t>函数在单词</a:t>
            </a:r>
            <a:r>
              <a:rPr lang="en-US" altLang="zh-CN" sz="2800" dirty="0" smtClean="0"/>
              <a:t>x</a:t>
            </a:r>
            <a:r>
              <a:rPr lang="zh-CN" altLang="en-US" sz="2800" dirty="0" smtClean="0"/>
              <a:t>排在</a:t>
            </a:r>
            <a:r>
              <a:rPr lang="en-US" altLang="zh-CN" sz="2800" dirty="0" smtClean="0"/>
              <a:t>y</a:t>
            </a:r>
            <a:r>
              <a:rPr lang="zh-CN" altLang="en-US" sz="2800" dirty="0" smtClean="0"/>
              <a:t>之前时，得到值</a:t>
            </a:r>
            <a:r>
              <a:rPr lang="en-US" altLang="zh-CN" sz="2800" dirty="0" smtClean="0"/>
              <a:t>-1</a:t>
            </a:r>
            <a:r>
              <a:rPr lang="zh-CN" altLang="en-US" sz="2800" dirty="0" smtClean="0"/>
              <a:t>，相同时得到值</a:t>
            </a:r>
            <a:r>
              <a:rPr lang="en-US" altLang="zh-CN" sz="2800" dirty="0" smtClean="0"/>
              <a:t>0</a:t>
            </a:r>
            <a:r>
              <a:rPr lang="zh-CN" altLang="en-US" sz="2800" dirty="0" smtClean="0"/>
              <a:t>，之后时得到值</a:t>
            </a:r>
            <a:r>
              <a:rPr lang="en-US" altLang="zh-CN" sz="2800" dirty="0" smtClean="0"/>
              <a:t>1</a:t>
            </a:r>
            <a:r>
              <a:rPr lang="zh-CN" altLang="en-US" sz="2800" dirty="0" smtClean="0"/>
              <a:t>；</a:t>
            </a:r>
            <a:endParaRPr lang="en-US" altLang="zh-CN" sz="2800" dirty="0" smtClean="0"/>
          </a:p>
          <a:p>
            <a:r>
              <a:rPr lang="en-US" altLang="zh-CN" sz="2800" dirty="0"/>
              <a:t> </a:t>
            </a:r>
            <a:r>
              <a:rPr lang="en-US" altLang="zh-CN" sz="2800" dirty="0" smtClean="0"/>
              <a:t>          3</a:t>
            </a:r>
            <a:r>
              <a:rPr lang="zh-CN" altLang="en-US" sz="2800" dirty="0" smtClean="0"/>
              <a:t>，请自行查阅“折半查找法”，并从中获得帮助；</a:t>
            </a:r>
            <a:endParaRPr lang="en-US" altLang="zh-CN" sz="2800" dirty="0" smtClean="0"/>
          </a:p>
          <a:p>
            <a:r>
              <a:rPr lang="en-US" altLang="zh-CN" sz="2800" dirty="0"/>
              <a:t> </a:t>
            </a:r>
            <a:r>
              <a:rPr lang="en-US" altLang="zh-CN" sz="2800" dirty="0" smtClean="0"/>
              <a:t>          4</a:t>
            </a:r>
            <a:r>
              <a:rPr lang="zh-CN" altLang="en-US" sz="2800" dirty="0" smtClean="0"/>
              <a:t>，查找的结果是：“没有发现”或者“发现”</a:t>
            </a:r>
            <a:endParaRPr lang="en-US" altLang="zh-CN" sz="2800" dirty="0" smtClean="0"/>
          </a:p>
          <a:p>
            <a:r>
              <a:rPr lang="en-US" altLang="zh-CN" sz="2800" dirty="0"/>
              <a:t> </a:t>
            </a:r>
            <a:r>
              <a:rPr lang="en-US" altLang="zh-CN" sz="2800" dirty="0" smtClean="0"/>
              <a:t>          5</a:t>
            </a:r>
            <a:r>
              <a:rPr lang="zh-CN" altLang="en-US" sz="2800" dirty="0" smtClean="0"/>
              <a:t>，不允许抄袭！</a:t>
            </a:r>
            <a:endParaRPr lang="en-US" altLang="zh-CN" sz="2800" dirty="0" smtClean="0"/>
          </a:p>
        </p:txBody>
      </p:sp>
    </p:spTree>
    <p:extLst>
      <p:ext uri="{BB962C8B-B14F-4D97-AF65-F5344CB8AC3E}">
        <p14:creationId xmlns:p14="http://schemas.microsoft.com/office/powerpoint/2010/main" val="1752209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rrowheads="1"/>
          </p:cNvSpPr>
          <p:nvPr>
            <p:ph type="title"/>
          </p:nvPr>
        </p:nvSpPr>
        <p:spPr/>
        <p:txBody>
          <a:bodyPr/>
          <a:lstStyle/>
          <a:p>
            <a:r>
              <a:rPr lang="zh-CN" altLang="en-US"/>
              <a:t>第一个解法</a:t>
            </a:r>
          </a:p>
        </p:txBody>
      </p:sp>
      <p:sp>
        <p:nvSpPr>
          <p:cNvPr id="224260" name="Rectangle 4"/>
          <p:cNvSpPr>
            <a:spLocks noGrp="1" noRot="1" noChangeArrowheads="1"/>
          </p:cNvSpPr>
          <p:nvPr>
            <p:ph idx="1"/>
          </p:nvPr>
        </p:nvSpPr>
        <p:spPr/>
        <p:txBody>
          <a:bodyPr>
            <a:noAutofit/>
          </a:bodyPr>
          <a:lstStyle/>
          <a:p>
            <a:pPr>
              <a:lnSpc>
                <a:spcPct val="80000"/>
              </a:lnSpc>
              <a:spcBef>
                <a:spcPts val="1200"/>
              </a:spcBef>
            </a:pPr>
            <a:r>
              <a:rPr lang="zh-CN" altLang="en-US" sz="3200" dirty="0"/>
              <a:t>先将</a:t>
            </a:r>
            <a:r>
              <a:rPr lang="en-US" altLang="zh-CN" sz="3200" dirty="0"/>
              <a:t>70</a:t>
            </a:r>
            <a:r>
              <a:rPr lang="zh-CN" altLang="en-US" sz="3200" dirty="0"/>
              <a:t>个金币平均分两份，放到天平两边。</a:t>
            </a:r>
          </a:p>
          <a:p>
            <a:pPr algn="ctr">
              <a:lnSpc>
                <a:spcPct val="80000"/>
              </a:lnSpc>
              <a:spcBef>
                <a:spcPts val="1200"/>
              </a:spcBef>
              <a:buFont typeface="Wingdings" pitchFamily="2" charset="2"/>
              <a:buNone/>
            </a:pPr>
            <a:r>
              <a:rPr lang="zh-CN" altLang="en-US" sz="2400" dirty="0">
                <a:solidFill>
                  <a:srgbClr val="336600"/>
                </a:solidFill>
              </a:rPr>
              <a:t>假币必在轻的那一侧的</a:t>
            </a:r>
            <a:r>
              <a:rPr lang="en-US" altLang="zh-CN" sz="2400" dirty="0">
                <a:solidFill>
                  <a:srgbClr val="336600"/>
                </a:solidFill>
              </a:rPr>
              <a:t>35</a:t>
            </a:r>
            <a:r>
              <a:rPr lang="zh-CN" altLang="en-US" sz="2400" dirty="0">
                <a:solidFill>
                  <a:srgbClr val="336600"/>
                </a:solidFill>
              </a:rPr>
              <a:t>个中。</a:t>
            </a:r>
          </a:p>
          <a:p>
            <a:pPr>
              <a:lnSpc>
                <a:spcPct val="80000"/>
              </a:lnSpc>
              <a:spcBef>
                <a:spcPts val="1200"/>
              </a:spcBef>
            </a:pPr>
            <a:r>
              <a:rPr lang="zh-CN" altLang="en-US" sz="3200" dirty="0"/>
              <a:t>将那</a:t>
            </a:r>
            <a:r>
              <a:rPr lang="en-US" altLang="zh-CN" sz="3200" dirty="0"/>
              <a:t>35</a:t>
            </a:r>
            <a:r>
              <a:rPr lang="zh-CN" altLang="en-US" sz="3200" dirty="0"/>
              <a:t>个加上另一侧中任意一个，再平分称量。</a:t>
            </a:r>
          </a:p>
          <a:p>
            <a:pPr>
              <a:lnSpc>
                <a:spcPct val="80000"/>
              </a:lnSpc>
              <a:spcBef>
                <a:spcPts val="600"/>
              </a:spcBef>
            </a:pPr>
            <a:r>
              <a:rPr lang="zh-CN" altLang="en-US" sz="3200" dirty="0"/>
              <a:t>将轻的一侧的</a:t>
            </a:r>
            <a:r>
              <a:rPr lang="en-US" altLang="zh-CN" sz="3200" dirty="0"/>
              <a:t>18</a:t>
            </a:r>
            <a:r>
              <a:rPr lang="zh-CN" altLang="en-US" sz="3200" dirty="0"/>
              <a:t>个平分再称量。</a:t>
            </a:r>
          </a:p>
          <a:p>
            <a:pPr>
              <a:lnSpc>
                <a:spcPct val="80000"/>
              </a:lnSpc>
              <a:spcBef>
                <a:spcPts val="1200"/>
              </a:spcBef>
            </a:pPr>
            <a:r>
              <a:rPr lang="zh-CN" altLang="en-US" sz="3200" dirty="0"/>
              <a:t>将轻的一侧的</a:t>
            </a:r>
            <a:r>
              <a:rPr lang="en-US" altLang="zh-CN" sz="3200" dirty="0"/>
              <a:t>9</a:t>
            </a:r>
            <a:r>
              <a:rPr lang="zh-CN" altLang="en-US" sz="3200" dirty="0"/>
              <a:t>个加另外任意一个再平分称量。</a:t>
            </a:r>
          </a:p>
          <a:p>
            <a:pPr>
              <a:lnSpc>
                <a:spcPct val="80000"/>
              </a:lnSpc>
              <a:spcBef>
                <a:spcPts val="1200"/>
              </a:spcBef>
            </a:pPr>
            <a:r>
              <a:rPr lang="zh-CN" altLang="en-US" sz="3200" dirty="0"/>
              <a:t>将轻的一侧的</a:t>
            </a:r>
            <a:r>
              <a:rPr lang="en-US" altLang="zh-CN" sz="3200" dirty="0"/>
              <a:t>5</a:t>
            </a:r>
            <a:r>
              <a:rPr lang="zh-CN" altLang="en-US" sz="3200" dirty="0"/>
              <a:t>个加另外任意一个再平分称量。</a:t>
            </a:r>
          </a:p>
          <a:p>
            <a:pPr>
              <a:lnSpc>
                <a:spcPct val="80000"/>
              </a:lnSpc>
              <a:spcBef>
                <a:spcPts val="1200"/>
              </a:spcBef>
            </a:pPr>
            <a:r>
              <a:rPr lang="zh-CN" altLang="en-US" sz="3200" dirty="0"/>
              <a:t>将轻的一侧的</a:t>
            </a:r>
            <a:r>
              <a:rPr lang="en-US" altLang="zh-CN" sz="3200" dirty="0"/>
              <a:t>3</a:t>
            </a:r>
            <a:r>
              <a:rPr lang="zh-CN" altLang="en-US" sz="3200" dirty="0"/>
              <a:t>个加另外任意一个再平分称量</a:t>
            </a:r>
            <a:r>
              <a:rPr lang="zh-CN" altLang="en-US" sz="3200" dirty="0" smtClean="0"/>
              <a:t>。</a:t>
            </a:r>
            <a:endParaRPr lang="en-US" altLang="zh-CN" sz="3200" dirty="0" smtClean="0"/>
          </a:p>
          <a:p>
            <a:pPr>
              <a:lnSpc>
                <a:spcPct val="80000"/>
              </a:lnSpc>
              <a:spcBef>
                <a:spcPts val="1200"/>
              </a:spcBef>
            </a:pPr>
            <a:r>
              <a:rPr lang="zh-CN" altLang="en-US" sz="3200" dirty="0" smtClean="0"/>
              <a:t>将</a:t>
            </a:r>
            <a:r>
              <a:rPr lang="zh-CN" altLang="en-US" sz="3200" dirty="0"/>
              <a:t>轻的一侧的</a:t>
            </a:r>
            <a:r>
              <a:rPr lang="en-US" altLang="zh-CN" sz="3200" dirty="0"/>
              <a:t>2</a:t>
            </a:r>
            <a:r>
              <a:rPr lang="zh-CN" altLang="en-US" sz="3200" dirty="0"/>
              <a:t>个分别放到天平两边，轻的是假币。</a:t>
            </a:r>
            <a:r>
              <a:rPr lang="zh-CN" altLang="en-US" sz="3200" b="1" dirty="0">
                <a:solidFill>
                  <a:srgbClr val="A50021"/>
                </a:solidFill>
              </a:rPr>
              <a:t>完成</a:t>
            </a:r>
          </a:p>
        </p:txBody>
      </p:sp>
      <p:sp>
        <p:nvSpPr>
          <p:cNvPr id="224261" name="Text Box 5"/>
          <p:cNvSpPr txBox="1">
            <a:spLocks noChangeArrowheads="1"/>
          </p:cNvSpPr>
          <p:nvPr/>
        </p:nvSpPr>
        <p:spPr bwMode="auto">
          <a:xfrm>
            <a:off x="7896200" y="820157"/>
            <a:ext cx="4105275" cy="769441"/>
          </a:xfrm>
          <a:prstGeom prst="rect">
            <a:avLst/>
          </a:prstGeom>
          <a:noFill/>
          <a:ln w="9525">
            <a:noFill/>
            <a:miter lim="800000"/>
            <a:headEnd/>
            <a:tailEnd/>
          </a:ln>
          <a:effectLst/>
        </p:spPr>
        <p:txBody>
          <a:bodyPr>
            <a:spAutoFit/>
          </a:bodyPr>
          <a:lstStyle/>
          <a:p>
            <a:pPr algn="ctr">
              <a:spcBef>
                <a:spcPct val="50000"/>
              </a:spcBef>
            </a:pPr>
            <a:r>
              <a:rPr lang="zh-CN" altLang="en-US" sz="4400" dirty="0">
                <a:solidFill>
                  <a:srgbClr val="FF0000"/>
                </a:solidFill>
                <a:ea typeface="华文新魏" pitchFamily="2" charset="-122"/>
              </a:rPr>
              <a:t>总共称</a:t>
            </a:r>
            <a:r>
              <a:rPr lang="en-US" altLang="zh-CN" sz="4400" dirty="0">
                <a:solidFill>
                  <a:srgbClr val="FF0000"/>
                </a:solidFill>
                <a:ea typeface="华文新魏" pitchFamily="2" charset="-122"/>
              </a:rPr>
              <a:t>7</a:t>
            </a:r>
            <a:r>
              <a:rPr lang="zh-CN" altLang="en-US" sz="4400" dirty="0">
                <a:solidFill>
                  <a:srgbClr val="FF0000"/>
                </a:solidFill>
                <a:ea typeface="华文新魏" pitchFamily="2" charset="-122"/>
              </a:rPr>
              <a:t>次</a:t>
            </a:r>
          </a:p>
        </p:txBody>
      </p:sp>
      <p:sp>
        <p:nvSpPr>
          <p:cNvPr id="224262" name="WordArt 6"/>
          <p:cNvSpPr>
            <a:spLocks noChangeArrowheads="1" noChangeShapeType="1" noTextEdit="1"/>
          </p:cNvSpPr>
          <p:nvPr/>
        </p:nvSpPr>
        <p:spPr bwMode="auto">
          <a:xfrm rot="-1639849">
            <a:off x="3120338" y="2857654"/>
            <a:ext cx="5347097" cy="1512094"/>
          </a:xfrm>
          <a:prstGeom prst="rect">
            <a:avLst/>
          </a:prstGeom>
        </p:spPr>
        <p:txBody>
          <a:bodyPr wrap="none" fromWordArt="1">
            <a:prstTxWarp prst="textPlain">
              <a:avLst>
                <a:gd name="adj" fmla="val 50000"/>
              </a:avLst>
            </a:prstTxWarp>
          </a:bodyPr>
          <a:lstStyle/>
          <a:p>
            <a:pPr algn="ctr"/>
            <a:r>
              <a:rPr lang="zh-CN" altLang="en-US" sz="3600" i="1" kern="10" dirty="0">
                <a:ln w="9525">
                  <a:solidFill>
                    <a:srgbClr val="000000"/>
                  </a:solidFill>
                  <a:round/>
                  <a:headEnd/>
                  <a:tailEnd/>
                </a:ln>
                <a:solidFill>
                  <a:srgbClr val="993300"/>
                </a:solidFill>
                <a:effectLst>
                  <a:outerShdw dist="35921" dir="2700000" algn="ctr" rotWithShape="0">
                    <a:srgbClr val="808080">
                      <a:alpha val="80000"/>
                    </a:srgbClr>
                  </a:outerShdw>
                </a:effectLst>
                <a:latin typeface="宋体"/>
                <a:ea typeface="宋体"/>
              </a:rPr>
              <a:t>但是，你应该问自己：</a:t>
            </a:r>
          </a:p>
          <a:p>
            <a:pPr algn="ctr"/>
            <a:r>
              <a:rPr lang="zh-CN" altLang="en-US" sz="3600" i="1" kern="10" dirty="0">
                <a:ln w="9525">
                  <a:solidFill>
                    <a:srgbClr val="000000"/>
                  </a:solidFill>
                  <a:round/>
                  <a:headEnd/>
                  <a:tailEnd/>
                </a:ln>
                <a:solidFill>
                  <a:srgbClr val="993300"/>
                </a:solidFill>
                <a:effectLst>
                  <a:outerShdw dist="35921" dir="2700000" algn="ctr" rotWithShape="0">
                    <a:srgbClr val="808080">
                      <a:alpha val="80000"/>
                    </a:srgbClr>
                  </a:outerShdw>
                </a:effectLst>
                <a:latin typeface="宋体"/>
                <a:ea typeface="宋体"/>
              </a:rPr>
              <a:t>还能更好吗？</a:t>
            </a:r>
          </a:p>
        </p:txBody>
      </p:sp>
    </p:spTree>
    <p:extLst>
      <p:ext uri="{BB962C8B-B14F-4D97-AF65-F5344CB8AC3E}">
        <p14:creationId xmlns:p14="http://schemas.microsoft.com/office/powerpoint/2010/main" val="82764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61"/>
                                        </p:tgtEl>
                                        <p:attrNameLst>
                                          <p:attrName>style.visibility</p:attrName>
                                        </p:attrNameLst>
                                      </p:cBhvr>
                                      <p:to>
                                        <p:strVal val="visible"/>
                                      </p:to>
                                    </p:set>
                                    <p:anim calcmode="lin" valueType="num">
                                      <p:cBhvr additive="base">
                                        <p:cTn id="7" dur="500" fill="hold"/>
                                        <p:tgtEl>
                                          <p:spTgt spid="224261"/>
                                        </p:tgtEl>
                                        <p:attrNameLst>
                                          <p:attrName>ppt_x</p:attrName>
                                        </p:attrNameLst>
                                      </p:cBhvr>
                                      <p:tavLst>
                                        <p:tav tm="0">
                                          <p:val>
                                            <p:strVal val="#ppt_x"/>
                                          </p:val>
                                        </p:tav>
                                        <p:tav tm="100000">
                                          <p:val>
                                            <p:strVal val="#ppt_x"/>
                                          </p:val>
                                        </p:tav>
                                      </p:tavLst>
                                    </p:anim>
                                    <p:anim calcmode="lin" valueType="num">
                                      <p:cBhvr additive="base">
                                        <p:cTn id="8" dur="500" fill="hold"/>
                                        <p:tgtEl>
                                          <p:spTgt spid="2242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224262"/>
                                        </p:tgtEl>
                                        <p:attrNameLst>
                                          <p:attrName>style.visibility</p:attrName>
                                        </p:attrNameLst>
                                      </p:cBhvr>
                                      <p:to>
                                        <p:strVal val="visible"/>
                                      </p:to>
                                    </p:set>
                                    <p:anim calcmode="lin" valueType="num">
                                      <p:cBhvr>
                                        <p:cTn id="13" dur="1000" fill="hold"/>
                                        <p:tgtEl>
                                          <p:spTgt spid="224262"/>
                                        </p:tgtEl>
                                        <p:attrNameLst>
                                          <p:attrName>ppt_w</p:attrName>
                                        </p:attrNameLst>
                                      </p:cBhvr>
                                      <p:tavLst>
                                        <p:tav tm="0">
                                          <p:val>
                                            <p:strVal val="#ppt_w*0.70"/>
                                          </p:val>
                                        </p:tav>
                                        <p:tav tm="100000">
                                          <p:val>
                                            <p:strVal val="#ppt_w"/>
                                          </p:val>
                                        </p:tav>
                                      </p:tavLst>
                                    </p:anim>
                                    <p:anim calcmode="lin" valueType="num">
                                      <p:cBhvr>
                                        <p:cTn id="14" dur="1000" fill="hold"/>
                                        <p:tgtEl>
                                          <p:spTgt spid="224262"/>
                                        </p:tgtEl>
                                        <p:attrNameLst>
                                          <p:attrName>ppt_h</p:attrName>
                                        </p:attrNameLst>
                                      </p:cBhvr>
                                      <p:tavLst>
                                        <p:tav tm="0">
                                          <p:val>
                                            <p:strVal val="#ppt_h"/>
                                          </p:val>
                                        </p:tav>
                                        <p:tav tm="100000">
                                          <p:val>
                                            <p:strVal val="#ppt_h"/>
                                          </p:val>
                                        </p:tav>
                                      </p:tavLst>
                                    </p:anim>
                                    <p:animEffect transition="in" filter="fade">
                                      <p:cBhvr>
                                        <p:cTn id="15" dur="1000"/>
                                        <p:tgtEl>
                                          <p:spTgt spid="224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1" grpId="0"/>
      <p:bldP spid="2242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rrowheads="1"/>
          </p:cNvSpPr>
          <p:nvPr>
            <p:ph type="title"/>
          </p:nvPr>
        </p:nvSpPr>
        <p:spPr/>
        <p:txBody>
          <a:bodyPr/>
          <a:lstStyle/>
          <a:p>
            <a:r>
              <a:rPr lang="zh-CN" altLang="en-US"/>
              <a:t>第一个解法稍稍改进</a:t>
            </a:r>
          </a:p>
        </p:txBody>
      </p:sp>
      <p:sp>
        <p:nvSpPr>
          <p:cNvPr id="268291" name="Rectangle 3"/>
          <p:cNvSpPr>
            <a:spLocks noGrp="1" noRot="1" noChangeArrowheads="1"/>
          </p:cNvSpPr>
          <p:nvPr>
            <p:ph idx="1"/>
          </p:nvPr>
        </p:nvSpPr>
        <p:spPr>
          <a:xfrm>
            <a:off x="838200" y="1781949"/>
            <a:ext cx="10515600" cy="4710930"/>
          </a:xfrm>
        </p:spPr>
        <p:txBody>
          <a:bodyPr>
            <a:noAutofit/>
          </a:bodyPr>
          <a:lstStyle/>
          <a:p>
            <a:pPr>
              <a:lnSpc>
                <a:spcPct val="100000"/>
              </a:lnSpc>
              <a:spcBef>
                <a:spcPts val="600"/>
              </a:spcBef>
            </a:pPr>
            <a:r>
              <a:rPr lang="zh-CN" altLang="en-US" dirty="0"/>
              <a:t>先将</a:t>
            </a:r>
            <a:r>
              <a:rPr lang="en-US" altLang="zh-CN" dirty="0"/>
              <a:t>70</a:t>
            </a:r>
            <a:r>
              <a:rPr lang="zh-CN" altLang="en-US" dirty="0"/>
              <a:t>个金币平均分两份，放到天平两边。</a:t>
            </a:r>
          </a:p>
          <a:p>
            <a:pPr algn="ctr">
              <a:lnSpc>
                <a:spcPct val="100000"/>
              </a:lnSpc>
              <a:spcBef>
                <a:spcPts val="600"/>
              </a:spcBef>
              <a:buFont typeface="Wingdings" pitchFamily="2" charset="2"/>
              <a:buNone/>
            </a:pPr>
            <a:r>
              <a:rPr lang="zh-CN" altLang="en-US" sz="2400" dirty="0">
                <a:solidFill>
                  <a:srgbClr val="336600"/>
                </a:solidFill>
              </a:rPr>
              <a:t>假币必在轻的那一侧的</a:t>
            </a:r>
            <a:r>
              <a:rPr lang="en-US" altLang="zh-CN" sz="2400" dirty="0">
                <a:solidFill>
                  <a:srgbClr val="336600"/>
                </a:solidFill>
              </a:rPr>
              <a:t>35</a:t>
            </a:r>
            <a:r>
              <a:rPr lang="zh-CN" altLang="en-US" sz="2400" dirty="0">
                <a:solidFill>
                  <a:srgbClr val="336600"/>
                </a:solidFill>
              </a:rPr>
              <a:t>个中。</a:t>
            </a:r>
          </a:p>
          <a:p>
            <a:pPr>
              <a:lnSpc>
                <a:spcPct val="100000"/>
              </a:lnSpc>
              <a:spcBef>
                <a:spcPts val="600"/>
              </a:spcBef>
            </a:pPr>
            <a:r>
              <a:rPr lang="zh-CN" altLang="en-US" dirty="0"/>
              <a:t>将那</a:t>
            </a:r>
            <a:r>
              <a:rPr lang="en-US" altLang="zh-CN" dirty="0"/>
              <a:t>35</a:t>
            </a:r>
            <a:r>
              <a:rPr lang="zh-CN" altLang="en-US" dirty="0"/>
              <a:t>个中任意一个放一旁，其余再平分称量，每边</a:t>
            </a:r>
            <a:r>
              <a:rPr lang="en-US" altLang="zh-CN" dirty="0"/>
              <a:t>17</a:t>
            </a:r>
            <a:r>
              <a:rPr lang="zh-CN" altLang="en-US" dirty="0"/>
              <a:t>个</a:t>
            </a:r>
            <a:r>
              <a:rPr lang="zh-CN" altLang="en-US" dirty="0" smtClean="0"/>
              <a:t>。</a:t>
            </a:r>
            <a:endParaRPr lang="en-US" altLang="zh-CN" dirty="0" smtClean="0"/>
          </a:p>
          <a:p>
            <a:pPr>
              <a:lnSpc>
                <a:spcPct val="100000"/>
              </a:lnSpc>
              <a:spcBef>
                <a:spcPts val="600"/>
              </a:spcBef>
            </a:pPr>
            <a:r>
              <a:rPr lang="zh-CN" altLang="en-US" dirty="0" smtClean="0"/>
              <a:t>若</a:t>
            </a:r>
            <a:r>
              <a:rPr lang="zh-CN" altLang="en-US" dirty="0"/>
              <a:t>相等则旁边的是假币，否则将轻的一侧的</a:t>
            </a:r>
            <a:r>
              <a:rPr lang="en-US" altLang="zh-CN" dirty="0"/>
              <a:t>17</a:t>
            </a:r>
            <a:r>
              <a:rPr lang="zh-CN" altLang="en-US" dirty="0"/>
              <a:t>个中任意一个放旁边，其余的再平分再称量，每边</a:t>
            </a:r>
            <a:r>
              <a:rPr lang="en-US" altLang="zh-CN" dirty="0"/>
              <a:t>8</a:t>
            </a:r>
            <a:r>
              <a:rPr lang="zh-CN" altLang="en-US" dirty="0"/>
              <a:t>个</a:t>
            </a:r>
            <a:r>
              <a:rPr lang="zh-CN" altLang="en-US" dirty="0" smtClean="0"/>
              <a:t>。</a:t>
            </a:r>
            <a:endParaRPr lang="en-US" altLang="zh-CN" dirty="0" smtClean="0"/>
          </a:p>
          <a:p>
            <a:pPr>
              <a:lnSpc>
                <a:spcPct val="100000"/>
              </a:lnSpc>
              <a:spcBef>
                <a:spcPts val="600"/>
              </a:spcBef>
            </a:pPr>
            <a:r>
              <a:rPr lang="zh-CN" altLang="en-US" dirty="0" smtClean="0"/>
              <a:t>若</a:t>
            </a:r>
            <a:r>
              <a:rPr lang="zh-CN" altLang="en-US" dirty="0"/>
              <a:t>相等则旁边的是假币，否则将轻的一侧的</a:t>
            </a:r>
            <a:r>
              <a:rPr lang="en-US" altLang="zh-CN" dirty="0"/>
              <a:t>8</a:t>
            </a:r>
            <a:r>
              <a:rPr lang="zh-CN" altLang="en-US" dirty="0"/>
              <a:t>个平分再称量，每边</a:t>
            </a:r>
            <a:r>
              <a:rPr lang="en-US" altLang="zh-CN" dirty="0"/>
              <a:t>4</a:t>
            </a:r>
            <a:r>
              <a:rPr lang="zh-CN" altLang="en-US" dirty="0"/>
              <a:t>个</a:t>
            </a:r>
          </a:p>
          <a:p>
            <a:pPr>
              <a:lnSpc>
                <a:spcPct val="100000"/>
              </a:lnSpc>
              <a:spcBef>
                <a:spcPts val="600"/>
              </a:spcBef>
            </a:pPr>
            <a:r>
              <a:rPr lang="zh-CN" altLang="en-US" dirty="0"/>
              <a:t>将轻的一侧的</a:t>
            </a:r>
            <a:r>
              <a:rPr lang="en-US" altLang="zh-CN" dirty="0"/>
              <a:t>4</a:t>
            </a:r>
            <a:r>
              <a:rPr lang="zh-CN" altLang="en-US" dirty="0"/>
              <a:t>个再平分称量，每边</a:t>
            </a:r>
            <a:r>
              <a:rPr lang="en-US" altLang="zh-CN" dirty="0"/>
              <a:t>2</a:t>
            </a:r>
            <a:r>
              <a:rPr lang="zh-CN" altLang="en-US" dirty="0"/>
              <a:t>个。</a:t>
            </a:r>
          </a:p>
          <a:p>
            <a:pPr>
              <a:lnSpc>
                <a:spcPct val="100000"/>
              </a:lnSpc>
              <a:spcBef>
                <a:spcPts val="600"/>
              </a:spcBef>
            </a:pPr>
            <a:r>
              <a:rPr lang="zh-CN" altLang="en-US" dirty="0"/>
              <a:t>将轻的一侧的</a:t>
            </a:r>
            <a:r>
              <a:rPr lang="en-US" altLang="zh-CN" dirty="0"/>
              <a:t>2</a:t>
            </a:r>
            <a:r>
              <a:rPr lang="zh-CN" altLang="en-US" dirty="0"/>
              <a:t>个再平分称量，每边个。轻的是假币。</a:t>
            </a:r>
            <a:r>
              <a:rPr lang="zh-CN" altLang="en-US" b="1" dirty="0">
                <a:solidFill>
                  <a:srgbClr val="A50021"/>
                </a:solidFill>
              </a:rPr>
              <a:t>完成</a:t>
            </a:r>
          </a:p>
        </p:txBody>
      </p:sp>
      <p:sp>
        <p:nvSpPr>
          <p:cNvPr id="268292" name="Text Box 4"/>
          <p:cNvSpPr txBox="1">
            <a:spLocks noChangeArrowheads="1"/>
          </p:cNvSpPr>
          <p:nvPr/>
        </p:nvSpPr>
        <p:spPr bwMode="auto">
          <a:xfrm>
            <a:off x="7968208" y="930544"/>
            <a:ext cx="3151262" cy="769441"/>
          </a:xfrm>
          <a:prstGeom prst="rect">
            <a:avLst/>
          </a:prstGeom>
          <a:noFill/>
          <a:ln w="9525">
            <a:noFill/>
            <a:miter lim="800000"/>
            <a:headEnd/>
            <a:tailEnd/>
          </a:ln>
          <a:effectLst/>
        </p:spPr>
        <p:txBody>
          <a:bodyPr wrap="square">
            <a:spAutoFit/>
          </a:bodyPr>
          <a:lstStyle/>
          <a:p>
            <a:pPr algn="ctr">
              <a:spcBef>
                <a:spcPct val="50000"/>
              </a:spcBef>
            </a:pPr>
            <a:r>
              <a:rPr lang="zh-CN" altLang="en-US" sz="4400" dirty="0">
                <a:solidFill>
                  <a:srgbClr val="FF0000"/>
                </a:solidFill>
                <a:ea typeface="华文新魏" pitchFamily="2" charset="-122"/>
              </a:rPr>
              <a:t>总共称</a:t>
            </a:r>
            <a:r>
              <a:rPr lang="en-US" altLang="zh-CN" sz="4400" dirty="0">
                <a:solidFill>
                  <a:srgbClr val="FF0000"/>
                </a:solidFill>
                <a:ea typeface="华文新魏" pitchFamily="2" charset="-122"/>
              </a:rPr>
              <a:t>6</a:t>
            </a:r>
            <a:r>
              <a:rPr lang="zh-CN" altLang="en-US" sz="4400" dirty="0">
                <a:solidFill>
                  <a:srgbClr val="FF0000"/>
                </a:solidFill>
                <a:ea typeface="华文新魏" pitchFamily="2" charset="-122"/>
              </a:rPr>
              <a:t>次</a:t>
            </a:r>
          </a:p>
        </p:txBody>
      </p:sp>
      <p:sp>
        <p:nvSpPr>
          <p:cNvPr id="268293" name="WordArt 5"/>
          <p:cNvSpPr>
            <a:spLocks noChangeArrowheads="1" noChangeShapeType="1" noTextEdit="1"/>
          </p:cNvSpPr>
          <p:nvPr/>
        </p:nvSpPr>
        <p:spPr bwMode="auto">
          <a:xfrm rot="-1639849">
            <a:off x="3192346" y="3381368"/>
            <a:ext cx="5347097" cy="1512094"/>
          </a:xfrm>
          <a:prstGeom prst="rect">
            <a:avLst/>
          </a:prstGeom>
        </p:spPr>
        <p:txBody>
          <a:bodyPr wrap="none" fromWordArt="1">
            <a:prstTxWarp prst="textPlain">
              <a:avLst>
                <a:gd name="adj" fmla="val 50000"/>
              </a:avLst>
            </a:prstTxWarp>
          </a:bodyPr>
          <a:lstStyle/>
          <a:p>
            <a:pPr algn="ctr"/>
            <a:r>
              <a:rPr lang="zh-CN" altLang="en-US" sz="3600" i="1" kern="10" dirty="0">
                <a:ln w="9525">
                  <a:solidFill>
                    <a:srgbClr val="000000"/>
                  </a:solidFill>
                  <a:round/>
                  <a:headEnd/>
                  <a:tailEnd/>
                </a:ln>
                <a:solidFill>
                  <a:srgbClr val="993300"/>
                </a:solidFill>
                <a:effectLst>
                  <a:outerShdw dist="35921" dir="2700000" algn="ctr" rotWithShape="0">
                    <a:srgbClr val="808080">
                      <a:alpha val="80000"/>
                    </a:srgbClr>
                  </a:outerShdw>
                </a:effectLst>
                <a:latin typeface="宋体"/>
                <a:ea typeface="宋体"/>
              </a:rPr>
              <a:t>但是，你还应该问自己：</a:t>
            </a:r>
          </a:p>
          <a:p>
            <a:pPr algn="ctr"/>
            <a:r>
              <a:rPr lang="zh-CN" altLang="en-US" sz="3600" i="1" kern="10" dirty="0">
                <a:ln w="9525">
                  <a:solidFill>
                    <a:srgbClr val="000000"/>
                  </a:solidFill>
                  <a:round/>
                  <a:headEnd/>
                  <a:tailEnd/>
                </a:ln>
                <a:solidFill>
                  <a:srgbClr val="993300"/>
                </a:solidFill>
                <a:effectLst>
                  <a:outerShdw dist="35921" dir="2700000" algn="ctr" rotWithShape="0">
                    <a:srgbClr val="808080">
                      <a:alpha val="80000"/>
                    </a:srgbClr>
                  </a:outerShdw>
                </a:effectLst>
                <a:latin typeface="宋体"/>
                <a:ea typeface="宋体"/>
              </a:rPr>
              <a:t>还能更好吗？</a:t>
            </a:r>
          </a:p>
        </p:txBody>
      </p:sp>
    </p:spTree>
    <p:extLst>
      <p:ext uri="{BB962C8B-B14F-4D97-AF65-F5344CB8AC3E}">
        <p14:creationId xmlns:p14="http://schemas.microsoft.com/office/powerpoint/2010/main" val="315610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8292"/>
                                        </p:tgtEl>
                                        <p:attrNameLst>
                                          <p:attrName>style.visibility</p:attrName>
                                        </p:attrNameLst>
                                      </p:cBhvr>
                                      <p:to>
                                        <p:strVal val="visible"/>
                                      </p:to>
                                    </p:set>
                                    <p:anim calcmode="lin" valueType="num">
                                      <p:cBhvr additive="base">
                                        <p:cTn id="7" dur="500" fill="hold"/>
                                        <p:tgtEl>
                                          <p:spTgt spid="268292"/>
                                        </p:tgtEl>
                                        <p:attrNameLst>
                                          <p:attrName>ppt_x</p:attrName>
                                        </p:attrNameLst>
                                      </p:cBhvr>
                                      <p:tavLst>
                                        <p:tav tm="0">
                                          <p:val>
                                            <p:strVal val="#ppt_x"/>
                                          </p:val>
                                        </p:tav>
                                        <p:tav tm="100000">
                                          <p:val>
                                            <p:strVal val="#ppt_x"/>
                                          </p:val>
                                        </p:tav>
                                      </p:tavLst>
                                    </p:anim>
                                    <p:anim calcmode="lin" valueType="num">
                                      <p:cBhvr additive="base">
                                        <p:cTn id="8" dur="500" fill="hold"/>
                                        <p:tgtEl>
                                          <p:spTgt spid="2682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268293"/>
                                        </p:tgtEl>
                                        <p:attrNameLst>
                                          <p:attrName>style.visibility</p:attrName>
                                        </p:attrNameLst>
                                      </p:cBhvr>
                                      <p:to>
                                        <p:strVal val="visible"/>
                                      </p:to>
                                    </p:set>
                                    <p:anim calcmode="lin" valueType="num">
                                      <p:cBhvr>
                                        <p:cTn id="13" dur="1000" fill="hold"/>
                                        <p:tgtEl>
                                          <p:spTgt spid="268293"/>
                                        </p:tgtEl>
                                        <p:attrNameLst>
                                          <p:attrName>ppt_w</p:attrName>
                                        </p:attrNameLst>
                                      </p:cBhvr>
                                      <p:tavLst>
                                        <p:tav tm="0">
                                          <p:val>
                                            <p:strVal val="#ppt_w*0.70"/>
                                          </p:val>
                                        </p:tav>
                                        <p:tav tm="100000">
                                          <p:val>
                                            <p:strVal val="#ppt_w"/>
                                          </p:val>
                                        </p:tav>
                                      </p:tavLst>
                                    </p:anim>
                                    <p:anim calcmode="lin" valueType="num">
                                      <p:cBhvr>
                                        <p:cTn id="14" dur="1000" fill="hold"/>
                                        <p:tgtEl>
                                          <p:spTgt spid="268293"/>
                                        </p:tgtEl>
                                        <p:attrNameLst>
                                          <p:attrName>ppt_h</p:attrName>
                                        </p:attrNameLst>
                                      </p:cBhvr>
                                      <p:tavLst>
                                        <p:tav tm="0">
                                          <p:val>
                                            <p:strVal val="#ppt_h"/>
                                          </p:val>
                                        </p:tav>
                                        <p:tav tm="100000">
                                          <p:val>
                                            <p:strVal val="#ppt_h"/>
                                          </p:val>
                                        </p:tav>
                                      </p:tavLst>
                                    </p:anim>
                                    <p:animEffect transition="in" filter="fade">
                                      <p:cBhvr>
                                        <p:cTn id="15" dur="1000"/>
                                        <p:tgtEl>
                                          <p:spTgt spid="268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p:bldP spid="26829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Rot="1" noChangeArrowheads="1"/>
          </p:cNvSpPr>
          <p:nvPr>
            <p:ph type="title"/>
          </p:nvPr>
        </p:nvSpPr>
        <p:spPr>
          <a:xfrm>
            <a:off x="756048" y="136922"/>
            <a:ext cx="10515600" cy="1325563"/>
          </a:xfrm>
        </p:spPr>
        <p:txBody>
          <a:bodyPr/>
          <a:lstStyle/>
          <a:p>
            <a:r>
              <a:rPr lang="zh-CN" altLang="en-US"/>
              <a:t>一个更好的办法</a:t>
            </a:r>
          </a:p>
        </p:txBody>
      </p:sp>
      <p:grpSp>
        <p:nvGrpSpPr>
          <p:cNvPr id="2" name="组合 1"/>
          <p:cNvGrpSpPr/>
          <p:nvPr/>
        </p:nvGrpSpPr>
        <p:grpSpPr>
          <a:xfrm>
            <a:off x="1189312" y="1485477"/>
            <a:ext cx="10388730" cy="4713039"/>
            <a:chOff x="2667002" y="2187179"/>
            <a:chExt cx="6831210" cy="3937248"/>
          </a:xfrm>
        </p:grpSpPr>
        <p:sp>
          <p:nvSpPr>
            <p:cNvPr id="227330" name="Oval 2"/>
            <p:cNvSpPr>
              <a:spLocks noChangeArrowheads="1"/>
            </p:cNvSpPr>
            <p:nvPr/>
          </p:nvSpPr>
          <p:spPr bwMode="auto">
            <a:xfrm>
              <a:off x="5501880" y="2187179"/>
              <a:ext cx="1512094" cy="432197"/>
            </a:xfrm>
            <a:prstGeom prst="ellipse">
              <a:avLst/>
            </a:prstGeom>
            <a:gradFill rotWithShape="1">
              <a:gsLst>
                <a:gs pos="0">
                  <a:srgbClr val="FFFF99"/>
                </a:gs>
                <a:gs pos="100000">
                  <a:srgbClr val="FFFF99">
                    <a:gamma/>
                    <a:shade val="57255"/>
                    <a:invGamma/>
                  </a:srgbClr>
                </a:gs>
              </a:gsLst>
              <a:path path="shape">
                <a:fillToRect l="50000" t="50000" r="50000" b="50000"/>
              </a:path>
            </a:gradFill>
            <a:ln w="9525">
              <a:solidFill>
                <a:schemeClr val="tx1"/>
              </a:solidFill>
              <a:round/>
              <a:headEnd/>
              <a:tailEnd/>
            </a:ln>
            <a:effectLst/>
          </p:spPr>
          <p:txBody>
            <a:bodyPr wrap="none" anchor="ctr"/>
            <a:lstStyle/>
            <a:p>
              <a:endParaRPr lang="zh-CN" altLang="en-US" sz="2800"/>
            </a:p>
          </p:txBody>
        </p:sp>
        <p:sp>
          <p:nvSpPr>
            <p:cNvPr id="227332" name="Text Box 4"/>
            <p:cNvSpPr txBox="1">
              <a:spLocks noChangeArrowheads="1"/>
            </p:cNvSpPr>
            <p:nvPr/>
          </p:nvSpPr>
          <p:spPr bwMode="auto">
            <a:xfrm>
              <a:off x="5610227" y="2240758"/>
              <a:ext cx="1350169" cy="334250"/>
            </a:xfrm>
            <a:prstGeom prst="rect">
              <a:avLst/>
            </a:prstGeom>
            <a:noFill/>
            <a:ln w="9525">
              <a:noFill/>
              <a:miter lim="800000"/>
              <a:headEnd/>
              <a:tailEnd/>
            </a:ln>
            <a:effectLst/>
          </p:spPr>
          <p:txBody>
            <a:bodyPr>
              <a:spAutoFit/>
            </a:bodyPr>
            <a:lstStyle/>
            <a:p>
              <a:pPr>
                <a:spcBef>
                  <a:spcPct val="50000"/>
                </a:spcBef>
              </a:pPr>
              <a:r>
                <a:rPr kumimoji="1" lang="en-US" altLang="zh-CN" sz="2000">
                  <a:latin typeface="Times New Roman" pitchFamily="18" charset="0"/>
                </a:rPr>
                <a:t>[1..23]:[24..46]</a:t>
              </a:r>
            </a:p>
          </p:txBody>
        </p:sp>
        <p:sp>
          <p:nvSpPr>
            <p:cNvPr id="227333" name="Line 5"/>
            <p:cNvSpPr>
              <a:spLocks noChangeShapeType="1"/>
            </p:cNvSpPr>
            <p:nvPr/>
          </p:nvSpPr>
          <p:spPr bwMode="auto">
            <a:xfrm flipH="1">
              <a:off x="4517233" y="2564609"/>
              <a:ext cx="1146572" cy="622697"/>
            </a:xfrm>
            <a:prstGeom prst="line">
              <a:avLst/>
            </a:prstGeom>
            <a:noFill/>
            <a:ln w="9525">
              <a:solidFill>
                <a:schemeClr val="tx1"/>
              </a:solidFill>
              <a:round/>
              <a:headEnd/>
              <a:tailEnd type="triangle" w="med" len="med"/>
            </a:ln>
            <a:effectLst/>
          </p:spPr>
          <p:txBody>
            <a:bodyPr wrap="none"/>
            <a:lstStyle/>
            <a:p>
              <a:endParaRPr lang="zh-CN" altLang="en-US" sz="2800"/>
            </a:p>
          </p:txBody>
        </p:sp>
        <p:sp>
          <p:nvSpPr>
            <p:cNvPr id="227334" name="Line 6"/>
            <p:cNvSpPr>
              <a:spLocks noChangeShapeType="1"/>
            </p:cNvSpPr>
            <p:nvPr/>
          </p:nvSpPr>
          <p:spPr bwMode="auto">
            <a:xfrm>
              <a:off x="6280547" y="2620568"/>
              <a:ext cx="0" cy="577453"/>
            </a:xfrm>
            <a:prstGeom prst="line">
              <a:avLst/>
            </a:prstGeom>
            <a:noFill/>
            <a:ln w="9525">
              <a:solidFill>
                <a:schemeClr val="tx1"/>
              </a:solidFill>
              <a:round/>
              <a:headEnd/>
              <a:tailEnd type="triangle" w="med" len="med"/>
            </a:ln>
            <a:effectLst/>
          </p:spPr>
          <p:txBody>
            <a:bodyPr wrap="none"/>
            <a:lstStyle/>
            <a:p>
              <a:endParaRPr lang="zh-CN" altLang="en-US" sz="2800"/>
            </a:p>
          </p:txBody>
        </p:sp>
        <p:sp>
          <p:nvSpPr>
            <p:cNvPr id="227335" name="Line 7"/>
            <p:cNvSpPr>
              <a:spLocks noChangeShapeType="1"/>
            </p:cNvSpPr>
            <p:nvPr/>
          </p:nvSpPr>
          <p:spPr bwMode="auto">
            <a:xfrm>
              <a:off x="6852049" y="2564607"/>
              <a:ext cx="996553" cy="610791"/>
            </a:xfrm>
            <a:prstGeom prst="line">
              <a:avLst/>
            </a:prstGeom>
            <a:noFill/>
            <a:ln w="9525">
              <a:solidFill>
                <a:schemeClr val="tx1"/>
              </a:solidFill>
              <a:round/>
              <a:headEnd/>
              <a:tailEnd type="triangle" w="med" len="med"/>
            </a:ln>
            <a:effectLst/>
          </p:spPr>
          <p:txBody>
            <a:bodyPr wrap="none"/>
            <a:lstStyle/>
            <a:p>
              <a:endParaRPr lang="zh-CN" altLang="en-US" sz="2800"/>
            </a:p>
          </p:txBody>
        </p:sp>
        <p:sp>
          <p:nvSpPr>
            <p:cNvPr id="227336" name="Oval 8"/>
            <p:cNvSpPr>
              <a:spLocks noChangeArrowheads="1"/>
            </p:cNvSpPr>
            <p:nvPr/>
          </p:nvSpPr>
          <p:spPr bwMode="auto">
            <a:xfrm>
              <a:off x="3773092" y="3213498"/>
              <a:ext cx="1512094" cy="432197"/>
            </a:xfrm>
            <a:prstGeom prst="ellipse">
              <a:avLst/>
            </a:prstGeom>
            <a:gradFill rotWithShape="1">
              <a:gsLst>
                <a:gs pos="0">
                  <a:srgbClr val="FFFF99"/>
                </a:gs>
                <a:gs pos="100000">
                  <a:srgbClr val="FFFF99">
                    <a:gamma/>
                    <a:shade val="57255"/>
                    <a:invGamma/>
                  </a:srgbClr>
                </a:gs>
              </a:gsLst>
              <a:path path="shape">
                <a:fillToRect l="50000" t="50000" r="50000" b="50000"/>
              </a:path>
            </a:gradFill>
            <a:ln w="9525">
              <a:solidFill>
                <a:schemeClr val="tx1"/>
              </a:solidFill>
              <a:round/>
              <a:headEnd/>
              <a:tailEnd/>
            </a:ln>
            <a:effectLst/>
          </p:spPr>
          <p:txBody>
            <a:bodyPr wrap="none" anchor="ctr"/>
            <a:lstStyle/>
            <a:p>
              <a:endParaRPr lang="zh-CN" altLang="en-US" sz="2800"/>
            </a:p>
          </p:txBody>
        </p:sp>
        <p:sp>
          <p:nvSpPr>
            <p:cNvPr id="227337" name="Text Box 9"/>
            <p:cNvSpPr txBox="1">
              <a:spLocks noChangeArrowheads="1"/>
            </p:cNvSpPr>
            <p:nvPr/>
          </p:nvSpPr>
          <p:spPr bwMode="auto">
            <a:xfrm>
              <a:off x="3936207" y="3267077"/>
              <a:ext cx="1188244" cy="334250"/>
            </a:xfrm>
            <a:prstGeom prst="rect">
              <a:avLst/>
            </a:prstGeom>
            <a:noFill/>
            <a:ln w="9525">
              <a:noFill/>
              <a:miter lim="800000"/>
              <a:headEnd/>
              <a:tailEnd/>
            </a:ln>
            <a:effectLst/>
          </p:spPr>
          <p:txBody>
            <a:bodyPr>
              <a:spAutoFit/>
            </a:bodyPr>
            <a:lstStyle/>
            <a:p>
              <a:pPr>
                <a:spcBef>
                  <a:spcPct val="50000"/>
                </a:spcBef>
              </a:pPr>
              <a:r>
                <a:rPr kumimoji="1" lang="en-US" altLang="zh-CN" sz="2000">
                  <a:latin typeface="Times New Roman" pitchFamily="18" charset="0"/>
                </a:rPr>
                <a:t>[1..8]:[9..16]</a:t>
              </a:r>
            </a:p>
          </p:txBody>
        </p:sp>
        <p:sp>
          <p:nvSpPr>
            <p:cNvPr id="227338" name="Oval 10"/>
            <p:cNvSpPr>
              <a:spLocks noChangeArrowheads="1"/>
            </p:cNvSpPr>
            <p:nvPr/>
          </p:nvSpPr>
          <p:spPr bwMode="auto">
            <a:xfrm>
              <a:off x="5501880" y="3213498"/>
              <a:ext cx="1512094" cy="432197"/>
            </a:xfrm>
            <a:prstGeom prst="ellipse">
              <a:avLst/>
            </a:prstGeom>
            <a:gradFill rotWithShape="1">
              <a:gsLst>
                <a:gs pos="0">
                  <a:srgbClr val="FFFF99"/>
                </a:gs>
                <a:gs pos="100000">
                  <a:srgbClr val="FFFF99">
                    <a:gamma/>
                    <a:shade val="57255"/>
                    <a:invGamma/>
                  </a:srgbClr>
                </a:gs>
              </a:gsLst>
              <a:path path="shape">
                <a:fillToRect l="50000" t="50000" r="50000" b="50000"/>
              </a:path>
            </a:gradFill>
            <a:ln w="9525">
              <a:solidFill>
                <a:schemeClr val="tx1"/>
              </a:solidFill>
              <a:round/>
              <a:headEnd/>
              <a:tailEnd/>
            </a:ln>
            <a:effectLst/>
          </p:spPr>
          <p:txBody>
            <a:bodyPr wrap="none" anchor="ctr"/>
            <a:lstStyle/>
            <a:p>
              <a:endParaRPr lang="zh-CN" altLang="en-US" sz="2800"/>
            </a:p>
          </p:txBody>
        </p:sp>
        <p:sp>
          <p:nvSpPr>
            <p:cNvPr id="227339" name="Text Box 11"/>
            <p:cNvSpPr txBox="1">
              <a:spLocks noChangeArrowheads="1"/>
            </p:cNvSpPr>
            <p:nvPr/>
          </p:nvSpPr>
          <p:spPr bwMode="auto">
            <a:xfrm>
              <a:off x="5610227" y="3267076"/>
              <a:ext cx="1350169" cy="334250"/>
            </a:xfrm>
            <a:prstGeom prst="rect">
              <a:avLst/>
            </a:prstGeom>
            <a:noFill/>
            <a:ln w="9525">
              <a:noFill/>
              <a:miter lim="800000"/>
              <a:headEnd/>
              <a:tailEnd/>
            </a:ln>
            <a:effectLst/>
          </p:spPr>
          <p:txBody>
            <a:bodyPr>
              <a:spAutoFit/>
            </a:bodyPr>
            <a:lstStyle/>
            <a:p>
              <a:pPr>
                <a:spcBef>
                  <a:spcPct val="50000"/>
                </a:spcBef>
              </a:pPr>
              <a:r>
                <a:rPr kumimoji="1" lang="en-US" altLang="zh-CN" sz="2000">
                  <a:latin typeface="Times New Roman" pitchFamily="18" charset="0"/>
                </a:rPr>
                <a:t>[47..54]:[55..62]</a:t>
              </a:r>
            </a:p>
          </p:txBody>
        </p:sp>
        <p:sp>
          <p:nvSpPr>
            <p:cNvPr id="227340" name="Oval 12"/>
            <p:cNvSpPr>
              <a:spLocks noChangeArrowheads="1"/>
            </p:cNvSpPr>
            <p:nvPr/>
          </p:nvSpPr>
          <p:spPr bwMode="auto">
            <a:xfrm>
              <a:off x="7133036" y="3209927"/>
              <a:ext cx="1512094" cy="432197"/>
            </a:xfrm>
            <a:prstGeom prst="ellipse">
              <a:avLst/>
            </a:prstGeom>
            <a:gradFill rotWithShape="1">
              <a:gsLst>
                <a:gs pos="0">
                  <a:srgbClr val="FFFF99"/>
                </a:gs>
                <a:gs pos="100000">
                  <a:srgbClr val="FFFF99">
                    <a:gamma/>
                    <a:shade val="57255"/>
                    <a:invGamma/>
                  </a:srgbClr>
                </a:gs>
              </a:gsLst>
              <a:path path="shape">
                <a:fillToRect l="50000" t="50000" r="50000" b="50000"/>
              </a:path>
            </a:gradFill>
            <a:ln w="9525">
              <a:solidFill>
                <a:schemeClr val="tx1"/>
              </a:solidFill>
              <a:round/>
              <a:headEnd/>
              <a:tailEnd/>
            </a:ln>
            <a:effectLst/>
          </p:spPr>
          <p:txBody>
            <a:bodyPr wrap="none" anchor="ctr"/>
            <a:lstStyle/>
            <a:p>
              <a:endParaRPr lang="zh-CN" altLang="en-US" sz="2800"/>
            </a:p>
          </p:txBody>
        </p:sp>
        <p:sp>
          <p:nvSpPr>
            <p:cNvPr id="227341" name="Text Box 13"/>
            <p:cNvSpPr txBox="1">
              <a:spLocks noChangeArrowheads="1"/>
            </p:cNvSpPr>
            <p:nvPr/>
          </p:nvSpPr>
          <p:spPr bwMode="auto">
            <a:xfrm>
              <a:off x="7219952" y="3230167"/>
              <a:ext cx="1350169" cy="334250"/>
            </a:xfrm>
            <a:prstGeom prst="rect">
              <a:avLst/>
            </a:prstGeom>
            <a:noFill/>
            <a:ln w="9525">
              <a:noFill/>
              <a:miter lim="800000"/>
              <a:headEnd/>
              <a:tailEnd/>
            </a:ln>
            <a:effectLst/>
          </p:spPr>
          <p:txBody>
            <a:bodyPr>
              <a:spAutoFit/>
            </a:bodyPr>
            <a:lstStyle/>
            <a:p>
              <a:pPr>
                <a:spcBef>
                  <a:spcPct val="50000"/>
                </a:spcBef>
              </a:pPr>
              <a:r>
                <a:rPr kumimoji="1" lang="en-US" altLang="zh-CN" sz="2000">
                  <a:latin typeface="Times New Roman" pitchFamily="18" charset="0"/>
                </a:rPr>
                <a:t>[24..31]:[32..40]</a:t>
              </a:r>
            </a:p>
          </p:txBody>
        </p:sp>
        <p:sp>
          <p:nvSpPr>
            <p:cNvPr id="227342" name="Text Box 14"/>
            <p:cNvSpPr txBox="1">
              <a:spLocks noChangeArrowheads="1"/>
            </p:cNvSpPr>
            <p:nvPr/>
          </p:nvSpPr>
          <p:spPr bwMode="auto">
            <a:xfrm>
              <a:off x="5288756" y="2390775"/>
              <a:ext cx="323850" cy="437095"/>
            </a:xfrm>
            <a:prstGeom prst="rect">
              <a:avLst/>
            </a:prstGeom>
            <a:noFill/>
            <a:ln w="9525">
              <a:noFill/>
              <a:miter lim="800000"/>
              <a:headEnd/>
              <a:tailEnd/>
            </a:ln>
            <a:effectLst/>
          </p:spPr>
          <p:txBody>
            <a:bodyPr>
              <a:spAutoFit/>
            </a:bodyPr>
            <a:lstStyle/>
            <a:p>
              <a:pPr>
                <a:spcBef>
                  <a:spcPct val="50000"/>
                </a:spcBef>
              </a:pPr>
              <a:r>
                <a:rPr kumimoji="1" lang="en-US" altLang="zh-CN" sz="2800">
                  <a:latin typeface="Times New Roman" pitchFamily="18" charset="0"/>
                </a:rPr>
                <a:t>&lt;</a:t>
              </a:r>
            </a:p>
          </p:txBody>
        </p:sp>
        <p:sp>
          <p:nvSpPr>
            <p:cNvPr id="227343" name="Text Box 15"/>
            <p:cNvSpPr txBox="1">
              <a:spLocks noChangeArrowheads="1"/>
            </p:cNvSpPr>
            <p:nvPr/>
          </p:nvSpPr>
          <p:spPr bwMode="auto">
            <a:xfrm>
              <a:off x="6013848" y="2555081"/>
              <a:ext cx="485775" cy="437095"/>
            </a:xfrm>
            <a:prstGeom prst="rect">
              <a:avLst/>
            </a:prstGeom>
            <a:noFill/>
            <a:ln w="9525">
              <a:noFill/>
              <a:miter lim="800000"/>
              <a:headEnd/>
              <a:tailEnd/>
            </a:ln>
            <a:effectLst/>
          </p:spPr>
          <p:txBody>
            <a:bodyPr>
              <a:spAutoFit/>
            </a:bodyPr>
            <a:lstStyle/>
            <a:p>
              <a:pPr>
                <a:spcBef>
                  <a:spcPct val="50000"/>
                </a:spcBef>
              </a:pPr>
              <a:r>
                <a:rPr kumimoji="1" lang="en-US" altLang="zh-CN" sz="2800">
                  <a:latin typeface="Times New Roman" pitchFamily="18" charset="0"/>
                </a:rPr>
                <a:t>=</a:t>
              </a:r>
            </a:p>
          </p:txBody>
        </p:sp>
        <p:sp>
          <p:nvSpPr>
            <p:cNvPr id="227344" name="Text Box 16"/>
            <p:cNvSpPr txBox="1">
              <a:spLocks noChangeArrowheads="1"/>
            </p:cNvSpPr>
            <p:nvPr/>
          </p:nvSpPr>
          <p:spPr bwMode="auto">
            <a:xfrm>
              <a:off x="6916343" y="2395538"/>
              <a:ext cx="378619" cy="437095"/>
            </a:xfrm>
            <a:prstGeom prst="rect">
              <a:avLst/>
            </a:prstGeom>
            <a:noFill/>
            <a:ln w="9525">
              <a:noFill/>
              <a:miter lim="800000"/>
              <a:headEnd/>
              <a:tailEnd/>
            </a:ln>
            <a:effectLst/>
          </p:spPr>
          <p:txBody>
            <a:bodyPr>
              <a:spAutoFit/>
            </a:bodyPr>
            <a:lstStyle/>
            <a:p>
              <a:pPr>
                <a:spcBef>
                  <a:spcPct val="50000"/>
                </a:spcBef>
              </a:pPr>
              <a:r>
                <a:rPr kumimoji="1" lang="en-US" altLang="zh-CN" sz="2800">
                  <a:latin typeface="Times New Roman" pitchFamily="18" charset="0"/>
                </a:rPr>
                <a:t>&gt;</a:t>
              </a:r>
            </a:p>
          </p:txBody>
        </p:sp>
        <p:sp>
          <p:nvSpPr>
            <p:cNvPr id="227345" name="Line 17"/>
            <p:cNvSpPr>
              <a:spLocks noChangeShapeType="1"/>
            </p:cNvSpPr>
            <p:nvPr/>
          </p:nvSpPr>
          <p:spPr bwMode="auto">
            <a:xfrm flipH="1">
              <a:off x="3611168" y="3644506"/>
              <a:ext cx="486965" cy="378619"/>
            </a:xfrm>
            <a:prstGeom prst="line">
              <a:avLst/>
            </a:prstGeom>
            <a:noFill/>
            <a:ln w="9525">
              <a:solidFill>
                <a:schemeClr val="tx1"/>
              </a:solidFill>
              <a:round/>
              <a:headEnd/>
              <a:tailEnd type="triangle" w="med" len="med"/>
            </a:ln>
            <a:effectLst/>
          </p:spPr>
          <p:txBody>
            <a:bodyPr wrap="none"/>
            <a:lstStyle/>
            <a:p>
              <a:endParaRPr lang="zh-CN" altLang="en-US" sz="2800"/>
            </a:p>
          </p:txBody>
        </p:sp>
        <p:sp>
          <p:nvSpPr>
            <p:cNvPr id="227346" name="Text Box 18"/>
            <p:cNvSpPr txBox="1">
              <a:spLocks noChangeArrowheads="1"/>
            </p:cNvSpPr>
            <p:nvPr/>
          </p:nvSpPr>
          <p:spPr bwMode="auto">
            <a:xfrm>
              <a:off x="3989786" y="3752850"/>
              <a:ext cx="1512094" cy="437095"/>
            </a:xfrm>
            <a:prstGeom prst="rect">
              <a:avLst/>
            </a:prstGeom>
            <a:noFill/>
            <a:ln w="9525">
              <a:noFill/>
              <a:miter lim="800000"/>
              <a:headEnd/>
              <a:tailEnd/>
            </a:ln>
            <a:effectLst/>
          </p:spPr>
          <p:txBody>
            <a:bodyPr>
              <a:spAutoFit/>
            </a:bodyPr>
            <a:lstStyle/>
            <a:p>
              <a:pPr>
                <a:spcBef>
                  <a:spcPct val="50000"/>
                </a:spcBef>
              </a:pPr>
              <a:r>
                <a:rPr kumimoji="1" lang="en-US" altLang="zh-CN" sz="2800">
                  <a:latin typeface="Times New Roman" pitchFamily="18" charset="0"/>
                </a:rPr>
                <a:t>......</a:t>
              </a:r>
            </a:p>
          </p:txBody>
        </p:sp>
        <p:sp>
          <p:nvSpPr>
            <p:cNvPr id="227347" name="Line 19"/>
            <p:cNvSpPr>
              <a:spLocks noChangeShapeType="1"/>
            </p:cNvSpPr>
            <p:nvPr/>
          </p:nvSpPr>
          <p:spPr bwMode="auto">
            <a:xfrm>
              <a:off x="7931944" y="3644503"/>
              <a:ext cx="0" cy="270272"/>
            </a:xfrm>
            <a:prstGeom prst="line">
              <a:avLst/>
            </a:prstGeom>
            <a:noFill/>
            <a:ln w="9525">
              <a:solidFill>
                <a:schemeClr val="tx1"/>
              </a:solidFill>
              <a:round/>
              <a:headEnd/>
              <a:tailEnd type="triangle" w="med" len="med"/>
            </a:ln>
            <a:effectLst/>
          </p:spPr>
          <p:txBody>
            <a:bodyPr wrap="none"/>
            <a:lstStyle/>
            <a:p>
              <a:endParaRPr lang="zh-CN" altLang="en-US" sz="2800"/>
            </a:p>
          </p:txBody>
        </p:sp>
        <p:sp>
          <p:nvSpPr>
            <p:cNvPr id="227348" name="Text Box 20"/>
            <p:cNvSpPr txBox="1">
              <a:spLocks noChangeArrowheads="1"/>
            </p:cNvSpPr>
            <p:nvPr/>
          </p:nvSpPr>
          <p:spPr bwMode="auto">
            <a:xfrm>
              <a:off x="7661674" y="3807619"/>
              <a:ext cx="1350169" cy="437095"/>
            </a:xfrm>
            <a:prstGeom prst="rect">
              <a:avLst/>
            </a:prstGeom>
            <a:noFill/>
            <a:ln w="9525">
              <a:noFill/>
              <a:miter lim="800000"/>
              <a:headEnd/>
              <a:tailEnd/>
            </a:ln>
            <a:effectLst/>
          </p:spPr>
          <p:txBody>
            <a:bodyPr>
              <a:spAutoFit/>
            </a:bodyPr>
            <a:lstStyle/>
            <a:p>
              <a:pPr>
                <a:spcBef>
                  <a:spcPct val="50000"/>
                </a:spcBef>
              </a:pPr>
              <a:r>
                <a:rPr kumimoji="1" lang="en-US" altLang="zh-CN" sz="2800">
                  <a:latin typeface="Times New Roman" pitchFamily="18" charset="0"/>
                </a:rPr>
                <a:t>......</a:t>
              </a:r>
            </a:p>
          </p:txBody>
        </p:sp>
        <p:sp>
          <p:nvSpPr>
            <p:cNvPr id="227349" name="Line 21"/>
            <p:cNvSpPr>
              <a:spLocks noChangeShapeType="1"/>
            </p:cNvSpPr>
            <p:nvPr/>
          </p:nvSpPr>
          <p:spPr bwMode="auto">
            <a:xfrm flipH="1">
              <a:off x="4789885" y="3600452"/>
              <a:ext cx="979884" cy="588169"/>
            </a:xfrm>
            <a:prstGeom prst="line">
              <a:avLst/>
            </a:prstGeom>
            <a:noFill/>
            <a:ln w="9525">
              <a:solidFill>
                <a:schemeClr val="tx1"/>
              </a:solidFill>
              <a:round/>
              <a:headEnd/>
              <a:tailEnd type="triangle" w="med" len="med"/>
            </a:ln>
            <a:effectLst/>
          </p:spPr>
          <p:txBody>
            <a:bodyPr wrap="none"/>
            <a:lstStyle/>
            <a:p>
              <a:endParaRPr lang="zh-CN" altLang="en-US" sz="2800"/>
            </a:p>
          </p:txBody>
        </p:sp>
        <p:sp>
          <p:nvSpPr>
            <p:cNvPr id="227350" name="Line 22"/>
            <p:cNvSpPr>
              <a:spLocks noChangeShapeType="1"/>
            </p:cNvSpPr>
            <p:nvPr/>
          </p:nvSpPr>
          <p:spPr bwMode="auto">
            <a:xfrm>
              <a:off x="6248400" y="3655220"/>
              <a:ext cx="0" cy="576263"/>
            </a:xfrm>
            <a:prstGeom prst="line">
              <a:avLst/>
            </a:prstGeom>
            <a:noFill/>
            <a:ln w="9525">
              <a:solidFill>
                <a:schemeClr val="tx1"/>
              </a:solidFill>
              <a:round/>
              <a:headEnd/>
              <a:tailEnd type="triangle" w="med" len="med"/>
            </a:ln>
            <a:effectLst/>
          </p:spPr>
          <p:txBody>
            <a:bodyPr wrap="none"/>
            <a:lstStyle/>
            <a:p>
              <a:endParaRPr lang="zh-CN" altLang="en-US" sz="2800"/>
            </a:p>
          </p:txBody>
        </p:sp>
        <p:sp>
          <p:nvSpPr>
            <p:cNvPr id="227351" name="Line 23"/>
            <p:cNvSpPr>
              <a:spLocks noChangeShapeType="1"/>
            </p:cNvSpPr>
            <p:nvPr/>
          </p:nvSpPr>
          <p:spPr bwMode="auto">
            <a:xfrm>
              <a:off x="6771085" y="3589737"/>
              <a:ext cx="838200" cy="620315"/>
            </a:xfrm>
            <a:prstGeom prst="line">
              <a:avLst/>
            </a:prstGeom>
            <a:noFill/>
            <a:ln w="9525">
              <a:solidFill>
                <a:schemeClr val="tx1"/>
              </a:solidFill>
              <a:round/>
              <a:headEnd/>
              <a:tailEnd type="triangle" w="med" len="med"/>
            </a:ln>
            <a:effectLst/>
          </p:spPr>
          <p:txBody>
            <a:bodyPr wrap="none"/>
            <a:lstStyle/>
            <a:p>
              <a:endParaRPr lang="zh-CN" altLang="en-US" sz="2800"/>
            </a:p>
          </p:txBody>
        </p:sp>
        <p:sp>
          <p:nvSpPr>
            <p:cNvPr id="227352" name="Oval 24"/>
            <p:cNvSpPr>
              <a:spLocks noChangeArrowheads="1"/>
            </p:cNvSpPr>
            <p:nvPr/>
          </p:nvSpPr>
          <p:spPr bwMode="auto">
            <a:xfrm>
              <a:off x="4043364" y="4185048"/>
              <a:ext cx="1512094" cy="432197"/>
            </a:xfrm>
            <a:prstGeom prst="ellipse">
              <a:avLst/>
            </a:prstGeom>
            <a:gradFill rotWithShape="1">
              <a:gsLst>
                <a:gs pos="0">
                  <a:srgbClr val="FFFF99"/>
                </a:gs>
                <a:gs pos="100000">
                  <a:srgbClr val="FFFF99">
                    <a:gamma/>
                    <a:shade val="57255"/>
                    <a:invGamma/>
                  </a:srgbClr>
                </a:gs>
              </a:gsLst>
              <a:path path="shape">
                <a:fillToRect l="50000" t="50000" r="50000" b="50000"/>
              </a:path>
            </a:gradFill>
            <a:ln w="9525">
              <a:solidFill>
                <a:schemeClr val="tx1"/>
              </a:solidFill>
              <a:round/>
              <a:headEnd/>
              <a:tailEnd/>
            </a:ln>
            <a:effectLst/>
          </p:spPr>
          <p:txBody>
            <a:bodyPr wrap="none" anchor="ctr"/>
            <a:lstStyle/>
            <a:p>
              <a:endParaRPr lang="zh-CN" altLang="en-US" sz="2800"/>
            </a:p>
          </p:txBody>
        </p:sp>
        <p:sp>
          <p:nvSpPr>
            <p:cNvPr id="227353" name="Text Box 25"/>
            <p:cNvSpPr txBox="1">
              <a:spLocks noChangeArrowheads="1"/>
            </p:cNvSpPr>
            <p:nvPr/>
          </p:nvSpPr>
          <p:spPr bwMode="auto">
            <a:xfrm>
              <a:off x="4151712" y="4238626"/>
              <a:ext cx="1350169" cy="334250"/>
            </a:xfrm>
            <a:prstGeom prst="rect">
              <a:avLst/>
            </a:prstGeom>
            <a:noFill/>
            <a:ln w="9525">
              <a:noFill/>
              <a:miter lim="800000"/>
              <a:headEnd/>
              <a:tailEnd/>
            </a:ln>
            <a:effectLst/>
          </p:spPr>
          <p:txBody>
            <a:bodyPr>
              <a:spAutoFit/>
            </a:bodyPr>
            <a:lstStyle/>
            <a:p>
              <a:pPr>
                <a:spcBef>
                  <a:spcPct val="50000"/>
                </a:spcBef>
              </a:pPr>
              <a:r>
                <a:rPr kumimoji="1" lang="en-US" altLang="zh-CN" sz="2000">
                  <a:latin typeface="Times New Roman" pitchFamily="18" charset="0"/>
                </a:rPr>
                <a:t>[47..49]:[50..52]</a:t>
              </a:r>
            </a:p>
          </p:txBody>
        </p:sp>
        <p:sp>
          <p:nvSpPr>
            <p:cNvPr id="227354" name="Oval 26"/>
            <p:cNvSpPr>
              <a:spLocks noChangeArrowheads="1"/>
            </p:cNvSpPr>
            <p:nvPr/>
          </p:nvSpPr>
          <p:spPr bwMode="auto">
            <a:xfrm>
              <a:off x="5501880" y="4239817"/>
              <a:ext cx="1512094" cy="432197"/>
            </a:xfrm>
            <a:prstGeom prst="ellipse">
              <a:avLst/>
            </a:prstGeom>
            <a:gradFill rotWithShape="1">
              <a:gsLst>
                <a:gs pos="0">
                  <a:srgbClr val="FFFF99"/>
                </a:gs>
                <a:gs pos="100000">
                  <a:srgbClr val="FFFF99">
                    <a:gamma/>
                    <a:shade val="57255"/>
                    <a:invGamma/>
                  </a:srgbClr>
                </a:gs>
              </a:gsLst>
              <a:path path="shape">
                <a:fillToRect l="50000" t="50000" r="50000" b="50000"/>
              </a:path>
            </a:gradFill>
            <a:ln w="9525">
              <a:solidFill>
                <a:schemeClr val="tx1"/>
              </a:solidFill>
              <a:round/>
              <a:headEnd/>
              <a:tailEnd/>
            </a:ln>
            <a:effectLst/>
          </p:spPr>
          <p:txBody>
            <a:bodyPr wrap="none" anchor="ctr"/>
            <a:lstStyle/>
            <a:p>
              <a:endParaRPr lang="zh-CN" altLang="en-US" sz="2800"/>
            </a:p>
          </p:txBody>
        </p:sp>
        <p:sp>
          <p:nvSpPr>
            <p:cNvPr id="227355" name="Text Box 27"/>
            <p:cNvSpPr txBox="1">
              <a:spLocks noChangeArrowheads="1"/>
            </p:cNvSpPr>
            <p:nvPr/>
          </p:nvSpPr>
          <p:spPr bwMode="auto">
            <a:xfrm>
              <a:off x="5610227" y="4293395"/>
              <a:ext cx="1350169" cy="334250"/>
            </a:xfrm>
            <a:prstGeom prst="rect">
              <a:avLst/>
            </a:prstGeom>
            <a:noFill/>
            <a:ln w="9525">
              <a:noFill/>
              <a:miter lim="800000"/>
              <a:headEnd/>
              <a:tailEnd/>
            </a:ln>
            <a:effectLst/>
          </p:spPr>
          <p:txBody>
            <a:bodyPr>
              <a:spAutoFit/>
            </a:bodyPr>
            <a:lstStyle/>
            <a:p>
              <a:pPr>
                <a:spcBef>
                  <a:spcPct val="50000"/>
                </a:spcBef>
              </a:pPr>
              <a:r>
                <a:rPr kumimoji="1" lang="en-US" altLang="zh-CN" sz="2000">
                  <a:latin typeface="Times New Roman" pitchFamily="18" charset="0"/>
                </a:rPr>
                <a:t>[63..65]:[66..68]</a:t>
              </a:r>
            </a:p>
          </p:txBody>
        </p:sp>
        <p:sp>
          <p:nvSpPr>
            <p:cNvPr id="227356" name="Oval 28"/>
            <p:cNvSpPr>
              <a:spLocks noChangeArrowheads="1"/>
            </p:cNvSpPr>
            <p:nvPr/>
          </p:nvSpPr>
          <p:spPr bwMode="auto">
            <a:xfrm>
              <a:off x="7013973" y="4218386"/>
              <a:ext cx="1512094" cy="432197"/>
            </a:xfrm>
            <a:prstGeom prst="ellipse">
              <a:avLst/>
            </a:prstGeom>
            <a:gradFill rotWithShape="1">
              <a:gsLst>
                <a:gs pos="0">
                  <a:srgbClr val="FFFF99"/>
                </a:gs>
                <a:gs pos="100000">
                  <a:srgbClr val="FFFF99">
                    <a:gamma/>
                    <a:shade val="57255"/>
                    <a:invGamma/>
                  </a:srgbClr>
                </a:gs>
              </a:gsLst>
              <a:path path="shape">
                <a:fillToRect l="50000" t="50000" r="50000" b="50000"/>
              </a:path>
            </a:gradFill>
            <a:ln w="9525">
              <a:solidFill>
                <a:schemeClr val="tx1"/>
              </a:solidFill>
              <a:round/>
              <a:headEnd/>
              <a:tailEnd/>
            </a:ln>
            <a:effectLst/>
          </p:spPr>
          <p:txBody>
            <a:bodyPr wrap="none" anchor="ctr"/>
            <a:lstStyle/>
            <a:p>
              <a:endParaRPr lang="zh-CN" altLang="en-US" sz="2800"/>
            </a:p>
          </p:txBody>
        </p:sp>
        <p:sp>
          <p:nvSpPr>
            <p:cNvPr id="227357" name="Text Box 29"/>
            <p:cNvSpPr txBox="1">
              <a:spLocks noChangeArrowheads="1"/>
            </p:cNvSpPr>
            <p:nvPr/>
          </p:nvSpPr>
          <p:spPr bwMode="auto">
            <a:xfrm>
              <a:off x="7122321" y="4293395"/>
              <a:ext cx="1350169" cy="334250"/>
            </a:xfrm>
            <a:prstGeom prst="rect">
              <a:avLst/>
            </a:prstGeom>
            <a:noFill/>
            <a:ln w="9525">
              <a:noFill/>
              <a:miter lim="800000"/>
              <a:headEnd/>
              <a:tailEnd/>
            </a:ln>
            <a:effectLst/>
          </p:spPr>
          <p:txBody>
            <a:bodyPr>
              <a:spAutoFit/>
            </a:bodyPr>
            <a:lstStyle/>
            <a:p>
              <a:pPr>
                <a:spcBef>
                  <a:spcPct val="50000"/>
                </a:spcBef>
              </a:pPr>
              <a:r>
                <a:rPr kumimoji="1" lang="en-US" altLang="zh-CN" sz="2000">
                  <a:latin typeface="Times New Roman" pitchFamily="18" charset="0"/>
                </a:rPr>
                <a:t>[55..57]:[58..60]</a:t>
              </a:r>
            </a:p>
          </p:txBody>
        </p:sp>
        <p:sp>
          <p:nvSpPr>
            <p:cNvPr id="227358" name="Line 30"/>
            <p:cNvSpPr>
              <a:spLocks noChangeShapeType="1"/>
            </p:cNvSpPr>
            <p:nvPr/>
          </p:nvSpPr>
          <p:spPr bwMode="auto">
            <a:xfrm flipH="1">
              <a:off x="3559971" y="4563668"/>
              <a:ext cx="645319" cy="463153"/>
            </a:xfrm>
            <a:prstGeom prst="line">
              <a:avLst/>
            </a:prstGeom>
            <a:noFill/>
            <a:ln w="9525">
              <a:solidFill>
                <a:schemeClr val="tx1"/>
              </a:solidFill>
              <a:round/>
              <a:headEnd/>
              <a:tailEnd type="triangle" w="med" len="med"/>
            </a:ln>
            <a:effectLst/>
          </p:spPr>
          <p:txBody>
            <a:bodyPr wrap="none"/>
            <a:lstStyle/>
            <a:p>
              <a:endParaRPr lang="zh-CN" altLang="en-US" sz="2800"/>
            </a:p>
          </p:txBody>
        </p:sp>
        <p:sp>
          <p:nvSpPr>
            <p:cNvPr id="227359" name="Line 31"/>
            <p:cNvSpPr>
              <a:spLocks noChangeShapeType="1"/>
            </p:cNvSpPr>
            <p:nvPr/>
          </p:nvSpPr>
          <p:spPr bwMode="auto">
            <a:xfrm>
              <a:off x="4799410" y="4617246"/>
              <a:ext cx="0" cy="432197"/>
            </a:xfrm>
            <a:prstGeom prst="line">
              <a:avLst/>
            </a:prstGeom>
            <a:noFill/>
            <a:ln w="9525">
              <a:solidFill>
                <a:schemeClr val="tx1"/>
              </a:solidFill>
              <a:round/>
              <a:headEnd/>
              <a:tailEnd type="triangle" w="med" len="med"/>
            </a:ln>
            <a:effectLst/>
          </p:spPr>
          <p:txBody>
            <a:bodyPr wrap="none"/>
            <a:lstStyle/>
            <a:p>
              <a:endParaRPr lang="zh-CN" altLang="en-US" sz="2800"/>
            </a:p>
          </p:txBody>
        </p:sp>
        <p:sp>
          <p:nvSpPr>
            <p:cNvPr id="227360" name="Line 32"/>
            <p:cNvSpPr>
              <a:spLocks noChangeShapeType="1"/>
            </p:cNvSpPr>
            <p:nvPr/>
          </p:nvSpPr>
          <p:spPr bwMode="auto">
            <a:xfrm>
              <a:off x="5286377" y="4563667"/>
              <a:ext cx="688181" cy="453628"/>
            </a:xfrm>
            <a:prstGeom prst="line">
              <a:avLst/>
            </a:prstGeom>
            <a:noFill/>
            <a:ln w="9525">
              <a:solidFill>
                <a:schemeClr val="tx1"/>
              </a:solidFill>
              <a:round/>
              <a:headEnd/>
              <a:tailEnd type="triangle" w="med" len="med"/>
            </a:ln>
            <a:effectLst/>
          </p:spPr>
          <p:txBody>
            <a:bodyPr wrap="none"/>
            <a:lstStyle/>
            <a:p>
              <a:endParaRPr lang="zh-CN" altLang="en-US" sz="2800"/>
            </a:p>
          </p:txBody>
        </p:sp>
        <p:sp>
          <p:nvSpPr>
            <p:cNvPr id="227361" name="Oval 33"/>
            <p:cNvSpPr>
              <a:spLocks noChangeArrowheads="1"/>
            </p:cNvSpPr>
            <p:nvPr/>
          </p:nvSpPr>
          <p:spPr bwMode="auto">
            <a:xfrm>
              <a:off x="3003948" y="5037536"/>
              <a:ext cx="1160859" cy="432197"/>
            </a:xfrm>
            <a:prstGeom prst="ellipse">
              <a:avLst/>
            </a:prstGeom>
            <a:gradFill rotWithShape="1">
              <a:gsLst>
                <a:gs pos="0">
                  <a:srgbClr val="FFFF99"/>
                </a:gs>
                <a:gs pos="100000">
                  <a:srgbClr val="FFFF99">
                    <a:gamma/>
                    <a:shade val="57255"/>
                    <a:invGamma/>
                  </a:srgbClr>
                </a:gs>
              </a:gsLst>
              <a:path path="shape">
                <a:fillToRect l="50000" t="50000" r="50000" b="50000"/>
              </a:path>
            </a:gradFill>
            <a:ln w="9525">
              <a:solidFill>
                <a:schemeClr val="tx1"/>
              </a:solidFill>
              <a:round/>
              <a:headEnd/>
              <a:tailEnd/>
            </a:ln>
            <a:effectLst/>
          </p:spPr>
          <p:txBody>
            <a:bodyPr wrap="none" anchor="ctr"/>
            <a:lstStyle/>
            <a:p>
              <a:endParaRPr lang="zh-CN" altLang="en-US" sz="2800"/>
            </a:p>
          </p:txBody>
        </p:sp>
        <p:sp>
          <p:nvSpPr>
            <p:cNvPr id="227362" name="Text Box 34"/>
            <p:cNvSpPr txBox="1">
              <a:spLocks noChangeArrowheads="1"/>
            </p:cNvSpPr>
            <p:nvPr/>
          </p:nvSpPr>
          <p:spPr bwMode="auto">
            <a:xfrm>
              <a:off x="3112296" y="5091115"/>
              <a:ext cx="1350169" cy="334250"/>
            </a:xfrm>
            <a:prstGeom prst="rect">
              <a:avLst/>
            </a:prstGeom>
            <a:noFill/>
            <a:ln w="9525">
              <a:noFill/>
              <a:miter lim="800000"/>
              <a:headEnd/>
              <a:tailEnd/>
            </a:ln>
            <a:effectLst/>
          </p:spPr>
          <p:txBody>
            <a:bodyPr>
              <a:spAutoFit/>
            </a:bodyPr>
            <a:lstStyle/>
            <a:p>
              <a:pPr>
                <a:spcBef>
                  <a:spcPct val="50000"/>
                </a:spcBef>
              </a:pPr>
              <a:r>
                <a:rPr kumimoji="1" lang="en-US" altLang="zh-CN" sz="2000">
                  <a:latin typeface="Times New Roman" pitchFamily="18" charset="0"/>
                </a:rPr>
                <a:t>[47]:[48]</a:t>
              </a:r>
            </a:p>
          </p:txBody>
        </p:sp>
        <p:sp>
          <p:nvSpPr>
            <p:cNvPr id="227363" name="Oval 35"/>
            <p:cNvSpPr>
              <a:spLocks noChangeArrowheads="1"/>
            </p:cNvSpPr>
            <p:nvPr/>
          </p:nvSpPr>
          <p:spPr bwMode="auto">
            <a:xfrm>
              <a:off x="4249342" y="5049442"/>
              <a:ext cx="1079897" cy="432197"/>
            </a:xfrm>
            <a:prstGeom prst="ellipse">
              <a:avLst/>
            </a:prstGeom>
            <a:gradFill rotWithShape="1">
              <a:gsLst>
                <a:gs pos="0">
                  <a:srgbClr val="FFFF99"/>
                </a:gs>
                <a:gs pos="100000">
                  <a:srgbClr val="FFFF99">
                    <a:gamma/>
                    <a:shade val="57255"/>
                    <a:invGamma/>
                  </a:srgbClr>
                </a:gs>
              </a:gsLst>
              <a:path path="shape">
                <a:fillToRect l="50000" t="50000" r="50000" b="50000"/>
              </a:path>
            </a:gradFill>
            <a:ln w="9525">
              <a:solidFill>
                <a:schemeClr val="tx1"/>
              </a:solidFill>
              <a:round/>
              <a:headEnd/>
              <a:tailEnd/>
            </a:ln>
            <a:effectLst/>
          </p:spPr>
          <p:txBody>
            <a:bodyPr wrap="none" anchor="ctr"/>
            <a:lstStyle/>
            <a:p>
              <a:endParaRPr lang="zh-CN" altLang="en-US" sz="2800"/>
            </a:p>
          </p:txBody>
        </p:sp>
        <p:sp>
          <p:nvSpPr>
            <p:cNvPr id="227364" name="Text Box 36"/>
            <p:cNvSpPr txBox="1">
              <a:spLocks noChangeArrowheads="1"/>
            </p:cNvSpPr>
            <p:nvPr/>
          </p:nvSpPr>
          <p:spPr bwMode="auto">
            <a:xfrm>
              <a:off x="4357690" y="5103021"/>
              <a:ext cx="1350169" cy="334250"/>
            </a:xfrm>
            <a:prstGeom prst="rect">
              <a:avLst/>
            </a:prstGeom>
            <a:noFill/>
            <a:ln w="9525">
              <a:noFill/>
              <a:miter lim="800000"/>
              <a:headEnd/>
              <a:tailEnd/>
            </a:ln>
            <a:effectLst/>
          </p:spPr>
          <p:txBody>
            <a:bodyPr>
              <a:spAutoFit/>
            </a:bodyPr>
            <a:lstStyle/>
            <a:p>
              <a:pPr>
                <a:spcBef>
                  <a:spcPct val="50000"/>
                </a:spcBef>
              </a:pPr>
              <a:r>
                <a:rPr kumimoji="1" lang="en-US" altLang="zh-CN" sz="2000">
                  <a:latin typeface="Times New Roman" pitchFamily="18" charset="0"/>
                </a:rPr>
                <a:t>[53]:[54]</a:t>
              </a:r>
            </a:p>
          </p:txBody>
        </p:sp>
        <p:sp>
          <p:nvSpPr>
            <p:cNvPr id="227365" name="Oval 37"/>
            <p:cNvSpPr>
              <a:spLocks noChangeArrowheads="1"/>
            </p:cNvSpPr>
            <p:nvPr/>
          </p:nvSpPr>
          <p:spPr bwMode="auto">
            <a:xfrm>
              <a:off x="5436396" y="5025629"/>
              <a:ext cx="1079897" cy="432197"/>
            </a:xfrm>
            <a:prstGeom prst="ellipse">
              <a:avLst/>
            </a:prstGeom>
            <a:gradFill rotWithShape="1">
              <a:gsLst>
                <a:gs pos="0">
                  <a:srgbClr val="FFFF99"/>
                </a:gs>
                <a:gs pos="100000">
                  <a:srgbClr val="FFFF99">
                    <a:gamma/>
                    <a:shade val="57255"/>
                    <a:invGamma/>
                  </a:srgbClr>
                </a:gs>
              </a:gsLst>
              <a:path path="shape">
                <a:fillToRect l="50000" t="50000" r="50000" b="50000"/>
              </a:path>
            </a:gradFill>
            <a:ln w="9525">
              <a:solidFill>
                <a:schemeClr val="tx1"/>
              </a:solidFill>
              <a:round/>
              <a:headEnd/>
              <a:tailEnd/>
            </a:ln>
            <a:effectLst/>
          </p:spPr>
          <p:txBody>
            <a:bodyPr wrap="none" anchor="ctr"/>
            <a:lstStyle/>
            <a:p>
              <a:endParaRPr lang="zh-CN" altLang="en-US" sz="2800"/>
            </a:p>
          </p:txBody>
        </p:sp>
        <p:sp>
          <p:nvSpPr>
            <p:cNvPr id="227366" name="Text Box 38"/>
            <p:cNvSpPr txBox="1">
              <a:spLocks noChangeArrowheads="1"/>
            </p:cNvSpPr>
            <p:nvPr/>
          </p:nvSpPr>
          <p:spPr bwMode="auto">
            <a:xfrm>
              <a:off x="5544743" y="5091115"/>
              <a:ext cx="1350169" cy="334250"/>
            </a:xfrm>
            <a:prstGeom prst="rect">
              <a:avLst/>
            </a:prstGeom>
            <a:noFill/>
            <a:ln w="9525">
              <a:noFill/>
              <a:miter lim="800000"/>
              <a:headEnd/>
              <a:tailEnd/>
            </a:ln>
            <a:effectLst/>
          </p:spPr>
          <p:txBody>
            <a:bodyPr>
              <a:spAutoFit/>
            </a:bodyPr>
            <a:lstStyle/>
            <a:p>
              <a:pPr>
                <a:spcBef>
                  <a:spcPct val="50000"/>
                </a:spcBef>
              </a:pPr>
              <a:r>
                <a:rPr kumimoji="1" lang="en-US" altLang="zh-CN" sz="2000">
                  <a:latin typeface="Times New Roman" pitchFamily="18" charset="0"/>
                </a:rPr>
                <a:t>[50]:[51]</a:t>
              </a:r>
            </a:p>
          </p:txBody>
        </p:sp>
        <p:sp>
          <p:nvSpPr>
            <p:cNvPr id="227367" name="Line 39"/>
            <p:cNvSpPr>
              <a:spLocks noChangeShapeType="1"/>
            </p:cNvSpPr>
            <p:nvPr/>
          </p:nvSpPr>
          <p:spPr bwMode="auto">
            <a:xfrm>
              <a:off x="6743701" y="4617245"/>
              <a:ext cx="540544" cy="377429"/>
            </a:xfrm>
            <a:prstGeom prst="line">
              <a:avLst/>
            </a:prstGeom>
            <a:noFill/>
            <a:ln w="9525">
              <a:solidFill>
                <a:schemeClr val="tx1"/>
              </a:solidFill>
              <a:round/>
              <a:headEnd/>
              <a:tailEnd type="triangle" w="med" len="med"/>
            </a:ln>
            <a:effectLst/>
          </p:spPr>
          <p:txBody>
            <a:bodyPr wrap="none"/>
            <a:lstStyle/>
            <a:p>
              <a:endParaRPr lang="zh-CN" altLang="en-US" sz="2800"/>
            </a:p>
          </p:txBody>
        </p:sp>
        <p:sp>
          <p:nvSpPr>
            <p:cNvPr id="227368" name="Text Box 40"/>
            <p:cNvSpPr txBox="1">
              <a:spLocks noChangeArrowheads="1"/>
            </p:cNvSpPr>
            <p:nvPr/>
          </p:nvSpPr>
          <p:spPr bwMode="auto">
            <a:xfrm>
              <a:off x="6905626" y="5049441"/>
              <a:ext cx="1944291" cy="437095"/>
            </a:xfrm>
            <a:prstGeom prst="rect">
              <a:avLst/>
            </a:prstGeom>
            <a:noFill/>
            <a:ln w="9525">
              <a:noFill/>
              <a:miter lim="800000"/>
              <a:headEnd/>
              <a:tailEnd/>
            </a:ln>
            <a:effectLst/>
          </p:spPr>
          <p:txBody>
            <a:bodyPr>
              <a:spAutoFit/>
            </a:bodyPr>
            <a:lstStyle/>
            <a:p>
              <a:pPr>
                <a:spcBef>
                  <a:spcPct val="50000"/>
                </a:spcBef>
              </a:pPr>
              <a:r>
                <a:rPr kumimoji="1" lang="en-US" altLang="zh-CN" sz="2800">
                  <a:latin typeface="Times New Roman" pitchFamily="18" charset="0"/>
                </a:rPr>
                <a:t>......</a:t>
              </a:r>
            </a:p>
          </p:txBody>
        </p:sp>
        <p:sp>
          <p:nvSpPr>
            <p:cNvPr id="227369" name="Oval 41"/>
            <p:cNvSpPr>
              <a:spLocks noChangeArrowheads="1"/>
            </p:cNvSpPr>
            <p:nvPr/>
          </p:nvSpPr>
          <p:spPr bwMode="auto">
            <a:xfrm>
              <a:off x="2667002" y="4725592"/>
              <a:ext cx="4455319" cy="1079897"/>
            </a:xfrm>
            <a:prstGeom prst="ellipse">
              <a:avLst/>
            </a:prstGeom>
            <a:noFill/>
            <a:ln w="38100">
              <a:solidFill>
                <a:srgbClr val="FF0000"/>
              </a:solidFill>
              <a:round/>
              <a:headEnd/>
              <a:tailEnd/>
            </a:ln>
            <a:effectLst/>
          </p:spPr>
          <p:txBody>
            <a:bodyPr wrap="none" anchor="ctr"/>
            <a:lstStyle/>
            <a:p>
              <a:endParaRPr lang="zh-CN" altLang="en-US" sz="2800"/>
            </a:p>
          </p:txBody>
        </p:sp>
        <p:sp>
          <p:nvSpPr>
            <p:cNvPr id="227370" name="Text Box 42"/>
            <p:cNvSpPr txBox="1">
              <a:spLocks noChangeArrowheads="1"/>
            </p:cNvSpPr>
            <p:nvPr/>
          </p:nvSpPr>
          <p:spPr bwMode="auto">
            <a:xfrm>
              <a:off x="7553921" y="5481640"/>
              <a:ext cx="1944291" cy="642787"/>
            </a:xfrm>
            <a:prstGeom prst="rect">
              <a:avLst/>
            </a:prstGeom>
            <a:noFill/>
            <a:ln w="9525">
              <a:noFill/>
              <a:miter lim="800000"/>
              <a:headEnd/>
              <a:tailEnd/>
            </a:ln>
            <a:effectLst/>
          </p:spPr>
          <p:txBody>
            <a:bodyPr>
              <a:spAutoFit/>
            </a:bodyPr>
            <a:lstStyle/>
            <a:p>
              <a:pPr>
                <a:spcBef>
                  <a:spcPct val="50000"/>
                </a:spcBef>
              </a:pPr>
              <a:r>
                <a:rPr kumimoji="1" lang="zh-CN" altLang="en-US" sz="4400" b="1" dirty="0">
                  <a:solidFill>
                    <a:srgbClr val="000099"/>
                  </a:solidFill>
                  <a:latin typeface="华文隶书" pitchFamily="2" charset="-122"/>
                  <a:ea typeface="华文隶书" pitchFamily="2" charset="-122"/>
                </a:rPr>
                <a:t>称四次！</a:t>
              </a:r>
            </a:p>
          </p:txBody>
        </p:sp>
      </p:grpSp>
      <p:sp>
        <p:nvSpPr>
          <p:cNvPr id="227373" name="WordArt 45"/>
          <p:cNvSpPr>
            <a:spLocks noChangeArrowheads="1" noChangeShapeType="1" noTextEdit="1"/>
          </p:cNvSpPr>
          <p:nvPr/>
        </p:nvSpPr>
        <p:spPr bwMode="auto">
          <a:xfrm rot="-1639849">
            <a:off x="2995364" y="2887257"/>
            <a:ext cx="5347097" cy="1512094"/>
          </a:xfrm>
          <a:prstGeom prst="rect">
            <a:avLst/>
          </a:prstGeom>
        </p:spPr>
        <p:txBody>
          <a:bodyPr wrap="none" fromWordArt="1">
            <a:prstTxWarp prst="textPlain">
              <a:avLst>
                <a:gd name="adj" fmla="val 50000"/>
              </a:avLst>
            </a:prstTxWarp>
          </a:bodyPr>
          <a:lstStyle/>
          <a:p>
            <a:pPr algn="ctr"/>
            <a:r>
              <a:rPr lang="zh-CN" altLang="en-US" sz="3600" i="1" kern="10" dirty="0">
                <a:ln w="9525">
                  <a:solidFill>
                    <a:srgbClr val="000000"/>
                  </a:solidFill>
                  <a:round/>
                  <a:headEnd/>
                  <a:tailEnd/>
                </a:ln>
                <a:solidFill>
                  <a:srgbClr val="FF0000"/>
                </a:solidFill>
                <a:effectLst>
                  <a:outerShdw dist="35921" dir="2700000" algn="ctr" rotWithShape="0">
                    <a:srgbClr val="808080">
                      <a:alpha val="80000"/>
                    </a:srgbClr>
                  </a:outerShdw>
                </a:effectLst>
                <a:latin typeface="宋体"/>
                <a:ea typeface="宋体"/>
              </a:rPr>
              <a:t>但是，你还应该问自己：</a:t>
            </a:r>
          </a:p>
          <a:p>
            <a:pPr algn="ctr"/>
            <a:r>
              <a:rPr lang="zh-CN" altLang="en-US" sz="3600" i="1" kern="10" dirty="0">
                <a:ln w="9525">
                  <a:solidFill>
                    <a:srgbClr val="000000"/>
                  </a:solidFill>
                  <a:round/>
                  <a:headEnd/>
                  <a:tailEnd/>
                </a:ln>
                <a:solidFill>
                  <a:srgbClr val="FF0000"/>
                </a:solidFill>
                <a:effectLst>
                  <a:outerShdw dist="35921" dir="2700000" algn="ctr" rotWithShape="0">
                    <a:srgbClr val="808080">
                      <a:alpha val="80000"/>
                    </a:srgbClr>
                  </a:outerShdw>
                </a:effectLst>
                <a:latin typeface="宋体"/>
                <a:ea typeface="宋体"/>
              </a:rPr>
              <a:t>这是最好的吗？</a:t>
            </a:r>
          </a:p>
        </p:txBody>
      </p:sp>
    </p:spTree>
    <p:extLst>
      <p:ext uri="{BB962C8B-B14F-4D97-AF65-F5344CB8AC3E}">
        <p14:creationId xmlns:p14="http://schemas.microsoft.com/office/powerpoint/2010/main" val="329520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27373"/>
                                        </p:tgtEl>
                                        <p:attrNameLst>
                                          <p:attrName>style.visibility</p:attrName>
                                        </p:attrNameLst>
                                      </p:cBhvr>
                                      <p:to>
                                        <p:strVal val="visible"/>
                                      </p:to>
                                    </p:set>
                                    <p:anim calcmode="lin" valueType="num">
                                      <p:cBhvr>
                                        <p:cTn id="7" dur="1000" fill="hold"/>
                                        <p:tgtEl>
                                          <p:spTgt spid="227373"/>
                                        </p:tgtEl>
                                        <p:attrNameLst>
                                          <p:attrName>ppt_w</p:attrName>
                                        </p:attrNameLst>
                                      </p:cBhvr>
                                      <p:tavLst>
                                        <p:tav tm="0">
                                          <p:val>
                                            <p:strVal val="#ppt_w*0.70"/>
                                          </p:val>
                                        </p:tav>
                                        <p:tav tm="100000">
                                          <p:val>
                                            <p:strVal val="#ppt_w"/>
                                          </p:val>
                                        </p:tav>
                                      </p:tavLst>
                                    </p:anim>
                                    <p:anim calcmode="lin" valueType="num">
                                      <p:cBhvr>
                                        <p:cTn id="8" dur="1000" fill="hold"/>
                                        <p:tgtEl>
                                          <p:spTgt spid="227373"/>
                                        </p:tgtEl>
                                        <p:attrNameLst>
                                          <p:attrName>ppt_h</p:attrName>
                                        </p:attrNameLst>
                                      </p:cBhvr>
                                      <p:tavLst>
                                        <p:tav tm="0">
                                          <p:val>
                                            <p:strVal val="#ppt_h"/>
                                          </p:val>
                                        </p:tav>
                                        <p:tav tm="100000">
                                          <p:val>
                                            <p:strVal val="#ppt_h"/>
                                          </p:val>
                                        </p:tav>
                                      </p:tavLst>
                                    </p:anim>
                                    <p:animEffect transition="in" filter="fade">
                                      <p:cBhvr>
                                        <p:cTn id="9" dur="1000"/>
                                        <p:tgtEl>
                                          <p:spTgt spid="227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365126"/>
            <a:ext cx="10369152" cy="1325563"/>
          </a:xfrm>
        </p:spPr>
        <p:txBody>
          <a:bodyPr/>
          <a:lstStyle/>
          <a:p>
            <a:r>
              <a:rPr lang="zh-CN" altLang="en-US" dirty="0" smtClean="0"/>
              <a:t>我们为什么会这样思考来找到最快的方法？</a:t>
            </a:r>
            <a:endParaRPr lang="zh-CN" altLang="en-US" dirty="0"/>
          </a:p>
        </p:txBody>
      </p:sp>
      <p:grpSp>
        <p:nvGrpSpPr>
          <p:cNvPr id="19" name="组合 18"/>
          <p:cNvGrpSpPr/>
          <p:nvPr/>
        </p:nvGrpSpPr>
        <p:grpSpPr>
          <a:xfrm>
            <a:off x="2099966" y="4924865"/>
            <a:ext cx="2448272" cy="1296144"/>
            <a:chOff x="2099966" y="4924865"/>
            <a:chExt cx="2448272" cy="1296144"/>
          </a:xfrm>
        </p:grpSpPr>
        <p:sp>
          <p:nvSpPr>
            <p:cNvPr id="3" name="矩形 2"/>
            <p:cNvSpPr/>
            <p:nvPr/>
          </p:nvSpPr>
          <p:spPr>
            <a:xfrm>
              <a:off x="2099966" y="4924865"/>
              <a:ext cx="244827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135970" y="4982613"/>
              <a:ext cx="216024" cy="2160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3324102" y="4852857"/>
            <a:ext cx="1368152"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55950" y="5572937"/>
            <a:ext cx="1800200"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748038" y="4698722"/>
            <a:ext cx="720080" cy="11622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24607" y="4077072"/>
            <a:ext cx="2079415" cy="523220"/>
          </a:xfrm>
          <a:prstGeom prst="rect">
            <a:avLst/>
          </a:prstGeom>
          <a:noFill/>
        </p:spPr>
        <p:txBody>
          <a:bodyPr wrap="none" rtlCol="0">
            <a:spAutoFit/>
          </a:bodyPr>
          <a:lstStyle/>
          <a:p>
            <a:r>
              <a:rPr lang="zh-CN" altLang="en-US" sz="2800" dirty="0" smtClean="0"/>
              <a:t>第一种方案</a:t>
            </a:r>
            <a:r>
              <a:rPr lang="en-US" altLang="zh-CN" sz="2800" dirty="0" smtClean="0"/>
              <a:t>:</a:t>
            </a:r>
            <a:endParaRPr lang="zh-CN" altLang="en-US" sz="2800" dirty="0"/>
          </a:p>
        </p:txBody>
      </p:sp>
      <p:sp>
        <p:nvSpPr>
          <p:cNvPr id="10" name="文本框 9"/>
          <p:cNvSpPr txBox="1"/>
          <p:nvPr/>
        </p:nvSpPr>
        <p:spPr>
          <a:xfrm>
            <a:off x="524607" y="1944414"/>
            <a:ext cx="5070619" cy="1384995"/>
          </a:xfrm>
          <a:prstGeom prst="rect">
            <a:avLst/>
          </a:prstGeom>
          <a:noFill/>
        </p:spPr>
        <p:txBody>
          <a:bodyPr wrap="none" rtlCol="0">
            <a:spAutoFit/>
          </a:bodyPr>
          <a:lstStyle/>
          <a:p>
            <a:r>
              <a:rPr lang="zh-CN" altLang="en-US" sz="2800" dirty="0" smtClean="0"/>
              <a:t>问题空间：</a:t>
            </a:r>
            <a:endParaRPr lang="en-US" altLang="zh-CN" sz="2800" dirty="0" smtClean="0"/>
          </a:p>
          <a:p>
            <a:r>
              <a:rPr lang="en-US" altLang="zh-CN" sz="2800" dirty="0"/>
              <a:t> </a:t>
            </a:r>
            <a:r>
              <a:rPr lang="en-US" altLang="zh-CN" sz="2800" dirty="0" smtClean="0"/>
              <a:t>      </a:t>
            </a:r>
            <a:r>
              <a:rPr lang="zh-CN" altLang="en-US" sz="2800" dirty="0" smtClean="0"/>
              <a:t>我们所观察到的对象</a:t>
            </a:r>
            <a:endParaRPr lang="en-US" altLang="zh-CN" sz="2800" dirty="0" smtClean="0"/>
          </a:p>
          <a:p>
            <a:r>
              <a:rPr lang="en-US" altLang="zh-CN" sz="2800" dirty="0"/>
              <a:t> </a:t>
            </a:r>
            <a:r>
              <a:rPr lang="en-US" altLang="zh-CN" sz="2800" dirty="0" smtClean="0"/>
              <a:t>      (</a:t>
            </a:r>
            <a:r>
              <a:rPr lang="zh-CN" altLang="en-US" sz="2800" dirty="0" smtClean="0"/>
              <a:t>每个对象的状态及其变化</a:t>
            </a:r>
            <a:r>
              <a:rPr lang="en-US" altLang="zh-CN" sz="2800" dirty="0" smtClean="0"/>
              <a:t>)</a:t>
            </a:r>
            <a:endParaRPr lang="zh-CN" altLang="en-US" sz="2800" dirty="0"/>
          </a:p>
        </p:txBody>
      </p:sp>
      <p:grpSp>
        <p:nvGrpSpPr>
          <p:cNvPr id="20" name="组合 19"/>
          <p:cNvGrpSpPr/>
          <p:nvPr/>
        </p:nvGrpSpPr>
        <p:grpSpPr>
          <a:xfrm>
            <a:off x="8112224" y="4924865"/>
            <a:ext cx="2448272" cy="1296144"/>
            <a:chOff x="8112224" y="4924865"/>
            <a:chExt cx="2448272" cy="1296144"/>
          </a:xfrm>
        </p:grpSpPr>
        <p:sp>
          <p:nvSpPr>
            <p:cNvPr id="11" name="矩形 10"/>
            <p:cNvSpPr/>
            <p:nvPr/>
          </p:nvSpPr>
          <p:spPr>
            <a:xfrm>
              <a:off x="8112224" y="4924865"/>
              <a:ext cx="244827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112224" y="5023226"/>
              <a:ext cx="216024" cy="2160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8904312" y="4698722"/>
            <a:ext cx="1800200" cy="1666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968208" y="5445224"/>
            <a:ext cx="1800200" cy="919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536865" y="4077072"/>
            <a:ext cx="2079415" cy="523220"/>
          </a:xfrm>
          <a:prstGeom prst="rect">
            <a:avLst/>
          </a:prstGeom>
          <a:noFill/>
        </p:spPr>
        <p:txBody>
          <a:bodyPr wrap="none" rtlCol="0">
            <a:spAutoFit/>
          </a:bodyPr>
          <a:lstStyle/>
          <a:p>
            <a:r>
              <a:rPr lang="zh-CN" altLang="en-US" sz="2800" dirty="0" smtClean="0"/>
              <a:t>第</a:t>
            </a:r>
            <a:r>
              <a:rPr lang="zh-CN" altLang="en-US" sz="2800" dirty="0"/>
              <a:t>二</a:t>
            </a:r>
            <a:r>
              <a:rPr lang="zh-CN" altLang="en-US" sz="2800" dirty="0" smtClean="0"/>
              <a:t>种方案</a:t>
            </a:r>
            <a:r>
              <a:rPr lang="en-US" altLang="zh-CN" sz="2800" dirty="0" smtClean="0"/>
              <a:t>:</a:t>
            </a:r>
            <a:endParaRPr lang="zh-CN" altLang="en-US" sz="2800" dirty="0"/>
          </a:p>
        </p:txBody>
      </p:sp>
      <p:sp>
        <p:nvSpPr>
          <p:cNvPr id="17" name="矩形 16"/>
          <p:cNvSpPr/>
          <p:nvPr/>
        </p:nvSpPr>
        <p:spPr>
          <a:xfrm>
            <a:off x="6536865" y="2123182"/>
            <a:ext cx="244827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672064" y="2227434"/>
            <a:ext cx="216024" cy="2160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24607" y="6093296"/>
            <a:ext cx="4185761" cy="461665"/>
          </a:xfrm>
          <a:prstGeom prst="rect">
            <a:avLst/>
          </a:prstGeom>
          <a:noFill/>
        </p:spPr>
        <p:txBody>
          <a:bodyPr wrap="none" rtlCol="0">
            <a:spAutoFit/>
          </a:bodyPr>
          <a:lstStyle/>
          <a:p>
            <a:r>
              <a:rPr lang="zh-CN" altLang="en-US" sz="2400" dirty="0" smtClean="0"/>
              <a:t>几乎每次压缩问题空间到一半</a:t>
            </a:r>
            <a:endParaRPr lang="zh-CN" altLang="en-US" sz="2400" dirty="0"/>
          </a:p>
        </p:txBody>
      </p:sp>
      <p:sp>
        <p:nvSpPr>
          <p:cNvPr id="22" name="文本框 21"/>
          <p:cNvSpPr txBox="1"/>
          <p:nvPr/>
        </p:nvSpPr>
        <p:spPr>
          <a:xfrm>
            <a:off x="5663952" y="6093296"/>
            <a:ext cx="4801314" cy="461665"/>
          </a:xfrm>
          <a:prstGeom prst="rect">
            <a:avLst/>
          </a:prstGeom>
          <a:noFill/>
        </p:spPr>
        <p:txBody>
          <a:bodyPr wrap="none" rtlCol="0">
            <a:spAutoFit/>
          </a:bodyPr>
          <a:lstStyle/>
          <a:p>
            <a:r>
              <a:rPr lang="zh-CN" altLang="en-US" sz="2400" dirty="0" smtClean="0"/>
              <a:t>几乎每次压缩问题空间到三分之一</a:t>
            </a:r>
            <a:endParaRPr lang="zh-CN" altLang="en-US" sz="2400" dirty="0"/>
          </a:p>
        </p:txBody>
      </p:sp>
      <p:sp>
        <p:nvSpPr>
          <p:cNvPr id="23" name="文本框 22"/>
          <p:cNvSpPr txBox="1"/>
          <p:nvPr/>
        </p:nvSpPr>
        <p:spPr>
          <a:xfrm>
            <a:off x="10271191" y="5670715"/>
            <a:ext cx="649537" cy="1107996"/>
          </a:xfrm>
          <a:prstGeom prst="rect">
            <a:avLst/>
          </a:prstGeom>
          <a:noFill/>
        </p:spPr>
        <p:txBody>
          <a:bodyPr wrap="none" rtlCol="0">
            <a:spAutoFit/>
          </a:bodyPr>
          <a:lstStyle/>
          <a:p>
            <a:r>
              <a:rPr lang="zh-CN" altLang="en-US" sz="6600" dirty="0" smtClean="0">
                <a:solidFill>
                  <a:srgbClr val="FF0000"/>
                </a:solidFill>
              </a:rPr>
              <a:t>√</a:t>
            </a:r>
            <a:endParaRPr lang="zh-CN" altLang="en-US" sz="6600" dirty="0">
              <a:solidFill>
                <a:srgbClr val="FF0000"/>
              </a:solidFill>
            </a:endParaRPr>
          </a:p>
        </p:txBody>
      </p:sp>
    </p:spTree>
    <p:extLst>
      <p:ext uri="{BB962C8B-B14F-4D97-AF65-F5344CB8AC3E}">
        <p14:creationId xmlns:p14="http://schemas.microsoft.com/office/powerpoint/2010/main" val="177319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3" grpId="0" animBg="1"/>
      <p:bldP spid="14" grpId="0" animBg="1"/>
      <p:bldP spid="16"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0208" y="0"/>
            <a:ext cx="10515600" cy="1325563"/>
          </a:xfrm>
        </p:spPr>
        <p:txBody>
          <a:bodyPr/>
          <a:lstStyle/>
          <a:p>
            <a:r>
              <a:rPr lang="zh-CN" altLang="en-US" dirty="0" smtClean="0"/>
              <a:t>如何表达我们的这个思想？写个程序！</a:t>
            </a:r>
            <a:endParaRPr lang="zh-CN" altLang="en-US" dirty="0"/>
          </a:p>
        </p:txBody>
      </p:sp>
      <p:sp>
        <p:nvSpPr>
          <p:cNvPr id="3" name="文本框 2"/>
          <p:cNvSpPr txBox="1"/>
          <p:nvPr/>
        </p:nvSpPr>
        <p:spPr>
          <a:xfrm flipH="1">
            <a:off x="263352" y="1124744"/>
            <a:ext cx="11737304" cy="5632311"/>
          </a:xfrm>
          <a:prstGeom prst="rect">
            <a:avLst/>
          </a:prstGeom>
          <a:noFill/>
        </p:spPr>
        <p:txBody>
          <a:bodyPr wrap="square" rtlCol="0">
            <a:spAutoFit/>
          </a:bodyPr>
          <a:lstStyle/>
          <a:p>
            <a:r>
              <a:rPr lang="en-US" altLang="zh-CN" sz="2400" dirty="0" smtClean="0"/>
              <a:t>Procedure </a:t>
            </a:r>
            <a:r>
              <a:rPr lang="en-US" altLang="zh-CN" sz="2400" dirty="0" err="1" smtClean="0"/>
              <a:t>FindIt</a:t>
            </a:r>
            <a:r>
              <a:rPr lang="en-US" altLang="zh-CN" sz="2400" dirty="0" smtClean="0"/>
              <a:t>(n)  {                                                //</a:t>
            </a:r>
            <a:r>
              <a:rPr lang="zh-CN" altLang="en-US" sz="2400" dirty="0" smtClean="0"/>
              <a:t>从</a:t>
            </a:r>
            <a:r>
              <a:rPr lang="en-US" altLang="zh-CN" sz="2400" dirty="0" smtClean="0"/>
              <a:t>n</a:t>
            </a:r>
            <a:r>
              <a:rPr lang="zh-CN" altLang="en-US" sz="2400" dirty="0" smtClean="0"/>
              <a:t>个硬币中找出一个较轻的假币</a:t>
            </a:r>
            <a:endParaRPr lang="en-US" altLang="zh-CN" sz="2400" dirty="0" smtClean="0"/>
          </a:p>
          <a:p>
            <a:r>
              <a:rPr lang="en-US" altLang="zh-CN" sz="2400" dirty="0" smtClean="0"/>
              <a:t>   if n=2 {                                                                    //</a:t>
            </a:r>
            <a:r>
              <a:rPr lang="zh-CN" altLang="en-US" sz="2400" dirty="0" smtClean="0"/>
              <a:t>只有两个硬币</a:t>
            </a:r>
            <a:endParaRPr lang="en-US" altLang="zh-CN" sz="2400" dirty="0" smtClean="0"/>
          </a:p>
          <a:p>
            <a:r>
              <a:rPr lang="en-US" altLang="zh-CN" sz="2400" dirty="0"/>
              <a:t> </a:t>
            </a:r>
            <a:r>
              <a:rPr lang="en-US" altLang="zh-CN" sz="2400" dirty="0" smtClean="0"/>
              <a:t>       </a:t>
            </a:r>
            <a:r>
              <a:rPr lang="zh-CN" altLang="en-US" sz="2400" dirty="0" smtClean="0"/>
              <a:t>天平上翘起的是假币；程序结束；</a:t>
            </a:r>
            <a:endParaRPr lang="en-US" altLang="zh-CN" sz="2400" dirty="0" smtClean="0"/>
          </a:p>
          <a:p>
            <a:r>
              <a:rPr lang="en-US" altLang="zh-CN" sz="2400" dirty="0"/>
              <a:t> </a:t>
            </a:r>
            <a:r>
              <a:rPr lang="en-US" altLang="zh-CN" sz="2400" dirty="0" smtClean="0"/>
              <a:t>  }</a:t>
            </a:r>
          </a:p>
          <a:p>
            <a:r>
              <a:rPr lang="en-US" altLang="zh-CN" sz="2400" dirty="0" smtClean="0"/>
              <a:t>   if n=3 {                                                                    //</a:t>
            </a:r>
            <a:r>
              <a:rPr lang="zh-CN" altLang="en-US" sz="2400" dirty="0" smtClean="0"/>
              <a:t>有三个硬币</a:t>
            </a:r>
            <a:endParaRPr lang="en-US" altLang="zh-CN" sz="2400" dirty="0" smtClean="0"/>
          </a:p>
          <a:p>
            <a:r>
              <a:rPr lang="en-US" altLang="zh-CN" sz="2400" dirty="0"/>
              <a:t> </a:t>
            </a:r>
            <a:r>
              <a:rPr lang="en-US" altLang="zh-CN" sz="2400" dirty="0" smtClean="0"/>
              <a:t>        </a:t>
            </a:r>
            <a:r>
              <a:rPr lang="zh-CN" altLang="en-US" sz="2400" dirty="0" smtClean="0"/>
              <a:t>任取两个放在天平上；</a:t>
            </a:r>
            <a:endParaRPr lang="en-US" altLang="zh-CN" sz="2400" dirty="0" smtClean="0"/>
          </a:p>
          <a:p>
            <a:r>
              <a:rPr lang="en-US" altLang="zh-CN" sz="2400" dirty="0"/>
              <a:t> </a:t>
            </a:r>
            <a:r>
              <a:rPr lang="en-US" altLang="zh-CN" sz="2400" dirty="0" smtClean="0"/>
              <a:t>        </a:t>
            </a:r>
            <a:r>
              <a:rPr lang="zh-CN" altLang="en-US" sz="2400" dirty="0" smtClean="0"/>
              <a:t>如果平衡，假币为第三个，否则为翘起的天平端硬币；程序结束；</a:t>
            </a:r>
            <a:endParaRPr lang="en-US" altLang="zh-CN" sz="2400" dirty="0" smtClean="0"/>
          </a:p>
          <a:p>
            <a:r>
              <a:rPr lang="en-US" altLang="zh-CN" sz="2400" dirty="0" smtClean="0"/>
              <a:t>   } else {                                                                         //</a:t>
            </a:r>
            <a:r>
              <a:rPr lang="zh-CN" altLang="en-US" sz="2400" dirty="0" smtClean="0"/>
              <a:t>有多于三个硬币</a:t>
            </a:r>
            <a:endParaRPr lang="en-US" altLang="zh-CN" sz="2400" dirty="0" smtClean="0"/>
          </a:p>
          <a:p>
            <a:r>
              <a:rPr lang="en-US" altLang="zh-CN" sz="2400" dirty="0"/>
              <a:t> </a:t>
            </a:r>
            <a:r>
              <a:rPr lang="en-US" altLang="zh-CN" sz="2400" dirty="0" smtClean="0"/>
              <a:t>        </a:t>
            </a:r>
            <a:r>
              <a:rPr lang="zh-CN" altLang="en-US" sz="2400" dirty="0" smtClean="0"/>
              <a:t>将硬币分为几乎数量相同的三堆</a:t>
            </a:r>
            <a:r>
              <a:rPr lang="en-US" altLang="zh-CN" sz="2400" dirty="0" smtClean="0"/>
              <a:t>n1,n2,n3</a:t>
            </a:r>
            <a:r>
              <a:rPr lang="zh-CN" altLang="en-US" sz="2400" dirty="0" smtClean="0"/>
              <a:t>；          </a:t>
            </a:r>
            <a:r>
              <a:rPr lang="en-US" altLang="zh-CN" sz="2400" dirty="0" smtClean="0"/>
              <a:t>//</a:t>
            </a:r>
            <a:r>
              <a:rPr lang="zh-CN" altLang="en-US" sz="2400" dirty="0" smtClean="0"/>
              <a:t>其中必定有两堆数量相同</a:t>
            </a:r>
            <a:endParaRPr lang="en-US" altLang="zh-CN" sz="2400" dirty="0" smtClean="0"/>
          </a:p>
          <a:p>
            <a:r>
              <a:rPr lang="en-US" altLang="zh-CN" sz="2400" dirty="0"/>
              <a:t> </a:t>
            </a:r>
            <a:r>
              <a:rPr lang="en-US" altLang="zh-CN" sz="2400" dirty="0" smtClean="0"/>
              <a:t>        </a:t>
            </a:r>
            <a:r>
              <a:rPr lang="zh-CN" altLang="en-US" sz="2400" dirty="0" smtClean="0"/>
              <a:t>称量其中数量相同的两堆；                                   </a:t>
            </a:r>
            <a:r>
              <a:rPr lang="en-US" altLang="zh-CN" sz="2400" dirty="0" smtClean="0"/>
              <a:t>//</a:t>
            </a:r>
            <a:r>
              <a:rPr lang="zh-CN" altLang="en-US" sz="2400" dirty="0" smtClean="0"/>
              <a:t>不妨假设</a:t>
            </a:r>
            <a:r>
              <a:rPr lang="en-US" altLang="zh-CN" sz="2400" dirty="0" smtClean="0"/>
              <a:t>n1=n2</a:t>
            </a:r>
          </a:p>
          <a:p>
            <a:r>
              <a:rPr lang="en-US" altLang="zh-CN" sz="2400" dirty="0"/>
              <a:t> </a:t>
            </a:r>
            <a:r>
              <a:rPr lang="en-US" altLang="zh-CN" sz="2400" dirty="0" smtClean="0"/>
              <a:t>        </a:t>
            </a:r>
            <a:r>
              <a:rPr lang="zh-CN" altLang="en-US" sz="2400" dirty="0" smtClean="0"/>
              <a:t>如果两堆不同重 </a:t>
            </a:r>
            <a:r>
              <a:rPr lang="en-US" altLang="zh-CN" sz="2400" dirty="0" smtClean="0"/>
              <a:t>{                                                   //</a:t>
            </a:r>
            <a:r>
              <a:rPr lang="zh-CN" altLang="en-US" sz="2400" dirty="0" smtClean="0"/>
              <a:t>不妨假设</a:t>
            </a:r>
            <a:r>
              <a:rPr lang="en-US" altLang="zh-CN" sz="2400" dirty="0" smtClean="0"/>
              <a:t>n1</a:t>
            </a:r>
            <a:r>
              <a:rPr lang="zh-CN" altLang="en-US" sz="2400" dirty="0" smtClean="0"/>
              <a:t>堆轻</a:t>
            </a:r>
            <a:endParaRPr lang="en-US" altLang="zh-CN" sz="2400" dirty="0" smtClean="0"/>
          </a:p>
          <a:p>
            <a:r>
              <a:rPr lang="en-US" altLang="zh-CN" sz="2400" dirty="0"/>
              <a:t> </a:t>
            </a:r>
            <a:r>
              <a:rPr lang="en-US" altLang="zh-CN" sz="2400" dirty="0" smtClean="0"/>
              <a:t>             </a:t>
            </a:r>
            <a:r>
              <a:rPr lang="en-US" altLang="zh-CN" sz="2400" dirty="0" err="1" smtClean="0"/>
              <a:t>FindIt</a:t>
            </a:r>
            <a:r>
              <a:rPr lang="en-US" altLang="zh-CN" sz="2400" dirty="0" smtClean="0"/>
              <a:t>(n1);</a:t>
            </a:r>
          </a:p>
          <a:p>
            <a:r>
              <a:rPr lang="en-US" altLang="zh-CN" sz="2400" dirty="0"/>
              <a:t> </a:t>
            </a:r>
            <a:r>
              <a:rPr lang="en-US" altLang="zh-CN" sz="2400" dirty="0" smtClean="0"/>
              <a:t>        } else </a:t>
            </a:r>
            <a:r>
              <a:rPr lang="en-US" altLang="zh-CN" sz="2400" dirty="0" err="1" smtClean="0"/>
              <a:t>FindIt</a:t>
            </a:r>
            <a:r>
              <a:rPr lang="en-US" altLang="zh-CN" sz="2400" dirty="0" smtClean="0"/>
              <a:t>(n3);</a:t>
            </a:r>
          </a:p>
          <a:p>
            <a:r>
              <a:rPr lang="en-US" altLang="zh-CN" sz="2400" dirty="0"/>
              <a:t> </a:t>
            </a:r>
            <a:r>
              <a:rPr lang="en-US" altLang="zh-CN" sz="2400" dirty="0" smtClean="0"/>
              <a:t>  }</a:t>
            </a:r>
          </a:p>
          <a:p>
            <a:r>
              <a:rPr lang="en-US" altLang="zh-CN" sz="2400" dirty="0" smtClean="0"/>
              <a:t>} </a:t>
            </a:r>
            <a:endParaRPr lang="zh-CN" altLang="en-US" sz="2400" dirty="0"/>
          </a:p>
        </p:txBody>
      </p:sp>
    </p:spTree>
    <p:extLst>
      <p:ext uri="{BB962C8B-B14F-4D97-AF65-F5344CB8AC3E}">
        <p14:creationId xmlns:p14="http://schemas.microsoft.com/office/powerpoint/2010/main" val="222399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到此为止，这个问题我们解决了吗？</a:t>
            </a:r>
          </a:p>
        </p:txBody>
      </p:sp>
      <p:sp>
        <p:nvSpPr>
          <p:cNvPr id="3" name="文本框 2"/>
          <p:cNvSpPr txBox="1">
            <a:spLocks noChangeArrowheads="1"/>
          </p:cNvSpPr>
          <p:nvPr/>
        </p:nvSpPr>
        <p:spPr bwMode="auto">
          <a:xfrm>
            <a:off x="5126038" y="1844675"/>
            <a:ext cx="19399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6000">
                <a:solidFill>
                  <a:srgbClr val="FF0000"/>
                </a:solidFill>
              </a:rPr>
              <a:t>No</a:t>
            </a:r>
            <a:r>
              <a:rPr lang="zh-CN" altLang="en-US" sz="6000">
                <a:solidFill>
                  <a:srgbClr val="FF0000"/>
                </a:solidFill>
              </a:rPr>
              <a:t>！</a:t>
            </a:r>
          </a:p>
        </p:txBody>
      </p:sp>
      <p:sp>
        <p:nvSpPr>
          <p:cNvPr id="4" name="文本框 3"/>
          <p:cNvSpPr txBox="1">
            <a:spLocks noChangeArrowheads="1"/>
          </p:cNvSpPr>
          <p:nvPr/>
        </p:nvSpPr>
        <p:spPr bwMode="auto">
          <a:xfrm>
            <a:off x="2259013" y="3573463"/>
            <a:ext cx="76739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a:t>我们还应该至少回答这些问题：</a:t>
            </a:r>
            <a:endParaRPr lang="en-US" altLang="zh-CN" sz="3600"/>
          </a:p>
          <a:p>
            <a:r>
              <a:rPr lang="en-US" altLang="zh-CN" sz="3600"/>
              <a:t>        </a:t>
            </a:r>
            <a:r>
              <a:rPr lang="zh-CN" altLang="en-US" sz="3600"/>
              <a:t>你能证明你的解法是正确的吗？</a:t>
            </a:r>
            <a:endParaRPr lang="en-US" altLang="zh-CN" sz="3600"/>
          </a:p>
          <a:p>
            <a:r>
              <a:rPr lang="en-US" altLang="zh-CN" sz="3600"/>
              <a:t>        </a:t>
            </a:r>
            <a:r>
              <a:rPr lang="zh-CN" altLang="en-US" sz="3600"/>
              <a:t>你能证明你的解法是最优的吗？</a:t>
            </a:r>
            <a:endParaRPr lang="en-US" altLang="zh-CN" sz="3600"/>
          </a:p>
          <a:p>
            <a:r>
              <a:rPr lang="en-US" altLang="zh-CN" sz="3600"/>
              <a:t>        </a:t>
            </a:r>
            <a:r>
              <a:rPr lang="zh-CN" altLang="en-US" sz="3600"/>
              <a:t>你能证明你的程序没有错误吗？</a:t>
            </a:r>
          </a:p>
        </p:txBody>
      </p:sp>
      <p:sp>
        <p:nvSpPr>
          <p:cNvPr id="5" name="日期占位符 3"/>
          <p:cNvSpPr>
            <a:spLocks noGrp="1"/>
          </p:cNvSpPr>
          <p:nvPr>
            <p:ph type="dt" sz="quarter" idx="10"/>
          </p:nvPr>
        </p:nvSpPr>
        <p:spPr/>
        <p:txBody>
          <a:bodyPr/>
          <a:lstStyle/>
          <a:p>
            <a:pPr>
              <a:defRPr/>
            </a:pPr>
            <a:fld id="{0D954688-95EF-4E9E-9D76-166A3A61CB8F}" type="datetime1">
              <a:rPr lang="en-US" altLang="zh-CN"/>
              <a:pPr>
                <a:defRPr/>
              </a:pPr>
              <a:t>10/10/2016</a:t>
            </a:fld>
            <a:endParaRPr lang="zh-CN" altLang="en-US"/>
          </a:p>
        </p:txBody>
      </p:sp>
    </p:spTree>
    <p:extLst>
      <p:ext uri="{BB962C8B-B14F-4D97-AF65-F5344CB8AC3E}">
        <p14:creationId xmlns:p14="http://schemas.microsoft.com/office/powerpoint/2010/main" val="698842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a:t>再</a:t>
            </a:r>
            <a:r>
              <a:rPr lang="zh-CN" altLang="en-US" sz="6000" dirty="0" smtClean="0"/>
              <a:t>一个互动游戏：</a:t>
            </a:r>
            <a:endParaRPr lang="zh-CN" altLang="en-US" sz="6000" dirty="0"/>
          </a:p>
        </p:txBody>
      </p:sp>
      <p:sp>
        <p:nvSpPr>
          <p:cNvPr id="3" name="内容占位符 2"/>
          <p:cNvSpPr>
            <a:spLocks noGrp="1"/>
          </p:cNvSpPr>
          <p:nvPr>
            <p:ph idx="1"/>
          </p:nvPr>
        </p:nvSpPr>
        <p:spPr>
          <a:xfrm>
            <a:off x="623392" y="1720232"/>
            <a:ext cx="10945216" cy="4686300"/>
          </a:xfrm>
        </p:spPr>
        <p:txBody>
          <a:bodyPr>
            <a:normAutofit/>
          </a:bodyPr>
          <a:lstStyle/>
          <a:p>
            <a:r>
              <a:rPr lang="zh-CN" altLang="en-US" sz="4800" dirty="0" smtClean="0"/>
              <a:t>统计到场人数：</a:t>
            </a:r>
            <a:endParaRPr lang="en-US" altLang="zh-CN" sz="4800" dirty="0" smtClean="0"/>
          </a:p>
          <a:p>
            <a:pPr lvl="1"/>
            <a:r>
              <a:rPr lang="en-US" altLang="zh-CN" sz="4400" dirty="0"/>
              <a:t>0</a:t>
            </a:r>
            <a:r>
              <a:rPr lang="zh-CN" altLang="en-US" sz="4400" dirty="0" smtClean="0"/>
              <a:t>，</a:t>
            </a:r>
            <a:r>
              <a:rPr lang="zh-CN" altLang="en-US" sz="4400" dirty="0"/>
              <a:t>所有人都站起来，每个人都握有一个数字：</a:t>
            </a:r>
            <a:r>
              <a:rPr lang="en-US" altLang="zh-CN" sz="4400" dirty="0"/>
              <a:t>1</a:t>
            </a:r>
          </a:p>
          <a:p>
            <a:pPr lvl="1"/>
            <a:r>
              <a:rPr lang="en-US" altLang="zh-CN" sz="4400" dirty="0"/>
              <a:t>1</a:t>
            </a:r>
            <a:r>
              <a:rPr lang="zh-CN" altLang="en-US" sz="4400" dirty="0"/>
              <a:t>，每两个人组成一组，将手中数字相加，并记住。其中一人坐下；</a:t>
            </a:r>
            <a:endParaRPr lang="en-US" altLang="zh-CN" sz="4400" dirty="0"/>
          </a:p>
          <a:p>
            <a:pPr lvl="1"/>
            <a:r>
              <a:rPr lang="en-US" altLang="zh-CN" sz="4400" dirty="0"/>
              <a:t>2</a:t>
            </a:r>
            <a:r>
              <a:rPr lang="zh-CN" altLang="en-US" sz="4400" dirty="0"/>
              <a:t>，重复第一步，直到教室中只有一人；</a:t>
            </a:r>
            <a:endParaRPr lang="en-US" altLang="zh-CN" sz="4400" dirty="0"/>
          </a:p>
          <a:p>
            <a:pPr lvl="1"/>
            <a:r>
              <a:rPr lang="en-US" altLang="zh-CN" sz="4400" dirty="0"/>
              <a:t>3</a:t>
            </a:r>
            <a:r>
              <a:rPr lang="zh-CN" altLang="en-US" sz="4400" dirty="0"/>
              <a:t>，最后一人，大声报出数字；</a:t>
            </a:r>
          </a:p>
        </p:txBody>
      </p:sp>
    </p:spTree>
    <p:extLst>
      <p:ext uri="{BB962C8B-B14F-4D97-AF65-F5344CB8AC3E}">
        <p14:creationId xmlns:p14="http://schemas.microsoft.com/office/powerpoint/2010/main" val="1395686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7255</TotalTime>
  <Words>1894</Words>
  <Application>Microsoft Office PowerPoint</Application>
  <PresentationFormat>宽屏</PresentationFormat>
  <Paragraphs>195</Paragraphs>
  <Slides>24</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华文隶书</vt:lpstr>
      <vt:lpstr>华文新魏</vt:lpstr>
      <vt:lpstr>宋体</vt:lpstr>
      <vt:lpstr>Arial</vt:lpstr>
      <vt:lpstr>Calibri</vt:lpstr>
      <vt:lpstr>Calibri Light</vt:lpstr>
      <vt:lpstr>Times New Roman</vt:lpstr>
      <vt:lpstr>Wingdings</vt:lpstr>
      <vt:lpstr>Wingdings 2</vt:lpstr>
      <vt:lpstr>Office 主题</vt:lpstr>
      <vt:lpstr>计算思维 </vt:lpstr>
      <vt:lpstr>找假币---计算思维一例</vt:lpstr>
      <vt:lpstr>第一个解法</vt:lpstr>
      <vt:lpstr>第一个解法稍稍改进</vt:lpstr>
      <vt:lpstr>一个更好的办法</vt:lpstr>
      <vt:lpstr>我们为什么会这样思考来找到最快的方法？</vt:lpstr>
      <vt:lpstr>如何表达我们的这个思想？写个程序！</vt:lpstr>
      <vt:lpstr>到此为止，这个问题我们解决了吗？</vt:lpstr>
      <vt:lpstr>再一个互动游戏：</vt:lpstr>
      <vt:lpstr>这个游戏，给了我们什么启发？</vt:lpstr>
      <vt:lpstr>PowerPoint 演示文稿</vt:lpstr>
      <vt:lpstr>如何表达我们的解题过程呢？</vt:lpstr>
      <vt:lpstr>是什么导致了我们的独特视角？</vt:lpstr>
      <vt:lpstr>关于计算思维的一些理解</vt:lpstr>
      <vt:lpstr>1，计算思维是我们认知计算过程中积累的思考“模式”</vt:lpstr>
      <vt:lpstr>计算思维：抽象化+自动化：            三个层面的抽象过程及相应的自动化过程</vt:lpstr>
      <vt:lpstr>PowerPoint 演示文稿</vt:lpstr>
      <vt:lpstr>想以前想不到之事</vt:lpstr>
      <vt:lpstr>做以前做不到之事</vt:lpstr>
      <vt:lpstr>做以前做不好之事</vt:lpstr>
      <vt:lpstr>PowerPoint 演示文稿</vt:lpstr>
      <vt:lpstr>试图给出计算思维的定义</vt:lpstr>
      <vt:lpstr>结束语</vt:lpstr>
      <vt:lpstr>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陶先平</dc:creator>
  <cp:lastModifiedBy>Lenovo</cp:lastModifiedBy>
  <cp:revision>107</cp:revision>
  <dcterms:created xsi:type="dcterms:W3CDTF">2013-09-16T08:50:54Z</dcterms:created>
  <dcterms:modified xsi:type="dcterms:W3CDTF">2016-10-11T01:38:14Z</dcterms:modified>
</cp:coreProperties>
</file>