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8" r:id="rId17"/>
    <p:sldId id="273" r:id="rId18"/>
    <p:sldId id="271" r:id="rId19"/>
    <p:sldId id="272" r:id="rId20"/>
    <p:sldId id="274" r:id="rId21"/>
    <p:sldId id="276" r:id="rId22"/>
    <p:sldId id="277" r:id="rId23"/>
    <p:sldId id="275" r:id="rId24"/>
    <p:sldId id="265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64" autoAdjust="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ADBB7-4FA8-4247-BA0B-D08C2664CBA1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F5CB-8122-4ACA-85B2-B35768751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8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F5CB-8122-4ACA-85B2-B357687514B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34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F5CB-8122-4ACA-85B2-B357687514B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298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F5CB-8122-4ACA-85B2-B357687514B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42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F5CB-8122-4ACA-85B2-B357687514B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018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F5CB-8122-4ACA-85B2-B357687514B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183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F5CB-8122-4ACA-85B2-B357687514B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52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F5CB-8122-4ACA-85B2-B357687514B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25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F5CB-8122-4ACA-85B2-B357687514B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265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F5CB-8122-4ACA-85B2-B357687514B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438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4A53991-8536-4282-B27B-D0E895BCBB29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7A270D1-2906-476A-8477-40B06E12AA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3991-8536-4282-B27B-D0E895BCBB29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70D1-2906-476A-8477-40B06E12AA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3991-8536-4282-B27B-D0E895BCBB29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70D1-2906-476A-8477-40B06E12AA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4A53991-8536-4282-B27B-D0E895BCBB29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7A270D1-2906-476A-8477-40B06E12AA1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4A53991-8536-4282-B27B-D0E895BCBB29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7A270D1-2906-476A-8477-40B06E12AA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3991-8536-4282-B27B-D0E895BCBB29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70D1-2906-476A-8477-40B06E12AA1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3991-8536-4282-B27B-D0E895BCBB29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70D1-2906-476A-8477-40B06E12AA1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4A53991-8536-4282-B27B-D0E895BCBB29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7A270D1-2906-476A-8477-40B06E12AA1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3991-8536-4282-B27B-D0E895BCBB29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70D1-2906-476A-8477-40B06E12AA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4A53991-8536-4282-B27B-D0E895BCBB29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7A270D1-2906-476A-8477-40B06E12AA1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4A53991-8536-4282-B27B-D0E895BCBB29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7A270D1-2906-476A-8477-40B06E12AA1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4A53991-8536-4282-B27B-D0E895BCBB29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7A270D1-2906-476A-8477-40B06E12AA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计算思维导论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讲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模拟</a:t>
            </a:r>
            <a:r>
              <a:rPr lang="en-US" altLang="zh-CN" dirty="0" smtClean="0"/>
              <a:t>:</a:t>
            </a:r>
            <a:r>
              <a:rPr lang="zh-CN" altLang="en-US" dirty="0" smtClean="0"/>
              <a:t>新的研究手段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来自</a:t>
            </a:r>
            <a:r>
              <a:rPr lang="en-US" altLang="zh-CN" dirty="0" smtClean="0"/>
              <a:t>MIT</a:t>
            </a:r>
            <a:r>
              <a:rPr lang="zh-CN" altLang="en-US" dirty="0" smtClean="0"/>
              <a:t>的答案</a:t>
            </a:r>
            <a:endParaRPr lang="zh-CN" altLang="en-US" dirty="0"/>
          </a:p>
        </p:txBody>
      </p:sp>
      <p:pic>
        <p:nvPicPr>
          <p:cNvPr id="28674" name="Picture 2" descr="C:\Users\cdx\Pictures\610px-Game_of_life_glider_gun_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5810250" cy="1695450"/>
          </a:xfrm>
          <a:prstGeom prst="rect">
            <a:avLst/>
          </a:prstGeom>
          <a:noFill/>
        </p:spPr>
      </p:pic>
      <p:pic>
        <p:nvPicPr>
          <p:cNvPr id="28675" name="Picture 3" descr="C:\Users\cdx\Pictures\Gospers_glider_gun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861048"/>
            <a:ext cx="5256584" cy="2448272"/>
          </a:xfrm>
          <a:prstGeom prst="rect">
            <a:avLst/>
          </a:prstGeom>
          <a:noFill/>
        </p:spPr>
      </p:pic>
      <p:sp>
        <p:nvSpPr>
          <p:cNvPr id="6" name="圆角矩形 5"/>
          <p:cNvSpPr/>
          <p:nvPr/>
        </p:nvSpPr>
        <p:spPr>
          <a:xfrm>
            <a:off x="1547664" y="3645024"/>
            <a:ext cx="6624736" cy="2808312"/>
          </a:xfrm>
          <a:prstGeom prst="roundRect">
            <a:avLst/>
          </a:prstGeom>
          <a:noFill/>
          <a:ln w="57150" cmpd="tri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2636912"/>
            <a:ext cx="8140305" cy="18312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问题</a:t>
            </a:r>
            <a:r>
              <a:rPr lang="en-US" altLang="zh-CN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:</a:t>
            </a:r>
          </a:p>
          <a:p>
            <a:pPr algn="ctr">
              <a:spcBef>
                <a:spcPts val="600"/>
              </a:spcBef>
            </a:pPr>
            <a:r>
              <a:rPr lang="en-US" altLang="zh-CN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Life</a:t>
            </a:r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过程是可以预知的吗</a:t>
            </a:r>
            <a:r>
              <a:rPr lang="en-US" altLang="zh-CN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试试 </a:t>
            </a:r>
            <a:r>
              <a:rPr lang="en-US" altLang="zh-CN" dirty="0" smtClean="0"/>
              <a:t>Line of </a:t>
            </a:r>
            <a:r>
              <a:rPr lang="en-US" altLang="zh-CN" i="1" dirty="0" smtClean="0"/>
              <a:t>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有的很简单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我们已经知道</a:t>
            </a:r>
            <a:r>
              <a:rPr lang="en-US" altLang="zh-CN" dirty="0" smtClean="0"/>
              <a:t>,</a:t>
            </a:r>
            <a:r>
              <a:rPr lang="zh-CN" altLang="en-US" dirty="0" smtClean="0"/>
              <a:t> 当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=3, </a:t>
            </a:r>
            <a:r>
              <a:rPr lang="zh-CN" altLang="en-US" dirty="0" smtClean="0"/>
              <a:t>立即进入周期为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的“震荡”；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你试试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=4;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但是：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你试试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=7, </a:t>
            </a:r>
            <a:r>
              <a:rPr lang="zh-CN" altLang="en-US" dirty="0" smtClean="0"/>
              <a:t>或者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=10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=7</a:t>
            </a:r>
            <a:r>
              <a:rPr lang="zh-CN" altLang="en-US" dirty="0" smtClean="0"/>
              <a:t>到第</a:t>
            </a:r>
            <a:r>
              <a:rPr lang="en-US" altLang="zh-CN" dirty="0" smtClean="0"/>
              <a:t>14</a:t>
            </a:r>
            <a:r>
              <a:rPr lang="zh-CN" altLang="en-US" dirty="0" smtClean="0"/>
              <a:t>代进入的稳定状态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    称为</a:t>
            </a:r>
            <a:r>
              <a:rPr lang="en-US" altLang="zh-CN" dirty="0" smtClean="0"/>
              <a:t>”honey farm”</a:t>
            </a:r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设想一下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比较大</a:t>
            </a:r>
            <a:r>
              <a:rPr lang="en-US" altLang="zh-CN" dirty="0" smtClean="0"/>
              <a:t>…, </a:t>
            </a:r>
            <a:r>
              <a:rPr lang="zh-CN" altLang="en-US" dirty="0" smtClean="0"/>
              <a:t>更别提数学家最喜欢说的“当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趋向无穷大”了！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292080" y="2708920"/>
            <a:ext cx="1584176" cy="1584176"/>
            <a:chOff x="611560" y="4221088"/>
            <a:chExt cx="1584176" cy="1584176"/>
          </a:xfrm>
        </p:grpSpPr>
        <p:grpSp>
          <p:nvGrpSpPr>
            <p:cNvPr id="5" name="组合 93"/>
            <p:cNvGrpSpPr/>
            <p:nvPr/>
          </p:nvGrpSpPr>
          <p:grpSpPr>
            <a:xfrm>
              <a:off x="611560" y="4365104"/>
              <a:ext cx="1584176" cy="1296144"/>
              <a:chOff x="611560" y="4365104"/>
              <a:chExt cx="1584176" cy="1296144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611560" y="4365104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611560" y="4624333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611560" y="4883562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611560" y="5142791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611560" y="5402020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611560" y="5661248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94"/>
            <p:cNvGrpSpPr/>
            <p:nvPr/>
          </p:nvGrpSpPr>
          <p:grpSpPr>
            <a:xfrm rot="5400000">
              <a:off x="611560" y="4365104"/>
              <a:ext cx="1584176" cy="1296144"/>
              <a:chOff x="611560" y="4365104"/>
              <a:chExt cx="1584176" cy="1296144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611560" y="4365104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611560" y="4624333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611560" y="4883562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611560" y="5142791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611560" y="5402020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611560" y="5661248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组合 22"/>
          <p:cNvGrpSpPr/>
          <p:nvPr/>
        </p:nvGrpSpPr>
        <p:grpSpPr>
          <a:xfrm>
            <a:off x="5516754" y="3438108"/>
            <a:ext cx="921297" cy="144016"/>
            <a:chOff x="5508104" y="3420810"/>
            <a:chExt cx="921297" cy="144016"/>
          </a:xfrm>
        </p:grpSpPr>
        <p:sp>
          <p:nvSpPr>
            <p:cNvPr id="19" name="椭圆 18"/>
            <p:cNvSpPr/>
            <p:nvPr/>
          </p:nvSpPr>
          <p:spPr>
            <a:xfrm rot="5400000">
              <a:off x="5508104" y="3420810"/>
              <a:ext cx="144016" cy="1440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5400000">
              <a:off x="5767198" y="3420810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5400000">
              <a:off x="6026292" y="3420810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rot="5400000">
              <a:off x="6285385" y="3420810"/>
              <a:ext cx="144016" cy="1440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773555" y="3199523"/>
            <a:ext cx="398206" cy="651939"/>
            <a:chOff x="5765743" y="3183469"/>
            <a:chExt cx="398206" cy="651939"/>
          </a:xfrm>
        </p:grpSpPr>
        <p:sp>
          <p:nvSpPr>
            <p:cNvPr id="24" name="椭圆 23"/>
            <p:cNvSpPr/>
            <p:nvPr/>
          </p:nvSpPr>
          <p:spPr>
            <a:xfrm rot="5400000">
              <a:off x="5765743" y="3691392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5400000">
              <a:off x="5765743" y="3439364"/>
              <a:ext cx="144016" cy="1440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5400000">
              <a:off x="5765743" y="3187336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5400000">
              <a:off x="6019933" y="3687525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5400000">
              <a:off x="6019933" y="3435497"/>
              <a:ext cx="144016" cy="1440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5400000">
              <a:off x="6019933" y="3183469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535684" y="3184775"/>
            <a:ext cx="887514" cy="664076"/>
            <a:chOff x="5535684" y="3184775"/>
            <a:chExt cx="887514" cy="664076"/>
          </a:xfrm>
        </p:grpSpPr>
        <p:sp>
          <p:nvSpPr>
            <p:cNvPr id="33" name="椭圆 32"/>
            <p:cNvSpPr/>
            <p:nvPr/>
          </p:nvSpPr>
          <p:spPr>
            <a:xfrm>
              <a:off x="6022972" y="3704835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738123" y="3685456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6279182" y="3443117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6021238" y="3184775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765008" y="3192680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535684" y="3438773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形状稍微变化一点点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988840"/>
            <a:ext cx="1073731" cy="75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1988840"/>
            <a:ext cx="2480791" cy="62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4941168"/>
            <a:ext cx="1286495" cy="105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31840" y="4581128"/>
            <a:ext cx="439248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组合 8"/>
          <p:cNvGrpSpPr/>
          <p:nvPr/>
        </p:nvGrpSpPr>
        <p:grpSpPr>
          <a:xfrm>
            <a:off x="2411760" y="3140968"/>
            <a:ext cx="4752528" cy="1296144"/>
            <a:chOff x="2411760" y="3140968"/>
            <a:chExt cx="4752528" cy="1296144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411760" y="3140968"/>
              <a:ext cx="1440160" cy="1296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3851920" y="3429000"/>
              <a:ext cx="3312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甚至于寿命更短。</a:t>
              </a:r>
              <a:endParaRPr lang="zh-CN" alt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毁灭与创造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348880"/>
            <a:ext cx="8892480" cy="2725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箭头连接符 4"/>
          <p:cNvCxnSpPr/>
          <p:nvPr/>
        </p:nvCxnSpPr>
        <p:spPr>
          <a:xfrm flipH="1">
            <a:off x="1115616" y="2132856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15616" y="17728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个滑翔机接近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7380312" y="213285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44208" y="17728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发生碰撞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5652120" y="2204864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0" y="18448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产生形变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6156176" y="4797152"/>
            <a:ext cx="43204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00192" y="53012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彻底瓦解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3995936" y="4869160"/>
            <a:ext cx="43204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11960" y="53732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新形态成型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899592" y="4869160"/>
            <a:ext cx="43204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87624" y="537321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新的创造，</a:t>
            </a:r>
            <a:endParaRPr lang="en-US" altLang="zh-CN" dirty="0" smtClean="0"/>
          </a:p>
          <a:p>
            <a:r>
              <a:rPr lang="zh-CN" altLang="en-US" dirty="0" smtClean="0"/>
              <a:t>具有新的性质。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吞噬者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8352928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7344816" cy="208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2996953"/>
            <a:ext cx="7344816" cy="302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22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设想一下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我们身处一个已经发展了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代</a:t>
            </a:r>
            <a:r>
              <a:rPr lang="en-US" altLang="zh-CN" dirty="0" smtClean="0"/>
              <a:t>,</a:t>
            </a:r>
            <a:r>
              <a:rPr lang="zh-CN" altLang="en-US" dirty="0" smtClean="0"/>
              <a:t> 或者</a:t>
            </a:r>
            <a:r>
              <a:rPr lang="en-US" altLang="zh-CN" dirty="0" smtClean="0"/>
              <a:t>20000</a:t>
            </a:r>
            <a:r>
              <a:rPr lang="zh-CN" altLang="en-US" dirty="0" smtClean="0"/>
              <a:t>代</a:t>
            </a:r>
            <a:r>
              <a:rPr lang="en-US" altLang="zh-CN" dirty="0" smtClean="0"/>
              <a:t>,</a:t>
            </a:r>
            <a:r>
              <a:rPr lang="zh-CN" altLang="en-US" dirty="0" smtClean="0"/>
              <a:t>甚至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万代的一个格局之中</a:t>
            </a:r>
            <a:r>
              <a:rPr lang="en-US" altLang="zh-CN" dirty="0" smtClean="0"/>
              <a:t>…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我们并不知道“这个”</a:t>
            </a:r>
            <a:r>
              <a:rPr lang="en-US" altLang="zh-CN" dirty="0" smtClean="0"/>
              <a:t>Game</a:t>
            </a:r>
            <a:r>
              <a:rPr lang="zh-CN" altLang="en-US" dirty="0" smtClean="0"/>
              <a:t>的规则是什么</a:t>
            </a:r>
            <a:r>
              <a:rPr lang="en-US" altLang="zh-CN" dirty="0" smtClean="0"/>
              <a:t>…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只要我们观察，就会发现各种各样的“现象”</a:t>
            </a:r>
            <a:r>
              <a:rPr lang="en-US" altLang="zh-CN" dirty="0" smtClean="0"/>
              <a:t>…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我们似乎随时随地会碰到“意外”的东西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3748" y="5085184"/>
            <a:ext cx="7837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你遇到过这样的情景吗？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772816"/>
            <a:ext cx="7898316" cy="27392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/>
                <a:solidFill>
                  <a:schemeClr val="accent3"/>
                </a:solidFill>
              </a:rPr>
              <a:t>问题：</a:t>
            </a:r>
            <a:endParaRPr lang="en-US" altLang="zh-CN" sz="5400" b="1" dirty="0" smtClean="0">
              <a:ln/>
              <a:solidFill>
                <a:schemeClr val="accent3"/>
              </a:solidFill>
            </a:endParaRPr>
          </a:p>
          <a:p>
            <a:pPr algn="ctr">
              <a:spcBef>
                <a:spcPts val="1200"/>
              </a:spcBef>
            </a:pPr>
            <a:r>
              <a:rPr lang="zh-CN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我们是生活在一个</a:t>
            </a:r>
            <a:endParaRPr lang="en-US" altLang="zh-CN" sz="5400" b="1" cap="none" spc="0" dirty="0" smtClean="0">
              <a:ln/>
              <a:solidFill>
                <a:schemeClr val="accent3"/>
              </a:solidFill>
              <a:effectLst/>
            </a:endParaRPr>
          </a:p>
          <a:p>
            <a:pPr algn="ctr"/>
            <a:r>
              <a:rPr lang="en-US" altLang="zh-CN" sz="5400" b="1" dirty="0" smtClean="0">
                <a:ln/>
                <a:solidFill>
                  <a:schemeClr val="accent3"/>
                </a:solidFill>
              </a:rPr>
              <a:t>Game of Live </a:t>
            </a:r>
            <a:r>
              <a:rPr lang="zh-CN" altLang="en-US" sz="5400" b="1" dirty="0" smtClean="0">
                <a:ln/>
                <a:solidFill>
                  <a:schemeClr val="accent3"/>
                </a:solidFill>
              </a:rPr>
              <a:t>之中吗？</a:t>
            </a:r>
            <a:endParaRPr lang="en-US" altLang="zh-CN" sz="5400" b="1" cap="none" spc="0" dirty="0" smtClean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8" y="5085184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好莱坞大片的理想题材！</a:t>
            </a:r>
            <a:endParaRPr lang="zh-CN" altLang="en-US" sz="3200" dirty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可能的启示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我们人类一直在“不可知论”与相信某个“终极理论”两个极端之间摸索前行。</a:t>
            </a:r>
            <a:endParaRPr lang="en-US" altLang="zh-CN" dirty="0" smtClean="0"/>
          </a:p>
          <a:p>
            <a:r>
              <a:rPr lang="zh-CN" altLang="en-US" dirty="0" smtClean="0"/>
              <a:t>不要神化科学，也不要妖魔化“迷信”；两者的关键差别不</a:t>
            </a:r>
            <a:r>
              <a:rPr lang="zh-CN" altLang="en-US" dirty="0"/>
              <a:t>在</a:t>
            </a:r>
            <a:r>
              <a:rPr lang="zh-CN" altLang="en-US" dirty="0" smtClean="0"/>
              <a:t>于论点，而在于方法。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怎样才能不被“伪科学”所误导。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你现在应该理解为什么“模拟”在计算机时代是一个非常有用的科学研究手段，不管是自然科学还是社会科学。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机模拟</a:t>
            </a:r>
            <a:r>
              <a:rPr lang="en-US" altLang="zh-CN" dirty="0" smtClean="0"/>
              <a:t>:</a:t>
            </a:r>
            <a:r>
              <a:rPr lang="zh-CN" altLang="en-US" dirty="0" smtClean="0"/>
              <a:t> 科学证据的新概念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一个古生物学的例子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/>
              <a:t>问</a:t>
            </a:r>
            <a:r>
              <a:rPr lang="zh-CN" altLang="en-US" dirty="0" smtClean="0"/>
              <a:t>题</a:t>
            </a:r>
            <a:r>
              <a:rPr lang="en-US" altLang="zh-CN" dirty="0" smtClean="0"/>
              <a:t>:</a:t>
            </a:r>
            <a:r>
              <a:rPr lang="zh-CN" altLang="en-US" dirty="0" smtClean="0"/>
              <a:t> 为什么在生物进化过程中会出现某种</a:t>
            </a:r>
            <a:r>
              <a:rPr lang="zh-CN" altLang="en-US" dirty="0"/>
              <a:t>“</a:t>
            </a:r>
            <a:r>
              <a:rPr lang="zh-CN" altLang="en-US" dirty="0" smtClean="0"/>
              <a:t>现象”</a:t>
            </a:r>
            <a:endParaRPr lang="en-US" altLang="zh-CN" dirty="0" smtClean="0"/>
          </a:p>
          <a:p>
            <a:pPr lvl="1"/>
            <a:r>
              <a:rPr lang="zh-CN" altLang="en-US" dirty="0"/>
              <a:t>传</a:t>
            </a:r>
            <a:r>
              <a:rPr lang="zh-CN" altLang="en-US" dirty="0" smtClean="0"/>
              <a:t>统</a:t>
            </a:r>
            <a:r>
              <a:rPr lang="zh-CN" altLang="en-US" dirty="0"/>
              <a:t>方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2"/>
            <a:r>
              <a:rPr lang="zh-CN" altLang="en-US" dirty="0"/>
              <a:t>收</a:t>
            </a:r>
            <a:r>
              <a:rPr lang="zh-CN" altLang="en-US" dirty="0" smtClean="0"/>
              <a:t>集化石：化石很稀少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基于分析的假设</a:t>
            </a:r>
            <a:endParaRPr lang="en-US" altLang="zh-CN" dirty="0"/>
          </a:p>
          <a:p>
            <a:pPr lvl="1"/>
            <a:r>
              <a:rPr lang="zh-CN" altLang="en-US" dirty="0" smtClean="0"/>
              <a:t>计算机模拟</a:t>
            </a:r>
            <a:endParaRPr lang="en-US" altLang="zh-CN" dirty="0" smtClean="0"/>
          </a:p>
          <a:p>
            <a:pPr lvl="2"/>
            <a:r>
              <a:rPr lang="zh-CN" altLang="en-US" dirty="0"/>
              <a:t>模</a:t>
            </a:r>
            <a:r>
              <a:rPr lang="zh-CN" altLang="en-US" dirty="0" smtClean="0"/>
              <a:t>型的</a:t>
            </a:r>
            <a:r>
              <a:rPr lang="zh-CN" altLang="en-US" dirty="0"/>
              <a:t>建</a:t>
            </a:r>
            <a:r>
              <a:rPr lang="zh-CN" altLang="en-US" dirty="0" smtClean="0"/>
              <a:t>立：化石，已经得到普遍认可的知识</a:t>
            </a:r>
            <a:endParaRPr lang="en-US" altLang="zh-CN" dirty="0" smtClean="0"/>
          </a:p>
          <a:p>
            <a:pPr lvl="2"/>
            <a:r>
              <a:rPr lang="zh-CN" altLang="en-US" dirty="0"/>
              <a:t>计算</a:t>
            </a:r>
            <a:r>
              <a:rPr lang="zh-CN" altLang="en-US" dirty="0" smtClean="0"/>
              <a:t>机</a:t>
            </a:r>
            <a:r>
              <a:rPr lang="zh-CN" altLang="en-US" dirty="0"/>
              <a:t>实</a:t>
            </a:r>
            <a:r>
              <a:rPr lang="zh-CN" altLang="en-US" dirty="0" smtClean="0"/>
              <a:t>现</a:t>
            </a:r>
            <a:r>
              <a:rPr lang="zh-CN" altLang="en-US" dirty="0"/>
              <a:t>模</a:t>
            </a:r>
            <a:r>
              <a:rPr lang="zh-CN" altLang="en-US" dirty="0" smtClean="0"/>
              <a:t>拟</a:t>
            </a:r>
            <a:r>
              <a:rPr lang="zh-CN" altLang="en-US" dirty="0"/>
              <a:t>系</a:t>
            </a:r>
            <a:r>
              <a:rPr lang="zh-CN" altLang="en-US" dirty="0" smtClean="0"/>
              <a:t>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分析数据：数据可以足够多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35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模拟的基本周期与相关技术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8208911" cy="489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一个例子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模拟人的行为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1772816"/>
            <a:ext cx="16561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个人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基于情绪与本能的高层次决策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具体的决策</a:t>
            </a:r>
            <a:r>
              <a:rPr lang="en-US" altLang="zh-CN" sz="2000" dirty="0" smtClean="0"/>
              <a:t>;</a:t>
            </a:r>
          </a:p>
          <a:p>
            <a:r>
              <a:rPr lang="zh-CN" altLang="en-US" sz="2000" dirty="0" smtClean="0"/>
              <a:t>短期的情绪因素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条件反射</a:t>
            </a:r>
            <a:r>
              <a:rPr lang="en-US" altLang="zh-CN" sz="2000" dirty="0" smtClean="0"/>
              <a:t>;</a:t>
            </a:r>
          </a:p>
          <a:p>
            <a:r>
              <a:rPr lang="zh-CN" altLang="en-US" sz="2000" dirty="0" smtClean="0"/>
              <a:t>心理与运动反射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51920" y="1772816"/>
            <a:ext cx="16561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人群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交互行为</a:t>
            </a:r>
            <a:r>
              <a:rPr lang="en-US" altLang="zh-CN" sz="2000" dirty="0" smtClean="0"/>
              <a:t>;</a:t>
            </a:r>
          </a:p>
          <a:p>
            <a:r>
              <a:rPr lang="zh-CN" altLang="en-US" sz="2000" dirty="0" smtClean="0"/>
              <a:t>集体智能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社会影响</a:t>
            </a:r>
            <a:r>
              <a:rPr lang="en-US" altLang="zh-CN" sz="2000" dirty="0" smtClean="0"/>
              <a:t>;</a:t>
            </a:r>
          </a:p>
          <a:p>
            <a:r>
              <a:rPr lang="zh-CN" altLang="en-US" sz="2000" dirty="0" smtClean="0"/>
              <a:t>群体情绪</a:t>
            </a:r>
            <a:r>
              <a:rPr lang="en-US" altLang="zh-CN" sz="2000" dirty="0" smtClean="0"/>
              <a:t>;</a:t>
            </a:r>
          </a:p>
          <a:p>
            <a:r>
              <a:rPr lang="zh-CN" altLang="en-US" sz="2000" dirty="0" smtClean="0"/>
              <a:t>合作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物理与生理互动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940152" y="1772816"/>
            <a:ext cx="16561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社会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文化与政治情势的变化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基于沟通的模型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人口动态</a:t>
            </a:r>
            <a:endParaRPr lang="zh-CN" altLang="en-US" sz="20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83568" y="2276872"/>
            <a:ext cx="770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563888" y="1700808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508104" y="1700808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546030" y="1747644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7544" y="486916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物理层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32964" y="3690983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战术层</a:t>
            </a:r>
            <a:endParaRPr lang="zh-CN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19073" y="252934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战略层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相应的应用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1772816"/>
            <a:ext cx="16561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个人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虚拟人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路径选择</a:t>
            </a:r>
            <a:r>
              <a:rPr lang="en-US" altLang="zh-CN" sz="2000" dirty="0" smtClean="0"/>
              <a:t>;</a:t>
            </a:r>
          </a:p>
          <a:p>
            <a:r>
              <a:rPr lang="zh-CN" altLang="en-US" sz="2000" dirty="0" smtClean="0"/>
              <a:t>避障</a:t>
            </a:r>
            <a:r>
              <a:rPr lang="en-US" altLang="zh-CN" sz="2000" dirty="0" smtClean="0"/>
              <a:t>;</a:t>
            </a:r>
          </a:p>
          <a:p>
            <a:r>
              <a:rPr lang="zh-CN" altLang="en-US" sz="2000" dirty="0" smtClean="0"/>
              <a:t>过程性任务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响应时间</a:t>
            </a:r>
            <a:r>
              <a:rPr lang="en-US" altLang="zh-CN" sz="2000" dirty="0" smtClean="0"/>
              <a:t>;</a:t>
            </a:r>
          </a:p>
          <a:p>
            <a:r>
              <a:rPr lang="zh-CN" altLang="en-US" sz="2000" dirty="0" smtClean="0"/>
              <a:t>技能测试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51920" y="1772816"/>
            <a:ext cx="16561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人群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经济行为</a:t>
            </a:r>
            <a:r>
              <a:rPr lang="en-US" altLang="zh-CN" sz="2000" dirty="0" smtClean="0"/>
              <a:t>;</a:t>
            </a:r>
          </a:p>
          <a:p>
            <a:r>
              <a:rPr lang="zh-CN" altLang="en-US" sz="2000" dirty="0" smtClean="0"/>
              <a:t>金融市场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群体行为</a:t>
            </a:r>
            <a:r>
              <a:rPr lang="en-US" altLang="zh-CN" sz="2000" dirty="0" smtClean="0"/>
              <a:t>;</a:t>
            </a:r>
          </a:p>
          <a:p>
            <a:r>
              <a:rPr lang="zh-CN" altLang="en-US" sz="2000" dirty="0" smtClean="0"/>
              <a:t>交通</a:t>
            </a:r>
            <a:r>
              <a:rPr lang="en-US" altLang="zh-CN" sz="2000" dirty="0" smtClean="0"/>
              <a:t>;</a:t>
            </a:r>
          </a:p>
          <a:p>
            <a:r>
              <a:rPr lang="zh-CN" altLang="en-US" sz="2000" dirty="0" smtClean="0"/>
              <a:t>战争模拟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群体运动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940152" y="1772816"/>
            <a:ext cx="16561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社会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突发事件</a:t>
            </a:r>
            <a:r>
              <a:rPr lang="en-US" altLang="zh-CN" sz="2000" dirty="0" smtClean="0"/>
              <a:t>;</a:t>
            </a:r>
          </a:p>
          <a:p>
            <a:r>
              <a:rPr lang="zh-CN" altLang="en-US" sz="2000" dirty="0" smtClean="0"/>
              <a:t>特定措施后果的预测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民意模型</a:t>
            </a:r>
            <a:r>
              <a:rPr lang="en-US" altLang="zh-CN" sz="2000" dirty="0" smtClean="0"/>
              <a:t>;</a:t>
            </a:r>
          </a:p>
          <a:p>
            <a:r>
              <a:rPr lang="zh-CN" altLang="en-US" sz="2000" dirty="0" smtClean="0"/>
              <a:t>消费模型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疾病传播</a:t>
            </a:r>
            <a:r>
              <a:rPr lang="en-US" altLang="zh-CN" sz="2000" dirty="0" smtClean="0"/>
              <a:t>;</a:t>
            </a:r>
          </a:p>
          <a:p>
            <a:r>
              <a:rPr lang="zh-CN" altLang="en-US" sz="2000" dirty="0" smtClean="0"/>
              <a:t>人口构成</a:t>
            </a:r>
            <a:endParaRPr lang="zh-CN" altLang="en-US" sz="20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83568" y="2276872"/>
            <a:ext cx="770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563888" y="1700808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508104" y="1700808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546030" y="1747644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486916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物理层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32964" y="3690983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战术层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19073" y="252934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战略层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1340768"/>
            <a:ext cx="7601970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如果你</a:t>
            </a:r>
            <a:r>
              <a:rPr lang="zh-CN" alt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不是</a:t>
            </a:r>
            <a:r>
              <a:rPr lang="zh-CN" alt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计算机相关专业的</a:t>
            </a:r>
            <a:r>
              <a:rPr lang="en-US" altLang="zh-CN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zh-CN" altLang="en-US" sz="4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今后</a:t>
            </a:r>
            <a:r>
              <a:rPr lang="en-US" altLang="zh-CN" sz="4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,</a:t>
            </a:r>
            <a:r>
              <a:rPr lang="zh-CN" altLang="en-US" sz="4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你工作的顺利进展多半会依赖</a:t>
            </a:r>
            <a:r>
              <a:rPr lang="zh-CN" alt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于某种形式的计算机模拟</a:t>
            </a:r>
            <a:r>
              <a:rPr lang="en-US" altLang="zh-CN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;</a:t>
            </a:r>
          </a:p>
          <a:p>
            <a:pPr algn="ctr"/>
            <a:endParaRPr lang="en-US" altLang="zh-CN" sz="4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lang="zh-CN" alt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如果你</a:t>
            </a:r>
            <a:r>
              <a:rPr lang="zh-CN" alt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是</a:t>
            </a:r>
            <a:r>
              <a:rPr lang="zh-CN" alt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计算机相关专业的</a:t>
            </a:r>
            <a:r>
              <a:rPr lang="en-US" altLang="zh-CN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zh-CN" altLang="en-US" sz="4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今后你的工作很可能是与某个</a:t>
            </a:r>
            <a:endParaRPr lang="en-US" altLang="zh-CN" sz="4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lang="zh-CN" alt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应用领域的计算机模拟有关</a:t>
            </a:r>
            <a:r>
              <a:rPr lang="en-US" altLang="zh-CN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!</a:t>
            </a:r>
            <a:endParaRPr lang="zh-CN" altLang="en-US" sz="4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Wikepedia</a:t>
            </a:r>
            <a:r>
              <a:rPr lang="en-US" altLang="zh-CN" sz="1800" dirty="0" smtClean="0"/>
              <a:t>(en.wikipedia.org/wiki/</a:t>
            </a:r>
            <a:r>
              <a:rPr lang="en-US" altLang="zh-CN" sz="1800" dirty="0" err="1" smtClean="0"/>
              <a:t>Conway‘s_Game_of_Life</a:t>
            </a:r>
            <a:r>
              <a:rPr lang="zh-CN" altLang="en-US" sz="1800" b="1" dirty="0" smtClean="0"/>
              <a:t>）</a:t>
            </a:r>
            <a:r>
              <a:rPr lang="zh-CN" altLang="en-US" dirty="0" smtClean="0"/>
              <a:t>更多地了解</a:t>
            </a:r>
            <a:r>
              <a:rPr lang="en-US" altLang="zh-CN" dirty="0" smtClean="0"/>
              <a:t>Game of Life</a:t>
            </a:r>
            <a:r>
              <a:rPr lang="zh-CN" altLang="en-US" dirty="0" smtClean="0"/>
              <a:t>，并更深入地理解极简单的规则在模拟中可能产生的无限可能性。并试着考虑以下问题：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结合任何你感兴趣或者比较熟悉的领域</a:t>
            </a:r>
            <a:r>
              <a:rPr lang="en-US" altLang="zh-CN" dirty="0" smtClean="0"/>
              <a:t>,</a:t>
            </a:r>
            <a:r>
              <a:rPr lang="zh-CN" altLang="en-US" dirty="0" smtClean="0"/>
              <a:t> 通过设计一组简单的规则</a:t>
            </a:r>
            <a:r>
              <a:rPr lang="en-US" altLang="zh-CN" dirty="0" smtClean="0"/>
              <a:t>,</a:t>
            </a:r>
            <a:r>
              <a:rPr lang="zh-CN" altLang="en-US" dirty="0" smtClean="0"/>
              <a:t> 实现一种过程的模拟。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甚至于也可以考虑一些随机发生，但简单的“干扰”可以对过程产生一定的影响。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/>
          <a:lstStyle/>
          <a:p>
            <a:r>
              <a:rPr lang="en-US" altLang="zh-CN" dirty="0" smtClean="0"/>
              <a:t>Conway’s Game of Life</a:t>
            </a:r>
            <a:endParaRPr lang="zh-CN" altLang="en-US" dirty="0"/>
          </a:p>
        </p:txBody>
      </p:sp>
      <p:grpSp>
        <p:nvGrpSpPr>
          <p:cNvPr id="58" name="组合 57"/>
          <p:cNvGrpSpPr/>
          <p:nvPr/>
        </p:nvGrpSpPr>
        <p:grpSpPr>
          <a:xfrm>
            <a:off x="755576" y="1844824"/>
            <a:ext cx="4032448" cy="4032448"/>
            <a:chOff x="2483768" y="2132856"/>
            <a:chExt cx="4032448" cy="4032448"/>
          </a:xfrm>
        </p:grpSpPr>
        <p:grpSp>
          <p:nvGrpSpPr>
            <p:cNvPr id="49" name="组合 48"/>
            <p:cNvGrpSpPr/>
            <p:nvPr/>
          </p:nvGrpSpPr>
          <p:grpSpPr>
            <a:xfrm>
              <a:off x="2483768" y="2492896"/>
              <a:ext cx="4032448" cy="3240360"/>
              <a:chOff x="2483768" y="2492896"/>
              <a:chExt cx="4032448" cy="3240360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2483768" y="2492896"/>
                <a:ext cx="40324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2483768" y="3032956"/>
                <a:ext cx="40324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2483768" y="3573016"/>
                <a:ext cx="40324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2483768" y="4113076"/>
                <a:ext cx="40324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2483768" y="4653136"/>
                <a:ext cx="40324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2483768" y="5193196"/>
                <a:ext cx="40324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2483768" y="5733256"/>
                <a:ext cx="40324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/>
            <p:cNvGrpSpPr/>
            <p:nvPr/>
          </p:nvGrpSpPr>
          <p:grpSpPr>
            <a:xfrm rot="5400000">
              <a:off x="2591780" y="2528900"/>
              <a:ext cx="4032448" cy="3240360"/>
              <a:chOff x="2483768" y="2492896"/>
              <a:chExt cx="4032448" cy="3240360"/>
            </a:xfrm>
          </p:grpSpPr>
          <p:cxnSp>
            <p:nvCxnSpPr>
              <p:cNvPr id="51" name="直接连接符 50"/>
              <p:cNvCxnSpPr/>
              <p:nvPr/>
            </p:nvCxnSpPr>
            <p:spPr>
              <a:xfrm>
                <a:off x="2483768" y="2492896"/>
                <a:ext cx="40324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2483768" y="3032956"/>
                <a:ext cx="40324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2483768" y="3573016"/>
                <a:ext cx="40324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2483768" y="4113076"/>
                <a:ext cx="40324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2483768" y="4653136"/>
                <a:ext cx="40324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2483768" y="5193196"/>
                <a:ext cx="40324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2483768" y="5733256"/>
                <a:ext cx="40324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椭圆 58"/>
          <p:cNvSpPr/>
          <p:nvPr/>
        </p:nvSpPr>
        <p:spPr>
          <a:xfrm>
            <a:off x="1907704" y="3429000"/>
            <a:ext cx="288000" cy="28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2447764" y="3429000"/>
            <a:ext cx="288000" cy="28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2987824" y="3429000"/>
            <a:ext cx="288000" cy="28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C:\Users\cdx\Pictures\250px-John_H_Conway_2005_(cropped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052736"/>
            <a:ext cx="3175000" cy="264160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4077072"/>
            <a:ext cx="482453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3995936" y="5949280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</a:rPr>
              <a:t>His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Erdos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number is 1.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1556792"/>
            <a:ext cx="2592288" cy="792088"/>
          </a:xfrm>
          <a:prstGeom prst="rect">
            <a:avLst/>
          </a:prstGeom>
          <a:noFill/>
          <a:ln w="9525"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  <a:tileRect/>
            </a:gra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4288" y="2204864"/>
            <a:ext cx="1362075" cy="1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67600" cy="778098"/>
          </a:xfrm>
        </p:spPr>
        <p:txBody>
          <a:bodyPr/>
          <a:lstStyle/>
          <a:p>
            <a:r>
              <a:rPr lang="en-US" altLang="zh-CN" dirty="0" smtClean="0"/>
              <a:t>From “Line of 5” to “Traffic Lights” </a:t>
            </a:r>
            <a:endParaRPr lang="zh-CN" altLang="en-US" dirty="0"/>
          </a:p>
        </p:txBody>
      </p:sp>
      <p:grpSp>
        <p:nvGrpSpPr>
          <p:cNvPr id="131" name="组合 130"/>
          <p:cNvGrpSpPr/>
          <p:nvPr/>
        </p:nvGrpSpPr>
        <p:grpSpPr>
          <a:xfrm>
            <a:off x="251520" y="1196752"/>
            <a:ext cx="2592288" cy="2592288"/>
            <a:chOff x="683568" y="1844824"/>
            <a:chExt cx="2592288" cy="2592288"/>
          </a:xfrm>
        </p:grpSpPr>
        <p:cxnSp>
          <p:nvCxnSpPr>
            <p:cNvPr id="99" name="直接连接符 98"/>
            <p:cNvCxnSpPr/>
            <p:nvPr/>
          </p:nvCxnSpPr>
          <p:spPr>
            <a:xfrm>
              <a:off x="683568" y="1988840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683568" y="22448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683568" y="2500896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683568" y="2756924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683568" y="3012952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683568" y="3268980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683568" y="352500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683568" y="3781036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683568" y="4037064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683568" y="4293096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rot="5400000">
              <a:off x="1835696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rot="5400000">
              <a:off x="1579664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rot="5400000">
              <a:off x="1323636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rot="5400000">
              <a:off x="1067608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rot="5400000">
              <a:off x="811580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rot="5400000">
              <a:off x="555552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rot="5400000">
              <a:off x="299524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rot="5400000">
              <a:off x="43496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rot="5400000">
              <a:off x="-212532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rot="5400000">
              <a:off x="-468560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椭圆 131"/>
          <p:cNvSpPr/>
          <p:nvPr/>
        </p:nvSpPr>
        <p:spPr>
          <a:xfrm>
            <a:off x="971600" y="2420888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1979712" y="2420888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0" name="组合 259"/>
          <p:cNvGrpSpPr/>
          <p:nvPr/>
        </p:nvGrpSpPr>
        <p:grpSpPr>
          <a:xfrm>
            <a:off x="1223628" y="2420888"/>
            <a:ext cx="648072" cy="144016"/>
            <a:chOff x="1223628" y="2420888"/>
            <a:chExt cx="648072" cy="144016"/>
          </a:xfrm>
        </p:grpSpPr>
        <p:sp>
          <p:nvSpPr>
            <p:cNvPr id="134" name="椭圆 133"/>
            <p:cNvSpPr/>
            <p:nvPr/>
          </p:nvSpPr>
          <p:spPr>
            <a:xfrm>
              <a:off x="1727684" y="2420888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1475656" y="2420888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1223628" y="2420888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3131840" y="1196752"/>
            <a:ext cx="2592288" cy="2592288"/>
            <a:chOff x="683568" y="1844824"/>
            <a:chExt cx="2592288" cy="2592288"/>
          </a:xfrm>
        </p:grpSpPr>
        <p:cxnSp>
          <p:nvCxnSpPr>
            <p:cNvPr id="140" name="直接连接符 139"/>
            <p:cNvCxnSpPr/>
            <p:nvPr/>
          </p:nvCxnSpPr>
          <p:spPr>
            <a:xfrm>
              <a:off x="683568" y="1988840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683568" y="22448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683568" y="2500896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683568" y="2756924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683568" y="3012952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683568" y="3268980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683568" y="352500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683568" y="3781036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683568" y="4037064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683568" y="4293096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 rot="5400000">
              <a:off x="1835696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 rot="5400000">
              <a:off x="1579664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rot="5400000">
              <a:off x="1323636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 rot="5400000">
              <a:off x="1067608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 rot="5400000">
              <a:off x="811580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 rot="5400000">
              <a:off x="555552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 rot="5400000">
              <a:off x="299524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 rot="5400000">
              <a:off x="43496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 rot="5400000">
              <a:off x="-212532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5400000">
              <a:off x="-468560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椭圆 164"/>
          <p:cNvSpPr/>
          <p:nvPr/>
        </p:nvSpPr>
        <p:spPr>
          <a:xfrm>
            <a:off x="4088914" y="2687751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4598743" y="2174091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4638357" y="2687751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4103662" y="2174091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>
            <a:off x="4363636" y="2687751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4605250" y="2421689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4355537" y="2421689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4105825" y="2421689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4351203" y="2174091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4" name="组合 173"/>
          <p:cNvGrpSpPr/>
          <p:nvPr/>
        </p:nvGrpSpPr>
        <p:grpSpPr>
          <a:xfrm>
            <a:off x="5913167" y="1162910"/>
            <a:ext cx="2592288" cy="2592288"/>
            <a:chOff x="683568" y="1844824"/>
            <a:chExt cx="2592288" cy="2592288"/>
          </a:xfrm>
        </p:grpSpPr>
        <p:cxnSp>
          <p:nvCxnSpPr>
            <p:cNvPr id="175" name="直接连接符 174"/>
            <p:cNvCxnSpPr/>
            <p:nvPr/>
          </p:nvCxnSpPr>
          <p:spPr>
            <a:xfrm>
              <a:off x="683568" y="1988840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683568" y="22448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683568" y="2500896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683568" y="2756924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683568" y="3012952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683568" y="3268980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683568" y="352500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683568" y="3781036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683568" y="4037064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683568" y="4293096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 rot="5400000">
              <a:off x="1835696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 rot="5400000">
              <a:off x="1579664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 rot="5400000">
              <a:off x="1323636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rot="5400000">
              <a:off x="1067608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 rot="5400000">
              <a:off x="811580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 rot="5400000">
              <a:off x="555552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 rot="5400000">
              <a:off x="299524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 rot="5400000">
              <a:off x="43496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 rot="5400000">
              <a:off x="-212532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 rot="5400000">
              <a:off x="-468560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组合 224"/>
          <p:cNvGrpSpPr/>
          <p:nvPr/>
        </p:nvGrpSpPr>
        <p:grpSpPr>
          <a:xfrm>
            <a:off x="6623843" y="1894901"/>
            <a:ext cx="1172363" cy="1146907"/>
            <a:chOff x="6623843" y="1894901"/>
            <a:chExt cx="1172363" cy="1146907"/>
          </a:xfrm>
        </p:grpSpPr>
        <p:sp>
          <p:nvSpPr>
            <p:cNvPr id="195" name="椭圆 194"/>
            <p:cNvSpPr/>
            <p:nvPr/>
          </p:nvSpPr>
          <p:spPr>
            <a:xfrm>
              <a:off x="7141544" y="1894901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7391064" y="2126703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6871157" y="2155456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7652190" y="2402578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/>
            <p:nvPr/>
          </p:nvSpPr>
          <p:spPr>
            <a:xfrm>
              <a:off x="7382089" y="2646936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7141544" y="2897792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6910426" y="2650689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6623843" y="2393602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251520" y="3933056"/>
            <a:ext cx="2592288" cy="2592288"/>
            <a:chOff x="683568" y="1844824"/>
            <a:chExt cx="2592288" cy="2592288"/>
          </a:xfrm>
        </p:grpSpPr>
        <p:cxnSp>
          <p:nvCxnSpPr>
            <p:cNvPr id="205" name="直接连接符 204"/>
            <p:cNvCxnSpPr/>
            <p:nvPr/>
          </p:nvCxnSpPr>
          <p:spPr>
            <a:xfrm>
              <a:off x="683568" y="1988840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683568" y="22448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683568" y="2500896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683568" y="2756924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683568" y="3012952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683568" y="3268980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683568" y="352500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683568" y="3781036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683568" y="4037064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>
              <a:off x="683568" y="4293096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 rot="5400000">
              <a:off x="1835696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 rot="5400000">
              <a:off x="1579664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 rot="5400000">
              <a:off x="1323636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 rot="5400000">
              <a:off x="1067608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 rot="5400000">
              <a:off x="811580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 rot="5400000">
              <a:off x="555552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 rot="5400000">
              <a:off x="299524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 rot="5400000">
              <a:off x="43496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 rot="5400000">
              <a:off x="-212532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 rot="5400000">
              <a:off x="-468560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椭圆 226"/>
          <p:cNvSpPr/>
          <p:nvPr/>
        </p:nvSpPr>
        <p:spPr>
          <a:xfrm>
            <a:off x="1471759" y="4663406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721279" y="4895208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1201372" y="4923961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1982405" y="5171083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1712304" y="5415441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1471759" y="5666297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1240641" y="5419194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954058" y="5162107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1476573" y="4912947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1485874" y="5437066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1735572" y="5184663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1207674" y="5145852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9" name="组合 238"/>
          <p:cNvGrpSpPr/>
          <p:nvPr/>
        </p:nvGrpSpPr>
        <p:grpSpPr>
          <a:xfrm>
            <a:off x="3144549" y="3952721"/>
            <a:ext cx="2592288" cy="2592288"/>
            <a:chOff x="683568" y="1844824"/>
            <a:chExt cx="2592288" cy="2592288"/>
          </a:xfrm>
        </p:grpSpPr>
        <p:cxnSp>
          <p:nvCxnSpPr>
            <p:cNvPr id="240" name="直接连接符 239"/>
            <p:cNvCxnSpPr/>
            <p:nvPr/>
          </p:nvCxnSpPr>
          <p:spPr>
            <a:xfrm>
              <a:off x="683568" y="1988840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>
              <a:off x="683568" y="22448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683568" y="2500896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683568" y="2756924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>
              <a:off x="683568" y="3012952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>
              <a:off x="683568" y="3268980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683568" y="352500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683568" y="3781036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683568" y="4037064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>
              <a:off x="683568" y="4293096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 rot="5400000">
              <a:off x="1835696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rot="5400000">
              <a:off x="1579664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 rot="5400000">
              <a:off x="1323636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 rot="5400000">
              <a:off x="1067608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rot="5400000">
              <a:off x="811580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 rot="5400000">
              <a:off x="555552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 rot="5400000">
              <a:off x="299524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rot="5400000">
              <a:off x="43496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 rot="5400000">
              <a:off x="-212532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 rot="5400000">
              <a:off x="-468560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2" name="椭圆 261"/>
          <p:cNvSpPr/>
          <p:nvPr/>
        </p:nvSpPr>
        <p:spPr>
          <a:xfrm rot="5400000">
            <a:off x="4878820" y="5419737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 rot="5400000">
            <a:off x="4878820" y="5167709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 rot="5400000">
            <a:off x="4878820" y="4915681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 rot="5400000">
            <a:off x="3858285" y="5437666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 rot="5400000">
            <a:off x="3858285" y="5185638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 rot="5400000">
            <a:off x="3858285" y="4933610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4634890" y="5677252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4382862" y="5677252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4130834" y="5677252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4643274" y="4671465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4391246" y="4671465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4139218" y="4671465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7" name="组合 276"/>
          <p:cNvGrpSpPr/>
          <p:nvPr/>
        </p:nvGrpSpPr>
        <p:grpSpPr>
          <a:xfrm>
            <a:off x="5907413" y="3928140"/>
            <a:ext cx="2592288" cy="2592288"/>
            <a:chOff x="683568" y="1844824"/>
            <a:chExt cx="2592288" cy="2592288"/>
          </a:xfrm>
        </p:grpSpPr>
        <p:cxnSp>
          <p:nvCxnSpPr>
            <p:cNvPr id="278" name="直接连接符 277"/>
            <p:cNvCxnSpPr/>
            <p:nvPr/>
          </p:nvCxnSpPr>
          <p:spPr>
            <a:xfrm>
              <a:off x="683568" y="1988840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>
              <a:off x="683568" y="22448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>
              <a:off x="683568" y="2500896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>
              <a:off x="683568" y="2756924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>
              <a:off x="683568" y="3012952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>
              <a:off x="683568" y="3268980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>
              <a:off x="683568" y="352500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>
              <a:off x="683568" y="3781036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>
              <a:off x="683568" y="4037064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>
              <a:off x="683568" y="4293096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 rot="5400000">
              <a:off x="1835696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 rot="5400000">
              <a:off x="1579664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 rot="5400000">
              <a:off x="1323636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 rot="5400000">
              <a:off x="1067608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 rot="5400000">
              <a:off x="811580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 rot="5400000">
              <a:off x="555552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 rot="5400000">
              <a:off x="299524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 rot="5400000">
              <a:off x="43496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 rot="5400000">
              <a:off x="-212532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 rot="5400000">
              <a:off x="-468560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8" name="椭圆 297"/>
          <p:cNvSpPr/>
          <p:nvPr/>
        </p:nvSpPr>
        <p:spPr>
          <a:xfrm rot="5400000">
            <a:off x="7641684" y="5395156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 rot="5400000">
            <a:off x="7641684" y="5161686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 rot="5400000">
            <a:off x="7641684" y="4891100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 rot="5400000">
            <a:off x="6621149" y="5413085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 rot="5400000">
            <a:off x="6621149" y="5161686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 rot="5400000">
            <a:off x="6621149" y="4909029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7397754" y="5652671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7145726" y="5652671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6893698" y="5652671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7406138" y="4646884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7154110" y="4646884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6902082" y="4646884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7403487" y="5161686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椭圆 310"/>
          <p:cNvSpPr/>
          <p:nvPr/>
        </p:nvSpPr>
        <p:spPr>
          <a:xfrm>
            <a:off x="7128132" y="5422583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6917076" y="5161686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7128132" y="4910143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 rot="5400000">
            <a:off x="7128132" y="5920338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 rot="5400000">
            <a:off x="7927677" y="5161686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 rot="5400000">
            <a:off x="6374466" y="5161686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 rot="5400000">
            <a:off x="7128132" y="4391788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TextBox 317"/>
          <p:cNvSpPr txBox="1"/>
          <p:nvPr/>
        </p:nvSpPr>
        <p:spPr>
          <a:xfrm>
            <a:off x="251520" y="3429000"/>
            <a:ext cx="144016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Generation 0</a:t>
            </a:r>
            <a:endParaRPr lang="zh-CN" altLang="en-US" sz="1400" b="1" dirty="0"/>
          </a:p>
        </p:txBody>
      </p:sp>
      <p:sp>
        <p:nvSpPr>
          <p:cNvPr id="319" name="TextBox 318"/>
          <p:cNvSpPr txBox="1"/>
          <p:nvPr/>
        </p:nvSpPr>
        <p:spPr>
          <a:xfrm>
            <a:off x="3059832" y="3429000"/>
            <a:ext cx="144016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Generation 1</a:t>
            </a:r>
            <a:endParaRPr lang="zh-CN" altLang="en-US" sz="1400" b="1" dirty="0"/>
          </a:p>
        </p:txBody>
      </p:sp>
      <p:sp>
        <p:nvSpPr>
          <p:cNvPr id="320" name="TextBox 319"/>
          <p:cNvSpPr txBox="1"/>
          <p:nvPr/>
        </p:nvSpPr>
        <p:spPr>
          <a:xfrm>
            <a:off x="5940152" y="3356992"/>
            <a:ext cx="144016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Generation 2</a:t>
            </a:r>
            <a:endParaRPr lang="zh-CN" altLang="en-US" sz="1400" b="1" dirty="0"/>
          </a:p>
        </p:txBody>
      </p:sp>
      <p:sp>
        <p:nvSpPr>
          <p:cNvPr id="321" name="TextBox 320"/>
          <p:cNvSpPr txBox="1"/>
          <p:nvPr/>
        </p:nvSpPr>
        <p:spPr>
          <a:xfrm>
            <a:off x="251520" y="6237313"/>
            <a:ext cx="1368152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Generation3</a:t>
            </a:r>
            <a:endParaRPr lang="zh-CN" altLang="en-US" sz="1400" b="1" dirty="0" smtClean="0"/>
          </a:p>
        </p:txBody>
      </p:sp>
      <p:sp>
        <p:nvSpPr>
          <p:cNvPr id="322" name="TextBox 321"/>
          <p:cNvSpPr txBox="1"/>
          <p:nvPr/>
        </p:nvSpPr>
        <p:spPr>
          <a:xfrm>
            <a:off x="3059832" y="6237312"/>
            <a:ext cx="144016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Generation 4</a:t>
            </a:r>
            <a:endParaRPr lang="zh-CN" altLang="en-US" sz="1400" b="1" dirty="0" smtClean="0"/>
          </a:p>
        </p:txBody>
      </p:sp>
      <p:sp>
        <p:nvSpPr>
          <p:cNvPr id="323" name="TextBox 322"/>
          <p:cNvSpPr txBox="1"/>
          <p:nvPr/>
        </p:nvSpPr>
        <p:spPr>
          <a:xfrm>
            <a:off x="5868144" y="6237312"/>
            <a:ext cx="144016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Generation 5</a:t>
            </a:r>
            <a:endParaRPr lang="zh-CN" altLang="en-US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52928" cy="778098"/>
          </a:xfrm>
        </p:spPr>
        <p:txBody>
          <a:bodyPr/>
          <a:lstStyle/>
          <a:p>
            <a:r>
              <a:rPr lang="en-US" altLang="zh-CN" dirty="0" smtClean="0"/>
              <a:t>From “Line of 5” to “Traffic Lights”</a:t>
            </a:r>
            <a:r>
              <a:rPr lang="en-US" altLang="zh-CN" sz="2400" dirty="0" smtClean="0"/>
              <a:t>(cont.)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grpSp>
        <p:nvGrpSpPr>
          <p:cNvPr id="320" name="组合 319"/>
          <p:cNvGrpSpPr/>
          <p:nvPr/>
        </p:nvGrpSpPr>
        <p:grpSpPr>
          <a:xfrm>
            <a:off x="3995936" y="1124744"/>
            <a:ext cx="2592288" cy="2592288"/>
            <a:chOff x="3995936" y="1124744"/>
            <a:chExt cx="2592288" cy="2592288"/>
          </a:xfrm>
        </p:grpSpPr>
        <p:cxnSp>
          <p:nvCxnSpPr>
            <p:cNvPr id="99" name="直接连接符 98"/>
            <p:cNvCxnSpPr/>
            <p:nvPr/>
          </p:nvCxnSpPr>
          <p:spPr>
            <a:xfrm>
              <a:off x="3995936" y="1268760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3995936" y="152478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3995936" y="1780816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3995936" y="2036844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3995936" y="2292872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3995936" y="2548900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3995936" y="280492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3995936" y="3060956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3995936" y="3316984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3995936" y="3573016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rot="5400000">
              <a:off x="5148064" y="242088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rot="5400000">
              <a:off x="4892032" y="242088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rot="5400000">
              <a:off x="4636004" y="242088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rot="5400000">
              <a:off x="4379976" y="242088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rot="5400000">
              <a:off x="4123948" y="242088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rot="5400000">
              <a:off x="3867920" y="242088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rot="5400000">
              <a:off x="3611892" y="242088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rot="5400000">
              <a:off x="3355864" y="242088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rot="5400000">
              <a:off x="3099836" y="242088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rot="5400000">
              <a:off x="2843808" y="242088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椭圆 133"/>
          <p:cNvSpPr/>
          <p:nvPr/>
        </p:nvSpPr>
        <p:spPr>
          <a:xfrm>
            <a:off x="5492967" y="1601495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5240939" y="1601495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4988911" y="1601495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276"/>
          <p:cNvGrpSpPr/>
          <p:nvPr/>
        </p:nvGrpSpPr>
        <p:grpSpPr>
          <a:xfrm>
            <a:off x="395536" y="1196752"/>
            <a:ext cx="2592288" cy="2592288"/>
            <a:chOff x="683568" y="1844824"/>
            <a:chExt cx="2592288" cy="2592288"/>
          </a:xfrm>
        </p:grpSpPr>
        <p:cxnSp>
          <p:nvCxnSpPr>
            <p:cNvPr id="278" name="直接连接符 277"/>
            <p:cNvCxnSpPr/>
            <p:nvPr/>
          </p:nvCxnSpPr>
          <p:spPr>
            <a:xfrm>
              <a:off x="683568" y="1988840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>
              <a:off x="683568" y="22448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>
              <a:off x="683568" y="2500896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>
              <a:off x="683568" y="2756924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>
              <a:off x="683568" y="3012952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>
              <a:off x="683568" y="3268980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>
              <a:off x="683568" y="352500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>
              <a:off x="683568" y="3781036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>
              <a:off x="683568" y="4037064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>
              <a:off x="683568" y="4293096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 rot="5400000">
              <a:off x="1835696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 rot="5400000">
              <a:off x="1579664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 rot="5400000">
              <a:off x="1323636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 rot="5400000">
              <a:off x="1067608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 rot="5400000">
              <a:off x="811580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 rot="5400000">
              <a:off x="555552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 rot="5400000">
              <a:off x="299524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 rot="5400000">
              <a:off x="43496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 rot="5400000">
              <a:off x="-212532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 rot="5400000">
              <a:off x="-468560" y="314096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8" name="椭圆 297"/>
          <p:cNvSpPr/>
          <p:nvPr/>
        </p:nvSpPr>
        <p:spPr>
          <a:xfrm rot="5400000">
            <a:off x="2129807" y="2663768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 rot="5400000">
            <a:off x="2129807" y="2430298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 rot="5400000">
            <a:off x="2129807" y="2159712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 rot="5400000">
            <a:off x="1109272" y="2681697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 rot="5400000">
            <a:off x="1109272" y="2430298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 rot="5400000">
            <a:off x="1109272" y="2177641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1885877" y="2921283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1633849" y="2921283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1381821" y="2921283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1894261" y="1915496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1642233" y="1915496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1390205" y="1915496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1891610" y="2430298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椭圆 310"/>
          <p:cNvSpPr/>
          <p:nvPr/>
        </p:nvSpPr>
        <p:spPr>
          <a:xfrm>
            <a:off x="1616255" y="2691195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1405199" y="2430298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1616255" y="2178755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 rot="5400000">
            <a:off x="1616255" y="3188950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 rot="5400000">
            <a:off x="2415800" y="2430298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 rot="5400000">
            <a:off x="862589" y="2430298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 rot="5400000">
            <a:off x="1616255" y="1660400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2" name="组合 341"/>
          <p:cNvGrpSpPr/>
          <p:nvPr/>
        </p:nvGrpSpPr>
        <p:grpSpPr>
          <a:xfrm>
            <a:off x="4990645" y="3135328"/>
            <a:ext cx="648072" cy="144016"/>
            <a:chOff x="4990645" y="3135328"/>
            <a:chExt cx="648072" cy="144016"/>
          </a:xfrm>
        </p:grpSpPr>
        <p:sp>
          <p:nvSpPr>
            <p:cNvPr id="225" name="椭圆 224"/>
            <p:cNvSpPr/>
            <p:nvPr/>
          </p:nvSpPr>
          <p:spPr>
            <a:xfrm>
              <a:off x="5494701" y="3135328"/>
              <a:ext cx="144016" cy="1440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/>
            <p:nvPr/>
          </p:nvSpPr>
          <p:spPr>
            <a:xfrm>
              <a:off x="5242673" y="3135328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4990645" y="3135328"/>
              <a:ext cx="144016" cy="1440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1" name="椭圆 260"/>
          <p:cNvSpPr/>
          <p:nvPr/>
        </p:nvSpPr>
        <p:spPr>
          <a:xfrm rot="5400000">
            <a:off x="4468821" y="2600489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 rot="5400000">
            <a:off x="4468821" y="2348461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 rot="5400000">
            <a:off x="4468821" y="2096433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 rot="5400000">
            <a:off x="5985068" y="2611922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 rot="5400000">
            <a:off x="5985068" y="2359894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 rot="5400000">
            <a:off x="5985068" y="2107866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1" name="组合 320"/>
          <p:cNvGrpSpPr/>
          <p:nvPr/>
        </p:nvGrpSpPr>
        <p:grpSpPr>
          <a:xfrm>
            <a:off x="467544" y="4005064"/>
            <a:ext cx="2592288" cy="2592288"/>
            <a:chOff x="3995936" y="1124744"/>
            <a:chExt cx="2592288" cy="2592288"/>
          </a:xfrm>
        </p:grpSpPr>
        <p:cxnSp>
          <p:nvCxnSpPr>
            <p:cNvPr id="322" name="直接连接符 321"/>
            <p:cNvCxnSpPr/>
            <p:nvPr/>
          </p:nvCxnSpPr>
          <p:spPr>
            <a:xfrm>
              <a:off x="3995936" y="1268760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3995936" y="152478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3995936" y="1780816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3995936" y="2036844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3995936" y="2292872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3995936" y="2548900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>
              <a:off x="3995936" y="280492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>
              <a:off x="3995936" y="3060956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>
              <a:off x="3995936" y="3316984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>
              <a:off x="3995936" y="3573016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 rot="5400000">
              <a:off x="5148064" y="242088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 rot="5400000">
              <a:off x="4892032" y="242088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 rot="5400000">
              <a:off x="4636004" y="242088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 rot="5400000">
              <a:off x="4379976" y="242088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/>
            <p:nvPr/>
          </p:nvCxnSpPr>
          <p:spPr>
            <a:xfrm rot="5400000">
              <a:off x="4123948" y="242088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 rot="5400000">
              <a:off x="3867920" y="242088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/>
            <p:nvPr/>
          </p:nvCxnSpPr>
          <p:spPr>
            <a:xfrm rot="5400000">
              <a:off x="3611892" y="242088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/>
            <p:nvPr/>
          </p:nvCxnSpPr>
          <p:spPr>
            <a:xfrm rot="5400000">
              <a:off x="3355864" y="242088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>
            <a:xfrm rot="5400000">
              <a:off x="3099836" y="242088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>
            <a:xfrm rot="5400000">
              <a:off x="2843808" y="242088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7" name="组合 346"/>
          <p:cNvGrpSpPr/>
          <p:nvPr/>
        </p:nvGrpSpPr>
        <p:grpSpPr>
          <a:xfrm rot="5400000">
            <a:off x="1464312" y="4483357"/>
            <a:ext cx="648072" cy="144016"/>
            <a:chOff x="4990645" y="3135328"/>
            <a:chExt cx="648072" cy="144016"/>
          </a:xfrm>
        </p:grpSpPr>
        <p:sp>
          <p:nvSpPr>
            <p:cNvPr id="348" name="椭圆 347"/>
            <p:cNvSpPr/>
            <p:nvPr/>
          </p:nvSpPr>
          <p:spPr>
            <a:xfrm>
              <a:off x="5494701" y="3135328"/>
              <a:ext cx="144016" cy="1440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/>
            <p:nvPr/>
          </p:nvSpPr>
          <p:spPr>
            <a:xfrm>
              <a:off x="5242673" y="3135328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椭圆 349"/>
            <p:cNvSpPr/>
            <p:nvPr/>
          </p:nvSpPr>
          <p:spPr>
            <a:xfrm>
              <a:off x="4990645" y="3135328"/>
              <a:ext cx="144016" cy="1440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1" name="组合 350"/>
          <p:cNvGrpSpPr/>
          <p:nvPr/>
        </p:nvGrpSpPr>
        <p:grpSpPr>
          <a:xfrm>
            <a:off x="2195736" y="5229200"/>
            <a:ext cx="648072" cy="144016"/>
            <a:chOff x="4990645" y="3135328"/>
            <a:chExt cx="648072" cy="144016"/>
          </a:xfrm>
        </p:grpSpPr>
        <p:sp>
          <p:nvSpPr>
            <p:cNvPr id="352" name="椭圆 351"/>
            <p:cNvSpPr/>
            <p:nvPr/>
          </p:nvSpPr>
          <p:spPr>
            <a:xfrm>
              <a:off x="5494701" y="3135328"/>
              <a:ext cx="144016" cy="1440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椭圆 352"/>
            <p:cNvSpPr/>
            <p:nvPr/>
          </p:nvSpPr>
          <p:spPr>
            <a:xfrm>
              <a:off x="5242673" y="3135328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椭圆 353"/>
            <p:cNvSpPr/>
            <p:nvPr/>
          </p:nvSpPr>
          <p:spPr>
            <a:xfrm>
              <a:off x="4990645" y="3135328"/>
              <a:ext cx="144016" cy="1440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5" name="组合 354"/>
          <p:cNvGrpSpPr/>
          <p:nvPr/>
        </p:nvGrpSpPr>
        <p:grpSpPr>
          <a:xfrm>
            <a:off x="683568" y="5229200"/>
            <a:ext cx="648072" cy="144016"/>
            <a:chOff x="4990645" y="3135328"/>
            <a:chExt cx="648072" cy="144016"/>
          </a:xfrm>
        </p:grpSpPr>
        <p:sp>
          <p:nvSpPr>
            <p:cNvPr id="356" name="椭圆 355"/>
            <p:cNvSpPr/>
            <p:nvPr/>
          </p:nvSpPr>
          <p:spPr>
            <a:xfrm>
              <a:off x="5494701" y="3135328"/>
              <a:ext cx="144016" cy="1440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椭圆 356"/>
            <p:cNvSpPr/>
            <p:nvPr/>
          </p:nvSpPr>
          <p:spPr>
            <a:xfrm>
              <a:off x="5242673" y="3135328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椭圆 357"/>
            <p:cNvSpPr/>
            <p:nvPr/>
          </p:nvSpPr>
          <p:spPr>
            <a:xfrm>
              <a:off x="4990645" y="3135328"/>
              <a:ext cx="144016" cy="1440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9" name="组合 358"/>
          <p:cNvGrpSpPr/>
          <p:nvPr/>
        </p:nvGrpSpPr>
        <p:grpSpPr>
          <a:xfrm rot="5400000">
            <a:off x="1451052" y="6012100"/>
            <a:ext cx="648072" cy="144016"/>
            <a:chOff x="4990645" y="3135328"/>
            <a:chExt cx="648072" cy="144016"/>
          </a:xfrm>
        </p:grpSpPr>
        <p:sp>
          <p:nvSpPr>
            <p:cNvPr id="360" name="椭圆 359"/>
            <p:cNvSpPr/>
            <p:nvPr/>
          </p:nvSpPr>
          <p:spPr>
            <a:xfrm>
              <a:off x="5494701" y="3135328"/>
              <a:ext cx="144016" cy="1440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椭圆 360"/>
            <p:cNvSpPr/>
            <p:nvPr/>
          </p:nvSpPr>
          <p:spPr>
            <a:xfrm>
              <a:off x="5242673" y="3135328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椭圆 361"/>
            <p:cNvSpPr/>
            <p:nvPr/>
          </p:nvSpPr>
          <p:spPr>
            <a:xfrm>
              <a:off x="4990645" y="3135328"/>
              <a:ext cx="144016" cy="1440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3" name="组合 362"/>
          <p:cNvGrpSpPr/>
          <p:nvPr/>
        </p:nvGrpSpPr>
        <p:grpSpPr>
          <a:xfrm>
            <a:off x="3440394" y="3953099"/>
            <a:ext cx="2592288" cy="2592288"/>
            <a:chOff x="3995936" y="1124744"/>
            <a:chExt cx="2592288" cy="2592288"/>
          </a:xfrm>
        </p:grpSpPr>
        <p:cxnSp>
          <p:nvCxnSpPr>
            <p:cNvPr id="364" name="直接连接符 363"/>
            <p:cNvCxnSpPr/>
            <p:nvPr/>
          </p:nvCxnSpPr>
          <p:spPr>
            <a:xfrm>
              <a:off x="3995936" y="1268760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/>
            <p:nvPr/>
          </p:nvCxnSpPr>
          <p:spPr>
            <a:xfrm>
              <a:off x="3995936" y="152478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>
            <a:xfrm>
              <a:off x="3995936" y="1780816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>
              <a:off x="3995936" y="2036844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>
              <a:off x="3995936" y="2292872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>
              <a:off x="3995936" y="2548900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>
              <a:off x="3995936" y="280492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>
              <a:off x="3995936" y="3060956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>
              <a:off x="3995936" y="3316984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>
              <a:off x="3995936" y="3573016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 rot="5400000">
              <a:off x="5148064" y="242088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 rot="5400000">
              <a:off x="4892032" y="242088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>
            <a:xfrm rot="5400000">
              <a:off x="4636004" y="242088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 rot="5400000">
              <a:off x="4379976" y="242088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 rot="5400000">
              <a:off x="4123948" y="242088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 rot="5400000">
              <a:off x="3867920" y="242088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 rot="5400000">
              <a:off x="3611892" y="242088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 rot="5400000">
              <a:off x="3355864" y="242088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 rot="5400000">
              <a:off x="3099836" y="242088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 rot="5400000">
              <a:off x="2843808" y="2420888"/>
              <a:ext cx="259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4" name="椭圆 383"/>
          <p:cNvSpPr/>
          <p:nvPr/>
        </p:nvSpPr>
        <p:spPr>
          <a:xfrm>
            <a:off x="4937425" y="4429850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4685397" y="4429850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4433369" y="4429850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7" name="组合 386"/>
          <p:cNvGrpSpPr/>
          <p:nvPr/>
        </p:nvGrpSpPr>
        <p:grpSpPr>
          <a:xfrm>
            <a:off x="4435103" y="5963683"/>
            <a:ext cx="648072" cy="144016"/>
            <a:chOff x="4990645" y="3135328"/>
            <a:chExt cx="648072" cy="144016"/>
          </a:xfrm>
        </p:grpSpPr>
        <p:sp>
          <p:nvSpPr>
            <p:cNvPr id="388" name="椭圆 387"/>
            <p:cNvSpPr/>
            <p:nvPr/>
          </p:nvSpPr>
          <p:spPr>
            <a:xfrm>
              <a:off x="5494701" y="3135328"/>
              <a:ext cx="144016" cy="1440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椭圆 388"/>
            <p:cNvSpPr/>
            <p:nvPr/>
          </p:nvSpPr>
          <p:spPr>
            <a:xfrm>
              <a:off x="5242673" y="3135328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椭圆 389"/>
            <p:cNvSpPr/>
            <p:nvPr/>
          </p:nvSpPr>
          <p:spPr>
            <a:xfrm>
              <a:off x="4990645" y="3135328"/>
              <a:ext cx="144016" cy="1440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1" name="椭圆 390"/>
          <p:cNvSpPr/>
          <p:nvPr/>
        </p:nvSpPr>
        <p:spPr>
          <a:xfrm rot="5400000">
            <a:off x="3913279" y="5428844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 rot="5400000">
            <a:off x="3913279" y="5176816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3" name="椭圆 392"/>
          <p:cNvSpPr/>
          <p:nvPr/>
        </p:nvSpPr>
        <p:spPr>
          <a:xfrm rot="5400000">
            <a:off x="3913279" y="4924788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椭圆 393"/>
          <p:cNvSpPr/>
          <p:nvPr/>
        </p:nvSpPr>
        <p:spPr>
          <a:xfrm rot="5400000">
            <a:off x="5429526" y="5440277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 rot="5400000">
            <a:off x="5429526" y="5188249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 rot="5400000">
            <a:off x="5429526" y="4936221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TextBox 396"/>
          <p:cNvSpPr txBox="1"/>
          <p:nvPr/>
        </p:nvSpPr>
        <p:spPr>
          <a:xfrm>
            <a:off x="179512" y="3501009"/>
            <a:ext cx="144016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Generation 5</a:t>
            </a:r>
            <a:endParaRPr lang="zh-CN" altLang="en-US" sz="1400" b="1" dirty="0"/>
          </a:p>
        </p:txBody>
      </p:sp>
      <p:sp>
        <p:nvSpPr>
          <p:cNvPr id="398" name="TextBox 397"/>
          <p:cNvSpPr txBox="1"/>
          <p:nvPr/>
        </p:nvSpPr>
        <p:spPr>
          <a:xfrm>
            <a:off x="3707904" y="3429000"/>
            <a:ext cx="144016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Generation 6</a:t>
            </a:r>
            <a:endParaRPr lang="zh-CN" altLang="en-US" sz="1400" b="1" dirty="0" smtClean="0"/>
          </a:p>
        </p:txBody>
      </p:sp>
      <p:sp>
        <p:nvSpPr>
          <p:cNvPr id="399" name="TextBox 398"/>
          <p:cNvSpPr txBox="1"/>
          <p:nvPr/>
        </p:nvSpPr>
        <p:spPr>
          <a:xfrm>
            <a:off x="179512" y="6309320"/>
            <a:ext cx="1460927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Generation 7</a:t>
            </a:r>
            <a:endParaRPr lang="zh-CN" altLang="en-US" sz="1400" b="1" dirty="0"/>
          </a:p>
        </p:txBody>
      </p:sp>
      <p:sp>
        <p:nvSpPr>
          <p:cNvPr id="400" name="TextBox 399"/>
          <p:cNvSpPr txBox="1"/>
          <p:nvPr/>
        </p:nvSpPr>
        <p:spPr>
          <a:xfrm>
            <a:off x="3275856" y="6309320"/>
            <a:ext cx="1460927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Generation8</a:t>
            </a:r>
            <a:endParaRPr lang="zh-CN" altLang="en-US" sz="1400" b="1" dirty="0"/>
          </a:p>
        </p:txBody>
      </p:sp>
      <p:sp>
        <p:nvSpPr>
          <p:cNvPr id="401" name="TextBox 400"/>
          <p:cNvSpPr txBox="1"/>
          <p:nvPr/>
        </p:nvSpPr>
        <p:spPr>
          <a:xfrm>
            <a:off x="6372200" y="4581128"/>
            <a:ext cx="1584176" cy="1477328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注意</a:t>
            </a:r>
            <a:r>
              <a:rPr lang="en-US" altLang="zh-CN" dirty="0" smtClean="0">
                <a:latin typeface="+mn-ea"/>
              </a:rPr>
              <a:t>:</a:t>
            </a:r>
          </a:p>
          <a:p>
            <a:r>
              <a:rPr lang="zh-CN" altLang="en-US" dirty="0" smtClean="0">
                <a:latin typeface="+mn-ea"/>
              </a:rPr>
              <a:t>第</a:t>
            </a:r>
            <a:r>
              <a:rPr lang="en-US" altLang="zh-CN" dirty="0" smtClean="0">
                <a:latin typeface="+mn-ea"/>
              </a:rPr>
              <a:t>8</a:t>
            </a:r>
            <a:r>
              <a:rPr lang="zh-CN" altLang="en-US" dirty="0" smtClean="0">
                <a:latin typeface="+mn-ea"/>
              </a:rPr>
              <a:t>代与第</a:t>
            </a:r>
            <a:r>
              <a:rPr lang="en-US" altLang="zh-CN" dirty="0" smtClean="0">
                <a:latin typeface="+mn-ea"/>
              </a:rPr>
              <a:t>6</a:t>
            </a:r>
            <a:r>
              <a:rPr lang="zh-CN" altLang="en-US" dirty="0" smtClean="0">
                <a:latin typeface="+mn-ea"/>
              </a:rPr>
              <a:t>代完全一样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 就此进入“震荡”状态。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值得注意之处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从第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代开始，演化过程只被“规则”支配，完全不受其它影响。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0-player game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代的格局是可以设计的，显然对后面的过程有直接的影响。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Starting with Three Live Cells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356992"/>
            <a:ext cx="8352928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23528" y="1628800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考考你：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zh-CN" altLang="en-US" sz="2400" dirty="0" smtClean="0">
                <a:latin typeface="+mj-ea"/>
                <a:ea typeface="+mj-ea"/>
              </a:rPr>
              <a:t>你能否设计包含</a:t>
            </a:r>
            <a:r>
              <a:rPr lang="en-US" altLang="zh-CN" sz="2400" dirty="0" smtClean="0">
                <a:latin typeface="+mj-ea"/>
                <a:ea typeface="+mj-ea"/>
              </a:rPr>
              <a:t>3</a:t>
            </a:r>
            <a:r>
              <a:rPr lang="zh-CN" altLang="en-US" sz="2400" dirty="0" smtClean="0">
                <a:latin typeface="+mj-ea"/>
                <a:ea typeface="+mj-ea"/>
              </a:rPr>
              <a:t>个</a:t>
            </a:r>
            <a:r>
              <a:rPr lang="en-US" altLang="zh-CN" sz="2400" dirty="0" smtClean="0">
                <a:latin typeface="+mj-ea"/>
                <a:ea typeface="+mj-ea"/>
              </a:rPr>
              <a:t>live cells</a:t>
            </a:r>
            <a:r>
              <a:rPr lang="zh-CN" altLang="en-US" sz="2400" dirty="0" smtClean="0">
                <a:latin typeface="+mj-ea"/>
                <a:ea typeface="+mj-ea"/>
              </a:rPr>
              <a:t>的第</a:t>
            </a:r>
            <a:r>
              <a:rPr lang="en-US" altLang="zh-CN" sz="2400" dirty="0" smtClean="0">
                <a:latin typeface="+mj-ea"/>
                <a:ea typeface="+mj-ea"/>
              </a:rPr>
              <a:t>0</a:t>
            </a:r>
            <a:r>
              <a:rPr lang="zh-CN" altLang="en-US" sz="2400" dirty="0" smtClean="0">
                <a:latin typeface="+mj-ea"/>
                <a:ea typeface="+mj-ea"/>
              </a:rPr>
              <a:t>代格局，分别满足以下条件：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zh-CN" altLang="en-US" sz="2400" dirty="0" smtClean="0">
                <a:latin typeface="+mj-ea"/>
                <a:ea typeface="+mj-ea"/>
              </a:rPr>
              <a:t>（</a:t>
            </a:r>
            <a:r>
              <a:rPr lang="en-US" altLang="zh-CN" sz="2400" dirty="0" smtClean="0">
                <a:latin typeface="+mj-ea"/>
                <a:ea typeface="+mj-ea"/>
              </a:rPr>
              <a:t>1</a:t>
            </a:r>
            <a:r>
              <a:rPr lang="zh-CN" altLang="en-US" sz="2400" dirty="0" smtClean="0">
                <a:latin typeface="+mj-ea"/>
                <a:ea typeface="+mj-ea"/>
              </a:rPr>
              <a:t>）永远震荡，周期为</a:t>
            </a:r>
            <a:r>
              <a:rPr lang="en-US" altLang="zh-CN" sz="2400" dirty="0" smtClean="0">
                <a:latin typeface="+mj-ea"/>
                <a:ea typeface="+mj-ea"/>
              </a:rPr>
              <a:t>2</a:t>
            </a:r>
            <a:r>
              <a:rPr lang="zh-CN" altLang="en-US" sz="2400" dirty="0" smtClean="0">
                <a:latin typeface="+mj-ea"/>
                <a:ea typeface="+mj-ea"/>
              </a:rPr>
              <a:t>；（</a:t>
            </a:r>
            <a:r>
              <a:rPr lang="en-US" altLang="zh-CN" sz="2400" dirty="0" smtClean="0">
                <a:latin typeface="+mj-ea"/>
                <a:ea typeface="+mj-ea"/>
              </a:rPr>
              <a:t>2</a:t>
            </a:r>
            <a:r>
              <a:rPr lang="zh-CN" altLang="en-US" sz="2400" dirty="0" smtClean="0">
                <a:latin typeface="+mj-ea"/>
                <a:ea typeface="+mj-ea"/>
              </a:rPr>
              <a:t>）第</a:t>
            </a:r>
            <a:r>
              <a:rPr lang="en-US" altLang="zh-CN" sz="2400" dirty="0" smtClean="0">
                <a:latin typeface="+mj-ea"/>
                <a:ea typeface="+mj-ea"/>
              </a:rPr>
              <a:t>2</a:t>
            </a:r>
            <a:r>
              <a:rPr lang="zh-CN" altLang="en-US" sz="2400" dirty="0" smtClean="0">
                <a:latin typeface="+mj-ea"/>
                <a:ea typeface="+mj-ea"/>
              </a:rPr>
              <a:t>代就全部死亡；（</a:t>
            </a:r>
            <a:r>
              <a:rPr lang="en-US" altLang="zh-CN" sz="2400" dirty="0" smtClean="0">
                <a:latin typeface="+mj-ea"/>
                <a:ea typeface="+mj-ea"/>
              </a:rPr>
              <a:t>3</a:t>
            </a:r>
            <a:r>
              <a:rPr lang="zh-CN" altLang="en-US" sz="2400" dirty="0" smtClean="0">
                <a:latin typeface="+mj-ea"/>
                <a:ea typeface="+mj-ea"/>
              </a:rPr>
              <a:t>）进入永远保持状态？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/>
          <a:lstStyle/>
          <a:p>
            <a:r>
              <a:rPr lang="zh-CN" altLang="en-US" dirty="0" smtClean="0"/>
              <a:t>飞船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滑翔机</a:t>
            </a:r>
            <a:endParaRPr lang="zh-CN" altLang="en-US" dirty="0"/>
          </a:p>
        </p:txBody>
      </p:sp>
      <p:pic>
        <p:nvPicPr>
          <p:cNvPr id="27650" name="Picture 2" descr="C:\Users\cdx\Pictures\Game_of_life_animated_glider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484784"/>
            <a:ext cx="2160240" cy="2160240"/>
          </a:xfrm>
          <a:prstGeom prst="rect">
            <a:avLst/>
          </a:prstGeom>
          <a:noFill/>
        </p:spPr>
      </p:pic>
      <p:pic>
        <p:nvPicPr>
          <p:cNvPr id="27651" name="Picture 3" descr="C:\Users\cdx\Pictures\Game_of_life_animated_LWSS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692696"/>
            <a:ext cx="3377526" cy="3024336"/>
          </a:xfrm>
          <a:prstGeom prst="rect">
            <a:avLst/>
          </a:prstGeom>
          <a:noFill/>
        </p:spPr>
      </p:pic>
      <p:grpSp>
        <p:nvGrpSpPr>
          <p:cNvPr id="102" name="组合 101"/>
          <p:cNvGrpSpPr/>
          <p:nvPr/>
        </p:nvGrpSpPr>
        <p:grpSpPr>
          <a:xfrm>
            <a:off x="117967" y="4480879"/>
            <a:ext cx="1584176" cy="1584176"/>
            <a:chOff x="611560" y="4221088"/>
            <a:chExt cx="1584176" cy="1584176"/>
          </a:xfrm>
        </p:grpSpPr>
        <p:grpSp>
          <p:nvGrpSpPr>
            <p:cNvPr id="94" name="组合 93"/>
            <p:cNvGrpSpPr/>
            <p:nvPr/>
          </p:nvGrpSpPr>
          <p:grpSpPr>
            <a:xfrm>
              <a:off x="611560" y="4365104"/>
              <a:ext cx="1584176" cy="1296144"/>
              <a:chOff x="611560" y="4365104"/>
              <a:chExt cx="1584176" cy="1296144"/>
            </a:xfrm>
          </p:grpSpPr>
          <p:cxnSp>
            <p:nvCxnSpPr>
              <p:cNvPr id="88" name="直接连接符 87"/>
              <p:cNvCxnSpPr/>
              <p:nvPr/>
            </p:nvCxnSpPr>
            <p:spPr>
              <a:xfrm>
                <a:off x="611560" y="4365104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611560" y="4624333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611560" y="4883562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611560" y="5142791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>
                <a:off x="611560" y="5402020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611560" y="5661248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组合 94"/>
            <p:cNvGrpSpPr/>
            <p:nvPr/>
          </p:nvGrpSpPr>
          <p:grpSpPr>
            <a:xfrm rot="5400000">
              <a:off x="611560" y="4365104"/>
              <a:ext cx="1584176" cy="1296144"/>
              <a:chOff x="611560" y="4365104"/>
              <a:chExt cx="1584176" cy="1296144"/>
            </a:xfrm>
          </p:grpSpPr>
          <p:cxnSp>
            <p:nvCxnSpPr>
              <p:cNvPr id="96" name="直接连接符 95"/>
              <p:cNvCxnSpPr/>
              <p:nvPr/>
            </p:nvCxnSpPr>
            <p:spPr>
              <a:xfrm>
                <a:off x="611560" y="4365104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611560" y="4624333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>
                <a:off x="611560" y="4883562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>
                <a:off x="611560" y="5142791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>
                <a:off x="611560" y="5402020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>
                <a:off x="611560" y="5661248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椭圆 102"/>
          <p:cNvSpPr/>
          <p:nvPr/>
        </p:nvSpPr>
        <p:spPr>
          <a:xfrm rot="5400000">
            <a:off x="843308" y="4692977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5400000">
            <a:off x="349105" y="4702387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 rot="5400000">
            <a:off x="565701" y="4961493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5400000">
            <a:off x="852570" y="4940381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5400000">
            <a:off x="597277" y="5224181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" name="组合 108"/>
          <p:cNvGrpSpPr/>
          <p:nvPr/>
        </p:nvGrpSpPr>
        <p:grpSpPr>
          <a:xfrm>
            <a:off x="1666548" y="5083828"/>
            <a:ext cx="1584176" cy="1584176"/>
            <a:chOff x="611560" y="4221088"/>
            <a:chExt cx="1584176" cy="1584176"/>
          </a:xfrm>
        </p:grpSpPr>
        <p:grpSp>
          <p:nvGrpSpPr>
            <p:cNvPr id="110" name="组合 93"/>
            <p:cNvGrpSpPr/>
            <p:nvPr/>
          </p:nvGrpSpPr>
          <p:grpSpPr>
            <a:xfrm>
              <a:off x="611560" y="4365104"/>
              <a:ext cx="1584176" cy="1296144"/>
              <a:chOff x="611560" y="4365104"/>
              <a:chExt cx="1584176" cy="1296144"/>
            </a:xfrm>
          </p:grpSpPr>
          <p:cxnSp>
            <p:nvCxnSpPr>
              <p:cNvPr id="118" name="直接连接符 117"/>
              <p:cNvCxnSpPr/>
              <p:nvPr/>
            </p:nvCxnSpPr>
            <p:spPr>
              <a:xfrm>
                <a:off x="611560" y="4365104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>
                <a:off x="611560" y="4624333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>
                <a:off x="611560" y="4883562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611560" y="5142791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>
                <a:off x="611560" y="5402020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611560" y="5661248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组合 94"/>
            <p:cNvGrpSpPr/>
            <p:nvPr/>
          </p:nvGrpSpPr>
          <p:grpSpPr>
            <a:xfrm rot="5400000">
              <a:off x="611560" y="4365104"/>
              <a:ext cx="1584176" cy="1296144"/>
              <a:chOff x="611560" y="4365104"/>
              <a:chExt cx="1584176" cy="1296144"/>
            </a:xfrm>
          </p:grpSpPr>
          <p:cxnSp>
            <p:nvCxnSpPr>
              <p:cNvPr id="112" name="直接连接符 111"/>
              <p:cNvCxnSpPr/>
              <p:nvPr/>
            </p:nvCxnSpPr>
            <p:spPr>
              <a:xfrm>
                <a:off x="611560" y="4365104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611560" y="4624333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611560" y="4883562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611560" y="5142791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611560" y="5402020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>
                <a:off x="611560" y="5661248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4" name="椭圆 123"/>
          <p:cNvSpPr/>
          <p:nvPr/>
        </p:nvSpPr>
        <p:spPr>
          <a:xfrm rot="5400000">
            <a:off x="2149878" y="5817298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 rot="5400000">
            <a:off x="2376365" y="5563506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 rot="5400000">
            <a:off x="2391113" y="5299769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 rot="5400000">
            <a:off x="2376365" y="5828977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 rot="5400000">
            <a:off x="1858437" y="5579988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9" name="组合 128"/>
          <p:cNvGrpSpPr/>
          <p:nvPr/>
        </p:nvGrpSpPr>
        <p:grpSpPr>
          <a:xfrm>
            <a:off x="3198646" y="4729868"/>
            <a:ext cx="1584176" cy="1584176"/>
            <a:chOff x="611560" y="4221088"/>
            <a:chExt cx="1584176" cy="1584176"/>
          </a:xfrm>
        </p:grpSpPr>
        <p:grpSp>
          <p:nvGrpSpPr>
            <p:cNvPr id="130" name="组合 93"/>
            <p:cNvGrpSpPr/>
            <p:nvPr/>
          </p:nvGrpSpPr>
          <p:grpSpPr>
            <a:xfrm>
              <a:off x="611560" y="4365104"/>
              <a:ext cx="1584176" cy="1296144"/>
              <a:chOff x="611560" y="4365104"/>
              <a:chExt cx="1584176" cy="1296144"/>
            </a:xfrm>
          </p:grpSpPr>
          <p:cxnSp>
            <p:nvCxnSpPr>
              <p:cNvPr id="138" name="直接连接符 137"/>
              <p:cNvCxnSpPr/>
              <p:nvPr/>
            </p:nvCxnSpPr>
            <p:spPr>
              <a:xfrm>
                <a:off x="611560" y="4365104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611560" y="4624333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611560" y="4883562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611560" y="5142791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611560" y="5402020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>
                <a:off x="611560" y="5661248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组合 94"/>
            <p:cNvGrpSpPr/>
            <p:nvPr/>
          </p:nvGrpSpPr>
          <p:grpSpPr>
            <a:xfrm rot="5400000">
              <a:off x="611560" y="4365104"/>
              <a:ext cx="1584176" cy="1296144"/>
              <a:chOff x="611560" y="4365104"/>
              <a:chExt cx="1584176" cy="1296144"/>
            </a:xfrm>
          </p:grpSpPr>
          <p:cxnSp>
            <p:nvCxnSpPr>
              <p:cNvPr id="132" name="直接连接符 131"/>
              <p:cNvCxnSpPr/>
              <p:nvPr/>
            </p:nvCxnSpPr>
            <p:spPr>
              <a:xfrm>
                <a:off x="611560" y="4365104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611560" y="4624333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611560" y="4883562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11560" y="5142791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611560" y="5402020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611560" y="5661248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4" name="椭圆 143"/>
          <p:cNvSpPr/>
          <p:nvPr/>
        </p:nvSpPr>
        <p:spPr>
          <a:xfrm rot="5400000">
            <a:off x="3922049" y="5198379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 rot="5400000">
            <a:off x="3932147" y="5455352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 rot="5400000">
            <a:off x="3660331" y="5465869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 rot="5400000">
            <a:off x="4187520" y="5213127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 rot="5400000">
            <a:off x="3669592" y="4960670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0" name="组合 149"/>
          <p:cNvGrpSpPr/>
          <p:nvPr/>
        </p:nvGrpSpPr>
        <p:grpSpPr>
          <a:xfrm>
            <a:off x="4747266" y="4346887"/>
            <a:ext cx="1584176" cy="1584176"/>
            <a:chOff x="611560" y="4221088"/>
            <a:chExt cx="1584176" cy="1584176"/>
          </a:xfrm>
        </p:grpSpPr>
        <p:grpSp>
          <p:nvGrpSpPr>
            <p:cNvPr id="151" name="组合 93"/>
            <p:cNvGrpSpPr/>
            <p:nvPr/>
          </p:nvGrpSpPr>
          <p:grpSpPr>
            <a:xfrm>
              <a:off x="611560" y="4365104"/>
              <a:ext cx="1584176" cy="1296144"/>
              <a:chOff x="611560" y="4365104"/>
              <a:chExt cx="1584176" cy="1296144"/>
            </a:xfrm>
          </p:grpSpPr>
          <p:cxnSp>
            <p:nvCxnSpPr>
              <p:cNvPr id="159" name="直接连接符 158"/>
              <p:cNvCxnSpPr/>
              <p:nvPr/>
            </p:nvCxnSpPr>
            <p:spPr>
              <a:xfrm>
                <a:off x="611560" y="4365104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611560" y="4624333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>
                <a:off x="611560" y="4883562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>
                <a:off x="611560" y="5142791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>
                <a:off x="611560" y="5402020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>
                <a:off x="611560" y="5661248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组合 94"/>
            <p:cNvGrpSpPr/>
            <p:nvPr/>
          </p:nvGrpSpPr>
          <p:grpSpPr>
            <a:xfrm rot="5400000">
              <a:off x="611560" y="4365104"/>
              <a:ext cx="1584176" cy="1296144"/>
              <a:chOff x="611560" y="4365104"/>
              <a:chExt cx="1584176" cy="1296144"/>
            </a:xfrm>
          </p:grpSpPr>
          <p:cxnSp>
            <p:nvCxnSpPr>
              <p:cNvPr id="153" name="直接连接符 152"/>
              <p:cNvCxnSpPr/>
              <p:nvPr/>
            </p:nvCxnSpPr>
            <p:spPr>
              <a:xfrm>
                <a:off x="611560" y="4365104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611560" y="4624333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611560" y="4883562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611560" y="5142791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>
                <a:off x="611560" y="5402020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>
                <a:off x="611560" y="5661248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5" name="椭圆 164"/>
          <p:cNvSpPr/>
          <p:nvPr/>
        </p:nvSpPr>
        <p:spPr>
          <a:xfrm rot="5400000">
            <a:off x="5732898" y="4810481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 rot="5400000">
            <a:off x="5754297" y="5069588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5400000">
            <a:off x="5454698" y="5076238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 rot="5400000">
            <a:off x="5240123" y="5071607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5400000">
            <a:off x="5467427" y="4559758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0" name="组合 169"/>
          <p:cNvGrpSpPr/>
          <p:nvPr/>
        </p:nvGrpSpPr>
        <p:grpSpPr>
          <a:xfrm>
            <a:off x="6369549" y="4746350"/>
            <a:ext cx="1584176" cy="1584176"/>
            <a:chOff x="611560" y="4221088"/>
            <a:chExt cx="1584176" cy="1584176"/>
          </a:xfrm>
        </p:grpSpPr>
        <p:grpSp>
          <p:nvGrpSpPr>
            <p:cNvPr id="171" name="组合 93"/>
            <p:cNvGrpSpPr/>
            <p:nvPr/>
          </p:nvGrpSpPr>
          <p:grpSpPr>
            <a:xfrm>
              <a:off x="611560" y="4365104"/>
              <a:ext cx="1584176" cy="1296144"/>
              <a:chOff x="611560" y="4365104"/>
              <a:chExt cx="1584176" cy="1296144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611560" y="4365104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/>
              <p:cNvCxnSpPr/>
              <p:nvPr/>
            </p:nvCxnSpPr>
            <p:spPr>
              <a:xfrm>
                <a:off x="611560" y="4624333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/>
              <p:cNvCxnSpPr/>
              <p:nvPr/>
            </p:nvCxnSpPr>
            <p:spPr>
              <a:xfrm>
                <a:off x="611560" y="4883562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>
                <a:off x="611560" y="5142791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/>
              <p:cNvCxnSpPr/>
              <p:nvPr/>
            </p:nvCxnSpPr>
            <p:spPr>
              <a:xfrm>
                <a:off x="611560" y="5402020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>
                <a:off x="611560" y="5661248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组合 94"/>
            <p:cNvGrpSpPr/>
            <p:nvPr/>
          </p:nvGrpSpPr>
          <p:grpSpPr>
            <a:xfrm rot="5400000">
              <a:off x="611560" y="4365104"/>
              <a:ext cx="1584176" cy="1296144"/>
              <a:chOff x="611560" y="4365104"/>
              <a:chExt cx="1584176" cy="1296144"/>
            </a:xfrm>
          </p:grpSpPr>
          <p:cxnSp>
            <p:nvCxnSpPr>
              <p:cNvPr id="173" name="直接连接符 172"/>
              <p:cNvCxnSpPr/>
              <p:nvPr/>
            </p:nvCxnSpPr>
            <p:spPr>
              <a:xfrm>
                <a:off x="611560" y="4365104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/>
              <p:nvPr/>
            </p:nvCxnSpPr>
            <p:spPr>
              <a:xfrm>
                <a:off x="611560" y="4624333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/>
              <p:nvPr/>
            </p:nvCxnSpPr>
            <p:spPr>
              <a:xfrm>
                <a:off x="611560" y="4883562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>
                <a:off x="611560" y="5142791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/>
              <p:nvPr/>
            </p:nvCxnSpPr>
            <p:spPr>
              <a:xfrm>
                <a:off x="611560" y="5402020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>
                <a:off x="611560" y="5661248"/>
                <a:ext cx="15841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椭圆 184"/>
          <p:cNvSpPr/>
          <p:nvPr/>
        </p:nvSpPr>
        <p:spPr>
          <a:xfrm rot="5400000">
            <a:off x="7370666" y="5211802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 rot="5400000">
            <a:off x="7377661" y="5466430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 rot="5400000">
            <a:off x="7089629" y="5466430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 rot="5400000">
            <a:off x="7099483" y="5722517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 rot="5400000">
            <a:off x="6848761" y="5221072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任意多边形 189"/>
          <p:cNvSpPr/>
          <p:nvPr/>
        </p:nvSpPr>
        <p:spPr>
          <a:xfrm>
            <a:off x="1115616" y="3933056"/>
            <a:ext cx="6002594" cy="1224116"/>
          </a:xfrm>
          <a:custGeom>
            <a:avLst/>
            <a:gdLst>
              <a:gd name="connsiteX0" fmla="*/ 0 w 6002594"/>
              <a:gd name="connsiteY0" fmla="*/ 722671 h 1224116"/>
              <a:gd name="connsiteX1" fmla="*/ 88490 w 6002594"/>
              <a:gd name="connsiteY1" fmla="*/ 707922 h 1224116"/>
              <a:gd name="connsiteX2" fmla="*/ 132735 w 6002594"/>
              <a:gd name="connsiteY2" fmla="*/ 693174 h 1224116"/>
              <a:gd name="connsiteX3" fmla="*/ 206477 w 6002594"/>
              <a:gd name="connsiteY3" fmla="*/ 678426 h 1224116"/>
              <a:gd name="connsiteX4" fmla="*/ 324464 w 6002594"/>
              <a:gd name="connsiteY4" fmla="*/ 634181 h 1224116"/>
              <a:gd name="connsiteX5" fmla="*/ 412955 w 6002594"/>
              <a:gd name="connsiteY5" fmla="*/ 604684 h 1224116"/>
              <a:gd name="connsiteX6" fmla="*/ 516194 w 6002594"/>
              <a:gd name="connsiteY6" fmla="*/ 575187 h 1224116"/>
              <a:gd name="connsiteX7" fmla="*/ 619432 w 6002594"/>
              <a:gd name="connsiteY7" fmla="*/ 545690 h 1224116"/>
              <a:gd name="connsiteX8" fmla="*/ 737419 w 6002594"/>
              <a:gd name="connsiteY8" fmla="*/ 486697 h 1224116"/>
              <a:gd name="connsiteX9" fmla="*/ 781664 w 6002594"/>
              <a:gd name="connsiteY9" fmla="*/ 457200 h 1224116"/>
              <a:gd name="connsiteX10" fmla="*/ 840658 w 6002594"/>
              <a:gd name="connsiteY10" fmla="*/ 442451 h 1224116"/>
              <a:gd name="connsiteX11" fmla="*/ 899652 w 6002594"/>
              <a:gd name="connsiteY11" fmla="*/ 412955 h 1224116"/>
              <a:gd name="connsiteX12" fmla="*/ 943897 w 6002594"/>
              <a:gd name="connsiteY12" fmla="*/ 398206 h 1224116"/>
              <a:gd name="connsiteX13" fmla="*/ 1061884 w 6002594"/>
              <a:gd name="connsiteY13" fmla="*/ 353961 h 1224116"/>
              <a:gd name="connsiteX14" fmla="*/ 1165123 w 6002594"/>
              <a:gd name="connsiteY14" fmla="*/ 309716 h 1224116"/>
              <a:gd name="connsiteX15" fmla="*/ 1297858 w 6002594"/>
              <a:gd name="connsiteY15" fmla="*/ 265471 h 1224116"/>
              <a:gd name="connsiteX16" fmla="*/ 1460090 w 6002594"/>
              <a:gd name="connsiteY16" fmla="*/ 221226 h 1224116"/>
              <a:gd name="connsiteX17" fmla="*/ 1519084 w 6002594"/>
              <a:gd name="connsiteY17" fmla="*/ 206477 h 1224116"/>
              <a:gd name="connsiteX18" fmla="*/ 1681316 w 6002594"/>
              <a:gd name="connsiteY18" fmla="*/ 176981 h 1224116"/>
              <a:gd name="connsiteX19" fmla="*/ 1814052 w 6002594"/>
              <a:gd name="connsiteY19" fmla="*/ 147484 h 1224116"/>
              <a:gd name="connsiteX20" fmla="*/ 1961535 w 6002594"/>
              <a:gd name="connsiteY20" fmla="*/ 117987 h 1224116"/>
              <a:gd name="connsiteX21" fmla="*/ 2005781 w 6002594"/>
              <a:gd name="connsiteY21" fmla="*/ 103239 h 1224116"/>
              <a:gd name="connsiteX22" fmla="*/ 2123768 w 6002594"/>
              <a:gd name="connsiteY22" fmla="*/ 88490 h 1224116"/>
              <a:gd name="connsiteX23" fmla="*/ 2182761 w 6002594"/>
              <a:gd name="connsiteY23" fmla="*/ 73742 h 1224116"/>
              <a:gd name="connsiteX24" fmla="*/ 2389239 w 6002594"/>
              <a:gd name="connsiteY24" fmla="*/ 58993 h 1224116"/>
              <a:gd name="connsiteX25" fmla="*/ 2566219 w 6002594"/>
              <a:gd name="connsiteY25" fmla="*/ 29497 h 1224116"/>
              <a:gd name="connsiteX26" fmla="*/ 2654710 w 6002594"/>
              <a:gd name="connsiteY26" fmla="*/ 14748 h 1224116"/>
              <a:gd name="connsiteX27" fmla="*/ 2802194 w 6002594"/>
              <a:gd name="connsiteY27" fmla="*/ 0 h 1224116"/>
              <a:gd name="connsiteX28" fmla="*/ 3554361 w 6002594"/>
              <a:gd name="connsiteY28" fmla="*/ 29497 h 1224116"/>
              <a:gd name="connsiteX29" fmla="*/ 3598606 w 6002594"/>
              <a:gd name="connsiteY29" fmla="*/ 44245 h 1224116"/>
              <a:gd name="connsiteX30" fmla="*/ 3834581 w 6002594"/>
              <a:gd name="connsiteY30" fmla="*/ 73742 h 1224116"/>
              <a:gd name="connsiteX31" fmla="*/ 3996813 w 6002594"/>
              <a:gd name="connsiteY31" fmla="*/ 103239 h 1224116"/>
              <a:gd name="connsiteX32" fmla="*/ 4070555 w 6002594"/>
              <a:gd name="connsiteY32" fmla="*/ 117987 h 1224116"/>
              <a:gd name="connsiteX33" fmla="*/ 4218039 w 6002594"/>
              <a:gd name="connsiteY33" fmla="*/ 176981 h 1224116"/>
              <a:gd name="connsiteX34" fmla="*/ 4277032 w 6002594"/>
              <a:gd name="connsiteY34" fmla="*/ 191729 h 1224116"/>
              <a:gd name="connsiteX35" fmla="*/ 4439264 w 6002594"/>
              <a:gd name="connsiteY35" fmla="*/ 235974 h 1224116"/>
              <a:gd name="connsiteX36" fmla="*/ 4527755 w 6002594"/>
              <a:gd name="connsiteY36" fmla="*/ 265471 h 1224116"/>
              <a:gd name="connsiteX37" fmla="*/ 4601497 w 6002594"/>
              <a:gd name="connsiteY37" fmla="*/ 280219 h 1224116"/>
              <a:gd name="connsiteX38" fmla="*/ 4748981 w 6002594"/>
              <a:gd name="connsiteY38" fmla="*/ 353961 h 1224116"/>
              <a:gd name="connsiteX39" fmla="*/ 4793226 w 6002594"/>
              <a:gd name="connsiteY39" fmla="*/ 398206 h 1224116"/>
              <a:gd name="connsiteX40" fmla="*/ 4911213 w 6002594"/>
              <a:gd name="connsiteY40" fmla="*/ 427703 h 1224116"/>
              <a:gd name="connsiteX41" fmla="*/ 5088194 w 6002594"/>
              <a:gd name="connsiteY41" fmla="*/ 545690 h 1224116"/>
              <a:gd name="connsiteX42" fmla="*/ 5132439 w 6002594"/>
              <a:gd name="connsiteY42" fmla="*/ 575187 h 1224116"/>
              <a:gd name="connsiteX43" fmla="*/ 5176684 w 6002594"/>
              <a:gd name="connsiteY43" fmla="*/ 604684 h 1224116"/>
              <a:gd name="connsiteX44" fmla="*/ 5235677 w 6002594"/>
              <a:gd name="connsiteY44" fmla="*/ 634181 h 1224116"/>
              <a:gd name="connsiteX45" fmla="*/ 5324168 w 6002594"/>
              <a:gd name="connsiteY45" fmla="*/ 693174 h 1224116"/>
              <a:gd name="connsiteX46" fmla="*/ 5368413 w 6002594"/>
              <a:gd name="connsiteY46" fmla="*/ 722671 h 1224116"/>
              <a:gd name="connsiteX47" fmla="*/ 5442155 w 6002594"/>
              <a:gd name="connsiteY47" fmla="*/ 752168 h 1224116"/>
              <a:gd name="connsiteX48" fmla="*/ 5545394 w 6002594"/>
              <a:gd name="connsiteY48" fmla="*/ 811161 h 1224116"/>
              <a:gd name="connsiteX49" fmla="*/ 5589639 w 6002594"/>
              <a:gd name="connsiteY49" fmla="*/ 840658 h 1224116"/>
              <a:gd name="connsiteX50" fmla="*/ 5633884 w 6002594"/>
              <a:gd name="connsiteY50" fmla="*/ 855406 h 1224116"/>
              <a:gd name="connsiteX51" fmla="*/ 5663381 w 6002594"/>
              <a:gd name="connsiteY51" fmla="*/ 899651 h 1224116"/>
              <a:gd name="connsiteX52" fmla="*/ 5707626 w 6002594"/>
              <a:gd name="connsiteY52" fmla="*/ 914400 h 1224116"/>
              <a:gd name="connsiteX53" fmla="*/ 5751871 w 6002594"/>
              <a:gd name="connsiteY53" fmla="*/ 943897 h 1224116"/>
              <a:gd name="connsiteX54" fmla="*/ 5825613 w 6002594"/>
              <a:gd name="connsiteY54" fmla="*/ 1017639 h 1224116"/>
              <a:gd name="connsiteX55" fmla="*/ 5855110 w 6002594"/>
              <a:gd name="connsiteY55" fmla="*/ 1061884 h 1224116"/>
              <a:gd name="connsiteX56" fmla="*/ 5899355 w 6002594"/>
              <a:gd name="connsiteY56" fmla="*/ 1106129 h 1224116"/>
              <a:gd name="connsiteX57" fmla="*/ 5958348 w 6002594"/>
              <a:gd name="connsiteY57" fmla="*/ 1194619 h 1224116"/>
              <a:gd name="connsiteX58" fmla="*/ 6002594 w 6002594"/>
              <a:gd name="connsiteY58" fmla="*/ 1224116 h 122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6002594" h="1224116">
                <a:moveTo>
                  <a:pt x="0" y="722671"/>
                </a:moveTo>
                <a:cubicBezTo>
                  <a:pt x="29497" y="717755"/>
                  <a:pt x="59299" y="714409"/>
                  <a:pt x="88490" y="707922"/>
                </a:cubicBezTo>
                <a:cubicBezTo>
                  <a:pt x="103666" y="704550"/>
                  <a:pt x="117653" y="696944"/>
                  <a:pt x="132735" y="693174"/>
                </a:cubicBezTo>
                <a:cubicBezTo>
                  <a:pt x="157054" y="687094"/>
                  <a:pt x="181896" y="683342"/>
                  <a:pt x="206477" y="678426"/>
                </a:cubicBezTo>
                <a:cubicBezTo>
                  <a:pt x="305383" y="628973"/>
                  <a:pt x="224060" y="664302"/>
                  <a:pt x="324464" y="634181"/>
                </a:cubicBezTo>
                <a:cubicBezTo>
                  <a:pt x="354245" y="625247"/>
                  <a:pt x="382791" y="612225"/>
                  <a:pt x="412955" y="604684"/>
                </a:cubicBezTo>
                <a:cubicBezTo>
                  <a:pt x="597426" y="558564"/>
                  <a:pt x="368047" y="617514"/>
                  <a:pt x="516194" y="575187"/>
                </a:cubicBezTo>
                <a:cubicBezTo>
                  <a:pt x="546529" y="566520"/>
                  <a:pt x="589505" y="559293"/>
                  <a:pt x="619432" y="545690"/>
                </a:cubicBezTo>
                <a:cubicBezTo>
                  <a:pt x="659462" y="527495"/>
                  <a:pt x="700833" y="511088"/>
                  <a:pt x="737419" y="486697"/>
                </a:cubicBezTo>
                <a:cubicBezTo>
                  <a:pt x="752167" y="476865"/>
                  <a:pt x="765372" y="464182"/>
                  <a:pt x="781664" y="457200"/>
                </a:cubicBezTo>
                <a:cubicBezTo>
                  <a:pt x="800295" y="449215"/>
                  <a:pt x="821679" y="449568"/>
                  <a:pt x="840658" y="442451"/>
                </a:cubicBezTo>
                <a:cubicBezTo>
                  <a:pt x="861244" y="434731"/>
                  <a:pt x="879444" y="421616"/>
                  <a:pt x="899652" y="412955"/>
                </a:cubicBezTo>
                <a:cubicBezTo>
                  <a:pt x="913941" y="406831"/>
                  <a:pt x="929992" y="405158"/>
                  <a:pt x="943897" y="398206"/>
                </a:cubicBezTo>
                <a:cubicBezTo>
                  <a:pt x="1045165" y="347572"/>
                  <a:pt x="919614" y="382416"/>
                  <a:pt x="1061884" y="353961"/>
                </a:cubicBezTo>
                <a:cubicBezTo>
                  <a:pt x="1151549" y="294183"/>
                  <a:pt x="1056279" y="350532"/>
                  <a:pt x="1165123" y="309716"/>
                </a:cubicBezTo>
                <a:cubicBezTo>
                  <a:pt x="1304693" y="257378"/>
                  <a:pt x="1136249" y="297792"/>
                  <a:pt x="1297858" y="265471"/>
                </a:cubicBezTo>
                <a:cubicBezTo>
                  <a:pt x="1380134" y="210620"/>
                  <a:pt x="1313216" y="245705"/>
                  <a:pt x="1460090" y="221226"/>
                </a:cubicBezTo>
                <a:cubicBezTo>
                  <a:pt x="1480084" y="217894"/>
                  <a:pt x="1499208" y="210452"/>
                  <a:pt x="1519084" y="206477"/>
                </a:cubicBezTo>
                <a:cubicBezTo>
                  <a:pt x="1584823" y="193329"/>
                  <a:pt x="1618050" y="192798"/>
                  <a:pt x="1681316" y="176981"/>
                </a:cubicBezTo>
                <a:cubicBezTo>
                  <a:pt x="1826549" y="140672"/>
                  <a:pt x="1570541" y="188068"/>
                  <a:pt x="1814052" y="147484"/>
                </a:cubicBezTo>
                <a:cubicBezTo>
                  <a:pt x="1914007" y="114164"/>
                  <a:pt x="1792077" y="151878"/>
                  <a:pt x="1961535" y="117987"/>
                </a:cubicBezTo>
                <a:cubicBezTo>
                  <a:pt x="1976780" y="114938"/>
                  <a:pt x="1990485" y="106020"/>
                  <a:pt x="2005781" y="103239"/>
                </a:cubicBezTo>
                <a:cubicBezTo>
                  <a:pt x="2044777" y="96149"/>
                  <a:pt x="2084672" y="95006"/>
                  <a:pt x="2123768" y="88490"/>
                </a:cubicBezTo>
                <a:cubicBezTo>
                  <a:pt x="2143762" y="85158"/>
                  <a:pt x="2162615" y="75980"/>
                  <a:pt x="2182761" y="73742"/>
                </a:cubicBezTo>
                <a:cubicBezTo>
                  <a:pt x="2251340" y="66122"/>
                  <a:pt x="2320413" y="63909"/>
                  <a:pt x="2389239" y="58993"/>
                </a:cubicBezTo>
                <a:lnTo>
                  <a:pt x="2566219" y="29497"/>
                </a:lnTo>
                <a:cubicBezTo>
                  <a:pt x="2595716" y="24581"/>
                  <a:pt x="2624954" y="17723"/>
                  <a:pt x="2654710" y="14748"/>
                </a:cubicBezTo>
                <a:lnTo>
                  <a:pt x="2802194" y="0"/>
                </a:lnTo>
                <a:cubicBezTo>
                  <a:pt x="2899035" y="2935"/>
                  <a:pt x="3388084" y="13661"/>
                  <a:pt x="3554361" y="29497"/>
                </a:cubicBezTo>
                <a:cubicBezTo>
                  <a:pt x="3569837" y="30971"/>
                  <a:pt x="3583250" y="41820"/>
                  <a:pt x="3598606" y="44245"/>
                </a:cubicBezTo>
                <a:cubicBezTo>
                  <a:pt x="3676906" y="56608"/>
                  <a:pt x="3756850" y="58196"/>
                  <a:pt x="3834581" y="73742"/>
                </a:cubicBezTo>
                <a:cubicBezTo>
                  <a:pt x="4016735" y="110172"/>
                  <a:pt x="3789249" y="65500"/>
                  <a:pt x="3996813" y="103239"/>
                </a:cubicBezTo>
                <a:cubicBezTo>
                  <a:pt x="4021476" y="107723"/>
                  <a:pt x="4045974" y="113071"/>
                  <a:pt x="4070555" y="117987"/>
                </a:cubicBezTo>
                <a:cubicBezTo>
                  <a:pt x="4131585" y="148502"/>
                  <a:pt x="4145140" y="158757"/>
                  <a:pt x="4218039" y="176981"/>
                </a:cubicBezTo>
                <a:cubicBezTo>
                  <a:pt x="4237703" y="181897"/>
                  <a:pt x="4257803" y="185319"/>
                  <a:pt x="4277032" y="191729"/>
                </a:cubicBezTo>
                <a:cubicBezTo>
                  <a:pt x="4419142" y="239099"/>
                  <a:pt x="4278797" y="209230"/>
                  <a:pt x="4439264" y="235974"/>
                </a:cubicBezTo>
                <a:cubicBezTo>
                  <a:pt x="4468761" y="245806"/>
                  <a:pt x="4497758" y="257290"/>
                  <a:pt x="4527755" y="265471"/>
                </a:cubicBezTo>
                <a:cubicBezTo>
                  <a:pt x="4551939" y="272067"/>
                  <a:pt x="4578676" y="269846"/>
                  <a:pt x="4601497" y="280219"/>
                </a:cubicBezTo>
                <a:cubicBezTo>
                  <a:pt x="4816108" y="377770"/>
                  <a:pt x="4593125" y="314998"/>
                  <a:pt x="4748981" y="353961"/>
                </a:cubicBezTo>
                <a:cubicBezTo>
                  <a:pt x="4763729" y="368709"/>
                  <a:pt x="4774238" y="389575"/>
                  <a:pt x="4793226" y="398206"/>
                </a:cubicBezTo>
                <a:cubicBezTo>
                  <a:pt x="4830132" y="414981"/>
                  <a:pt x="4911213" y="427703"/>
                  <a:pt x="4911213" y="427703"/>
                </a:cubicBezTo>
                <a:lnTo>
                  <a:pt x="5088194" y="545690"/>
                </a:lnTo>
                <a:lnTo>
                  <a:pt x="5132439" y="575187"/>
                </a:lnTo>
                <a:cubicBezTo>
                  <a:pt x="5147187" y="585019"/>
                  <a:pt x="5160830" y="596757"/>
                  <a:pt x="5176684" y="604684"/>
                </a:cubicBezTo>
                <a:cubicBezTo>
                  <a:pt x="5196348" y="614516"/>
                  <a:pt x="5216825" y="622870"/>
                  <a:pt x="5235677" y="634181"/>
                </a:cubicBezTo>
                <a:cubicBezTo>
                  <a:pt x="5266076" y="652420"/>
                  <a:pt x="5294671" y="673510"/>
                  <a:pt x="5324168" y="693174"/>
                </a:cubicBezTo>
                <a:cubicBezTo>
                  <a:pt x="5338916" y="703006"/>
                  <a:pt x="5351955" y="716088"/>
                  <a:pt x="5368413" y="722671"/>
                </a:cubicBezTo>
                <a:cubicBezTo>
                  <a:pt x="5392994" y="732503"/>
                  <a:pt x="5419012" y="739311"/>
                  <a:pt x="5442155" y="752168"/>
                </a:cubicBezTo>
                <a:cubicBezTo>
                  <a:pt x="5576082" y="826572"/>
                  <a:pt x="5438301" y="775465"/>
                  <a:pt x="5545394" y="811161"/>
                </a:cubicBezTo>
                <a:cubicBezTo>
                  <a:pt x="5560142" y="820993"/>
                  <a:pt x="5573785" y="832731"/>
                  <a:pt x="5589639" y="840658"/>
                </a:cubicBezTo>
                <a:cubicBezTo>
                  <a:pt x="5603544" y="847610"/>
                  <a:pt x="5621745" y="845695"/>
                  <a:pt x="5633884" y="855406"/>
                </a:cubicBezTo>
                <a:cubicBezTo>
                  <a:pt x="5647725" y="866479"/>
                  <a:pt x="5649540" y="888578"/>
                  <a:pt x="5663381" y="899651"/>
                </a:cubicBezTo>
                <a:cubicBezTo>
                  <a:pt x="5675520" y="909363"/>
                  <a:pt x="5693721" y="907447"/>
                  <a:pt x="5707626" y="914400"/>
                </a:cubicBezTo>
                <a:cubicBezTo>
                  <a:pt x="5723480" y="922327"/>
                  <a:pt x="5737123" y="934065"/>
                  <a:pt x="5751871" y="943897"/>
                </a:cubicBezTo>
                <a:cubicBezTo>
                  <a:pt x="5830530" y="1061884"/>
                  <a:pt x="5727290" y="919316"/>
                  <a:pt x="5825613" y="1017639"/>
                </a:cubicBezTo>
                <a:cubicBezTo>
                  <a:pt x="5838147" y="1030173"/>
                  <a:pt x="5843762" y="1048267"/>
                  <a:pt x="5855110" y="1061884"/>
                </a:cubicBezTo>
                <a:cubicBezTo>
                  <a:pt x="5868463" y="1077907"/>
                  <a:pt x="5886550" y="1089665"/>
                  <a:pt x="5899355" y="1106129"/>
                </a:cubicBezTo>
                <a:cubicBezTo>
                  <a:pt x="5921119" y="1134112"/>
                  <a:pt x="5928851" y="1174955"/>
                  <a:pt x="5958348" y="1194619"/>
                </a:cubicBezTo>
                <a:lnTo>
                  <a:pt x="6002594" y="1224116"/>
                </a:lnTo>
              </a:path>
            </a:pathLst>
          </a:cu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988840"/>
            <a:ext cx="822853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4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问题：</a:t>
            </a:r>
            <a:endParaRPr lang="en-US" altLang="zh-CN" sz="4800" b="1" cap="none" spc="0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zh-CN" altLang="en-US" sz="4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是否存在会无限增长的格局？</a:t>
            </a:r>
            <a:endParaRPr lang="zh-CN" altLang="en-US" sz="4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4221088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华文新魏" pitchFamily="2" charset="-122"/>
                <a:ea typeface="华文新魏" pitchFamily="2" charset="-122"/>
              </a:rPr>
              <a:t>Conway</a:t>
            </a:r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为此悬赏</a:t>
            </a:r>
            <a:r>
              <a:rPr lang="en-US" altLang="zh-CN" sz="3600" dirty="0" smtClean="0">
                <a:latin typeface="华文新魏" pitchFamily="2" charset="-122"/>
                <a:ea typeface="华文新魏" pitchFamily="2" charset="-122"/>
              </a:rPr>
              <a:t>50</a:t>
            </a:r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美元！</a:t>
            </a:r>
            <a:endParaRPr lang="zh-CN" altLang="en-US" sz="36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477</TotalTime>
  <Words>791</Words>
  <Application>Microsoft Office PowerPoint</Application>
  <PresentationFormat>全屏显示(4:3)</PresentationFormat>
  <Paragraphs>172</Paragraphs>
  <Slides>24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华文楷体</vt:lpstr>
      <vt:lpstr>华文新魏</vt:lpstr>
      <vt:lpstr>宋体</vt:lpstr>
      <vt:lpstr>Calibri</vt:lpstr>
      <vt:lpstr>Century Schoolbook</vt:lpstr>
      <vt:lpstr>Wingdings</vt:lpstr>
      <vt:lpstr>Wingdings 2</vt:lpstr>
      <vt:lpstr>凸显</vt:lpstr>
      <vt:lpstr>计算思维导论 –   第4讲 – 模拟:新的研究手段 </vt:lpstr>
      <vt:lpstr>计算机模拟: 科学证据的新概念</vt:lpstr>
      <vt:lpstr>Conway’s Game of Life</vt:lpstr>
      <vt:lpstr>From “Line of 5” to “Traffic Lights” </vt:lpstr>
      <vt:lpstr>From “Line of 5” to “Traffic Lights”(cont.) </vt:lpstr>
      <vt:lpstr>值得注意之处</vt:lpstr>
      <vt:lpstr>Starting with Three Live Cells</vt:lpstr>
      <vt:lpstr>飞船 – 滑翔机</vt:lpstr>
      <vt:lpstr>PowerPoint 演示文稿</vt:lpstr>
      <vt:lpstr>来自MIT的答案</vt:lpstr>
      <vt:lpstr>PowerPoint 演示文稿</vt:lpstr>
      <vt:lpstr>试试 Line of n</vt:lpstr>
      <vt:lpstr>形状稍微变化一点点…</vt:lpstr>
      <vt:lpstr>毁灭与创造</vt:lpstr>
      <vt:lpstr>吞噬者</vt:lpstr>
      <vt:lpstr>PowerPoint 演示文稿</vt:lpstr>
      <vt:lpstr>设想一下…</vt:lpstr>
      <vt:lpstr>PowerPoint 演示文稿</vt:lpstr>
      <vt:lpstr>可能的启示</vt:lpstr>
      <vt:lpstr>模拟的基本周期与相关技术</vt:lpstr>
      <vt:lpstr>一个例子 – 模拟人的行为</vt:lpstr>
      <vt:lpstr>相应的应用</vt:lpstr>
      <vt:lpstr>PowerPoint 演示文稿</vt:lpstr>
      <vt:lpstr>课后作业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计算思维导论 –   第4讲 – 模拟</dc:title>
  <dc:creator>cdx</dc:creator>
  <cp:lastModifiedBy>Lenovo</cp:lastModifiedBy>
  <cp:revision>51</cp:revision>
  <dcterms:created xsi:type="dcterms:W3CDTF">2012-03-20T07:46:36Z</dcterms:created>
  <dcterms:modified xsi:type="dcterms:W3CDTF">2016-11-28T05:49:04Z</dcterms:modified>
</cp:coreProperties>
</file>