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18" r:id="rId3"/>
    <p:sldId id="293" r:id="rId4"/>
    <p:sldId id="295" r:id="rId5"/>
    <p:sldId id="296" r:id="rId6"/>
    <p:sldId id="298" r:id="rId7"/>
    <p:sldId id="299" r:id="rId8"/>
    <p:sldId id="300" r:id="rId9"/>
    <p:sldId id="294" r:id="rId10"/>
    <p:sldId id="262" r:id="rId11"/>
    <p:sldId id="292" r:id="rId12"/>
    <p:sldId id="319" r:id="rId13"/>
    <p:sldId id="257" r:id="rId14"/>
    <p:sldId id="303" r:id="rId15"/>
    <p:sldId id="304" r:id="rId16"/>
    <p:sldId id="302" r:id="rId17"/>
    <p:sldId id="301" r:id="rId18"/>
    <p:sldId id="305" r:id="rId19"/>
    <p:sldId id="306" r:id="rId20"/>
    <p:sldId id="307" r:id="rId21"/>
    <p:sldId id="309" r:id="rId22"/>
    <p:sldId id="310" r:id="rId23"/>
    <p:sldId id="311" r:id="rId24"/>
    <p:sldId id="312" r:id="rId25"/>
    <p:sldId id="316" r:id="rId26"/>
    <p:sldId id="317" r:id="rId27"/>
    <p:sldId id="313" r:id="rId28"/>
    <p:sldId id="314" r:id="rId29"/>
    <p:sldId id="315" r:id="rId30"/>
    <p:sldId id="320"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68" autoAdjust="0"/>
    <p:restoredTop sz="94660"/>
  </p:normalViewPr>
  <p:slideViewPr>
    <p:cSldViewPr>
      <p:cViewPr varScale="1">
        <p:scale>
          <a:sx n="92" d="100"/>
          <a:sy n="92" d="100"/>
        </p:scale>
        <p:origin x="116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C138D-4D9E-4D35-8E2A-2E423477A66B}" type="datetimeFigureOut">
              <a:rPr lang="zh-CN" altLang="en-US" smtClean="0"/>
              <a:t>2016/11/28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A36075-C31E-4D63-A771-D1E6699FC6C8}" type="slidenum">
              <a:rPr lang="zh-CN" altLang="en-US" smtClean="0"/>
              <a:t>‹#›</a:t>
            </a:fld>
            <a:endParaRPr lang="zh-CN" altLang="en-US"/>
          </a:p>
        </p:txBody>
      </p:sp>
    </p:spTree>
    <p:extLst>
      <p:ext uri="{BB962C8B-B14F-4D97-AF65-F5344CB8AC3E}">
        <p14:creationId xmlns:p14="http://schemas.microsoft.com/office/powerpoint/2010/main" val="656854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142F6E1-68F5-4B26-B55E-CD08187ED92E}" type="slidenum">
              <a:rPr lang="zh-CN" altLang="en-US" sz="1200"/>
              <a:pPr eaLnBrk="1" hangingPunct="1"/>
              <a:t>6</a:t>
            </a:fld>
            <a:endParaRPr lang="en-US" altLang="zh-CN"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96947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C03DE51-D5C7-4F06-882D-6DB3594B1E5E}" type="slidenum">
              <a:rPr lang="zh-CN" altLang="en-US" sz="1200"/>
              <a:pPr eaLnBrk="1" hangingPunct="1"/>
              <a:t>7</a:t>
            </a:fld>
            <a:endParaRPr lang="en-US" altLang="zh-CN"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42295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4C9597F-17AF-418C-AF40-7C67AEC4AE74}" type="slidenum">
              <a:rPr lang="zh-CN" altLang="en-US" sz="1200"/>
              <a:pPr eaLnBrk="1" hangingPunct="1"/>
              <a:t>8</a:t>
            </a:fld>
            <a:endParaRPr lang="en-US" altLang="zh-CN"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088475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7C0061B5-AAC7-455F-B3CB-A75F835BDDC9}" type="slidenum">
              <a:rPr lang="zh-CN" altLang="en-US" sz="1200"/>
              <a:pPr eaLnBrk="1" hangingPunct="1"/>
              <a:t>10</a:t>
            </a:fld>
            <a:endParaRPr lang="en-US" altLang="zh-CN"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75912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2016/11/28</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2016/11/28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2016/11/28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17500" y="722313"/>
            <a:ext cx="8637588"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28613" y="1941513"/>
            <a:ext cx="8208962" cy="4114800"/>
          </a:xfrm>
        </p:spPr>
        <p:txBody>
          <a:bodyPr/>
          <a:lstStyle/>
          <a:p>
            <a:pPr lvl="0"/>
            <a:endParaRPr lang="zh-CN" altLang="en-US" noProof="0" smtClean="0"/>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486149C1-6A03-4260-B5BD-91C60623C9CC}" type="slidenum">
              <a:rPr lang="zh-CN" altLang="en-US"/>
              <a:pPr>
                <a:defRPr/>
              </a:pPr>
              <a:t>‹#›</a:t>
            </a:fld>
            <a:endParaRPr lang="en-US" altLang="zh-CN"/>
          </a:p>
        </p:txBody>
      </p:sp>
    </p:spTree>
    <p:extLst>
      <p:ext uri="{BB962C8B-B14F-4D97-AF65-F5344CB8AC3E}">
        <p14:creationId xmlns:p14="http://schemas.microsoft.com/office/powerpoint/2010/main" val="169123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2016/11/28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2016/11/28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2016/11/28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2016/11/28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t>2016/11/28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t>2016/11/28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2016/11/28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2016/11/28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latin typeface="Times New Roman" pitchFamily="18" charset="0"/>
              <a:cs typeface="Times New Roman" pitchFamily="18" charset="0"/>
            </a:endParaRPr>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latin typeface="Times New Roman" pitchFamily="18" charset="0"/>
              <a:cs typeface="Times New Roman" pitchFamily="18" charset="0"/>
            </a:endParaRPr>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latin typeface="Times New Roman" pitchFamily="18" charset="0"/>
              <a:cs typeface="Times New Roman" pitchFamily="18" charset="0"/>
            </a:endParaRPr>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latin typeface="Times New Roman" pitchFamily="18" charset="0"/>
              <a:cs typeface="Times New Roman" pitchFamily="18" charset="0"/>
            </a:endParaRPr>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latin typeface="Times New Roman" pitchFamily="18" charset="0"/>
                <a:cs typeface="Times New Roman" pitchFamily="18" charset="0"/>
              </a:defRPr>
            </a:lvl1pPr>
            <a:extLst/>
          </a:lstStyle>
          <a:p>
            <a:fld id="{530820CF-B880-4189-942D-D702A7CBA730}" type="datetimeFigureOut">
              <a:rPr lang="zh-CN" altLang="en-US" smtClean="0"/>
              <a:pPr/>
              <a:t>2016/11/28</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latin typeface="Times New Roman" pitchFamily="18" charset="0"/>
                <a:cs typeface="Times New Roman" pitchFamily="18" charset="0"/>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latin typeface="Times New Roman" pitchFamily="18" charset="0"/>
                <a:cs typeface="Times New Roman" pitchFamily="18" charset="0"/>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Times New Roman" pitchFamily="18" charset="0"/>
          <a:ea typeface="+mn-ea"/>
          <a:cs typeface="Times New Roman" pitchFamily="18" charset="0"/>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Times New Roman" pitchFamily="18" charset="0"/>
          <a:ea typeface="+mn-ea"/>
          <a:cs typeface="Times New Roman" pitchFamily="18" charset="0"/>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Times New Roman" pitchFamily="18" charset="0"/>
          <a:ea typeface="+mn-ea"/>
          <a:cs typeface="Times New Roman" pitchFamily="18" charset="0"/>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Times New Roman" pitchFamily="18" charset="0"/>
          <a:ea typeface="+mn-ea"/>
          <a:cs typeface="Times New Roman" pitchFamily="18" charset="0"/>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Times New Roman" pitchFamily="18" charset="0"/>
          <a:ea typeface="+mn-ea"/>
          <a:cs typeface="Times New Roman" pitchFamily="18" charset="0"/>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Microsoft_Word_97_-_2003___2.doc"/></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Microsoft_Word_97_-_2003___1.doc"/></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第</a:t>
            </a:r>
            <a:r>
              <a:rPr lang="en-US" altLang="zh-CN" dirty="0" smtClean="0"/>
              <a:t>8</a:t>
            </a:r>
            <a:r>
              <a:rPr lang="zh-CN" altLang="en-US" dirty="0" smtClean="0"/>
              <a:t>讲 计算</a:t>
            </a:r>
            <a:r>
              <a:rPr lang="zh-CN" altLang="en-US" dirty="0"/>
              <a:t>的代价和</a:t>
            </a:r>
            <a:r>
              <a:rPr lang="zh-CN" altLang="en-US" dirty="0" smtClean="0"/>
              <a:t>局限</a:t>
            </a:r>
            <a:endParaRPr lang="zh-CN" altLang="en-US" dirty="0"/>
          </a:p>
        </p:txBody>
      </p:sp>
      <p:sp>
        <p:nvSpPr>
          <p:cNvPr id="3" name="副标题 2"/>
          <p:cNvSpPr>
            <a:spLocks noGrp="1"/>
          </p:cNvSpPr>
          <p:nvPr>
            <p:ph type="subTitle" idx="1"/>
          </p:nvPr>
        </p:nvSpPr>
        <p:spPr/>
        <p:txBody>
          <a:bodyPr/>
          <a:lstStyle/>
          <a:p>
            <a:pPr lvl="0"/>
            <a:r>
              <a:rPr lang="en-US" altLang="zh-CN" dirty="0" smtClean="0">
                <a:latin typeface="楷体" pitchFamily="49" charset="-122"/>
                <a:ea typeface="楷体" pitchFamily="49" charset="-122"/>
              </a:rPr>
              <a:t>—— </a:t>
            </a:r>
            <a:r>
              <a:rPr lang="zh-CN" altLang="zh-CN" dirty="0" smtClean="0">
                <a:latin typeface="楷体" pitchFamily="49" charset="-122"/>
                <a:ea typeface="楷体" pitchFamily="49" charset="-122"/>
              </a:rPr>
              <a:t>什么</a:t>
            </a:r>
            <a:r>
              <a:rPr lang="zh-CN" altLang="zh-CN" dirty="0">
                <a:latin typeface="楷体" pitchFamily="49" charset="-122"/>
                <a:ea typeface="楷体" pitchFamily="49" charset="-122"/>
              </a:rPr>
              <a:t>是难问题？不可解问题</a:t>
            </a:r>
            <a:r>
              <a:rPr lang="en-US" altLang="zh-CN" dirty="0">
                <a:latin typeface="楷体" pitchFamily="49" charset="-122"/>
                <a:ea typeface="楷体" pitchFamily="49" charset="-122"/>
              </a:rPr>
              <a:t>?</a:t>
            </a:r>
            <a:endParaRPr lang="zh-CN" altLang="zh-CN" dirty="0">
              <a:latin typeface="楷体" pitchFamily="49" charset="-122"/>
              <a:ea typeface="楷体" pitchFamily="49" charset="-122"/>
            </a:endParaRPr>
          </a:p>
        </p:txBody>
      </p:sp>
    </p:spTree>
    <p:extLst>
      <p:ext uri="{BB962C8B-B14F-4D97-AF65-F5344CB8AC3E}">
        <p14:creationId xmlns:p14="http://schemas.microsoft.com/office/powerpoint/2010/main" val="3698509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7"/>
          <p:cNvSpPr>
            <a:spLocks noChangeArrowheads="1"/>
          </p:cNvSpPr>
          <p:nvPr/>
        </p:nvSpPr>
        <p:spPr bwMode="auto">
          <a:xfrm>
            <a:off x="1878013" y="3478213"/>
            <a:ext cx="1612900" cy="2449512"/>
          </a:xfrm>
          <a:prstGeom prst="ellipse">
            <a:avLst/>
          </a:prstGeom>
          <a:solidFill>
            <a:srgbClr val="00CCFF">
              <a:alpha val="47058"/>
            </a:srgbClr>
          </a:solidFill>
          <a:ln w="9525">
            <a:solidFill>
              <a:srgbClr val="000000"/>
            </a:solidFill>
            <a:round/>
            <a:headEnd/>
            <a:tailEnd/>
          </a:ln>
        </p:spPr>
        <p:txBody>
          <a:bodyPr/>
          <a:lstStyle/>
          <a:p>
            <a:endParaRPr lang="zh-CN" altLang="en-US"/>
          </a:p>
        </p:txBody>
      </p:sp>
      <p:sp>
        <p:nvSpPr>
          <p:cNvPr id="7171" name="Rectangle 2"/>
          <p:cNvSpPr>
            <a:spLocks noGrp="1" noChangeArrowheads="1"/>
          </p:cNvSpPr>
          <p:nvPr>
            <p:ph type="title"/>
          </p:nvPr>
        </p:nvSpPr>
        <p:spPr/>
        <p:txBody>
          <a:bodyPr/>
          <a:lstStyle/>
          <a:p>
            <a:pPr eaLnBrk="1" hangingPunct="1"/>
            <a:r>
              <a:rPr lang="zh-CN" altLang="en-US" dirty="0" smtClean="0"/>
              <a:t>相应增长率</a:t>
            </a:r>
            <a:endParaRPr lang="en-US" altLang="zh-CN" dirty="0" smtClean="0"/>
          </a:p>
        </p:txBody>
      </p:sp>
      <p:sp>
        <p:nvSpPr>
          <p:cNvPr id="7172" name="Rectangle 3"/>
          <p:cNvSpPr>
            <a:spLocks noGrp="1" noChangeArrowheads="1"/>
          </p:cNvSpPr>
          <p:nvPr>
            <p:ph type="body" idx="1"/>
          </p:nvPr>
        </p:nvSpPr>
        <p:spPr/>
        <p:txBody>
          <a:bodyPr/>
          <a:lstStyle/>
          <a:p>
            <a:pPr eaLnBrk="1" hangingPunct="1">
              <a:buFont typeface="Wingdings" pitchFamily="2" charset="2"/>
              <a:buNone/>
            </a:pPr>
            <a:r>
              <a:rPr lang="zh-CN" altLang="en-US" smtClean="0"/>
              <a:t> </a:t>
            </a:r>
          </a:p>
        </p:txBody>
      </p:sp>
      <p:sp>
        <p:nvSpPr>
          <p:cNvPr id="7173" name="AutoShape 5"/>
          <p:cNvSpPr>
            <a:spLocks noChangeAspect="1" noChangeArrowheads="1"/>
          </p:cNvSpPr>
          <p:nvPr/>
        </p:nvSpPr>
        <p:spPr bwMode="auto">
          <a:xfrm>
            <a:off x="755650" y="1412875"/>
            <a:ext cx="7920038"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4" name="Oval 6"/>
          <p:cNvSpPr>
            <a:spLocks noChangeArrowheads="1"/>
          </p:cNvSpPr>
          <p:nvPr/>
        </p:nvSpPr>
        <p:spPr bwMode="auto">
          <a:xfrm>
            <a:off x="1878013" y="2078038"/>
            <a:ext cx="1612900" cy="2449512"/>
          </a:xfrm>
          <a:prstGeom prst="ellipse">
            <a:avLst/>
          </a:prstGeom>
          <a:solidFill>
            <a:srgbClr val="FF0000">
              <a:alpha val="30980"/>
            </a:srgbClr>
          </a:solidFill>
          <a:ln w="9525">
            <a:solidFill>
              <a:srgbClr val="000000"/>
            </a:solidFill>
            <a:round/>
            <a:headEnd/>
            <a:tailEnd/>
          </a:ln>
        </p:spPr>
        <p:txBody>
          <a:bodyPr/>
          <a:lstStyle/>
          <a:p>
            <a:endParaRPr lang="zh-CN" altLang="en-US"/>
          </a:p>
        </p:txBody>
      </p:sp>
      <p:sp>
        <p:nvSpPr>
          <p:cNvPr id="7175" name="Text Box 8"/>
          <p:cNvSpPr txBox="1">
            <a:spLocks noChangeArrowheads="1"/>
          </p:cNvSpPr>
          <p:nvPr/>
        </p:nvSpPr>
        <p:spPr bwMode="auto">
          <a:xfrm>
            <a:off x="2484438" y="3789363"/>
            <a:ext cx="604837"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sz="2000"/>
              <a:t>g</a:t>
            </a:r>
          </a:p>
        </p:txBody>
      </p:sp>
      <p:sp>
        <p:nvSpPr>
          <p:cNvPr id="7176" name="Text Box 9"/>
          <p:cNvSpPr txBox="1">
            <a:spLocks noChangeArrowheads="1"/>
          </p:cNvSpPr>
          <p:nvPr/>
        </p:nvSpPr>
        <p:spPr bwMode="auto">
          <a:xfrm>
            <a:off x="4779963" y="2500313"/>
            <a:ext cx="332105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dirty="0">
                <a:latin typeface="宋体" charset="-122"/>
              </a:rPr>
              <a:t>Ω</a:t>
            </a:r>
            <a:r>
              <a:rPr lang="en-US" altLang="zh-CN" dirty="0"/>
              <a:t>(g):functions that grow at least as fast as g</a:t>
            </a:r>
          </a:p>
        </p:txBody>
      </p:sp>
      <p:sp>
        <p:nvSpPr>
          <p:cNvPr id="7177" name="Text Box 10"/>
          <p:cNvSpPr txBox="1">
            <a:spLocks noChangeArrowheads="1"/>
          </p:cNvSpPr>
          <p:nvPr/>
        </p:nvSpPr>
        <p:spPr bwMode="auto">
          <a:xfrm>
            <a:off x="4716463" y="3559175"/>
            <a:ext cx="3455987"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a:latin typeface="宋体" charset="-122"/>
              </a:rPr>
              <a:t>Θ</a:t>
            </a:r>
            <a:r>
              <a:rPr lang="en-US" altLang="zh-CN"/>
              <a:t>(g):functions that grow at the same rate as g</a:t>
            </a:r>
          </a:p>
        </p:txBody>
      </p:sp>
      <p:sp>
        <p:nvSpPr>
          <p:cNvPr id="7178" name="Text Box 11"/>
          <p:cNvSpPr txBox="1">
            <a:spLocks noChangeArrowheads="1"/>
          </p:cNvSpPr>
          <p:nvPr/>
        </p:nvSpPr>
        <p:spPr bwMode="auto">
          <a:xfrm>
            <a:off x="4779963" y="4710113"/>
            <a:ext cx="3463925"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en-US" altLang="zh-CN">
                <a:latin typeface="宋体" charset="-122"/>
              </a:rPr>
              <a:t>Ο</a:t>
            </a:r>
            <a:r>
              <a:rPr lang="en-US" altLang="zh-CN"/>
              <a:t>(g):functions that grow no faster as g</a:t>
            </a:r>
          </a:p>
        </p:txBody>
      </p:sp>
      <p:sp>
        <p:nvSpPr>
          <p:cNvPr id="7179" name="Line 12"/>
          <p:cNvSpPr>
            <a:spLocks noChangeShapeType="1"/>
          </p:cNvSpPr>
          <p:nvPr/>
        </p:nvSpPr>
        <p:spPr bwMode="auto">
          <a:xfrm flipH="1">
            <a:off x="3246438" y="2946400"/>
            <a:ext cx="14049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Line 13"/>
          <p:cNvSpPr>
            <a:spLocks noChangeShapeType="1"/>
          </p:cNvSpPr>
          <p:nvPr/>
        </p:nvSpPr>
        <p:spPr bwMode="auto">
          <a:xfrm flipH="1">
            <a:off x="3054350" y="4006850"/>
            <a:ext cx="1406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1" name="Line 14"/>
          <p:cNvSpPr>
            <a:spLocks noChangeShapeType="1"/>
          </p:cNvSpPr>
          <p:nvPr/>
        </p:nvSpPr>
        <p:spPr bwMode="auto">
          <a:xfrm flipH="1">
            <a:off x="3246438" y="5030788"/>
            <a:ext cx="14049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278060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插入排序的渐进复杂度</a:t>
            </a:r>
            <a:endParaRPr lang="zh-CN" altLang="en-US" dirty="0"/>
          </a:p>
        </p:txBody>
      </p:sp>
      <p:sp>
        <p:nvSpPr>
          <p:cNvPr id="3" name="内容占位符 2"/>
          <p:cNvSpPr>
            <a:spLocks noGrp="1"/>
          </p:cNvSpPr>
          <p:nvPr>
            <p:ph idx="1"/>
          </p:nvPr>
        </p:nvSpPr>
        <p:spPr/>
        <p:txBody>
          <a:bodyPr/>
          <a:lstStyle/>
          <a:p>
            <a:r>
              <a:rPr lang="zh-CN" altLang="en-US" dirty="0" smtClean="0"/>
              <a:t>最坏情况</a:t>
            </a:r>
            <a:endParaRPr lang="en-US" altLang="zh-CN" dirty="0" smtClean="0"/>
          </a:p>
          <a:p>
            <a:endParaRPr lang="en-US" altLang="zh-CN" dirty="0"/>
          </a:p>
          <a:p>
            <a:endParaRPr lang="en-US" altLang="zh-CN" dirty="0" smtClean="0"/>
          </a:p>
          <a:p>
            <a:endParaRPr lang="en-US" altLang="zh-CN" dirty="0" smtClean="0"/>
          </a:p>
          <a:p>
            <a:r>
              <a:rPr lang="zh-CN" altLang="en-US" dirty="0" smtClean="0"/>
              <a:t>平均情况</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149390851"/>
              </p:ext>
            </p:extLst>
          </p:nvPr>
        </p:nvGraphicFramePr>
        <p:xfrm>
          <a:off x="2195736" y="4725144"/>
          <a:ext cx="5051425" cy="1063625"/>
        </p:xfrm>
        <a:graphic>
          <a:graphicData uri="http://schemas.openxmlformats.org/presentationml/2006/ole">
            <mc:AlternateContent xmlns:mc="http://schemas.openxmlformats.org/markup-compatibility/2006">
              <mc:Choice xmlns:v="urn:schemas-microsoft-com:vml" Requires="v">
                <p:oleObj spid="_x0000_s13378" name="公式" r:id="rId3" imgW="1841400" imgH="419040" progId="Equation.3">
                  <p:embed/>
                </p:oleObj>
              </mc:Choice>
              <mc:Fallback>
                <p:oleObj name="公式" r:id="rId3" imgW="1841400" imgH="419040" progId="Equation.3">
                  <p:embed/>
                  <p:pic>
                    <p:nvPicPr>
                      <p:cNvPr id="0" name="Object 7"/>
                      <p:cNvPicPr>
                        <a:picLocks noChangeAspect="1" noChangeArrowheads="1"/>
                      </p:cNvPicPr>
                      <p:nvPr/>
                    </p:nvPicPr>
                    <p:blipFill>
                      <a:blip r:embed="rId4"/>
                      <a:srcRect/>
                      <a:stretch>
                        <a:fillRect/>
                      </a:stretch>
                    </p:blipFill>
                    <p:spPr bwMode="auto">
                      <a:xfrm>
                        <a:off x="2195736" y="4725144"/>
                        <a:ext cx="5051425"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16083292"/>
              </p:ext>
            </p:extLst>
          </p:nvPr>
        </p:nvGraphicFramePr>
        <p:xfrm>
          <a:off x="2522538" y="2219325"/>
          <a:ext cx="3721100" cy="962025"/>
        </p:xfrm>
        <a:graphic>
          <a:graphicData uri="http://schemas.openxmlformats.org/presentationml/2006/ole">
            <mc:AlternateContent xmlns:mc="http://schemas.openxmlformats.org/markup-compatibility/2006">
              <mc:Choice xmlns:v="urn:schemas-microsoft-com:vml" Requires="v">
                <p:oleObj spid="_x0000_s13379" name="公式" r:id="rId5" imgW="1942920" imgH="431640" progId="Equation.3">
                  <p:embed/>
                </p:oleObj>
              </mc:Choice>
              <mc:Fallback>
                <p:oleObj name="公式" r:id="rId5" imgW="1942920" imgH="431640" progId="Equation.3">
                  <p:embed/>
                  <p:pic>
                    <p:nvPicPr>
                      <p:cNvPr id="0" name="Object 24"/>
                      <p:cNvPicPr>
                        <a:picLocks noChangeAspect="1" noChangeArrowheads="1"/>
                      </p:cNvPicPr>
                      <p:nvPr/>
                    </p:nvPicPr>
                    <p:blipFill>
                      <a:blip r:embed="rId6"/>
                      <a:srcRect/>
                      <a:stretch>
                        <a:fillRect/>
                      </a:stretch>
                    </p:blipFill>
                    <p:spPr bwMode="auto">
                      <a:xfrm>
                        <a:off x="2522538" y="2219325"/>
                        <a:ext cx="37211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27277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16013" y="333375"/>
            <a:ext cx="7758112" cy="1162050"/>
          </a:xfrm>
        </p:spPr>
        <p:txBody>
          <a:bodyPr/>
          <a:lstStyle/>
          <a:p>
            <a:r>
              <a:rPr lang="zh-CN"/>
              <a:t>改进的解法：一步跳很远</a:t>
            </a:r>
          </a:p>
        </p:txBody>
      </p:sp>
      <p:sp>
        <p:nvSpPr>
          <p:cNvPr id="16387" name="Rectangle 3"/>
          <p:cNvSpPr>
            <a:spLocks noGrp="1" noChangeArrowheads="1"/>
          </p:cNvSpPr>
          <p:nvPr>
            <p:ph type="body" idx="1"/>
          </p:nvPr>
        </p:nvSpPr>
        <p:spPr/>
        <p:txBody>
          <a:bodyPr/>
          <a:lstStyle/>
          <a:p>
            <a:pPr marL="342900" indent="-342900"/>
            <a:r>
              <a:rPr lang="zh-CN" altLang="zh-CN" sz="2400" dirty="0"/>
              <a:t>Dividing the array to be sorted into two parts: </a:t>
            </a:r>
            <a:r>
              <a:rPr lang="en-US" altLang="zh-CN" sz="2400" dirty="0" smtClean="0"/>
              <a:t>“</a:t>
            </a:r>
            <a:r>
              <a:rPr lang="zh-CN" altLang="zh-CN" sz="2400" dirty="0" smtClean="0"/>
              <a:t>small</a:t>
            </a:r>
            <a:r>
              <a:rPr lang="en-US" altLang="zh-CN" sz="2400" dirty="0" smtClean="0"/>
              <a:t>”</a:t>
            </a:r>
            <a:r>
              <a:rPr lang="zh-CN" altLang="zh-CN" sz="2400" dirty="0" smtClean="0"/>
              <a:t> and</a:t>
            </a:r>
            <a:r>
              <a:rPr lang="en-US" altLang="zh-CN" sz="2400" dirty="0" smtClean="0"/>
              <a:t> “</a:t>
            </a:r>
            <a:r>
              <a:rPr lang="zh-CN" altLang="zh-CN" sz="2400" dirty="0" smtClean="0"/>
              <a:t>large</a:t>
            </a:r>
            <a:r>
              <a:rPr lang="en-US" altLang="zh-CN" sz="2400" dirty="0" smtClean="0"/>
              <a:t>”</a:t>
            </a:r>
            <a:r>
              <a:rPr lang="zh-CN" altLang="zh-CN" sz="2400" dirty="0" smtClean="0"/>
              <a:t>, </a:t>
            </a:r>
            <a:r>
              <a:rPr lang="zh-CN" altLang="zh-CN" sz="2400" dirty="0"/>
              <a:t>which will be sorted recursively.</a:t>
            </a:r>
          </a:p>
        </p:txBody>
      </p:sp>
      <p:graphicFrame>
        <p:nvGraphicFramePr>
          <p:cNvPr id="16388" name="Object 4"/>
          <p:cNvGraphicFramePr>
            <a:graphicFrameLocks noChangeAspect="1"/>
          </p:cNvGraphicFramePr>
          <p:nvPr>
            <p:extLst>
              <p:ext uri="{D42A27DB-BD31-4B8C-83A1-F6EECF244321}">
                <p14:modId xmlns:p14="http://schemas.microsoft.com/office/powerpoint/2010/main" val="2549376054"/>
              </p:ext>
            </p:extLst>
          </p:nvPr>
        </p:nvGraphicFramePr>
        <p:xfrm>
          <a:off x="609600" y="2667000"/>
          <a:ext cx="8001000" cy="2922588"/>
        </p:xfrm>
        <a:graphic>
          <a:graphicData uri="http://schemas.openxmlformats.org/presentationml/2006/ole">
            <mc:AlternateContent xmlns:mc="http://schemas.openxmlformats.org/markup-compatibility/2006">
              <mc:Choice xmlns:v="urn:schemas-microsoft-com:vml" Requires="v">
                <p:oleObj spid="_x0000_s14352" r:id="rId4" imgW="5274881" imgH="1772729" progId="Word.Document.8">
                  <p:embed/>
                </p:oleObj>
              </mc:Choice>
              <mc:Fallback>
                <p:oleObj r:id="rId4" imgW="5274881" imgH="177272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667000"/>
                        <a:ext cx="8001000" cy="292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Text Box 5"/>
          <p:cNvSpPr txBox="1">
            <a:spLocks noChangeArrowheads="1"/>
          </p:cNvSpPr>
          <p:nvPr/>
        </p:nvSpPr>
        <p:spPr bwMode="auto">
          <a:xfrm>
            <a:off x="1371600" y="3124200"/>
            <a:ext cx="1295400" cy="369332"/>
          </a:xfrm>
          <a:prstGeom prst="rect">
            <a:avLst/>
          </a:prstGeom>
          <a:noFill/>
          <a:ln w="9525">
            <a:noFill/>
            <a:miter lim="800000"/>
            <a:headEnd/>
            <a:tailEnd/>
          </a:ln>
          <a:effectLst/>
        </p:spPr>
        <p:txBody>
          <a:bodyPr>
            <a:spAutoFit/>
          </a:bodyPr>
          <a:lstStyle/>
          <a:p>
            <a:pPr>
              <a:spcBef>
                <a:spcPct val="50000"/>
              </a:spcBef>
            </a:pPr>
            <a:r>
              <a:rPr lang="zh-CN" altLang="zh-CN">
                <a:solidFill>
                  <a:schemeClr val="tx1"/>
                </a:solidFill>
                <a:latin typeface="Times New Roman" pitchFamily="18" charset="0"/>
                <a:ea typeface="宋体" pitchFamily="2" charset="-122"/>
                <a:cs typeface="Times New Roman" pitchFamily="18" charset="0"/>
              </a:rPr>
              <a:t>[first]</a:t>
            </a:r>
          </a:p>
        </p:txBody>
      </p:sp>
      <p:sp>
        <p:nvSpPr>
          <p:cNvPr id="16390" name="Text Box 6"/>
          <p:cNvSpPr txBox="1">
            <a:spLocks noChangeArrowheads="1"/>
          </p:cNvSpPr>
          <p:nvPr/>
        </p:nvSpPr>
        <p:spPr bwMode="auto">
          <a:xfrm>
            <a:off x="6934200" y="3124200"/>
            <a:ext cx="1295400" cy="369332"/>
          </a:xfrm>
          <a:prstGeom prst="rect">
            <a:avLst/>
          </a:prstGeom>
          <a:noFill/>
          <a:ln w="9525">
            <a:noFill/>
            <a:miter lim="800000"/>
            <a:headEnd/>
            <a:tailEnd/>
          </a:ln>
          <a:effectLst/>
        </p:spPr>
        <p:txBody>
          <a:bodyPr>
            <a:spAutoFit/>
          </a:bodyPr>
          <a:lstStyle/>
          <a:p>
            <a:pPr>
              <a:spcBef>
                <a:spcPct val="50000"/>
              </a:spcBef>
            </a:pPr>
            <a:r>
              <a:rPr lang="zh-CN" altLang="zh-CN">
                <a:solidFill>
                  <a:schemeClr val="tx1"/>
                </a:solidFill>
                <a:latin typeface="Times New Roman" pitchFamily="18" charset="0"/>
                <a:ea typeface="宋体" pitchFamily="2" charset="-122"/>
                <a:cs typeface="Times New Roman" pitchFamily="18" charset="0"/>
              </a:rPr>
              <a:t>[last]</a:t>
            </a:r>
          </a:p>
        </p:txBody>
      </p:sp>
      <p:sp>
        <p:nvSpPr>
          <p:cNvPr id="16391" name="Text Box 7"/>
          <p:cNvSpPr txBox="1">
            <a:spLocks noChangeArrowheads="1"/>
          </p:cNvSpPr>
          <p:nvPr/>
        </p:nvSpPr>
        <p:spPr bwMode="auto">
          <a:xfrm>
            <a:off x="228600" y="4572000"/>
            <a:ext cx="2362200" cy="915988"/>
          </a:xfrm>
          <a:prstGeom prst="rect">
            <a:avLst/>
          </a:prstGeom>
          <a:solidFill>
            <a:srgbClr val="FFFF99"/>
          </a:solidFill>
          <a:ln w="9525">
            <a:noFill/>
            <a:miter lim="800000"/>
            <a:headEnd/>
            <a:tailEnd/>
          </a:ln>
          <a:effectLst/>
        </p:spPr>
        <p:txBody>
          <a:bodyPr>
            <a:spAutoFit/>
          </a:bodyPr>
          <a:lstStyle/>
          <a:p>
            <a:pPr>
              <a:spcBef>
                <a:spcPct val="50000"/>
              </a:spcBef>
            </a:pPr>
            <a:r>
              <a:rPr lang="zh-CN" altLang="zh-CN" sz="1800">
                <a:solidFill>
                  <a:schemeClr val="tx1"/>
                </a:solidFill>
                <a:latin typeface="Times New Roman" pitchFamily="18" charset="0"/>
                <a:ea typeface="宋体" pitchFamily="2" charset="-122"/>
                <a:cs typeface="Times New Roman" pitchFamily="18" charset="0"/>
              </a:rPr>
              <a:t>for any element in this segment, the key is </a:t>
            </a:r>
            <a:r>
              <a:rPr lang="zh-CN" altLang="zh-CN" sz="1800" b="1" i="1">
                <a:solidFill>
                  <a:srgbClr val="FF0000"/>
                </a:solidFill>
                <a:latin typeface="Times New Roman" pitchFamily="18" charset="0"/>
                <a:ea typeface="宋体" pitchFamily="2" charset="-122"/>
                <a:cs typeface="Times New Roman" pitchFamily="18" charset="0"/>
              </a:rPr>
              <a:t>less than pivot</a:t>
            </a:r>
            <a:r>
              <a:rPr lang="zh-CN" altLang="zh-CN" sz="1800">
                <a:solidFill>
                  <a:schemeClr val="tx1"/>
                </a:solidFill>
                <a:latin typeface="Times New Roman" pitchFamily="18" charset="0"/>
                <a:ea typeface="宋体" pitchFamily="2" charset="-122"/>
                <a:cs typeface="Times New Roman" pitchFamily="18" charset="0"/>
              </a:rPr>
              <a:t>.</a:t>
            </a:r>
          </a:p>
        </p:txBody>
      </p:sp>
      <p:sp>
        <p:nvSpPr>
          <p:cNvPr id="16392" name="Text Box 8"/>
          <p:cNvSpPr txBox="1">
            <a:spLocks noChangeArrowheads="1"/>
          </p:cNvSpPr>
          <p:nvPr/>
        </p:nvSpPr>
        <p:spPr bwMode="auto">
          <a:xfrm>
            <a:off x="6248400" y="4419600"/>
            <a:ext cx="2362200" cy="915988"/>
          </a:xfrm>
          <a:prstGeom prst="rect">
            <a:avLst/>
          </a:prstGeom>
          <a:solidFill>
            <a:srgbClr val="FFFF99"/>
          </a:solidFill>
          <a:ln w="9525">
            <a:noFill/>
            <a:miter lim="800000"/>
            <a:headEnd/>
            <a:tailEnd/>
          </a:ln>
          <a:effectLst/>
        </p:spPr>
        <p:txBody>
          <a:bodyPr>
            <a:spAutoFit/>
          </a:bodyPr>
          <a:lstStyle/>
          <a:p>
            <a:pPr>
              <a:spcBef>
                <a:spcPct val="50000"/>
              </a:spcBef>
            </a:pPr>
            <a:r>
              <a:rPr lang="zh-CN" altLang="zh-CN" sz="1800">
                <a:solidFill>
                  <a:schemeClr val="tx1"/>
                </a:solidFill>
                <a:latin typeface="Times New Roman" pitchFamily="18" charset="0"/>
                <a:ea typeface="宋体" pitchFamily="2" charset="-122"/>
                <a:cs typeface="Times New Roman" pitchFamily="18" charset="0"/>
              </a:rPr>
              <a:t>for any element in this segment, the key is </a:t>
            </a:r>
            <a:r>
              <a:rPr lang="zh-CN" altLang="zh-CN" sz="1800" b="1" i="1">
                <a:solidFill>
                  <a:srgbClr val="FF0000"/>
                </a:solidFill>
                <a:latin typeface="Times New Roman" pitchFamily="18" charset="0"/>
                <a:ea typeface="宋体" pitchFamily="2" charset="-122"/>
                <a:cs typeface="Times New Roman" pitchFamily="18" charset="0"/>
              </a:rPr>
              <a:t>not less than pivot</a:t>
            </a:r>
            <a:r>
              <a:rPr lang="zh-CN" altLang="zh-CN" sz="1800">
                <a:solidFill>
                  <a:schemeClr val="tx1"/>
                </a:solidFill>
                <a:latin typeface="Times New Roman" pitchFamily="18" charset="0"/>
                <a:ea typeface="宋体" pitchFamily="2" charset="-122"/>
                <a:cs typeface="Times New Roman" pitchFamily="18" charset="0"/>
              </a:rPr>
              <a:t>.</a:t>
            </a:r>
          </a:p>
        </p:txBody>
      </p:sp>
      <p:sp>
        <p:nvSpPr>
          <p:cNvPr id="2" name="TextBox 1"/>
          <p:cNvSpPr txBox="1"/>
          <p:nvPr/>
        </p:nvSpPr>
        <p:spPr>
          <a:xfrm>
            <a:off x="5940152" y="5805264"/>
            <a:ext cx="1728192"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3200" i="1" dirty="0" smtClean="0">
                <a:latin typeface="Times New Roman" pitchFamily="18" charset="0"/>
                <a:cs typeface="Times New Roman" pitchFamily="18" charset="0"/>
              </a:rPr>
              <a:t>O </a:t>
            </a:r>
            <a:r>
              <a:rPr lang="en-US" altLang="zh-CN" sz="3200" dirty="0" smtClean="0">
                <a:latin typeface="Times New Roman" pitchFamily="18" charset="0"/>
                <a:cs typeface="Times New Roman" pitchFamily="18" charset="0"/>
              </a:rPr>
              <a:t>(</a:t>
            </a:r>
            <a:r>
              <a:rPr lang="en-US" altLang="zh-CN" sz="3200" i="1" dirty="0" err="1" smtClean="0">
                <a:latin typeface="Times New Roman" pitchFamily="18" charset="0"/>
                <a:cs typeface="Times New Roman" pitchFamily="18" charset="0"/>
              </a:rPr>
              <a:t>n</a:t>
            </a:r>
            <a:r>
              <a:rPr lang="en-US" altLang="zh-CN" sz="3200" dirty="0" err="1" smtClean="0">
                <a:latin typeface="Times New Roman" pitchFamily="18" charset="0"/>
                <a:cs typeface="Times New Roman" pitchFamily="18" charset="0"/>
              </a:rPr>
              <a:t>log</a:t>
            </a:r>
            <a:r>
              <a:rPr lang="en-US" altLang="zh-CN" sz="3200" i="1" dirty="0" err="1" smtClean="0">
                <a:latin typeface="Times New Roman" pitchFamily="18" charset="0"/>
                <a:cs typeface="Times New Roman" pitchFamily="18" charset="0"/>
              </a:rPr>
              <a:t>n</a:t>
            </a:r>
            <a:r>
              <a:rPr lang="en-US" altLang="zh-CN" sz="32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1433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i="1" dirty="0" smtClean="0"/>
              <a:t>P</a:t>
            </a:r>
            <a:r>
              <a:rPr lang="zh-CN" altLang="en-US" dirty="0" smtClean="0"/>
              <a:t>、</a:t>
            </a:r>
            <a:r>
              <a:rPr lang="en-US" altLang="zh-CN" i="1" dirty="0" smtClean="0"/>
              <a:t>NP</a:t>
            </a:r>
            <a:r>
              <a:rPr lang="zh-CN" altLang="en-US" dirty="0" smtClean="0"/>
              <a:t>、</a:t>
            </a:r>
            <a:r>
              <a:rPr lang="en-US" altLang="zh-CN" i="1" dirty="0" smtClean="0"/>
              <a:t>NPC</a:t>
            </a:r>
            <a:endParaRPr lang="zh-CN" altLang="en-US" i="1" dirty="0"/>
          </a:p>
        </p:txBody>
      </p:sp>
      <p:sp>
        <p:nvSpPr>
          <p:cNvPr id="5" name="文本占位符 4"/>
          <p:cNvSpPr>
            <a:spLocks noGrp="1"/>
          </p:cNvSpPr>
          <p:nvPr>
            <p:ph type="body" idx="1"/>
          </p:nvPr>
        </p:nvSpPr>
        <p:spPr/>
        <p:txBody>
          <a:bodyPr/>
          <a:lstStyle/>
          <a:p>
            <a:r>
              <a:rPr lang="zh-CN" altLang="en-US" dirty="0">
                <a:latin typeface="楷体" pitchFamily="49" charset="-122"/>
                <a:ea typeface="楷体" pitchFamily="49" charset="-122"/>
              </a:rPr>
              <a:t>双拳难敌四手</a:t>
            </a:r>
          </a:p>
        </p:txBody>
      </p:sp>
    </p:spTree>
    <p:extLst>
      <p:ext uri="{BB962C8B-B14F-4D97-AF65-F5344CB8AC3E}">
        <p14:creationId xmlns:p14="http://schemas.microsoft.com/office/powerpoint/2010/main" val="678896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dirty="0" smtClean="0"/>
              <a:t>Hanoi</a:t>
            </a:r>
            <a:r>
              <a:rPr lang="zh-CN" altLang="en-US" dirty="0" smtClean="0"/>
              <a:t>问题</a:t>
            </a:r>
            <a:endParaRPr lang="en-US" altLang="zh-CN" dirty="0"/>
          </a:p>
        </p:txBody>
      </p:sp>
      <p:sp>
        <p:nvSpPr>
          <p:cNvPr id="99331" name="Rectangle 3"/>
          <p:cNvSpPr>
            <a:spLocks noGrp="1" noChangeArrowheads="1"/>
          </p:cNvSpPr>
          <p:nvPr>
            <p:ph idx="1"/>
          </p:nvPr>
        </p:nvSpPr>
        <p:spPr/>
        <p:txBody>
          <a:bodyPr/>
          <a:lstStyle/>
          <a:p>
            <a:r>
              <a:rPr lang="en-US" altLang="zh-CN" sz="2400"/>
              <a:t>Towers of Hanoi</a:t>
            </a:r>
          </a:p>
          <a:p>
            <a:pPr lvl="1"/>
            <a:r>
              <a:rPr lang="en-US" altLang="zh-CN" sz="2400"/>
              <a:t>How many moves are need to move all the disks to the third peg by moving only one at a time and never placing a disk on top of a smaller one.</a:t>
            </a:r>
          </a:p>
        </p:txBody>
      </p:sp>
      <p:sp>
        <p:nvSpPr>
          <p:cNvPr id="99332" name="AutoShape 4"/>
          <p:cNvSpPr>
            <a:spLocks noChangeArrowheads="1"/>
          </p:cNvSpPr>
          <p:nvPr/>
        </p:nvSpPr>
        <p:spPr bwMode="auto">
          <a:xfrm>
            <a:off x="1066800" y="5486400"/>
            <a:ext cx="1219200" cy="152400"/>
          </a:xfrm>
          <a:prstGeom prst="roundRect">
            <a:avLst>
              <a:gd name="adj" fmla="val 16667"/>
            </a:avLst>
          </a:prstGeom>
          <a:solidFill>
            <a:srgbClr val="FF0000"/>
          </a:solidFill>
          <a:ln w="9525">
            <a:solidFill>
              <a:schemeClr val="tx1"/>
            </a:solidFill>
            <a:round/>
            <a:headEnd/>
            <a:tailEnd/>
          </a:ln>
          <a:effectLst/>
        </p:spPr>
        <p:txBody>
          <a:bodyPr wrap="none" anchor="ctr"/>
          <a:lstStyle/>
          <a:p>
            <a:endParaRPr lang="en-US"/>
          </a:p>
        </p:txBody>
      </p:sp>
      <p:grpSp>
        <p:nvGrpSpPr>
          <p:cNvPr id="2" name="Group 14"/>
          <p:cNvGrpSpPr>
            <a:grpSpLocks/>
          </p:cNvGrpSpPr>
          <p:nvPr/>
        </p:nvGrpSpPr>
        <p:grpSpPr bwMode="auto">
          <a:xfrm>
            <a:off x="1143000" y="4724400"/>
            <a:ext cx="1066800" cy="762000"/>
            <a:chOff x="720" y="2976"/>
            <a:chExt cx="672" cy="480"/>
          </a:xfrm>
        </p:grpSpPr>
        <p:sp>
          <p:nvSpPr>
            <p:cNvPr id="99333" name="AutoShape 5"/>
            <p:cNvSpPr>
              <a:spLocks noChangeArrowheads="1"/>
            </p:cNvSpPr>
            <p:nvPr/>
          </p:nvSpPr>
          <p:spPr bwMode="auto">
            <a:xfrm>
              <a:off x="912" y="2976"/>
              <a:ext cx="288" cy="96"/>
            </a:xfrm>
            <a:prstGeom prst="roundRect">
              <a:avLst>
                <a:gd name="adj" fmla="val 16667"/>
              </a:avLst>
            </a:prstGeom>
            <a:solidFill>
              <a:schemeClr val="accent1"/>
            </a:solidFill>
            <a:ln w="9525">
              <a:solidFill>
                <a:schemeClr val="tx1"/>
              </a:solidFill>
              <a:round/>
              <a:headEnd/>
              <a:tailEnd/>
            </a:ln>
            <a:effectLst/>
          </p:spPr>
          <p:txBody>
            <a:bodyPr wrap="none" anchor="ctr"/>
            <a:lstStyle/>
            <a:p>
              <a:endParaRPr lang="en-US"/>
            </a:p>
          </p:txBody>
        </p:sp>
        <p:sp>
          <p:nvSpPr>
            <p:cNvPr id="99334" name="AutoShape 6"/>
            <p:cNvSpPr>
              <a:spLocks noChangeArrowheads="1"/>
            </p:cNvSpPr>
            <p:nvPr/>
          </p:nvSpPr>
          <p:spPr bwMode="auto">
            <a:xfrm>
              <a:off x="864" y="3072"/>
              <a:ext cx="384" cy="96"/>
            </a:xfrm>
            <a:prstGeom prst="roundRect">
              <a:avLst>
                <a:gd name="adj" fmla="val 16667"/>
              </a:avLst>
            </a:prstGeom>
            <a:solidFill>
              <a:schemeClr val="accent1"/>
            </a:solidFill>
            <a:ln w="9525">
              <a:solidFill>
                <a:schemeClr val="tx1"/>
              </a:solidFill>
              <a:round/>
              <a:headEnd/>
              <a:tailEnd/>
            </a:ln>
            <a:effectLst/>
          </p:spPr>
          <p:txBody>
            <a:bodyPr wrap="none" anchor="ctr"/>
            <a:lstStyle/>
            <a:p>
              <a:endParaRPr lang="en-US"/>
            </a:p>
          </p:txBody>
        </p:sp>
        <p:sp>
          <p:nvSpPr>
            <p:cNvPr id="99335" name="AutoShape 7"/>
            <p:cNvSpPr>
              <a:spLocks noChangeArrowheads="1"/>
            </p:cNvSpPr>
            <p:nvPr/>
          </p:nvSpPr>
          <p:spPr bwMode="auto">
            <a:xfrm>
              <a:off x="816" y="3168"/>
              <a:ext cx="480" cy="96"/>
            </a:xfrm>
            <a:prstGeom prst="roundRect">
              <a:avLst>
                <a:gd name="adj" fmla="val 16667"/>
              </a:avLst>
            </a:prstGeom>
            <a:solidFill>
              <a:schemeClr val="accent1"/>
            </a:solidFill>
            <a:ln w="9525">
              <a:solidFill>
                <a:schemeClr val="tx1"/>
              </a:solidFill>
              <a:round/>
              <a:headEnd/>
              <a:tailEnd/>
            </a:ln>
            <a:effectLst/>
          </p:spPr>
          <p:txBody>
            <a:bodyPr wrap="none" anchor="ctr"/>
            <a:lstStyle/>
            <a:p>
              <a:endParaRPr lang="en-US"/>
            </a:p>
          </p:txBody>
        </p:sp>
        <p:sp>
          <p:nvSpPr>
            <p:cNvPr id="99336" name="AutoShape 8"/>
            <p:cNvSpPr>
              <a:spLocks noChangeArrowheads="1"/>
            </p:cNvSpPr>
            <p:nvPr/>
          </p:nvSpPr>
          <p:spPr bwMode="auto">
            <a:xfrm>
              <a:off x="768" y="3264"/>
              <a:ext cx="576" cy="96"/>
            </a:xfrm>
            <a:prstGeom prst="roundRect">
              <a:avLst>
                <a:gd name="adj" fmla="val 16667"/>
              </a:avLst>
            </a:prstGeom>
            <a:solidFill>
              <a:schemeClr val="accent1"/>
            </a:solidFill>
            <a:ln w="9525">
              <a:solidFill>
                <a:schemeClr val="tx1"/>
              </a:solidFill>
              <a:round/>
              <a:headEnd/>
              <a:tailEnd/>
            </a:ln>
            <a:effectLst/>
          </p:spPr>
          <p:txBody>
            <a:bodyPr wrap="none" anchor="ctr"/>
            <a:lstStyle/>
            <a:p>
              <a:endParaRPr lang="en-US"/>
            </a:p>
          </p:txBody>
        </p:sp>
        <p:sp>
          <p:nvSpPr>
            <p:cNvPr id="99337" name="AutoShape 9"/>
            <p:cNvSpPr>
              <a:spLocks noChangeArrowheads="1"/>
            </p:cNvSpPr>
            <p:nvPr/>
          </p:nvSpPr>
          <p:spPr bwMode="auto">
            <a:xfrm>
              <a:off x="720" y="3360"/>
              <a:ext cx="672" cy="96"/>
            </a:xfrm>
            <a:prstGeom prst="roundRect">
              <a:avLst>
                <a:gd name="adj" fmla="val 16667"/>
              </a:avLst>
            </a:prstGeom>
            <a:solidFill>
              <a:schemeClr val="accent1"/>
            </a:solidFill>
            <a:ln w="9525">
              <a:solidFill>
                <a:schemeClr val="tx1"/>
              </a:solidFill>
              <a:round/>
              <a:headEnd/>
              <a:tailEnd/>
            </a:ln>
            <a:effectLst/>
          </p:spPr>
          <p:txBody>
            <a:bodyPr wrap="none" anchor="ctr"/>
            <a:lstStyle/>
            <a:p>
              <a:endParaRPr lang="en-US"/>
            </a:p>
          </p:txBody>
        </p:sp>
      </p:grpSp>
      <p:sp>
        <p:nvSpPr>
          <p:cNvPr id="99338" name="Line 10"/>
          <p:cNvSpPr>
            <a:spLocks noChangeShapeType="1"/>
          </p:cNvSpPr>
          <p:nvPr/>
        </p:nvSpPr>
        <p:spPr bwMode="auto">
          <a:xfrm>
            <a:off x="685800" y="5715000"/>
            <a:ext cx="4800600" cy="0"/>
          </a:xfrm>
          <a:prstGeom prst="line">
            <a:avLst/>
          </a:prstGeom>
          <a:noFill/>
          <a:ln w="152400" cmpd="thickThin">
            <a:solidFill>
              <a:schemeClr val="tx1"/>
            </a:solidFill>
            <a:round/>
            <a:headEnd/>
            <a:tailEnd/>
          </a:ln>
          <a:effectLst/>
        </p:spPr>
        <p:txBody>
          <a:bodyPr wrap="none"/>
          <a:lstStyle/>
          <a:p>
            <a:endParaRPr lang="en-US"/>
          </a:p>
        </p:txBody>
      </p:sp>
      <p:sp>
        <p:nvSpPr>
          <p:cNvPr id="99339" name="Line 11"/>
          <p:cNvSpPr>
            <a:spLocks noChangeShapeType="1"/>
          </p:cNvSpPr>
          <p:nvPr/>
        </p:nvSpPr>
        <p:spPr bwMode="auto">
          <a:xfrm>
            <a:off x="1676400" y="4343400"/>
            <a:ext cx="0" cy="381000"/>
          </a:xfrm>
          <a:prstGeom prst="line">
            <a:avLst/>
          </a:prstGeom>
          <a:noFill/>
          <a:ln w="50800">
            <a:solidFill>
              <a:srgbClr val="FF6600"/>
            </a:solidFill>
            <a:round/>
            <a:headEnd/>
            <a:tailEnd/>
          </a:ln>
          <a:effectLst/>
        </p:spPr>
        <p:txBody>
          <a:bodyPr wrap="none"/>
          <a:lstStyle/>
          <a:p>
            <a:endParaRPr lang="en-US"/>
          </a:p>
        </p:txBody>
      </p:sp>
      <p:sp>
        <p:nvSpPr>
          <p:cNvPr id="99340" name="Line 12"/>
          <p:cNvSpPr>
            <a:spLocks noChangeShapeType="1"/>
          </p:cNvSpPr>
          <p:nvPr/>
        </p:nvSpPr>
        <p:spPr bwMode="auto">
          <a:xfrm>
            <a:off x="4724400" y="4343400"/>
            <a:ext cx="0" cy="1295400"/>
          </a:xfrm>
          <a:prstGeom prst="line">
            <a:avLst/>
          </a:prstGeom>
          <a:noFill/>
          <a:ln w="50800">
            <a:solidFill>
              <a:srgbClr val="FF6600"/>
            </a:solidFill>
            <a:round/>
            <a:headEnd/>
            <a:tailEnd/>
          </a:ln>
          <a:effectLst/>
        </p:spPr>
        <p:txBody>
          <a:bodyPr wrap="none"/>
          <a:lstStyle/>
          <a:p>
            <a:endParaRPr lang="en-US"/>
          </a:p>
        </p:txBody>
      </p:sp>
      <p:sp>
        <p:nvSpPr>
          <p:cNvPr id="99341" name="Line 13"/>
          <p:cNvSpPr>
            <a:spLocks noChangeShapeType="1"/>
          </p:cNvSpPr>
          <p:nvPr/>
        </p:nvSpPr>
        <p:spPr bwMode="auto">
          <a:xfrm>
            <a:off x="3276600" y="4343400"/>
            <a:ext cx="0" cy="1295400"/>
          </a:xfrm>
          <a:prstGeom prst="line">
            <a:avLst/>
          </a:prstGeom>
          <a:noFill/>
          <a:ln w="50800">
            <a:solidFill>
              <a:srgbClr val="FF6600"/>
            </a:solidFill>
            <a:round/>
            <a:headEnd/>
            <a:tailEnd/>
          </a:ln>
          <a:effectLst/>
        </p:spPr>
        <p:txBody>
          <a:bodyPr wrap="none"/>
          <a:lstStyle/>
          <a:p>
            <a:endParaRPr lang="en-US"/>
          </a:p>
        </p:txBody>
      </p:sp>
      <p:grpSp>
        <p:nvGrpSpPr>
          <p:cNvPr id="3" name="Group 15"/>
          <p:cNvGrpSpPr>
            <a:grpSpLocks/>
          </p:cNvGrpSpPr>
          <p:nvPr/>
        </p:nvGrpSpPr>
        <p:grpSpPr bwMode="auto">
          <a:xfrm>
            <a:off x="2743200" y="4876800"/>
            <a:ext cx="1066800" cy="762000"/>
            <a:chOff x="720" y="2976"/>
            <a:chExt cx="672" cy="480"/>
          </a:xfrm>
        </p:grpSpPr>
        <p:sp>
          <p:nvSpPr>
            <p:cNvPr id="99344" name="AutoShape 16"/>
            <p:cNvSpPr>
              <a:spLocks noChangeArrowheads="1"/>
            </p:cNvSpPr>
            <p:nvPr/>
          </p:nvSpPr>
          <p:spPr bwMode="auto">
            <a:xfrm>
              <a:off x="912" y="2976"/>
              <a:ext cx="288" cy="96"/>
            </a:xfrm>
            <a:prstGeom prst="roundRect">
              <a:avLst>
                <a:gd name="adj" fmla="val 16667"/>
              </a:avLst>
            </a:prstGeom>
            <a:solidFill>
              <a:schemeClr val="accent1">
                <a:alpha val="50000"/>
              </a:schemeClr>
            </a:solidFill>
            <a:ln w="9525">
              <a:solidFill>
                <a:schemeClr val="tx1"/>
              </a:solidFill>
              <a:prstDash val="dash"/>
              <a:round/>
              <a:headEnd/>
              <a:tailEnd/>
            </a:ln>
            <a:effectLst/>
          </p:spPr>
          <p:txBody>
            <a:bodyPr wrap="none" anchor="ctr"/>
            <a:lstStyle/>
            <a:p>
              <a:endParaRPr lang="en-US"/>
            </a:p>
          </p:txBody>
        </p:sp>
        <p:sp>
          <p:nvSpPr>
            <p:cNvPr id="99345" name="AutoShape 17"/>
            <p:cNvSpPr>
              <a:spLocks noChangeArrowheads="1"/>
            </p:cNvSpPr>
            <p:nvPr/>
          </p:nvSpPr>
          <p:spPr bwMode="auto">
            <a:xfrm>
              <a:off x="864" y="3072"/>
              <a:ext cx="384" cy="96"/>
            </a:xfrm>
            <a:prstGeom prst="roundRect">
              <a:avLst>
                <a:gd name="adj" fmla="val 16667"/>
              </a:avLst>
            </a:prstGeom>
            <a:solidFill>
              <a:schemeClr val="accent1">
                <a:alpha val="50000"/>
              </a:schemeClr>
            </a:solidFill>
            <a:ln w="9525">
              <a:solidFill>
                <a:schemeClr val="tx1"/>
              </a:solidFill>
              <a:prstDash val="dash"/>
              <a:round/>
              <a:headEnd/>
              <a:tailEnd/>
            </a:ln>
            <a:effectLst/>
          </p:spPr>
          <p:txBody>
            <a:bodyPr wrap="none" anchor="ctr"/>
            <a:lstStyle/>
            <a:p>
              <a:endParaRPr lang="en-US"/>
            </a:p>
          </p:txBody>
        </p:sp>
        <p:sp>
          <p:nvSpPr>
            <p:cNvPr id="99346" name="AutoShape 18"/>
            <p:cNvSpPr>
              <a:spLocks noChangeArrowheads="1"/>
            </p:cNvSpPr>
            <p:nvPr/>
          </p:nvSpPr>
          <p:spPr bwMode="auto">
            <a:xfrm>
              <a:off x="816" y="3168"/>
              <a:ext cx="480" cy="96"/>
            </a:xfrm>
            <a:prstGeom prst="roundRect">
              <a:avLst>
                <a:gd name="adj" fmla="val 16667"/>
              </a:avLst>
            </a:prstGeom>
            <a:solidFill>
              <a:schemeClr val="accent1">
                <a:alpha val="50000"/>
              </a:schemeClr>
            </a:solidFill>
            <a:ln w="9525">
              <a:solidFill>
                <a:schemeClr val="tx1"/>
              </a:solidFill>
              <a:prstDash val="dash"/>
              <a:round/>
              <a:headEnd/>
              <a:tailEnd/>
            </a:ln>
            <a:effectLst/>
          </p:spPr>
          <p:txBody>
            <a:bodyPr wrap="none" anchor="ctr"/>
            <a:lstStyle/>
            <a:p>
              <a:endParaRPr lang="en-US"/>
            </a:p>
          </p:txBody>
        </p:sp>
        <p:sp>
          <p:nvSpPr>
            <p:cNvPr id="99347" name="AutoShape 19"/>
            <p:cNvSpPr>
              <a:spLocks noChangeArrowheads="1"/>
            </p:cNvSpPr>
            <p:nvPr/>
          </p:nvSpPr>
          <p:spPr bwMode="auto">
            <a:xfrm>
              <a:off x="768" y="3264"/>
              <a:ext cx="576" cy="96"/>
            </a:xfrm>
            <a:prstGeom prst="roundRect">
              <a:avLst>
                <a:gd name="adj" fmla="val 16667"/>
              </a:avLst>
            </a:prstGeom>
            <a:solidFill>
              <a:schemeClr val="accent1">
                <a:alpha val="50000"/>
              </a:schemeClr>
            </a:solidFill>
            <a:ln w="9525">
              <a:solidFill>
                <a:schemeClr val="tx1"/>
              </a:solidFill>
              <a:prstDash val="dash"/>
              <a:round/>
              <a:headEnd/>
              <a:tailEnd/>
            </a:ln>
            <a:effectLst/>
          </p:spPr>
          <p:txBody>
            <a:bodyPr wrap="none" anchor="ctr"/>
            <a:lstStyle/>
            <a:p>
              <a:endParaRPr lang="en-US"/>
            </a:p>
          </p:txBody>
        </p:sp>
        <p:sp>
          <p:nvSpPr>
            <p:cNvPr id="99348" name="AutoShape 20"/>
            <p:cNvSpPr>
              <a:spLocks noChangeArrowheads="1"/>
            </p:cNvSpPr>
            <p:nvPr/>
          </p:nvSpPr>
          <p:spPr bwMode="auto">
            <a:xfrm>
              <a:off x="720" y="3360"/>
              <a:ext cx="672" cy="96"/>
            </a:xfrm>
            <a:prstGeom prst="roundRect">
              <a:avLst>
                <a:gd name="adj" fmla="val 16667"/>
              </a:avLst>
            </a:prstGeom>
            <a:solidFill>
              <a:schemeClr val="accent1">
                <a:alpha val="50000"/>
              </a:schemeClr>
            </a:solidFill>
            <a:ln w="9525">
              <a:solidFill>
                <a:schemeClr val="tx1"/>
              </a:solidFill>
              <a:prstDash val="dash"/>
              <a:round/>
              <a:headEnd/>
              <a:tailEnd/>
            </a:ln>
            <a:effectLst/>
          </p:spPr>
          <p:txBody>
            <a:bodyPr wrap="none" anchor="ctr"/>
            <a:lstStyle/>
            <a:p>
              <a:endParaRPr lang="en-US"/>
            </a:p>
          </p:txBody>
        </p:sp>
      </p:grpSp>
      <p:sp>
        <p:nvSpPr>
          <p:cNvPr id="99349" name="AutoShape 21"/>
          <p:cNvSpPr>
            <a:spLocks noChangeArrowheads="1"/>
          </p:cNvSpPr>
          <p:nvPr/>
        </p:nvSpPr>
        <p:spPr bwMode="auto">
          <a:xfrm>
            <a:off x="4114800" y="5486400"/>
            <a:ext cx="1219200" cy="152400"/>
          </a:xfrm>
          <a:prstGeom prst="roundRect">
            <a:avLst>
              <a:gd name="adj" fmla="val 16667"/>
            </a:avLst>
          </a:prstGeom>
          <a:solidFill>
            <a:srgbClr val="FF0000">
              <a:alpha val="50000"/>
            </a:srgbClr>
          </a:solidFill>
          <a:ln w="9525">
            <a:solidFill>
              <a:schemeClr val="tx1"/>
            </a:solidFill>
            <a:prstDash val="dash"/>
            <a:round/>
            <a:headEnd/>
            <a:tailEnd/>
          </a:ln>
          <a:effectLst/>
        </p:spPr>
        <p:txBody>
          <a:bodyPr wrap="none" anchor="ctr"/>
          <a:lstStyle/>
          <a:p>
            <a:endParaRPr lang="en-US"/>
          </a:p>
        </p:txBody>
      </p:sp>
      <p:grpSp>
        <p:nvGrpSpPr>
          <p:cNvPr id="4" name="Group 25"/>
          <p:cNvGrpSpPr>
            <a:grpSpLocks/>
          </p:cNvGrpSpPr>
          <p:nvPr/>
        </p:nvGrpSpPr>
        <p:grpSpPr bwMode="auto">
          <a:xfrm>
            <a:off x="4191000" y="4724400"/>
            <a:ext cx="1066800" cy="762000"/>
            <a:chOff x="720" y="2976"/>
            <a:chExt cx="672" cy="480"/>
          </a:xfrm>
        </p:grpSpPr>
        <p:sp>
          <p:nvSpPr>
            <p:cNvPr id="99354" name="AutoShape 26"/>
            <p:cNvSpPr>
              <a:spLocks noChangeArrowheads="1"/>
            </p:cNvSpPr>
            <p:nvPr/>
          </p:nvSpPr>
          <p:spPr bwMode="auto">
            <a:xfrm>
              <a:off x="912" y="2976"/>
              <a:ext cx="288" cy="96"/>
            </a:xfrm>
            <a:prstGeom prst="roundRect">
              <a:avLst>
                <a:gd name="adj" fmla="val 16667"/>
              </a:avLst>
            </a:prstGeom>
            <a:solidFill>
              <a:schemeClr val="accent1">
                <a:alpha val="50000"/>
              </a:schemeClr>
            </a:solidFill>
            <a:ln w="9525">
              <a:solidFill>
                <a:schemeClr val="tx1"/>
              </a:solidFill>
              <a:prstDash val="dash"/>
              <a:round/>
              <a:headEnd/>
              <a:tailEnd/>
            </a:ln>
            <a:effectLst/>
          </p:spPr>
          <p:txBody>
            <a:bodyPr wrap="none" anchor="ctr"/>
            <a:lstStyle/>
            <a:p>
              <a:endParaRPr lang="en-US"/>
            </a:p>
          </p:txBody>
        </p:sp>
        <p:sp>
          <p:nvSpPr>
            <p:cNvPr id="99355" name="AutoShape 27"/>
            <p:cNvSpPr>
              <a:spLocks noChangeArrowheads="1"/>
            </p:cNvSpPr>
            <p:nvPr/>
          </p:nvSpPr>
          <p:spPr bwMode="auto">
            <a:xfrm>
              <a:off x="864" y="3072"/>
              <a:ext cx="384" cy="96"/>
            </a:xfrm>
            <a:prstGeom prst="roundRect">
              <a:avLst>
                <a:gd name="adj" fmla="val 16667"/>
              </a:avLst>
            </a:prstGeom>
            <a:solidFill>
              <a:schemeClr val="accent1">
                <a:alpha val="50000"/>
              </a:schemeClr>
            </a:solidFill>
            <a:ln w="9525">
              <a:solidFill>
                <a:schemeClr val="tx1"/>
              </a:solidFill>
              <a:prstDash val="dash"/>
              <a:round/>
              <a:headEnd/>
              <a:tailEnd/>
            </a:ln>
            <a:effectLst/>
          </p:spPr>
          <p:txBody>
            <a:bodyPr wrap="none" anchor="ctr"/>
            <a:lstStyle/>
            <a:p>
              <a:endParaRPr lang="en-US"/>
            </a:p>
          </p:txBody>
        </p:sp>
        <p:sp>
          <p:nvSpPr>
            <p:cNvPr id="99356" name="AutoShape 28"/>
            <p:cNvSpPr>
              <a:spLocks noChangeArrowheads="1"/>
            </p:cNvSpPr>
            <p:nvPr/>
          </p:nvSpPr>
          <p:spPr bwMode="auto">
            <a:xfrm>
              <a:off x="816" y="3168"/>
              <a:ext cx="480" cy="96"/>
            </a:xfrm>
            <a:prstGeom prst="roundRect">
              <a:avLst>
                <a:gd name="adj" fmla="val 16667"/>
              </a:avLst>
            </a:prstGeom>
            <a:solidFill>
              <a:schemeClr val="accent1">
                <a:alpha val="50000"/>
              </a:schemeClr>
            </a:solidFill>
            <a:ln w="9525">
              <a:solidFill>
                <a:schemeClr val="tx1"/>
              </a:solidFill>
              <a:prstDash val="dash"/>
              <a:round/>
              <a:headEnd/>
              <a:tailEnd/>
            </a:ln>
            <a:effectLst/>
          </p:spPr>
          <p:txBody>
            <a:bodyPr wrap="none" anchor="ctr"/>
            <a:lstStyle/>
            <a:p>
              <a:endParaRPr lang="en-US"/>
            </a:p>
          </p:txBody>
        </p:sp>
        <p:sp>
          <p:nvSpPr>
            <p:cNvPr id="99357" name="AutoShape 29"/>
            <p:cNvSpPr>
              <a:spLocks noChangeArrowheads="1"/>
            </p:cNvSpPr>
            <p:nvPr/>
          </p:nvSpPr>
          <p:spPr bwMode="auto">
            <a:xfrm>
              <a:off x="768" y="3264"/>
              <a:ext cx="576" cy="96"/>
            </a:xfrm>
            <a:prstGeom prst="roundRect">
              <a:avLst>
                <a:gd name="adj" fmla="val 16667"/>
              </a:avLst>
            </a:prstGeom>
            <a:solidFill>
              <a:schemeClr val="accent1">
                <a:alpha val="50000"/>
              </a:schemeClr>
            </a:solidFill>
            <a:ln w="9525">
              <a:solidFill>
                <a:schemeClr val="tx1"/>
              </a:solidFill>
              <a:prstDash val="dash"/>
              <a:round/>
              <a:headEnd/>
              <a:tailEnd/>
            </a:ln>
            <a:effectLst/>
          </p:spPr>
          <p:txBody>
            <a:bodyPr wrap="none" anchor="ctr"/>
            <a:lstStyle/>
            <a:p>
              <a:endParaRPr lang="en-US"/>
            </a:p>
          </p:txBody>
        </p:sp>
        <p:sp>
          <p:nvSpPr>
            <p:cNvPr id="99358" name="AutoShape 30"/>
            <p:cNvSpPr>
              <a:spLocks noChangeArrowheads="1"/>
            </p:cNvSpPr>
            <p:nvPr/>
          </p:nvSpPr>
          <p:spPr bwMode="auto">
            <a:xfrm>
              <a:off x="720" y="3360"/>
              <a:ext cx="672" cy="96"/>
            </a:xfrm>
            <a:prstGeom prst="roundRect">
              <a:avLst>
                <a:gd name="adj" fmla="val 16667"/>
              </a:avLst>
            </a:prstGeom>
            <a:solidFill>
              <a:schemeClr val="accent1">
                <a:alpha val="50000"/>
              </a:schemeClr>
            </a:solidFill>
            <a:ln w="9525">
              <a:solidFill>
                <a:schemeClr val="tx1"/>
              </a:solidFill>
              <a:prstDash val="dash"/>
              <a:round/>
              <a:headEnd/>
              <a:tailEnd/>
            </a:ln>
            <a:effectLst/>
          </p:spPr>
          <p:txBody>
            <a:bodyPr wrap="none" anchor="ctr"/>
            <a:lstStyle/>
            <a:p>
              <a:endParaRPr lang="en-US"/>
            </a:p>
          </p:txBody>
        </p:sp>
      </p:grpSp>
      <p:sp>
        <p:nvSpPr>
          <p:cNvPr id="99362" name="Text Box 34"/>
          <p:cNvSpPr txBox="1">
            <a:spLocks noChangeArrowheads="1"/>
          </p:cNvSpPr>
          <p:nvPr/>
        </p:nvSpPr>
        <p:spPr bwMode="auto">
          <a:xfrm>
            <a:off x="5486400" y="3962400"/>
            <a:ext cx="3048000" cy="954107"/>
          </a:xfrm>
          <a:prstGeom prst="rect">
            <a:avLst/>
          </a:prstGeom>
          <a:solidFill>
            <a:srgbClr val="CCFFCC"/>
          </a:solidFill>
          <a:ln w="57150" cmpd="thickThin">
            <a:solidFill>
              <a:srgbClr val="339966"/>
            </a:solidFill>
            <a:miter lim="800000"/>
            <a:headEnd/>
            <a:tailEnd/>
          </a:ln>
          <a:effectLst>
            <a:outerShdw dist="107763" dir="18900000" algn="ctr" rotWithShape="0">
              <a:schemeClr val="bg2"/>
            </a:outerShdw>
          </a:effectLst>
        </p:spPr>
        <p:txBody>
          <a:bodyPr>
            <a:spAutoFit/>
          </a:bodyPr>
          <a:lstStyle/>
          <a:p>
            <a:r>
              <a:rPr lang="en-US" altLang="zh-CN" sz="2800" dirty="0">
                <a:latin typeface="Times New Roman" pitchFamily="18" charset="0"/>
                <a:cs typeface="Times New Roman" pitchFamily="18" charset="0"/>
              </a:rPr>
              <a:t>T(1) = 1</a:t>
            </a:r>
          </a:p>
          <a:p>
            <a:r>
              <a:rPr lang="en-US" altLang="zh-CN" sz="2800" dirty="0">
                <a:latin typeface="Times New Roman" pitchFamily="18" charset="0"/>
                <a:cs typeface="Times New Roman" pitchFamily="18" charset="0"/>
              </a:rPr>
              <a:t>T(</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 = 2T(</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-1) +1</a:t>
            </a:r>
          </a:p>
        </p:txBody>
      </p:sp>
    </p:spTree>
    <p:extLst>
      <p:ext uri="{BB962C8B-B14F-4D97-AF65-F5344CB8AC3E}">
        <p14:creationId xmlns:p14="http://schemas.microsoft.com/office/powerpoint/2010/main" val="1746805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dirty="0" smtClean="0"/>
              <a:t>Hanoi</a:t>
            </a:r>
            <a:r>
              <a:rPr lang="zh-CN" altLang="en-US" dirty="0" smtClean="0"/>
              <a:t>问题的复杂度</a:t>
            </a:r>
            <a:endParaRPr lang="en-US" altLang="zh-CN" dirty="0"/>
          </a:p>
        </p:txBody>
      </p:sp>
      <p:sp>
        <p:nvSpPr>
          <p:cNvPr id="100356" name="Text Box 4" descr="羊皮纸"/>
          <p:cNvSpPr txBox="1">
            <a:spLocks noChangeArrowheads="1"/>
          </p:cNvSpPr>
          <p:nvPr/>
        </p:nvSpPr>
        <p:spPr bwMode="auto">
          <a:xfrm>
            <a:off x="806896" y="1844824"/>
            <a:ext cx="4191000" cy="3084513"/>
          </a:xfrm>
          <a:prstGeom prst="rect">
            <a:avLst/>
          </a:prstGeom>
          <a:blipFill dpi="0" rotWithShape="0">
            <a:blip r:embed="rId2" cstate="print"/>
            <a:srcRect/>
            <a:tile tx="0" ty="0" sx="100000" sy="100000" flip="none" algn="tl"/>
          </a:blipFill>
          <a:ln w="9525">
            <a:noFill/>
            <a:miter lim="800000"/>
            <a:headEnd/>
            <a:tailEnd/>
          </a:ln>
          <a:effectLst/>
        </p:spPr>
        <p:txBody>
          <a:bodyPr>
            <a:spAutoFit/>
          </a:bodyPr>
          <a:lstStyle/>
          <a:p>
            <a:pPr lvl="1">
              <a:spcBef>
                <a:spcPct val="50000"/>
              </a:spcBef>
            </a:pPr>
            <a:r>
              <a:rPr lang="en-US" altLang="zh-CN" sz="2800" dirty="0">
                <a:latin typeface="Times New Roman" pitchFamily="18" charset="0"/>
                <a:cs typeface="Times New Roman" pitchFamily="18" charset="0"/>
              </a:rPr>
              <a:t>T(</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 = 2T(</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-1) + 1</a:t>
            </a:r>
          </a:p>
          <a:p>
            <a:pPr lvl="1">
              <a:spcBef>
                <a:spcPct val="50000"/>
              </a:spcBef>
            </a:pPr>
            <a:r>
              <a:rPr lang="en-US" altLang="zh-CN" sz="2800" dirty="0">
                <a:latin typeface="Times New Roman" pitchFamily="18" charset="0"/>
                <a:cs typeface="Times New Roman" pitchFamily="18" charset="0"/>
              </a:rPr>
              <a:t>2T(</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-1) = 4T(</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-2) + 2</a:t>
            </a:r>
          </a:p>
          <a:p>
            <a:pPr lvl="1">
              <a:spcBef>
                <a:spcPct val="50000"/>
              </a:spcBef>
            </a:pPr>
            <a:r>
              <a:rPr lang="en-US" altLang="zh-CN" sz="2800" dirty="0">
                <a:latin typeface="Times New Roman" pitchFamily="18" charset="0"/>
                <a:cs typeface="Times New Roman" pitchFamily="18" charset="0"/>
              </a:rPr>
              <a:t>4T(</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-2) = 8T(</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-3) + 4</a:t>
            </a:r>
          </a:p>
          <a:p>
            <a:pPr lvl="1">
              <a:spcBef>
                <a:spcPct val="50000"/>
              </a:spcBef>
            </a:pPr>
            <a:r>
              <a:rPr lang="en-US" altLang="zh-CN" sz="2800" dirty="0">
                <a:latin typeface="Times New Roman" pitchFamily="18" charset="0"/>
                <a:cs typeface="Times New Roman" pitchFamily="18" charset="0"/>
              </a:rPr>
              <a:t>…….</a:t>
            </a:r>
          </a:p>
          <a:p>
            <a:pPr lvl="1">
              <a:spcBef>
                <a:spcPct val="50000"/>
              </a:spcBef>
            </a:pPr>
            <a:r>
              <a:rPr lang="en-US" altLang="zh-CN" sz="2800" dirty="0">
                <a:latin typeface="Times New Roman" pitchFamily="18" charset="0"/>
                <a:cs typeface="Times New Roman" pitchFamily="18" charset="0"/>
              </a:rPr>
              <a:t>2</a:t>
            </a:r>
            <a:r>
              <a:rPr lang="en-US" altLang="zh-CN" sz="2800" i="1" baseline="30000" dirty="0">
                <a:latin typeface="Times New Roman" pitchFamily="18" charset="0"/>
                <a:cs typeface="Times New Roman" pitchFamily="18" charset="0"/>
              </a:rPr>
              <a:t>n</a:t>
            </a:r>
            <a:r>
              <a:rPr lang="en-US" altLang="zh-CN" sz="2800" baseline="30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T(2) = 2</a:t>
            </a:r>
            <a:r>
              <a:rPr lang="en-US" altLang="zh-CN" sz="2800" i="1" baseline="30000" dirty="0">
                <a:latin typeface="Times New Roman" pitchFamily="18" charset="0"/>
                <a:cs typeface="Times New Roman" pitchFamily="18" charset="0"/>
              </a:rPr>
              <a:t>n</a:t>
            </a:r>
            <a:r>
              <a:rPr lang="en-US" altLang="zh-CN" sz="2800" baseline="30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T(1) + 2</a:t>
            </a:r>
            <a:r>
              <a:rPr lang="en-US" altLang="zh-CN" sz="2800" i="1" baseline="30000" dirty="0">
                <a:latin typeface="Times New Roman" pitchFamily="18" charset="0"/>
                <a:cs typeface="Times New Roman" pitchFamily="18" charset="0"/>
              </a:rPr>
              <a:t>n</a:t>
            </a:r>
            <a:r>
              <a:rPr lang="en-US" altLang="zh-CN" sz="2800" baseline="30000" dirty="0">
                <a:latin typeface="Times New Roman" pitchFamily="18" charset="0"/>
                <a:cs typeface="Times New Roman" pitchFamily="18" charset="0"/>
              </a:rPr>
              <a:t>-2</a:t>
            </a:r>
            <a:endParaRPr lang="en-US" altLang="zh-CN" sz="2800" dirty="0">
              <a:latin typeface="Times New Roman" pitchFamily="18" charset="0"/>
              <a:cs typeface="Times New Roman" pitchFamily="18" charset="0"/>
            </a:endParaRPr>
          </a:p>
        </p:txBody>
      </p:sp>
      <p:sp>
        <p:nvSpPr>
          <p:cNvPr id="100358" name="AutoShape 6"/>
          <p:cNvSpPr>
            <a:spLocks noChangeArrowheads="1"/>
          </p:cNvSpPr>
          <p:nvPr/>
        </p:nvSpPr>
        <p:spPr bwMode="auto">
          <a:xfrm>
            <a:off x="4693096" y="3064024"/>
            <a:ext cx="1371600"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CC"/>
          </a:solidFill>
          <a:ln w="9525">
            <a:solidFill>
              <a:srgbClr val="339966"/>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100359" name="Text Box 7"/>
          <p:cNvSpPr txBox="1">
            <a:spLocks noChangeArrowheads="1"/>
          </p:cNvSpPr>
          <p:nvPr/>
        </p:nvSpPr>
        <p:spPr bwMode="auto">
          <a:xfrm>
            <a:off x="6293296" y="2924944"/>
            <a:ext cx="2743200" cy="701675"/>
          </a:xfrm>
          <a:prstGeom prst="rect">
            <a:avLst/>
          </a:prstGeom>
          <a:noFill/>
          <a:ln w="9525">
            <a:noFill/>
            <a:miter lim="800000"/>
            <a:headEnd/>
            <a:tailEnd/>
          </a:ln>
          <a:effectLst/>
        </p:spPr>
        <p:txBody>
          <a:bodyPr>
            <a:spAutoFit/>
          </a:bodyPr>
          <a:lstStyle/>
          <a:p>
            <a:pPr>
              <a:spcBef>
                <a:spcPct val="50000"/>
              </a:spcBef>
            </a:pPr>
            <a:r>
              <a:rPr lang="en-US" altLang="zh-CN" sz="4000" b="1" i="1" dirty="0">
                <a:solidFill>
                  <a:srgbClr val="FF0000"/>
                </a:solidFill>
                <a:latin typeface="Times New Roman" pitchFamily="18" charset="0"/>
                <a:cs typeface="Times New Roman" pitchFamily="18" charset="0"/>
              </a:rPr>
              <a:t>T(n) = 2</a:t>
            </a:r>
            <a:r>
              <a:rPr lang="en-US" altLang="zh-CN" sz="4000" b="1" i="1" baseline="30000" dirty="0">
                <a:solidFill>
                  <a:srgbClr val="FF0000"/>
                </a:solidFill>
                <a:latin typeface="Times New Roman" pitchFamily="18" charset="0"/>
                <a:cs typeface="Times New Roman" pitchFamily="18" charset="0"/>
              </a:rPr>
              <a:t>n</a:t>
            </a:r>
            <a:r>
              <a:rPr lang="en-US" altLang="zh-CN" sz="4000" b="1" i="1" dirty="0">
                <a:solidFill>
                  <a:srgbClr val="FF0000"/>
                </a:solidFill>
                <a:latin typeface="Times New Roman" pitchFamily="18" charset="0"/>
                <a:cs typeface="Times New Roman" pitchFamily="18" charset="0"/>
              </a:rPr>
              <a:t>-1</a:t>
            </a:r>
          </a:p>
        </p:txBody>
      </p:sp>
      <p:sp>
        <p:nvSpPr>
          <p:cNvPr id="2" name="矩形 1"/>
          <p:cNvSpPr/>
          <p:nvPr/>
        </p:nvSpPr>
        <p:spPr>
          <a:xfrm>
            <a:off x="2483768" y="4509120"/>
            <a:ext cx="6390456" cy="209288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600" dirty="0">
                <a:latin typeface="Times New Roman" pitchFamily="18" charset="0"/>
                <a:cs typeface="Times New Roman" pitchFamily="18" charset="0"/>
              </a:rPr>
              <a:t>It is </a:t>
            </a:r>
            <a:r>
              <a:rPr lang="en-US" altLang="zh-CN" sz="2600" b="1" dirty="0">
                <a:solidFill>
                  <a:schemeClr val="tx2"/>
                </a:solidFill>
                <a:latin typeface="Times New Roman" pitchFamily="18" charset="0"/>
                <a:cs typeface="Times New Roman" pitchFamily="18" charset="0"/>
              </a:rPr>
              <a:t>extremely difficult</a:t>
            </a:r>
            <a:r>
              <a:rPr lang="en-US" altLang="zh-CN" sz="2600" dirty="0">
                <a:latin typeface="Times New Roman" pitchFamily="18" charset="0"/>
                <a:cs typeface="Times New Roman" pitchFamily="18" charset="0"/>
              </a:rPr>
              <a:t> to achieve the result for an input of moderate size. For the input of 64, it takes </a:t>
            </a:r>
            <a:r>
              <a:rPr lang="en-US" altLang="zh-CN" sz="2600" dirty="0">
                <a:solidFill>
                  <a:srgbClr val="FF0000"/>
                </a:solidFill>
                <a:latin typeface="Times New Roman" pitchFamily="18" charset="0"/>
                <a:cs typeface="Times New Roman" pitchFamily="18" charset="0"/>
              </a:rPr>
              <a:t>half a million years </a:t>
            </a:r>
            <a:r>
              <a:rPr lang="en-US" altLang="zh-CN" sz="2600" dirty="0">
                <a:latin typeface="Times New Roman" pitchFamily="18" charset="0"/>
                <a:cs typeface="Times New Roman" pitchFamily="18" charset="0"/>
              </a:rPr>
              <a:t>even if the Tibetan priest has superhuman strength to move a million discs in a second.</a:t>
            </a:r>
            <a:endParaRPr lang="zh-CN" alt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2698081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zh-CN" altLang="en-US" dirty="0" smtClean="0"/>
              <a:t>时间复杂度的增长</a:t>
            </a:r>
            <a:endParaRPr lang="en-US" altLang="zh-CN" dirty="0" smtClean="0"/>
          </a:p>
        </p:txBody>
      </p:sp>
      <p:graphicFrame>
        <p:nvGraphicFramePr>
          <p:cNvPr id="68611" name="Group 3"/>
          <p:cNvGraphicFramePr>
            <a:graphicFrameLocks noGrp="1"/>
          </p:cNvGraphicFramePr>
          <p:nvPr>
            <p:ph type="tbl" idx="4294967295"/>
            <p:extLst>
              <p:ext uri="{D42A27DB-BD31-4B8C-83A1-F6EECF244321}">
                <p14:modId xmlns:p14="http://schemas.microsoft.com/office/powerpoint/2010/main" val="3163613450"/>
              </p:ext>
            </p:extLst>
          </p:nvPr>
        </p:nvGraphicFramePr>
        <p:xfrm>
          <a:off x="539551" y="1772816"/>
          <a:ext cx="8588586" cy="4414835"/>
        </p:xfrm>
        <a:graphic>
          <a:graphicData uri="http://schemas.openxmlformats.org/drawingml/2006/table">
            <a:tbl>
              <a:tblPr/>
              <a:tblGrid>
                <a:gridCol w="1856878"/>
                <a:gridCol w="1612059"/>
                <a:gridCol w="1161376"/>
                <a:gridCol w="116840"/>
                <a:gridCol w="1298900"/>
                <a:gridCol w="1280921"/>
                <a:gridCol w="1261612"/>
              </a:tblGrid>
              <a:tr h="39534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Algorithm</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cap="flat">
                      <a:noFill/>
                    </a:lnT>
                    <a:lnB>
                      <a:noFill/>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FF33"/>
                        </a:buClr>
                        <a:buSzPct val="7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5</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horzOverflow="overflow">
                    <a:lnL>
                      <a:noFill/>
                    </a:lnL>
                    <a:lnR cap="flat">
                      <a:noFill/>
                    </a:lnR>
                    <a:lnT cap="flat">
                      <a:noFill/>
                    </a:lnT>
                    <a:lnB>
                      <a:noFill/>
                    </a:lnB>
                    <a:lnTlToBr>
                      <a:noFill/>
                    </a:lnTlToBr>
                    <a:lnBlToTr>
                      <a:noFill/>
                    </a:lnBlToTr>
                    <a:noFill/>
                  </a:tcPr>
                </a:tc>
              </a:tr>
              <a:tr h="365812">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Time function(ms)</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a:t>
                      </a:r>
                      <a:r>
                        <a:rPr kumimoji="1" lang="en-US" altLang="zh-CN" sz="1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46</a:t>
                      </a:r>
                      <a:r>
                        <a:rPr kumimoji="1" lang="en-US" altLang="zh-CN" sz="1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1" lang="en-US" altLang="zh-CN" sz="18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 </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lg </a:t>
                      </a:r>
                      <a:r>
                        <a:rPr kumimoji="1" lang="en-US" altLang="zh-CN" sz="1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r>
                        <a:rPr kumimoji="1" lang="en-US" altLang="zh-CN" sz="1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1" lang="en-US" altLang="zh-CN" sz="18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a:t>
                      </a:r>
                      <a:r>
                        <a:rPr kumimoji="1" lang="en-US" altLang="zh-CN" sz="1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1" lang="en-US" altLang="zh-CN" sz="18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1" lang="en-US" altLang="zh-CN" sz="1800" b="0" i="1"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n</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365812">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Input size(</a:t>
                      </a:r>
                      <a:r>
                        <a:rPr kumimoji="1" lang="en-US" altLang="zh-CN" sz="18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Solution time</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40172">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0.00033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0.0015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0.0013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0.0034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65812">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0.0033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0.03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0.13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1" lang="en-US" altLang="zh-CN" sz="18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sym typeface="Symbol" pitchFamily="18" charset="2"/>
                        </a:rPr>
                        <a:t>16</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Symbol" pitchFamily="18" charset="2"/>
                        </a:rPr>
                        <a:t> yr.</a:t>
                      </a:r>
                    </a:p>
                  </a:txBody>
                  <a:tcPr marT="45727" marB="45727" horzOverflow="overflow">
                    <a:lnL>
                      <a:noFill/>
                    </a:lnL>
                    <a:lnR cap="flat">
                      <a:noFill/>
                    </a:lnR>
                    <a:lnT>
                      <a:noFill/>
                    </a:lnT>
                    <a:lnB>
                      <a:noFill/>
                    </a:lnB>
                    <a:lnTlToBr>
                      <a:noFill/>
                    </a:lnTlToBr>
                    <a:lnBlToTr>
                      <a:noFill/>
                    </a:lnBlToTr>
                    <a:noFill/>
                  </a:tcPr>
                </a:tc>
              </a:tr>
              <a:tr h="39534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0.033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0.45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0.94 hr.</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a:noFill/>
                    </a:lnB>
                    <a:lnTlToBr>
                      <a:noFill/>
                    </a:lnTlToBr>
                    <a:lnBlToTr>
                      <a:noFill/>
                    </a:lnBlToTr>
                    <a:noFill/>
                  </a:tcPr>
                </a:tc>
                <a:tc>
                  <a:txBody>
                    <a:bodyPr/>
                    <a:lstStyle/>
                    <a:p>
                      <a:endParaRPr lang="zh-CN" altLang="en-US"/>
                    </a:p>
                  </a:txBody>
                  <a:tcPr marT="45727" marB="45727" horzOverflow="overflow">
                    <a:lnL>
                      <a:noFill/>
                    </a:lnL>
                    <a:lnR cap="flat">
                      <a:noFill/>
                    </a:lnR>
                    <a:lnT>
                      <a:noFill/>
                    </a:lnT>
                    <a:lnB>
                      <a:noFill/>
                    </a:lnB>
                    <a:lnTlToBr>
                      <a:noFill/>
                    </a:lnTlToBr>
                    <a:lnBlToTr>
                      <a:noFill/>
                    </a:lnBlToTr>
                    <a:noFill/>
                  </a:tcPr>
                </a:tc>
              </a:tr>
              <a:tr h="39534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0.33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6.1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22 min.</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39 days</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a:noFill/>
                    </a:lnB>
                    <a:lnTlToBr>
                      <a:noFill/>
                    </a:lnTlToBr>
                    <a:lnBlToTr>
                      <a:noFill/>
                    </a:lnBlToTr>
                    <a:noFill/>
                  </a:tcPr>
                </a:tc>
                <a:tc>
                  <a:txBody>
                    <a:bodyPr/>
                    <a:lstStyle/>
                    <a:p>
                      <a:endParaRPr lang="zh-CN" altLang="en-US"/>
                    </a:p>
                  </a:txBody>
                  <a:tcPr marT="45727" marB="45727" horzOverflow="overflow">
                    <a:lnL>
                      <a:noFill/>
                    </a:lnL>
                    <a:lnR cap="flat">
                      <a:noFill/>
                    </a:lnR>
                    <a:lnT>
                      <a:noFill/>
                    </a:lnT>
                    <a:lnB>
                      <a:noFill/>
                    </a:lnB>
                    <a:lnTlToBr>
                      <a:noFill/>
                    </a:lnTlToBr>
                    <a:lnBlToTr>
                      <a:noFill/>
                    </a:lnBlToTr>
                    <a:noFill/>
                  </a:tcPr>
                </a:tc>
              </a:tr>
              <a:tr h="393756">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3.3 sec.</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 min.</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 days</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108 yr.</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marT="45727" marB="45727"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r h="365812">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Time allowed</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Maximum solvable input size (approx.)</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5812">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second</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30,000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280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67</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65812">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minute</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1,800,000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82,000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2,200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cap="flat">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260</a:t>
                      </a:r>
                      <a:endParaRPr kumimoji="1" lang="en-US"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727" marB="45727"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26</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45727" marB="45727"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589031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最大团问题</a:t>
            </a:r>
            <a:endParaRPr lang="zh-CN" altLang="en-US" dirty="0"/>
          </a:p>
        </p:txBody>
      </p:sp>
      <p:sp>
        <p:nvSpPr>
          <p:cNvPr id="5" name="内容占位符 4"/>
          <p:cNvSpPr>
            <a:spLocks noGrp="1"/>
          </p:cNvSpPr>
          <p:nvPr>
            <p:ph idx="1"/>
          </p:nvPr>
        </p:nvSpPr>
        <p:spPr/>
        <p:txBody>
          <a:bodyPr/>
          <a:lstStyle/>
          <a:p>
            <a:r>
              <a:rPr lang="zh-CN" altLang="en-US" dirty="0" smtClean="0"/>
              <a:t>一个图中包含的完全子图称为一个</a:t>
            </a:r>
            <a:r>
              <a:rPr lang="zh-CN" altLang="en-US" dirty="0" smtClean="0">
                <a:solidFill>
                  <a:srgbClr val="FF0000"/>
                </a:solidFill>
              </a:rPr>
              <a:t>团</a:t>
            </a:r>
            <a:r>
              <a:rPr lang="zh-CN" altLang="en-US" dirty="0" smtClean="0"/>
              <a:t>（</a:t>
            </a:r>
            <a:r>
              <a:rPr lang="en-US" altLang="zh-CN" dirty="0" smtClean="0"/>
              <a:t>clique</a:t>
            </a:r>
            <a:r>
              <a:rPr lang="zh-CN" altLang="en-US" dirty="0" smtClean="0"/>
              <a:t>），团的大小就是这个子图包含的节点数目。</a:t>
            </a:r>
            <a:endParaRPr lang="en-US" altLang="zh-CN" dirty="0" smtClean="0"/>
          </a:p>
          <a:p>
            <a:pPr lvl="1"/>
            <a:endParaRPr lang="en-US" altLang="zh-CN" dirty="0" smtClean="0"/>
          </a:p>
          <a:p>
            <a:pPr lvl="1"/>
            <a:r>
              <a:rPr lang="zh-CN" altLang="en-US" dirty="0" smtClean="0">
                <a:solidFill>
                  <a:srgbClr val="FF0000"/>
                </a:solidFill>
              </a:rPr>
              <a:t>优化问题</a:t>
            </a:r>
            <a:r>
              <a:rPr lang="zh-CN" altLang="en-US" dirty="0" smtClean="0"/>
              <a:t>：给定一个图</a:t>
            </a:r>
            <a:r>
              <a:rPr lang="en-US" altLang="zh-CN" i="1" dirty="0" smtClean="0"/>
              <a:t>G</a:t>
            </a:r>
            <a:r>
              <a:rPr lang="zh-CN" altLang="en-US" dirty="0" smtClean="0"/>
              <a:t>，找到</a:t>
            </a:r>
            <a:r>
              <a:rPr lang="en-US" altLang="zh-CN" i="1" dirty="0"/>
              <a:t>G</a:t>
            </a:r>
            <a:r>
              <a:rPr lang="zh-CN" altLang="en-US" dirty="0" smtClean="0"/>
              <a:t>的最大团</a:t>
            </a:r>
            <a:endParaRPr lang="en-US" altLang="zh-CN" dirty="0" smtClean="0"/>
          </a:p>
          <a:p>
            <a:pPr lvl="1"/>
            <a:r>
              <a:rPr lang="zh-CN" altLang="en-US" dirty="0" smtClean="0">
                <a:solidFill>
                  <a:srgbClr val="FF0000"/>
                </a:solidFill>
              </a:rPr>
              <a:t>判定问题</a:t>
            </a:r>
            <a:r>
              <a:rPr lang="zh-CN" altLang="en-US" dirty="0" smtClean="0"/>
              <a:t>：给定一个图</a:t>
            </a:r>
            <a:r>
              <a:rPr lang="en-US" altLang="zh-CN" i="1" dirty="0" smtClean="0"/>
              <a:t>G</a:t>
            </a:r>
            <a:r>
              <a:rPr lang="zh-CN" altLang="en-US" dirty="0" smtClean="0"/>
              <a:t>和一个常数</a:t>
            </a:r>
            <a:r>
              <a:rPr lang="en-US" altLang="zh-CN" i="1" dirty="0" smtClean="0"/>
              <a:t>k</a:t>
            </a:r>
            <a:r>
              <a:rPr lang="zh-CN" altLang="en-US" dirty="0" smtClean="0"/>
              <a:t>，</a:t>
            </a:r>
            <a:r>
              <a:rPr lang="en-US" altLang="zh-CN" i="1" dirty="0"/>
              <a:t>G</a:t>
            </a:r>
            <a:r>
              <a:rPr lang="zh-CN" altLang="en-US" dirty="0"/>
              <a:t>的</a:t>
            </a:r>
            <a:r>
              <a:rPr lang="zh-CN" altLang="en-US" dirty="0" smtClean="0"/>
              <a:t>最大团的大小是否至少为</a:t>
            </a:r>
            <a:r>
              <a:rPr lang="en-US" altLang="zh-CN" i="1" dirty="0"/>
              <a:t>k</a:t>
            </a:r>
            <a:r>
              <a:rPr lang="zh-CN" altLang="en-US" dirty="0" smtClean="0"/>
              <a:t>？</a:t>
            </a:r>
            <a:endParaRPr lang="zh-CN" altLang="en-US" dirty="0"/>
          </a:p>
        </p:txBody>
      </p:sp>
    </p:spTree>
    <p:extLst>
      <p:ext uri="{BB962C8B-B14F-4D97-AF65-F5344CB8AC3E}">
        <p14:creationId xmlns:p14="http://schemas.microsoft.com/office/powerpoint/2010/main" val="3350485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优化与判定</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一般而言，一个优化问题都可以转化为一个判定问题。</a:t>
            </a:r>
            <a:endParaRPr lang="en-US" altLang="zh-CN" dirty="0" smtClean="0"/>
          </a:p>
          <a:p>
            <a:endParaRPr lang="en-US" altLang="zh-CN" dirty="0"/>
          </a:p>
          <a:p>
            <a:r>
              <a:rPr lang="zh-CN" altLang="en-US" dirty="0" smtClean="0"/>
              <a:t>对于一些问题，可以证明，判定能在多项式时间完成，当且仅当对应的优化问题能在多项式时间内完成。</a:t>
            </a:r>
            <a:endParaRPr lang="en-US" altLang="zh-CN" dirty="0" smtClean="0"/>
          </a:p>
          <a:p>
            <a:endParaRPr lang="en-US" altLang="zh-CN" dirty="0"/>
          </a:p>
          <a:p>
            <a:r>
              <a:rPr lang="zh-CN" altLang="en-US" dirty="0" smtClean="0"/>
              <a:t>我们可以断言，如果一个判定问题不能在多项式时间内解答，那么对应的优化问题也不可能。</a:t>
            </a:r>
            <a:endParaRPr lang="zh-CN" altLang="en-US" dirty="0"/>
          </a:p>
        </p:txBody>
      </p:sp>
    </p:spTree>
    <p:extLst>
      <p:ext uri="{BB962C8B-B14F-4D97-AF65-F5344CB8AC3E}">
        <p14:creationId xmlns:p14="http://schemas.microsoft.com/office/powerpoint/2010/main" val="2887692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再次分析最大团问题</a:t>
            </a:r>
            <a:endParaRPr lang="zh-CN" altLang="en-US" dirty="0"/>
          </a:p>
        </p:txBody>
      </p:sp>
      <p:sp>
        <p:nvSpPr>
          <p:cNvPr id="3" name="内容占位符 2"/>
          <p:cNvSpPr>
            <a:spLocks noGrp="1"/>
          </p:cNvSpPr>
          <p:nvPr>
            <p:ph idx="1"/>
          </p:nvPr>
        </p:nvSpPr>
        <p:spPr/>
        <p:txBody>
          <a:bodyPr/>
          <a:lstStyle/>
          <a:p>
            <a:r>
              <a:rPr lang="zh-CN" altLang="en-US" dirty="0" smtClean="0"/>
              <a:t>最大团问题（找到图</a:t>
            </a:r>
            <a:r>
              <a:rPr lang="en-US" altLang="zh-CN" i="1" dirty="0"/>
              <a:t>G</a:t>
            </a:r>
            <a:r>
              <a:rPr lang="zh-CN" altLang="en-US" dirty="0" smtClean="0"/>
              <a:t>的最大团）能在多项式时间内完成，当且仅当对应的判定问题能在多项式时间内完成。</a:t>
            </a:r>
            <a:endParaRPr lang="en-US" altLang="zh-CN" dirty="0" smtClean="0"/>
          </a:p>
          <a:p>
            <a:pPr lvl="1"/>
            <a:r>
              <a:rPr lang="zh-CN" altLang="en-US" dirty="0" smtClean="0"/>
              <a:t>如果一个图</a:t>
            </a:r>
            <a:r>
              <a:rPr lang="en-US" altLang="zh-CN" i="1" dirty="0"/>
              <a:t>G</a:t>
            </a:r>
            <a:r>
              <a:rPr lang="zh-CN" altLang="en-US" dirty="0" smtClean="0"/>
              <a:t>的最大团能够在</a:t>
            </a:r>
            <a:r>
              <a:rPr lang="en-US" altLang="zh-CN" i="1" dirty="0" smtClean="0"/>
              <a:t>g</a:t>
            </a:r>
            <a:r>
              <a:rPr lang="en-US" altLang="zh-CN" dirty="0" smtClean="0"/>
              <a:t>(</a:t>
            </a:r>
            <a:r>
              <a:rPr lang="en-US" altLang="zh-CN" i="1" dirty="0"/>
              <a:t>n</a:t>
            </a:r>
            <a:r>
              <a:rPr lang="en-US" altLang="zh-CN" dirty="0" smtClean="0"/>
              <a:t>)</a:t>
            </a:r>
            <a:r>
              <a:rPr lang="zh-CN" altLang="en-US" dirty="0" smtClean="0"/>
              <a:t>的时间内找到，那么当然可以在这样的时间内给出相应判定问题的解。</a:t>
            </a:r>
            <a:endParaRPr lang="en-US" altLang="zh-CN" dirty="0" smtClean="0"/>
          </a:p>
          <a:p>
            <a:pPr lvl="1"/>
            <a:r>
              <a:rPr lang="zh-CN" altLang="en-US" dirty="0" smtClean="0"/>
              <a:t>如果判定问题能够在</a:t>
            </a:r>
            <a:r>
              <a:rPr lang="en-US" altLang="zh-CN" i="1" dirty="0"/>
              <a:t>f</a:t>
            </a:r>
            <a:r>
              <a:rPr lang="en-US" altLang="zh-CN" dirty="0" smtClean="0"/>
              <a:t>(</a:t>
            </a:r>
            <a:r>
              <a:rPr lang="en-US" altLang="zh-CN" i="1" dirty="0"/>
              <a:t>n</a:t>
            </a:r>
            <a:r>
              <a:rPr lang="en-US" altLang="zh-CN" dirty="0" smtClean="0"/>
              <a:t>)</a:t>
            </a:r>
            <a:r>
              <a:rPr lang="zh-CN" altLang="en-US" dirty="0" smtClean="0"/>
              <a:t>时间内完成，那么我们只需要运用</a:t>
            </a:r>
            <a:r>
              <a:rPr lang="en-US" altLang="zh-CN" i="1" dirty="0"/>
              <a:t>n</a:t>
            </a:r>
            <a:r>
              <a:rPr lang="zh-CN" altLang="en-US" dirty="0" smtClean="0"/>
              <a:t>次这样的判定方法，就必然能找到最大团，于是时间复杂度为</a:t>
            </a:r>
            <a:r>
              <a:rPr lang="en-US" altLang="zh-CN" i="1" dirty="0" err="1"/>
              <a:t>nf</a:t>
            </a:r>
            <a:r>
              <a:rPr lang="en-US" altLang="zh-CN" dirty="0" smtClean="0"/>
              <a:t>(</a:t>
            </a:r>
            <a:r>
              <a:rPr lang="en-US" altLang="zh-CN" i="1" dirty="0"/>
              <a:t>n</a:t>
            </a:r>
            <a:r>
              <a:rPr lang="en-US" altLang="zh-CN" dirty="0" smtClean="0"/>
              <a:t>)</a:t>
            </a:r>
            <a:r>
              <a:rPr lang="zh-CN" altLang="en-US" dirty="0" smtClean="0"/>
              <a:t>，同样也是多项式时间。</a:t>
            </a:r>
            <a:endParaRPr lang="zh-CN" altLang="en-US" dirty="0"/>
          </a:p>
        </p:txBody>
      </p:sp>
    </p:spTree>
    <p:extLst>
      <p:ext uri="{BB962C8B-B14F-4D97-AF65-F5344CB8AC3E}">
        <p14:creationId xmlns:p14="http://schemas.microsoft.com/office/powerpoint/2010/main" val="3504823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计算的代价</a:t>
            </a:r>
            <a:endParaRPr lang="zh-CN" altLang="en-US" dirty="0"/>
          </a:p>
        </p:txBody>
      </p:sp>
      <p:sp>
        <p:nvSpPr>
          <p:cNvPr id="5" name="文本占位符 4"/>
          <p:cNvSpPr>
            <a:spLocks noGrp="1"/>
          </p:cNvSpPr>
          <p:nvPr>
            <p:ph type="body" idx="1"/>
          </p:nvPr>
        </p:nvSpPr>
        <p:spPr/>
        <p:txBody>
          <a:bodyPr/>
          <a:lstStyle/>
          <a:p>
            <a:r>
              <a:rPr lang="zh-CN" altLang="en-US" dirty="0" smtClean="0">
                <a:latin typeface="楷体" pitchFamily="49" charset="-122"/>
                <a:ea typeface="楷体" pitchFamily="49" charset="-122"/>
              </a:rPr>
              <a:t>任重道远</a:t>
            </a:r>
            <a:endParaRPr lang="zh-CN" altLang="en-US" dirty="0">
              <a:latin typeface="楷体" pitchFamily="49" charset="-122"/>
              <a:ea typeface="楷体" pitchFamily="49" charset="-122"/>
            </a:endParaRPr>
          </a:p>
        </p:txBody>
      </p:sp>
    </p:spTree>
    <p:extLst>
      <p:ext uri="{BB962C8B-B14F-4D97-AF65-F5344CB8AC3E}">
        <p14:creationId xmlns:p14="http://schemas.microsoft.com/office/powerpoint/2010/main" val="371611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P</a:t>
            </a:r>
            <a:r>
              <a:rPr lang="zh-CN" altLang="en-US" dirty="0" smtClean="0"/>
              <a:t>类问题</a:t>
            </a:r>
            <a:endParaRPr lang="zh-CN" altLang="en-US" dirty="0"/>
          </a:p>
        </p:txBody>
      </p:sp>
      <p:sp>
        <p:nvSpPr>
          <p:cNvPr id="3" name="内容占位符 2"/>
          <p:cNvSpPr>
            <a:spLocks noGrp="1"/>
          </p:cNvSpPr>
          <p:nvPr>
            <p:ph idx="1"/>
          </p:nvPr>
        </p:nvSpPr>
        <p:spPr/>
        <p:txBody>
          <a:bodyPr/>
          <a:lstStyle/>
          <a:p>
            <a:r>
              <a:rPr lang="zh-CN" altLang="en-US" dirty="0" smtClean="0"/>
              <a:t>多项式（界）算法</a:t>
            </a:r>
            <a:endParaRPr lang="en-US" altLang="zh-CN" dirty="0" smtClean="0"/>
          </a:p>
          <a:p>
            <a:pPr lvl="1"/>
            <a:r>
              <a:rPr lang="en-US" altLang="zh-CN" dirty="0" err="1"/>
              <a:t>polynomially</a:t>
            </a:r>
            <a:r>
              <a:rPr lang="en-US" altLang="zh-CN" dirty="0"/>
              <a:t> bounded </a:t>
            </a:r>
            <a:r>
              <a:rPr lang="en-US" altLang="zh-CN" dirty="0" smtClean="0"/>
              <a:t>algorithm</a:t>
            </a:r>
          </a:p>
          <a:p>
            <a:pPr lvl="1"/>
            <a:r>
              <a:rPr lang="zh-CN" altLang="en-US" dirty="0" smtClean="0"/>
              <a:t>最坏情况下算法复杂度是其输入规模的一个多项式函数</a:t>
            </a:r>
            <a:endParaRPr lang="en-US" altLang="zh-CN" dirty="0" smtClean="0"/>
          </a:p>
          <a:p>
            <a:r>
              <a:rPr lang="zh-CN" altLang="en-US" dirty="0" smtClean="0"/>
              <a:t>多项式（界）问题</a:t>
            </a:r>
            <a:endParaRPr lang="en-US" altLang="zh-CN" dirty="0" smtClean="0"/>
          </a:p>
          <a:p>
            <a:pPr lvl="1"/>
            <a:r>
              <a:rPr lang="en-US" altLang="zh-CN" dirty="0" err="1"/>
              <a:t>polynomially</a:t>
            </a:r>
            <a:r>
              <a:rPr lang="en-US" altLang="zh-CN" dirty="0"/>
              <a:t> bounded problem </a:t>
            </a:r>
          </a:p>
          <a:p>
            <a:pPr lvl="1"/>
            <a:r>
              <a:rPr lang="zh-CN" altLang="en-US" dirty="0" smtClean="0"/>
              <a:t>存在多项式算法能解答的问题</a:t>
            </a:r>
            <a:endParaRPr lang="en-US" altLang="zh-CN" dirty="0" smtClean="0"/>
          </a:p>
          <a:p>
            <a:r>
              <a:rPr lang="en-US" altLang="zh-CN" i="1" dirty="0" smtClean="0">
                <a:solidFill>
                  <a:srgbClr val="FF0000"/>
                </a:solidFill>
              </a:rPr>
              <a:t>P</a:t>
            </a:r>
            <a:r>
              <a:rPr lang="zh-CN" altLang="en-US" dirty="0" smtClean="0">
                <a:solidFill>
                  <a:srgbClr val="FF0000"/>
                </a:solidFill>
              </a:rPr>
              <a:t>类</a:t>
            </a:r>
            <a:r>
              <a:rPr lang="zh-CN" altLang="en-US" dirty="0" smtClean="0"/>
              <a:t>问题就是多项式（界）判定问题的集合。</a:t>
            </a:r>
            <a:endParaRPr lang="zh-CN" altLang="en-US" dirty="0"/>
          </a:p>
        </p:txBody>
      </p:sp>
    </p:spTree>
    <p:extLst>
      <p:ext uri="{BB962C8B-B14F-4D97-AF65-F5344CB8AC3E}">
        <p14:creationId xmlns:p14="http://schemas.microsoft.com/office/powerpoint/2010/main" val="2954372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smtClean="0"/>
              <a:t>非确定性算法</a:t>
            </a:r>
            <a:endParaRPr lang="en-US" altLang="zh-CN" dirty="0" smtClean="0"/>
          </a:p>
        </p:txBody>
      </p:sp>
      <p:sp>
        <p:nvSpPr>
          <p:cNvPr id="18435" name="Text Box 4"/>
          <p:cNvSpPr txBox="1">
            <a:spLocks noChangeArrowheads="1"/>
          </p:cNvSpPr>
          <p:nvPr/>
        </p:nvSpPr>
        <p:spPr bwMode="auto">
          <a:xfrm>
            <a:off x="304800" y="2286000"/>
            <a:ext cx="5562600" cy="2677656"/>
          </a:xfrm>
          <a:prstGeom prst="rect">
            <a:avLst/>
          </a:prstGeom>
          <a:solidFill>
            <a:srgbClr val="CCFFCC"/>
          </a:solidFill>
          <a:ln w="57150" cmpd="thickThin">
            <a:solidFill>
              <a:srgbClr val="99CC00"/>
            </a:solidFill>
            <a:miter lim="800000"/>
            <a:headEnd/>
            <a:tailEnd/>
          </a:ln>
          <a:effectLst>
            <a:outerShdw dist="107763" dir="13500000" algn="ctr" rotWithShape="0">
              <a:schemeClr val="bg2"/>
            </a:outerShdw>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algn="l" eaLnBrk="1" hangingPunct="1"/>
            <a:r>
              <a:rPr lang="en-US" altLang="zh-CN" b="1" dirty="0"/>
              <a:t>void </a:t>
            </a:r>
            <a:r>
              <a:rPr lang="en-US" altLang="zh-CN" dirty="0" err="1">
                <a:solidFill>
                  <a:srgbClr val="FF0000"/>
                </a:solidFill>
              </a:rPr>
              <a:t>nondetA</a:t>
            </a:r>
            <a:r>
              <a:rPr lang="en-US" altLang="zh-CN" dirty="0"/>
              <a:t>(String input)</a:t>
            </a:r>
          </a:p>
          <a:p>
            <a:pPr algn="l" eaLnBrk="1" hangingPunct="1">
              <a:spcBef>
                <a:spcPct val="20000"/>
              </a:spcBef>
            </a:pPr>
            <a:r>
              <a:rPr lang="en-US" altLang="zh-CN" b="1" dirty="0"/>
              <a:t>    String</a:t>
            </a:r>
            <a:r>
              <a:rPr lang="en-US" altLang="zh-CN" dirty="0"/>
              <a:t> s=</a:t>
            </a:r>
            <a:r>
              <a:rPr lang="en-US" altLang="zh-CN" dirty="0" err="1">
                <a:solidFill>
                  <a:srgbClr val="0000CC"/>
                </a:solidFill>
              </a:rPr>
              <a:t>genCertif</a:t>
            </a:r>
            <a:r>
              <a:rPr lang="en-US" altLang="zh-CN" dirty="0"/>
              <a:t>();</a:t>
            </a:r>
          </a:p>
          <a:p>
            <a:pPr algn="l" eaLnBrk="1" hangingPunct="1">
              <a:spcBef>
                <a:spcPct val="20000"/>
              </a:spcBef>
            </a:pPr>
            <a:r>
              <a:rPr lang="en-US" altLang="zh-CN" dirty="0" smtClean="0"/>
              <a:t>    </a:t>
            </a:r>
            <a:r>
              <a:rPr lang="en-US" altLang="zh-CN" b="1" dirty="0"/>
              <a:t>Boolean</a:t>
            </a:r>
            <a:r>
              <a:rPr lang="en-US" altLang="zh-CN" dirty="0"/>
              <a:t> </a:t>
            </a:r>
            <a:r>
              <a:rPr lang="en-US" altLang="zh-CN" dirty="0" err="1"/>
              <a:t>CheckOK</a:t>
            </a:r>
            <a:r>
              <a:rPr lang="en-US" altLang="zh-CN" dirty="0"/>
              <a:t>=</a:t>
            </a:r>
            <a:r>
              <a:rPr lang="en-US" altLang="zh-CN" dirty="0" err="1">
                <a:solidFill>
                  <a:srgbClr val="0000CC"/>
                </a:solidFill>
              </a:rPr>
              <a:t>verifyA</a:t>
            </a:r>
            <a:r>
              <a:rPr lang="en-US" altLang="zh-CN" dirty="0"/>
              <a:t>(</a:t>
            </a:r>
            <a:r>
              <a:rPr lang="en-US" altLang="zh-CN" dirty="0" err="1"/>
              <a:t>input,s</a:t>
            </a:r>
            <a:r>
              <a:rPr lang="en-US" altLang="zh-CN" dirty="0"/>
              <a:t>);</a:t>
            </a:r>
          </a:p>
          <a:p>
            <a:pPr algn="l" eaLnBrk="1" hangingPunct="1">
              <a:spcBef>
                <a:spcPct val="20000"/>
              </a:spcBef>
            </a:pPr>
            <a:r>
              <a:rPr lang="en-US" altLang="zh-CN" dirty="0"/>
              <a:t>    </a:t>
            </a:r>
            <a:r>
              <a:rPr lang="en-US" altLang="zh-CN" b="1" dirty="0"/>
              <a:t>if</a:t>
            </a:r>
            <a:r>
              <a:rPr lang="en-US" altLang="zh-CN" dirty="0"/>
              <a:t> (</a:t>
            </a:r>
            <a:r>
              <a:rPr lang="en-US" altLang="zh-CN" dirty="0" err="1"/>
              <a:t>checkOK</a:t>
            </a:r>
            <a:r>
              <a:rPr lang="en-US" altLang="zh-CN" dirty="0"/>
              <a:t>)</a:t>
            </a:r>
          </a:p>
          <a:p>
            <a:pPr algn="l" eaLnBrk="1" hangingPunct="1">
              <a:spcBef>
                <a:spcPct val="20000"/>
              </a:spcBef>
            </a:pPr>
            <a:r>
              <a:rPr lang="en-US" altLang="zh-CN" dirty="0"/>
              <a:t>        Output “yes”;</a:t>
            </a:r>
          </a:p>
          <a:p>
            <a:pPr algn="l" eaLnBrk="1" hangingPunct="1">
              <a:spcBef>
                <a:spcPct val="20000"/>
              </a:spcBef>
            </a:pPr>
            <a:r>
              <a:rPr lang="en-US" altLang="zh-CN" dirty="0"/>
              <a:t>    </a:t>
            </a:r>
            <a:r>
              <a:rPr lang="en-US" altLang="zh-CN" b="1" dirty="0"/>
              <a:t>return</a:t>
            </a:r>
            <a:r>
              <a:rPr lang="en-US" altLang="zh-CN" dirty="0" smtClean="0"/>
              <a:t>;</a:t>
            </a:r>
          </a:p>
        </p:txBody>
      </p:sp>
      <p:sp>
        <p:nvSpPr>
          <p:cNvPr id="18436" name="Line 6"/>
          <p:cNvSpPr>
            <a:spLocks noChangeShapeType="1"/>
          </p:cNvSpPr>
          <p:nvPr/>
        </p:nvSpPr>
        <p:spPr bwMode="auto">
          <a:xfrm flipH="1">
            <a:off x="3347864" y="1863298"/>
            <a:ext cx="2519536" cy="1061646"/>
          </a:xfrm>
          <a:prstGeom prst="line">
            <a:avLst/>
          </a:prstGeom>
          <a:noFill/>
          <a:ln w="19050">
            <a:solidFill>
              <a:srgbClr val="969696"/>
            </a:solidFill>
            <a:prstDash val="lg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 name="Text Box 5"/>
          <p:cNvSpPr txBox="1">
            <a:spLocks noChangeArrowheads="1"/>
          </p:cNvSpPr>
          <p:nvPr/>
        </p:nvSpPr>
        <p:spPr bwMode="auto">
          <a:xfrm>
            <a:off x="5867400" y="1447800"/>
            <a:ext cx="2737048" cy="83099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algn="l" eaLnBrk="1" hangingPunct="1"/>
            <a:r>
              <a:rPr lang="zh-CN" altLang="en-US" b="1" dirty="0"/>
              <a:t>阶段</a:t>
            </a:r>
            <a:r>
              <a:rPr lang="en-US" altLang="zh-CN" b="1" dirty="0" smtClean="0"/>
              <a:t>1 </a:t>
            </a:r>
            <a:r>
              <a:rPr lang="zh-CN" altLang="en-US" dirty="0" smtClean="0"/>
              <a:t>猜想</a:t>
            </a:r>
            <a:r>
              <a:rPr lang="zh-CN" altLang="en-US" dirty="0"/>
              <a:t>：</a:t>
            </a:r>
            <a:r>
              <a:rPr lang="zh-CN" altLang="en-US" dirty="0" smtClean="0"/>
              <a:t>产生</a:t>
            </a:r>
            <a:r>
              <a:rPr lang="zh-CN" altLang="en-US" b="1" dirty="0" smtClean="0">
                <a:solidFill>
                  <a:srgbClr val="FF0000"/>
                </a:solidFill>
              </a:rPr>
              <a:t>任意</a:t>
            </a:r>
            <a:r>
              <a:rPr lang="zh-CN" altLang="en-US" dirty="0" smtClean="0"/>
              <a:t>的推荐解答</a:t>
            </a:r>
            <a:endParaRPr lang="en-US" altLang="zh-CN" dirty="0"/>
          </a:p>
        </p:txBody>
      </p:sp>
      <p:sp>
        <p:nvSpPr>
          <p:cNvPr id="18438" name="Text Box 7"/>
          <p:cNvSpPr txBox="1">
            <a:spLocks noChangeArrowheads="1"/>
          </p:cNvSpPr>
          <p:nvPr/>
        </p:nvSpPr>
        <p:spPr bwMode="auto">
          <a:xfrm>
            <a:off x="685800" y="5181600"/>
            <a:ext cx="5105400" cy="830997"/>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algn="l" eaLnBrk="1" hangingPunct="1"/>
            <a:r>
              <a:rPr lang="zh-CN" altLang="en-US" b="1" dirty="0"/>
              <a:t>阶段</a:t>
            </a:r>
            <a:r>
              <a:rPr lang="en-US" altLang="zh-CN" b="1" dirty="0"/>
              <a:t>2 </a:t>
            </a:r>
            <a:r>
              <a:rPr lang="zh-CN" altLang="en-US" dirty="0" smtClean="0"/>
              <a:t>验证：确定</a:t>
            </a:r>
            <a:r>
              <a:rPr lang="en-US" altLang="zh-CN" dirty="0" smtClean="0"/>
              <a:t>s</a:t>
            </a:r>
            <a:r>
              <a:rPr lang="zh-CN" altLang="en-US" dirty="0" smtClean="0"/>
              <a:t>是否是一个有效的回答，并且是一个满足要求的解答。</a:t>
            </a:r>
            <a:endParaRPr lang="en-US" altLang="zh-CN" dirty="0"/>
          </a:p>
        </p:txBody>
      </p:sp>
      <p:sp>
        <p:nvSpPr>
          <p:cNvPr id="18439" name="Line 8"/>
          <p:cNvSpPr>
            <a:spLocks noChangeShapeType="1"/>
          </p:cNvSpPr>
          <p:nvPr/>
        </p:nvSpPr>
        <p:spPr bwMode="auto">
          <a:xfrm flipH="1" flipV="1">
            <a:off x="3851920" y="3624828"/>
            <a:ext cx="755712" cy="1556772"/>
          </a:xfrm>
          <a:prstGeom prst="line">
            <a:avLst/>
          </a:prstGeom>
          <a:noFill/>
          <a:ln w="19050">
            <a:solidFill>
              <a:srgbClr val="969696"/>
            </a:solidFill>
            <a:prstDash val="lg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18440" name="Text Box 9"/>
          <p:cNvSpPr txBox="1">
            <a:spLocks noChangeArrowheads="1"/>
          </p:cNvSpPr>
          <p:nvPr/>
        </p:nvSpPr>
        <p:spPr bwMode="auto">
          <a:xfrm>
            <a:off x="6248400" y="3276600"/>
            <a:ext cx="2286000" cy="1938992"/>
          </a:xfrm>
          <a:prstGeom prst="rect">
            <a:avLst/>
          </a:prstGeom>
          <a:solidFill>
            <a:srgbClr val="FFFFCC"/>
          </a:solidFill>
          <a:ln w="57150" cmpd="thickThin">
            <a:solidFill>
              <a:srgbClr val="FFFF00"/>
            </a:solidFill>
            <a:miter lim="800000"/>
            <a:headEnd/>
            <a:tailEnd type="none" w="lg" len="lg"/>
          </a:ln>
          <a:effectLst>
            <a:outerShdw dist="107763" dir="2700000" algn="ctr" rotWithShape="0">
              <a:schemeClr val="bg2"/>
            </a:outerShdw>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algn="l" eaLnBrk="1" hangingPunct="1"/>
            <a:r>
              <a:rPr lang="zh-CN" altLang="en-US" b="1" dirty="0" smtClean="0">
                <a:solidFill>
                  <a:schemeClr val="tx2"/>
                </a:solidFill>
              </a:rPr>
              <a:t>算法可能会对同样的输入产生不同的执行方式：“是”或者没有输出。</a:t>
            </a:r>
            <a:endParaRPr lang="en-US" altLang="zh-CN" b="1" dirty="0">
              <a:solidFill>
                <a:schemeClr val="tx2"/>
              </a:solidFill>
            </a:endParaRPr>
          </a:p>
        </p:txBody>
      </p:sp>
      <p:sp>
        <p:nvSpPr>
          <p:cNvPr id="18441" name="Line 10"/>
          <p:cNvSpPr>
            <a:spLocks noChangeShapeType="1"/>
          </p:cNvSpPr>
          <p:nvPr/>
        </p:nvSpPr>
        <p:spPr bwMode="auto">
          <a:xfrm>
            <a:off x="6372200" y="2132856"/>
            <a:ext cx="943000" cy="1219943"/>
          </a:xfrm>
          <a:prstGeom prst="line">
            <a:avLst/>
          </a:prstGeom>
          <a:noFill/>
          <a:ln w="19050">
            <a:solidFill>
              <a:srgbClr val="969696"/>
            </a:solidFill>
            <a:prstDash val="lg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Tree>
    <p:extLst>
      <p:ext uri="{BB962C8B-B14F-4D97-AF65-F5344CB8AC3E}">
        <p14:creationId xmlns:p14="http://schemas.microsoft.com/office/powerpoint/2010/main" val="3791031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zh-CN" altLang="en-US" dirty="0" smtClean="0"/>
              <a:t>非确定性</a:t>
            </a:r>
            <a:r>
              <a:rPr lang="en-US" altLang="zh-CN" dirty="0" smtClean="0"/>
              <a:t> vs. </a:t>
            </a:r>
            <a:r>
              <a:rPr lang="zh-CN" altLang="en-US" dirty="0" smtClean="0"/>
              <a:t>确定性</a:t>
            </a:r>
            <a:endParaRPr lang="en-US" altLang="zh-CN" dirty="0" smtClean="0"/>
          </a:p>
        </p:txBody>
      </p:sp>
      <p:sp>
        <p:nvSpPr>
          <p:cNvPr id="20483" name="Text Box 3" descr="蓝色砂纸"/>
          <p:cNvSpPr txBox="1">
            <a:spLocks noChangeArrowheads="1"/>
          </p:cNvSpPr>
          <p:nvPr/>
        </p:nvSpPr>
        <p:spPr bwMode="auto">
          <a:xfrm>
            <a:off x="533400" y="1340768"/>
            <a:ext cx="4758680" cy="2554545"/>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algn="l" eaLnBrk="1" hangingPunct="1"/>
            <a:r>
              <a:rPr lang="zh-CN" altLang="en-US" b="1" dirty="0" smtClean="0">
                <a:solidFill>
                  <a:schemeClr val="accent3">
                    <a:lumMod val="75000"/>
                  </a:schemeClr>
                </a:solidFill>
              </a:rPr>
              <a:t>在</a:t>
            </a:r>
            <a:r>
              <a:rPr lang="en-US" altLang="zh-CN" b="1" i="1" dirty="0" smtClean="0">
                <a:solidFill>
                  <a:schemeClr val="accent3">
                    <a:lumMod val="75000"/>
                  </a:schemeClr>
                </a:solidFill>
              </a:rPr>
              <a:t>n</a:t>
            </a:r>
            <a:r>
              <a:rPr lang="zh-CN" altLang="en-US" b="1" dirty="0" smtClean="0">
                <a:solidFill>
                  <a:schemeClr val="accent3">
                    <a:lumMod val="75000"/>
                  </a:schemeClr>
                </a:solidFill>
              </a:rPr>
              <a:t>个元素中找到一个特定的元素</a:t>
            </a:r>
            <a:endParaRPr lang="en-US" altLang="zh-CN" b="1" dirty="0" smtClean="0">
              <a:solidFill>
                <a:schemeClr val="accent3">
                  <a:lumMod val="75000"/>
                </a:schemeClr>
              </a:solidFill>
            </a:endParaRPr>
          </a:p>
          <a:p>
            <a:pPr algn="l" eaLnBrk="1" hangingPunct="1"/>
            <a:endParaRPr lang="en-US" altLang="zh-CN" sz="2000" b="1" dirty="0" smtClean="0"/>
          </a:p>
          <a:p>
            <a:pPr algn="l" eaLnBrk="1" hangingPunct="1"/>
            <a:r>
              <a:rPr lang="en-US" altLang="zh-CN" sz="2000" b="1" dirty="0" smtClean="0"/>
              <a:t>void </a:t>
            </a:r>
            <a:r>
              <a:rPr lang="en-US" altLang="zh-CN" sz="2000" dirty="0" err="1">
                <a:solidFill>
                  <a:srgbClr val="FF0000"/>
                </a:solidFill>
              </a:rPr>
              <a:t>nondetSearch</a:t>
            </a:r>
            <a:r>
              <a:rPr lang="en-US" altLang="zh-CN" sz="2000" dirty="0"/>
              <a:t>(</a:t>
            </a:r>
            <a:r>
              <a:rPr lang="en-US" altLang="zh-CN" sz="2000" dirty="0" err="1"/>
              <a:t>int</a:t>
            </a:r>
            <a:r>
              <a:rPr lang="en-US" altLang="zh-CN" sz="2000" dirty="0"/>
              <a:t> </a:t>
            </a:r>
            <a:r>
              <a:rPr lang="en-US" altLang="zh-CN" sz="2000" i="1" dirty="0"/>
              <a:t>k</a:t>
            </a:r>
            <a:r>
              <a:rPr lang="en-US" altLang="zh-CN" sz="2000" dirty="0"/>
              <a:t>; </a:t>
            </a:r>
            <a:r>
              <a:rPr lang="en-US" altLang="zh-CN" sz="2000" dirty="0" err="1"/>
              <a:t>int</a:t>
            </a:r>
            <a:r>
              <a:rPr lang="en-US" altLang="zh-CN" sz="2000" dirty="0"/>
              <a:t>[ ] S)</a:t>
            </a:r>
          </a:p>
          <a:p>
            <a:pPr algn="l" eaLnBrk="1" hangingPunct="1">
              <a:spcBef>
                <a:spcPct val="20000"/>
              </a:spcBef>
            </a:pPr>
            <a:r>
              <a:rPr lang="en-US" altLang="zh-CN" sz="2000" b="1" dirty="0"/>
              <a:t>    </a:t>
            </a:r>
            <a:r>
              <a:rPr lang="en-US" altLang="zh-CN" sz="2000" b="1" dirty="0" err="1"/>
              <a:t>int</a:t>
            </a:r>
            <a:r>
              <a:rPr lang="en-US" altLang="zh-CN" sz="2000" dirty="0"/>
              <a:t> </a:t>
            </a:r>
            <a:r>
              <a:rPr lang="en-US" altLang="zh-CN" sz="2000" i="1" dirty="0" err="1"/>
              <a:t>i</a:t>
            </a:r>
            <a:r>
              <a:rPr lang="en-US" altLang="zh-CN" sz="2000" i="1" dirty="0"/>
              <a:t> </a:t>
            </a:r>
            <a:r>
              <a:rPr lang="en-US" altLang="zh-CN" sz="2000" dirty="0"/>
              <a:t>=</a:t>
            </a:r>
            <a:r>
              <a:rPr lang="en-US" altLang="zh-CN" sz="2000" dirty="0" err="1">
                <a:solidFill>
                  <a:srgbClr val="0000CC"/>
                </a:solidFill>
              </a:rPr>
              <a:t>genCertif</a:t>
            </a:r>
            <a:r>
              <a:rPr lang="en-US" altLang="zh-CN" sz="2000" dirty="0"/>
              <a:t>();</a:t>
            </a:r>
          </a:p>
          <a:p>
            <a:pPr algn="l" eaLnBrk="1" hangingPunct="1">
              <a:spcBef>
                <a:spcPct val="20000"/>
              </a:spcBef>
            </a:pPr>
            <a:r>
              <a:rPr lang="en-US" altLang="zh-CN" sz="2000" dirty="0"/>
              <a:t>    </a:t>
            </a:r>
            <a:r>
              <a:rPr lang="en-US" altLang="zh-CN" sz="2000" b="1" dirty="0"/>
              <a:t>if</a:t>
            </a:r>
            <a:r>
              <a:rPr lang="en-US" altLang="zh-CN" sz="2000" dirty="0"/>
              <a:t> (S[</a:t>
            </a:r>
            <a:r>
              <a:rPr lang="en-US" altLang="zh-CN" sz="2000" i="1" dirty="0" err="1"/>
              <a:t>i</a:t>
            </a:r>
            <a:r>
              <a:rPr lang="en-US" altLang="zh-CN" sz="2000" dirty="0"/>
              <a:t>]=</a:t>
            </a:r>
            <a:r>
              <a:rPr lang="en-US" altLang="zh-CN" sz="2000" i="1" dirty="0"/>
              <a:t>k</a:t>
            </a:r>
            <a:r>
              <a:rPr lang="en-US" altLang="zh-CN" sz="2000" dirty="0"/>
              <a:t>)</a:t>
            </a:r>
          </a:p>
          <a:p>
            <a:pPr algn="l" eaLnBrk="1" hangingPunct="1">
              <a:spcBef>
                <a:spcPct val="20000"/>
              </a:spcBef>
            </a:pPr>
            <a:r>
              <a:rPr lang="en-US" altLang="zh-CN" sz="2000" dirty="0"/>
              <a:t>        Output “yes”;</a:t>
            </a:r>
          </a:p>
          <a:p>
            <a:pPr algn="l" eaLnBrk="1" hangingPunct="1">
              <a:spcBef>
                <a:spcPct val="20000"/>
              </a:spcBef>
            </a:pPr>
            <a:r>
              <a:rPr lang="en-US" altLang="zh-CN" sz="2000" dirty="0"/>
              <a:t>    </a:t>
            </a:r>
            <a:r>
              <a:rPr lang="en-US" altLang="zh-CN" sz="2000" b="1" dirty="0"/>
              <a:t>return</a:t>
            </a:r>
            <a:r>
              <a:rPr lang="en-US" altLang="zh-CN" sz="2000" dirty="0" smtClean="0"/>
              <a:t>;</a:t>
            </a:r>
          </a:p>
        </p:txBody>
      </p:sp>
      <p:sp>
        <p:nvSpPr>
          <p:cNvPr id="20484" name="Text Box 4"/>
          <p:cNvSpPr txBox="1">
            <a:spLocks noChangeArrowheads="1"/>
          </p:cNvSpPr>
          <p:nvPr/>
        </p:nvSpPr>
        <p:spPr bwMode="auto">
          <a:xfrm>
            <a:off x="5734000" y="1268760"/>
            <a:ext cx="2870448" cy="120648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algn="l" eaLnBrk="1" hangingPunct="1"/>
            <a:r>
              <a:rPr lang="en-US" altLang="zh-CN" b="1" i="1" dirty="0" smtClean="0">
                <a:solidFill>
                  <a:srgbClr val="FF0000"/>
                </a:solidFill>
              </a:rPr>
              <a:t>O</a:t>
            </a:r>
            <a:r>
              <a:rPr lang="en-US" altLang="zh-CN" b="1" dirty="0" smtClean="0">
                <a:solidFill>
                  <a:srgbClr val="FF0000"/>
                </a:solidFill>
              </a:rPr>
              <a:t>(1</a:t>
            </a:r>
            <a:r>
              <a:rPr lang="en-US" altLang="zh-CN" b="1" dirty="0">
                <a:solidFill>
                  <a:srgbClr val="FF0000"/>
                </a:solidFill>
              </a:rPr>
              <a:t>)</a:t>
            </a:r>
          </a:p>
          <a:p>
            <a:pPr eaLnBrk="1" hangingPunct="1">
              <a:spcBef>
                <a:spcPct val="20000"/>
              </a:spcBef>
            </a:pPr>
            <a:r>
              <a:rPr lang="zh-CN" altLang="en-US" sz="2200" dirty="0" smtClean="0"/>
              <a:t>注意：对应的确定性算法是</a:t>
            </a:r>
            <a:r>
              <a:rPr lang="en-US" altLang="zh-CN" sz="2200" i="1" dirty="0" smtClean="0">
                <a:sym typeface="Symbol" pitchFamily="18" charset="2"/>
              </a:rPr>
              <a:t> </a:t>
            </a:r>
            <a:r>
              <a:rPr lang="en-US" altLang="zh-CN" sz="2200" dirty="0" smtClean="0">
                <a:sym typeface="Symbol" pitchFamily="18" charset="2"/>
              </a:rPr>
              <a:t>(</a:t>
            </a:r>
            <a:r>
              <a:rPr lang="en-US" altLang="zh-CN" sz="2200" i="1" dirty="0" smtClean="0">
                <a:sym typeface="Symbol" pitchFamily="18" charset="2"/>
              </a:rPr>
              <a:t>n</a:t>
            </a:r>
            <a:r>
              <a:rPr lang="en-US" altLang="zh-CN" sz="2200" dirty="0" smtClean="0">
                <a:sym typeface="Symbol" pitchFamily="18" charset="2"/>
              </a:rPr>
              <a:t>)</a:t>
            </a:r>
            <a:r>
              <a:rPr lang="zh-CN" altLang="en-US" sz="2200" dirty="0" smtClean="0">
                <a:sym typeface="Symbol" pitchFamily="18" charset="2"/>
              </a:rPr>
              <a:t>的复杂度</a:t>
            </a:r>
            <a:endParaRPr lang="en-US" altLang="zh-CN" sz="2200" dirty="0"/>
          </a:p>
        </p:txBody>
      </p:sp>
      <p:sp>
        <p:nvSpPr>
          <p:cNvPr id="20485" name="Line 5"/>
          <p:cNvSpPr>
            <a:spLocks noChangeShapeType="1"/>
          </p:cNvSpPr>
          <p:nvPr/>
        </p:nvSpPr>
        <p:spPr bwMode="auto">
          <a:xfrm flipH="1">
            <a:off x="4514800" y="1988840"/>
            <a:ext cx="1219200" cy="0"/>
          </a:xfrm>
          <a:prstGeom prst="line">
            <a:avLst/>
          </a:prstGeom>
          <a:noFill/>
          <a:ln w="19050">
            <a:solidFill>
              <a:srgbClr val="FF66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486" name="Text Box 6" descr="粉色砂纸"/>
          <p:cNvSpPr txBox="1">
            <a:spLocks noChangeArrowheads="1"/>
          </p:cNvSpPr>
          <p:nvPr/>
        </p:nvSpPr>
        <p:spPr bwMode="auto">
          <a:xfrm>
            <a:off x="3733800" y="2420888"/>
            <a:ext cx="5105400" cy="4462760"/>
          </a:xfrm>
          <a:prstGeom prst="rect">
            <a:avLst/>
          </a:prstGeom>
          <a:ln/>
        </p:spPr>
        <p:style>
          <a:lnRef idx="1">
            <a:schemeClr val="accent4"/>
          </a:lnRef>
          <a:fillRef idx="2">
            <a:schemeClr val="accent4"/>
          </a:fillRef>
          <a:effectRef idx="1">
            <a:schemeClr val="accent4"/>
          </a:effectRef>
          <a:fontRef idx="minor">
            <a:schemeClr val="dk1"/>
          </a:fontRef>
        </p:style>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algn="l" eaLnBrk="1" hangingPunct="1"/>
            <a:r>
              <a:rPr lang="zh-CN" altLang="en-US" b="1" dirty="0" smtClean="0">
                <a:solidFill>
                  <a:schemeClr val="accent3">
                    <a:lumMod val="75000"/>
                  </a:schemeClr>
                </a:solidFill>
              </a:rPr>
              <a:t>对</a:t>
            </a:r>
            <a:r>
              <a:rPr lang="en-US" altLang="zh-CN" b="1" i="1" dirty="0" smtClean="0">
                <a:solidFill>
                  <a:schemeClr val="accent3">
                    <a:lumMod val="75000"/>
                  </a:schemeClr>
                </a:solidFill>
              </a:rPr>
              <a:t>n</a:t>
            </a:r>
            <a:r>
              <a:rPr lang="zh-CN" altLang="en-US" b="1" dirty="0" smtClean="0">
                <a:solidFill>
                  <a:schemeClr val="accent3">
                    <a:lumMod val="75000"/>
                  </a:schemeClr>
                </a:solidFill>
              </a:rPr>
              <a:t>个元素进行排序</a:t>
            </a:r>
            <a:endParaRPr lang="en-US" altLang="zh-CN" b="1" dirty="0" smtClean="0">
              <a:solidFill>
                <a:schemeClr val="accent3">
                  <a:lumMod val="75000"/>
                </a:schemeClr>
              </a:solidFill>
            </a:endParaRPr>
          </a:p>
          <a:p>
            <a:pPr algn="l" eaLnBrk="1" hangingPunct="1"/>
            <a:endParaRPr lang="en-US" altLang="zh-CN" sz="2000" b="1" dirty="0" smtClean="0"/>
          </a:p>
          <a:p>
            <a:pPr algn="l" eaLnBrk="1" hangingPunct="1"/>
            <a:r>
              <a:rPr lang="en-US" altLang="zh-CN" sz="2000" b="1" dirty="0" smtClean="0"/>
              <a:t>void</a:t>
            </a:r>
            <a:r>
              <a:rPr lang="en-US" altLang="zh-CN" sz="2000" dirty="0" smtClean="0"/>
              <a:t> </a:t>
            </a:r>
            <a:r>
              <a:rPr lang="en-US" altLang="zh-CN" sz="2000" dirty="0" err="1"/>
              <a:t>nondetSort</a:t>
            </a:r>
            <a:r>
              <a:rPr lang="en-US" altLang="zh-CN" sz="2000" dirty="0"/>
              <a:t>(</a:t>
            </a:r>
            <a:r>
              <a:rPr lang="en-US" altLang="zh-CN" sz="2000" dirty="0" err="1"/>
              <a:t>int</a:t>
            </a:r>
            <a:r>
              <a:rPr lang="en-US" altLang="zh-CN" sz="2000" dirty="0"/>
              <a:t>[ ] S; </a:t>
            </a:r>
            <a:r>
              <a:rPr lang="en-US" altLang="zh-CN" sz="2000" b="1" dirty="0" err="1"/>
              <a:t>int</a:t>
            </a:r>
            <a:r>
              <a:rPr lang="en-US" altLang="zh-CN" sz="2000" b="1" i="1" dirty="0"/>
              <a:t> </a:t>
            </a:r>
            <a:r>
              <a:rPr lang="en-US" altLang="zh-CN" sz="2000" i="1" dirty="0"/>
              <a:t>n</a:t>
            </a:r>
            <a:r>
              <a:rPr lang="en-US" altLang="zh-CN" sz="2000" dirty="0"/>
              <a:t>)</a:t>
            </a:r>
          </a:p>
          <a:p>
            <a:pPr algn="l" eaLnBrk="1" hangingPunct="1">
              <a:spcBef>
                <a:spcPct val="10000"/>
              </a:spcBef>
            </a:pPr>
            <a:r>
              <a:rPr lang="en-US" altLang="zh-CN" sz="2000" b="1" dirty="0"/>
              <a:t>    </a:t>
            </a:r>
            <a:r>
              <a:rPr lang="en-US" altLang="zh-CN" sz="2000" b="1" dirty="0" err="1"/>
              <a:t>int</a:t>
            </a:r>
            <a:r>
              <a:rPr lang="en-US" altLang="zh-CN" sz="2000" dirty="0"/>
              <a:t> </a:t>
            </a:r>
            <a:r>
              <a:rPr lang="en-US" altLang="zh-CN" sz="2000" i="1" dirty="0" err="1"/>
              <a:t>i</a:t>
            </a:r>
            <a:r>
              <a:rPr lang="en-US" altLang="zh-CN" sz="2000" dirty="0"/>
              <a:t>, </a:t>
            </a:r>
            <a:r>
              <a:rPr lang="en-US" altLang="zh-CN" sz="2000" i="1" dirty="0"/>
              <a:t>j</a:t>
            </a:r>
            <a:r>
              <a:rPr lang="en-US" altLang="zh-CN" sz="2000" dirty="0"/>
              <a:t>; </a:t>
            </a:r>
            <a:r>
              <a:rPr lang="en-US" altLang="zh-CN" sz="2000" b="1" dirty="0" err="1"/>
              <a:t>int</a:t>
            </a:r>
            <a:r>
              <a:rPr lang="en-US" altLang="zh-CN" sz="2000" b="1" dirty="0"/>
              <a:t>[ ] </a:t>
            </a:r>
            <a:r>
              <a:rPr lang="en-US" altLang="zh-CN" sz="2000" dirty="0"/>
              <a:t>out=0;</a:t>
            </a:r>
          </a:p>
          <a:p>
            <a:pPr algn="l" eaLnBrk="1" hangingPunct="1">
              <a:spcBef>
                <a:spcPct val="10000"/>
              </a:spcBef>
            </a:pPr>
            <a:r>
              <a:rPr lang="en-US" altLang="zh-CN" sz="2000" dirty="0"/>
              <a:t>    </a:t>
            </a:r>
            <a:r>
              <a:rPr lang="en-US" altLang="zh-CN" sz="2000" b="1" dirty="0"/>
              <a:t>for</a:t>
            </a:r>
            <a:r>
              <a:rPr lang="en-US" altLang="zh-CN" sz="2000" dirty="0"/>
              <a:t> </a:t>
            </a:r>
            <a:r>
              <a:rPr lang="en-US" altLang="zh-CN" sz="2000" i="1" dirty="0" err="1"/>
              <a:t>i</a:t>
            </a:r>
            <a:r>
              <a:rPr lang="en-US" altLang="zh-CN" sz="2000" i="1" dirty="0"/>
              <a:t> </a:t>
            </a:r>
            <a:r>
              <a:rPr lang="en-US" altLang="zh-CN" sz="2000" dirty="0"/>
              <a:t>=1 </a:t>
            </a:r>
            <a:r>
              <a:rPr lang="en-US" altLang="zh-CN" sz="2000" b="1" dirty="0"/>
              <a:t>to</a:t>
            </a:r>
            <a:r>
              <a:rPr lang="en-US" altLang="zh-CN" sz="2000" dirty="0"/>
              <a:t> </a:t>
            </a:r>
            <a:r>
              <a:rPr lang="en-US" altLang="zh-CN" sz="2000" i="1" dirty="0"/>
              <a:t>n</a:t>
            </a:r>
            <a:r>
              <a:rPr lang="en-US" altLang="zh-CN" sz="2000" dirty="0"/>
              <a:t> </a:t>
            </a:r>
            <a:r>
              <a:rPr lang="en-US" altLang="zh-CN" sz="2000" b="1" dirty="0"/>
              <a:t>do</a:t>
            </a:r>
            <a:r>
              <a:rPr lang="en-US" altLang="zh-CN" sz="2000" dirty="0"/>
              <a:t> </a:t>
            </a:r>
          </a:p>
          <a:p>
            <a:pPr algn="l" eaLnBrk="1" hangingPunct="1">
              <a:spcBef>
                <a:spcPct val="10000"/>
              </a:spcBef>
            </a:pPr>
            <a:r>
              <a:rPr lang="en-US" altLang="zh-CN" sz="2000" dirty="0"/>
              <a:t>        </a:t>
            </a:r>
            <a:r>
              <a:rPr lang="en-US" altLang="zh-CN" sz="2000" i="1" dirty="0"/>
              <a:t>j</a:t>
            </a:r>
            <a:r>
              <a:rPr lang="en-US" altLang="zh-CN" sz="2000" dirty="0"/>
              <a:t>= </a:t>
            </a:r>
            <a:r>
              <a:rPr lang="en-US" altLang="zh-CN" sz="2000" dirty="0" err="1">
                <a:solidFill>
                  <a:srgbClr val="0000CC"/>
                </a:solidFill>
              </a:rPr>
              <a:t>genCertif</a:t>
            </a:r>
            <a:r>
              <a:rPr lang="en-US" altLang="zh-CN" sz="2000" dirty="0"/>
              <a:t>();</a:t>
            </a:r>
          </a:p>
          <a:p>
            <a:pPr algn="l" eaLnBrk="1" hangingPunct="1">
              <a:spcBef>
                <a:spcPct val="10000"/>
              </a:spcBef>
            </a:pPr>
            <a:r>
              <a:rPr lang="en-US" altLang="zh-CN" sz="2000" dirty="0"/>
              <a:t>        </a:t>
            </a:r>
            <a:r>
              <a:rPr lang="en-US" altLang="zh-CN" sz="2000" b="1" dirty="0"/>
              <a:t>if</a:t>
            </a:r>
            <a:r>
              <a:rPr lang="en-US" altLang="zh-CN" sz="2000" dirty="0"/>
              <a:t> out[</a:t>
            </a:r>
            <a:r>
              <a:rPr lang="en-US" altLang="zh-CN" sz="2000" i="1" dirty="0"/>
              <a:t>j </a:t>
            </a:r>
            <a:r>
              <a:rPr lang="en-US" altLang="zh-CN" sz="2000" dirty="0"/>
              <a:t>]</a:t>
            </a:r>
            <a:r>
              <a:rPr lang="en-US" altLang="zh-CN" sz="2000" dirty="0">
                <a:sym typeface="Symbol" pitchFamily="18" charset="2"/>
              </a:rPr>
              <a:t>0 then </a:t>
            </a:r>
            <a:r>
              <a:rPr lang="en-US" altLang="zh-CN" sz="2000" b="1" dirty="0">
                <a:sym typeface="Symbol" pitchFamily="18" charset="2"/>
              </a:rPr>
              <a:t>return</a:t>
            </a:r>
            <a:r>
              <a:rPr lang="en-US" altLang="zh-CN" sz="2000" dirty="0">
                <a:sym typeface="Symbol" pitchFamily="18" charset="2"/>
              </a:rPr>
              <a:t>;</a:t>
            </a:r>
          </a:p>
          <a:p>
            <a:pPr algn="l" eaLnBrk="1" hangingPunct="1">
              <a:spcBef>
                <a:spcPct val="10000"/>
              </a:spcBef>
            </a:pPr>
            <a:r>
              <a:rPr lang="en-US" altLang="zh-CN" sz="2000" dirty="0">
                <a:sym typeface="Symbol" pitchFamily="18" charset="2"/>
              </a:rPr>
              <a:t>        out[</a:t>
            </a:r>
            <a:r>
              <a:rPr lang="en-US" altLang="zh-CN" sz="2000" i="1" dirty="0">
                <a:sym typeface="Symbol" pitchFamily="18" charset="2"/>
              </a:rPr>
              <a:t>j</a:t>
            </a:r>
            <a:r>
              <a:rPr lang="en-US" altLang="zh-CN" sz="2000" dirty="0">
                <a:sym typeface="Symbol" pitchFamily="18" charset="2"/>
              </a:rPr>
              <a:t>]=S[</a:t>
            </a:r>
            <a:r>
              <a:rPr lang="en-US" altLang="zh-CN" sz="2000" i="1" dirty="0" err="1">
                <a:sym typeface="Symbol" pitchFamily="18" charset="2"/>
              </a:rPr>
              <a:t>i</a:t>
            </a:r>
            <a:r>
              <a:rPr lang="en-US" altLang="zh-CN" sz="2000" i="1" dirty="0">
                <a:sym typeface="Symbol" pitchFamily="18" charset="2"/>
              </a:rPr>
              <a:t> </a:t>
            </a:r>
            <a:r>
              <a:rPr lang="en-US" altLang="zh-CN" sz="2000" dirty="0">
                <a:sym typeface="Symbol" pitchFamily="18" charset="2"/>
              </a:rPr>
              <a:t>];</a:t>
            </a:r>
          </a:p>
          <a:p>
            <a:pPr algn="l" eaLnBrk="1" hangingPunct="1">
              <a:spcBef>
                <a:spcPct val="10000"/>
              </a:spcBef>
            </a:pPr>
            <a:r>
              <a:rPr lang="en-US" altLang="zh-CN" sz="2000" dirty="0">
                <a:sym typeface="Symbol" pitchFamily="18" charset="2"/>
              </a:rPr>
              <a:t>    </a:t>
            </a:r>
            <a:r>
              <a:rPr lang="en-US" altLang="zh-CN" sz="2000" b="1" dirty="0">
                <a:sym typeface="Symbol" pitchFamily="18" charset="2"/>
              </a:rPr>
              <a:t>for</a:t>
            </a:r>
            <a:r>
              <a:rPr lang="en-US" altLang="zh-CN" sz="2000" dirty="0">
                <a:sym typeface="Symbol" pitchFamily="18" charset="2"/>
              </a:rPr>
              <a:t> </a:t>
            </a:r>
            <a:r>
              <a:rPr lang="en-US" altLang="zh-CN" sz="2000" i="1" dirty="0" err="1">
                <a:sym typeface="Symbol" pitchFamily="18" charset="2"/>
              </a:rPr>
              <a:t>i</a:t>
            </a:r>
            <a:r>
              <a:rPr lang="en-US" altLang="zh-CN" sz="2000" i="1" dirty="0">
                <a:sym typeface="Symbol" pitchFamily="18" charset="2"/>
              </a:rPr>
              <a:t> </a:t>
            </a:r>
            <a:r>
              <a:rPr lang="en-US" altLang="zh-CN" sz="2000" dirty="0">
                <a:sym typeface="Symbol" pitchFamily="18" charset="2"/>
              </a:rPr>
              <a:t>=1 </a:t>
            </a:r>
            <a:r>
              <a:rPr lang="en-US" altLang="zh-CN" sz="2000" b="1" dirty="0">
                <a:sym typeface="Symbol" pitchFamily="18" charset="2"/>
              </a:rPr>
              <a:t>to</a:t>
            </a:r>
            <a:r>
              <a:rPr lang="en-US" altLang="zh-CN" sz="2000" dirty="0">
                <a:sym typeface="Symbol" pitchFamily="18" charset="2"/>
              </a:rPr>
              <a:t> </a:t>
            </a:r>
            <a:r>
              <a:rPr lang="en-US" altLang="zh-CN" sz="2000" i="1" dirty="0">
                <a:sym typeface="Symbol" pitchFamily="18" charset="2"/>
              </a:rPr>
              <a:t>n</a:t>
            </a:r>
            <a:r>
              <a:rPr lang="en-US" altLang="zh-CN" sz="2000" dirty="0">
                <a:sym typeface="Symbol" pitchFamily="18" charset="2"/>
              </a:rPr>
              <a:t>-1 </a:t>
            </a:r>
            <a:r>
              <a:rPr lang="en-US" altLang="zh-CN" sz="2000" b="1" dirty="0">
                <a:sym typeface="Symbol" pitchFamily="18" charset="2"/>
              </a:rPr>
              <a:t>do</a:t>
            </a:r>
            <a:endParaRPr lang="en-US" altLang="zh-CN" sz="2000" dirty="0">
              <a:sym typeface="Symbol" pitchFamily="18" charset="2"/>
            </a:endParaRPr>
          </a:p>
          <a:p>
            <a:pPr algn="l" eaLnBrk="1" hangingPunct="1">
              <a:spcBef>
                <a:spcPct val="10000"/>
              </a:spcBef>
            </a:pPr>
            <a:r>
              <a:rPr lang="en-US" altLang="zh-CN" sz="2000" dirty="0">
                <a:sym typeface="Symbol" pitchFamily="18" charset="2"/>
              </a:rPr>
              <a:t>        </a:t>
            </a:r>
            <a:r>
              <a:rPr lang="en-US" altLang="zh-CN" sz="2000" b="1" dirty="0">
                <a:sym typeface="Symbol" pitchFamily="18" charset="2"/>
              </a:rPr>
              <a:t>if</a:t>
            </a:r>
            <a:r>
              <a:rPr lang="en-US" altLang="zh-CN" sz="2000" dirty="0">
                <a:sym typeface="Symbol" pitchFamily="18" charset="2"/>
              </a:rPr>
              <a:t> out[</a:t>
            </a:r>
            <a:r>
              <a:rPr lang="en-US" altLang="zh-CN" sz="2000" i="1" dirty="0" err="1">
                <a:sym typeface="Symbol" pitchFamily="18" charset="2"/>
              </a:rPr>
              <a:t>i</a:t>
            </a:r>
            <a:r>
              <a:rPr lang="en-US" altLang="zh-CN" sz="2000" i="1" dirty="0">
                <a:sym typeface="Symbol" pitchFamily="18" charset="2"/>
              </a:rPr>
              <a:t> </a:t>
            </a:r>
            <a:r>
              <a:rPr lang="en-US" altLang="zh-CN" sz="2000" dirty="0">
                <a:sym typeface="Symbol" pitchFamily="18" charset="2"/>
              </a:rPr>
              <a:t>]&gt;out[</a:t>
            </a:r>
            <a:r>
              <a:rPr lang="en-US" altLang="zh-CN" sz="2000" i="1" dirty="0">
                <a:sym typeface="Symbol" pitchFamily="18" charset="2"/>
              </a:rPr>
              <a:t>i</a:t>
            </a:r>
            <a:r>
              <a:rPr lang="en-US" altLang="zh-CN" sz="2000" dirty="0">
                <a:sym typeface="Symbol" pitchFamily="18" charset="2"/>
              </a:rPr>
              <a:t>+1] </a:t>
            </a:r>
            <a:r>
              <a:rPr lang="en-US" altLang="zh-CN" sz="2000" b="1" dirty="0">
                <a:sym typeface="Symbol" pitchFamily="18" charset="2"/>
              </a:rPr>
              <a:t>then</a:t>
            </a:r>
            <a:r>
              <a:rPr lang="en-US" altLang="zh-CN" sz="2000" dirty="0">
                <a:sym typeface="Symbol" pitchFamily="18" charset="2"/>
              </a:rPr>
              <a:t> </a:t>
            </a:r>
            <a:r>
              <a:rPr lang="en-US" altLang="zh-CN" sz="2000" b="1" dirty="0">
                <a:sym typeface="Symbol" pitchFamily="18" charset="2"/>
              </a:rPr>
              <a:t>return</a:t>
            </a:r>
            <a:r>
              <a:rPr lang="en-US" altLang="zh-CN" sz="2000" dirty="0">
                <a:sym typeface="Symbol" pitchFamily="18" charset="2"/>
              </a:rPr>
              <a:t>;</a:t>
            </a:r>
          </a:p>
          <a:p>
            <a:pPr algn="l" eaLnBrk="1" hangingPunct="1">
              <a:spcBef>
                <a:spcPct val="10000"/>
              </a:spcBef>
            </a:pPr>
            <a:r>
              <a:rPr lang="en-US" altLang="zh-CN" sz="2000" dirty="0">
                <a:sym typeface="Symbol" pitchFamily="18" charset="2"/>
              </a:rPr>
              <a:t>    S=out;</a:t>
            </a:r>
          </a:p>
          <a:p>
            <a:pPr algn="l" eaLnBrk="1" hangingPunct="1">
              <a:spcBef>
                <a:spcPct val="10000"/>
              </a:spcBef>
            </a:pPr>
            <a:r>
              <a:rPr lang="en-US" altLang="zh-CN" sz="2000" dirty="0">
                <a:sym typeface="Symbol" pitchFamily="18" charset="2"/>
              </a:rPr>
              <a:t>    Output(yes);</a:t>
            </a:r>
          </a:p>
          <a:p>
            <a:pPr algn="l" eaLnBrk="1" hangingPunct="1">
              <a:spcBef>
                <a:spcPct val="10000"/>
              </a:spcBef>
            </a:pPr>
            <a:r>
              <a:rPr lang="en-US" altLang="zh-CN" sz="2000" b="1" dirty="0" smtClean="0">
                <a:sym typeface="Symbol" pitchFamily="18" charset="2"/>
              </a:rPr>
              <a:t>return</a:t>
            </a:r>
          </a:p>
        </p:txBody>
      </p:sp>
      <p:sp>
        <p:nvSpPr>
          <p:cNvPr id="20487" name="Text Box 7"/>
          <p:cNvSpPr txBox="1">
            <a:spLocks noChangeArrowheads="1"/>
          </p:cNvSpPr>
          <p:nvPr/>
        </p:nvSpPr>
        <p:spPr bwMode="auto">
          <a:xfrm>
            <a:off x="0" y="4419600"/>
            <a:ext cx="3124200" cy="120648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algn="l" eaLnBrk="1" hangingPunct="1"/>
            <a:r>
              <a:rPr lang="en-US" altLang="zh-CN" b="1" i="1" dirty="0" smtClean="0">
                <a:solidFill>
                  <a:srgbClr val="FF0000"/>
                </a:solidFill>
              </a:rPr>
              <a:t>O</a:t>
            </a:r>
            <a:r>
              <a:rPr lang="en-US" altLang="zh-CN" b="1" dirty="0" smtClean="0">
                <a:solidFill>
                  <a:srgbClr val="FF0000"/>
                </a:solidFill>
              </a:rPr>
              <a:t>(</a:t>
            </a:r>
            <a:r>
              <a:rPr lang="en-US" altLang="zh-CN" b="1" i="1" dirty="0" smtClean="0">
                <a:solidFill>
                  <a:srgbClr val="FF0000"/>
                </a:solidFill>
              </a:rPr>
              <a:t>n</a:t>
            </a:r>
            <a:r>
              <a:rPr lang="en-US" altLang="zh-CN" b="1" dirty="0">
                <a:solidFill>
                  <a:srgbClr val="FF0000"/>
                </a:solidFill>
              </a:rPr>
              <a:t>)</a:t>
            </a:r>
          </a:p>
          <a:p>
            <a:pPr algn="l" eaLnBrk="1" hangingPunct="1">
              <a:spcBef>
                <a:spcPct val="20000"/>
              </a:spcBef>
            </a:pPr>
            <a:r>
              <a:rPr lang="zh-CN" altLang="en-US" sz="2200" dirty="0" smtClean="0">
                <a:sym typeface="Symbol" pitchFamily="18" charset="2"/>
              </a:rPr>
              <a:t>注意：对应的确定性算法是</a:t>
            </a:r>
            <a:r>
              <a:rPr lang="en-US" altLang="zh-CN" sz="2200" i="1" dirty="0" smtClean="0">
                <a:sym typeface="Symbol" pitchFamily="18" charset="2"/>
              </a:rPr>
              <a:t> </a:t>
            </a:r>
            <a:r>
              <a:rPr lang="en-US" altLang="zh-CN" sz="2200" dirty="0" smtClean="0">
                <a:sym typeface="Symbol" pitchFamily="18" charset="2"/>
              </a:rPr>
              <a:t>(</a:t>
            </a:r>
            <a:r>
              <a:rPr lang="en-US" altLang="zh-CN" sz="2200" i="1" dirty="0" err="1" smtClean="0">
                <a:sym typeface="Symbol" pitchFamily="18" charset="2"/>
              </a:rPr>
              <a:t>n</a:t>
            </a:r>
            <a:r>
              <a:rPr lang="en-US" altLang="zh-CN" sz="2200" dirty="0" err="1" smtClean="0">
                <a:sym typeface="Symbol" pitchFamily="18" charset="2"/>
              </a:rPr>
              <a:t>log</a:t>
            </a:r>
            <a:r>
              <a:rPr lang="en-US" altLang="zh-CN" sz="2200" i="1" dirty="0" err="1" smtClean="0">
                <a:sym typeface="Symbol" pitchFamily="18" charset="2"/>
              </a:rPr>
              <a:t>n</a:t>
            </a:r>
            <a:r>
              <a:rPr lang="en-US" altLang="zh-CN" sz="2200" dirty="0" smtClean="0">
                <a:sym typeface="Symbol" pitchFamily="18" charset="2"/>
              </a:rPr>
              <a:t>)</a:t>
            </a:r>
            <a:r>
              <a:rPr lang="zh-CN" altLang="en-US" sz="2200" dirty="0" smtClean="0">
                <a:sym typeface="Symbol" pitchFamily="18" charset="2"/>
              </a:rPr>
              <a:t>的复杂度</a:t>
            </a:r>
            <a:endParaRPr lang="en-US" altLang="zh-CN" sz="2200" dirty="0"/>
          </a:p>
        </p:txBody>
      </p:sp>
      <p:sp>
        <p:nvSpPr>
          <p:cNvPr id="20488" name="Line 8"/>
          <p:cNvSpPr>
            <a:spLocks noChangeShapeType="1"/>
          </p:cNvSpPr>
          <p:nvPr/>
        </p:nvSpPr>
        <p:spPr bwMode="auto">
          <a:xfrm>
            <a:off x="3124200" y="4876800"/>
            <a:ext cx="1066800" cy="0"/>
          </a:xfrm>
          <a:prstGeom prst="line">
            <a:avLst/>
          </a:prstGeom>
          <a:noFill/>
          <a:ln w="19050">
            <a:solidFill>
              <a:srgbClr val="FF66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Tree>
    <p:extLst>
      <p:ext uri="{BB962C8B-B14F-4D97-AF65-F5344CB8AC3E}">
        <p14:creationId xmlns:p14="http://schemas.microsoft.com/office/powerpoint/2010/main" val="2402513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NP</a:t>
            </a:r>
            <a:r>
              <a:rPr lang="zh-CN" altLang="en-US" dirty="0" smtClean="0"/>
              <a:t>类问题</a:t>
            </a:r>
            <a:endParaRPr lang="zh-CN" altLang="en-US" dirty="0"/>
          </a:p>
        </p:txBody>
      </p:sp>
      <p:sp>
        <p:nvSpPr>
          <p:cNvPr id="3" name="内容占位符 2"/>
          <p:cNvSpPr>
            <a:spLocks noGrp="1"/>
          </p:cNvSpPr>
          <p:nvPr>
            <p:ph idx="1"/>
          </p:nvPr>
        </p:nvSpPr>
        <p:spPr/>
        <p:txBody>
          <a:bodyPr/>
          <a:lstStyle/>
          <a:p>
            <a:r>
              <a:rPr lang="zh-CN" altLang="en-US" dirty="0" smtClean="0"/>
              <a:t>多项式（界）非确定性算法</a:t>
            </a:r>
            <a:endParaRPr lang="en-US" altLang="zh-CN" dirty="0" smtClean="0"/>
          </a:p>
          <a:p>
            <a:pPr lvl="1"/>
            <a:r>
              <a:rPr lang="en-US" altLang="zh-CN" dirty="0"/>
              <a:t>polynomial bounded nondeterministic </a:t>
            </a:r>
            <a:r>
              <a:rPr lang="en-US" altLang="zh-CN" dirty="0" smtClean="0"/>
              <a:t>algorithm</a:t>
            </a:r>
          </a:p>
          <a:p>
            <a:pPr lvl="1"/>
            <a:r>
              <a:rPr lang="zh-CN" altLang="en-US" dirty="0" smtClean="0"/>
              <a:t>对于每一个规模为</a:t>
            </a:r>
            <a:r>
              <a:rPr lang="en-US" altLang="zh-CN" i="1" dirty="0" smtClean="0"/>
              <a:t>n</a:t>
            </a:r>
            <a:r>
              <a:rPr lang="zh-CN" altLang="en-US" dirty="0" smtClean="0"/>
              <a:t>，且应当产生“是”输出的输入，算法能在多项式时间给出“是”的输出。</a:t>
            </a:r>
            <a:endParaRPr lang="en-US" altLang="zh-CN" dirty="0" smtClean="0"/>
          </a:p>
          <a:p>
            <a:r>
              <a:rPr lang="en-US" altLang="zh-CN" i="1" dirty="0" smtClean="0">
                <a:solidFill>
                  <a:srgbClr val="FF0000"/>
                </a:solidFill>
              </a:rPr>
              <a:t>NP</a:t>
            </a:r>
            <a:r>
              <a:rPr lang="zh-CN" altLang="en-US" dirty="0" smtClean="0">
                <a:solidFill>
                  <a:srgbClr val="FF0000"/>
                </a:solidFill>
              </a:rPr>
              <a:t>类</a:t>
            </a:r>
            <a:r>
              <a:rPr lang="zh-CN" altLang="en-US" dirty="0" smtClean="0"/>
              <a:t>问题是具有多项式（界）非确定性算法的判定问题的集合。</a:t>
            </a:r>
            <a:endParaRPr lang="zh-CN" altLang="en-US" dirty="0"/>
          </a:p>
        </p:txBody>
      </p:sp>
    </p:spTree>
    <p:extLst>
      <p:ext uri="{BB962C8B-B14F-4D97-AF65-F5344CB8AC3E}">
        <p14:creationId xmlns:p14="http://schemas.microsoft.com/office/powerpoint/2010/main" val="3372049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zh-CN" altLang="en-US" dirty="0" smtClean="0"/>
              <a:t>最大团问题是</a:t>
            </a:r>
            <a:r>
              <a:rPr lang="en-US" altLang="zh-CN" i="1" dirty="0">
                <a:latin typeface="华文新魏" pitchFamily="2" charset="-122"/>
                <a:ea typeface="华文新魏" pitchFamily="2" charset="-122"/>
                <a:sym typeface="Symbol" pitchFamily="18" charset="2"/>
              </a:rPr>
              <a:t>NP</a:t>
            </a:r>
            <a:r>
              <a:rPr lang="zh-CN" altLang="en-US" dirty="0" smtClean="0"/>
              <a:t>问题</a:t>
            </a:r>
            <a:endParaRPr lang="en-US" altLang="zh-CN" i="1" dirty="0" smtClean="0">
              <a:latin typeface="华文新魏" pitchFamily="2" charset="-122"/>
              <a:ea typeface="华文新魏" pitchFamily="2" charset="-122"/>
              <a:sym typeface="Symbol" pitchFamily="18" charset="2"/>
            </a:endParaRPr>
          </a:p>
        </p:txBody>
      </p:sp>
      <p:sp>
        <p:nvSpPr>
          <p:cNvPr id="25603" name="Text Box 4" descr="花束"/>
          <p:cNvSpPr txBox="1">
            <a:spLocks noChangeArrowheads="1"/>
          </p:cNvSpPr>
          <p:nvPr/>
        </p:nvSpPr>
        <p:spPr bwMode="auto">
          <a:xfrm>
            <a:off x="533400" y="1628800"/>
            <a:ext cx="5105400" cy="3447098"/>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algn="l" eaLnBrk="1" hangingPunct="1"/>
            <a:r>
              <a:rPr lang="en-US" altLang="zh-CN" sz="2000" b="1" dirty="0"/>
              <a:t>void </a:t>
            </a:r>
            <a:r>
              <a:rPr lang="en-US" altLang="zh-CN" sz="2000" dirty="0" err="1"/>
              <a:t>nondeteClique</a:t>
            </a:r>
            <a:r>
              <a:rPr lang="en-US" altLang="zh-CN" sz="2000" dirty="0"/>
              <a:t>(graph </a:t>
            </a:r>
            <a:r>
              <a:rPr lang="en-US" altLang="zh-CN" sz="2000" i="1" dirty="0"/>
              <a:t>G</a:t>
            </a:r>
            <a:r>
              <a:rPr lang="en-US" altLang="zh-CN" sz="2000" dirty="0"/>
              <a:t>; </a:t>
            </a:r>
            <a:r>
              <a:rPr lang="en-US" altLang="zh-CN" sz="2000" b="1" dirty="0" err="1"/>
              <a:t>int</a:t>
            </a:r>
            <a:r>
              <a:rPr lang="en-US" altLang="zh-CN" sz="2000" dirty="0"/>
              <a:t> </a:t>
            </a:r>
            <a:r>
              <a:rPr lang="en-US" altLang="zh-CN" sz="2000" i="1" dirty="0"/>
              <a:t>n</a:t>
            </a:r>
            <a:r>
              <a:rPr lang="en-US" altLang="zh-CN" sz="2000" dirty="0"/>
              <a:t>, </a:t>
            </a:r>
            <a:r>
              <a:rPr lang="en-US" altLang="zh-CN" sz="2000" i="1" dirty="0"/>
              <a:t>k</a:t>
            </a:r>
            <a:r>
              <a:rPr lang="en-US" altLang="zh-CN" sz="2000" dirty="0"/>
              <a:t>)</a:t>
            </a:r>
          </a:p>
          <a:p>
            <a:pPr algn="l" eaLnBrk="1" hangingPunct="1">
              <a:spcBef>
                <a:spcPct val="10000"/>
              </a:spcBef>
            </a:pPr>
            <a:r>
              <a:rPr lang="en-US" altLang="zh-CN" sz="2000" b="1" dirty="0"/>
              <a:t>    </a:t>
            </a:r>
            <a:r>
              <a:rPr lang="en-US" altLang="zh-CN" sz="2000" dirty="0"/>
              <a:t>set</a:t>
            </a:r>
            <a:r>
              <a:rPr lang="en-US" altLang="zh-CN" sz="2000" b="1" dirty="0"/>
              <a:t> </a:t>
            </a:r>
            <a:r>
              <a:rPr lang="en-US" altLang="zh-CN" sz="2000" dirty="0"/>
              <a:t>S=</a:t>
            </a:r>
            <a:r>
              <a:rPr lang="en-US" altLang="zh-CN" sz="2000" dirty="0">
                <a:sym typeface="Symbol" pitchFamily="18" charset="2"/>
              </a:rPr>
              <a:t>; </a:t>
            </a:r>
          </a:p>
          <a:p>
            <a:pPr algn="l" eaLnBrk="1" hangingPunct="1">
              <a:spcBef>
                <a:spcPct val="10000"/>
              </a:spcBef>
            </a:pPr>
            <a:r>
              <a:rPr lang="en-US" altLang="zh-CN" sz="2000" dirty="0">
                <a:sym typeface="Symbol" pitchFamily="18" charset="2"/>
              </a:rPr>
              <a:t>    </a:t>
            </a:r>
            <a:r>
              <a:rPr lang="en-US" altLang="zh-CN" sz="2000" b="1" dirty="0">
                <a:sym typeface="Symbol" pitchFamily="18" charset="2"/>
              </a:rPr>
              <a:t>for </a:t>
            </a:r>
            <a:r>
              <a:rPr lang="en-US" altLang="zh-CN" sz="2000" b="1" dirty="0" err="1">
                <a:sym typeface="Symbol" pitchFamily="18" charset="2"/>
              </a:rPr>
              <a:t>int</a:t>
            </a:r>
            <a:r>
              <a:rPr lang="en-US" altLang="zh-CN" sz="2000" dirty="0">
                <a:sym typeface="Symbol" pitchFamily="18" charset="2"/>
              </a:rPr>
              <a:t> </a:t>
            </a:r>
            <a:r>
              <a:rPr lang="en-US" altLang="zh-CN" sz="2000" i="1" dirty="0" err="1">
                <a:sym typeface="Symbol" pitchFamily="18" charset="2"/>
              </a:rPr>
              <a:t>i</a:t>
            </a:r>
            <a:r>
              <a:rPr lang="en-US" altLang="zh-CN" sz="2000" dirty="0">
                <a:sym typeface="Symbol" pitchFamily="18" charset="2"/>
              </a:rPr>
              <a:t>=1 </a:t>
            </a:r>
            <a:r>
              <a:rPr lang="en-US" altLang="zh-CN" sz="2000" b="1" dirty="0">
                <a:sym typeface="Symbol" pitchFamily="18" charset="2"/>
              </a:rPr>
              <a:t>to</a:t>
            </a:r>
            <a:r>
              <a:rPr lang="en-US" altLang="zh-CN" sz="2000" dirty="0">
                <a:sym typeface="Symbol" pitchFamily="18" charset="2"/>
              </a:rPr>
              <a:t> </a:t>
            </a:r>
            <a:r>
              <a:rPr lang="en-US" altLang="zh-CN" sz="2000" i="1" dirty="0">
                <a:sym typeface="Symbol" pitchFamily="18" charset="2"/>
              </a:rPr>
              <a:t>k</a:t>
            </a:r>
            <a:r>
              <a:rPr lang="en-US" altLang="zh-CN" sz="2000" dirty="0">
                <a:sym typeface="Symbol" pitchFamily="18" charset="2"/>
              </a:rPr>
              <a:t> </a:t>
            </a:r>
            <a:r>
              <a:rPr lang="en-US" altLang="zh-CN" sz="2000" b="1" dirty="0">
                <a:sym typeface="Symbol" pitchFamily="18" charset="2"/>
              </a:rPr>
              <a:t>do</a:t>
            </a:r>
          </a:p>
          <a:p>
            <a:pPr algn="l" eaLnBrk="1" hangingPunct="1">
              <a:spcBef>
                <a:spcPct val="10000"/>
              </a:spcBef>
            </a:pPr>
            <a:r>
              <a:rPr lang="en-US" altLang="zh-CN" sz="2000" b="1" dirty="0">
                <a:sym typeface="Symbol" pitchFamily="18" charset="2"/>
              </a:rPr>
              <a:t>        </a:t>
            </a:r>
            <a:r>
              <a:rPr lang="en-US" altLang="zh-CN" sz="2000" b="1" dirty="0" err="1">
                <a:sym typeface="Symbol" pitchFamily="18" charset="2"/>
              </a:rPr>
              <a:t>int</a:t>
            </a:r>
            <a:r>
              <a:rPr lang="en-US" altLang="zh-CN" sz="2000" dirty="0">
                <a:sym typeface="Symbol" pitchFamily="18" charset="2"/>
              </a:rPr>
              <a:t> </a:t>
            </a:r>
            <a:r>
              <a:rPr lang="en-US" altLang="zh-CN" sz="2000" i="1" dirty="0">
                <a:sym typeface="Symbol" pitchFamily="18" charset="2"/>
              </a:rPr>
              <a:t>t</a:t>
            </a:r>
            <a:r>
              <a:rPr lang="en-US" altLang="zh-CN" sz="2000" dirty="0">
                <a:sym typeface="Symbol" pitchFamily="18" charset="2"/>
              </a:rPr>
              <a:t>=</a:t>
            </a:r>
            <a:r>
              <a:rPr lang="en-US" altLang="zh-CN" sz="2000" dirty="0" err="1">
                <a:solidFill>
                  <a:srgbClr val="0000CC"/>
                </a:solidFill>
              </a:rPr>
              <a:t>genCertif</a:t>
            </a:r>
            <a:r>
              <a:rPr lang="en-US" altLang="zh-CN" sz="2000" dirty="0"/>
              <a:t>();</a:t>
            </a:r>
          </a:p>
          <a:p>
            <a:pPr algn="l" eaLnBrk="1" hangingPunct="1">
              <a:spcBef>
                <a:spcPct val="10000"/>
              </a:spcBef>
            </a:pPr>
            <a:r>
              <a:rPr lang="en-US" altLang="zh-CN" sz="2000" b="1" dirty="0"/>
              <a:t>        if</a:t>
            </a:r>
            <a:r>
              <a:rPr lang="en-US" altLang="zh-CN" sz="2000" dirty="0"/>
              <a:t> </a:t>
            </a:r>
            <a:r>
              <a:rPr lang="en-US" altLang="zh-CN" sz="2000" i="1" dirty="0" err="1"/>
              <a:t>t</a:t>
            </a:r>
            <a:r>
              <a:rPr lang="en-US" altLang="zh-CN" sz="2000" dirty="0" err="1">
                <a:sym typeface="Symbol" pitchFamily="18" charset="2"/>
              </a:rPr>
              <a:t></a:t>
            </a:r>
            <a:r>
              <a:rPr lang="en-US" altLang="zh-CN" sz="2000" i="1" dirty="0" err="1">
                <a:sym typeface="Symbol" pitchFamily="18" charset="2"/>
              </a:rPr>
              <a:t>S</a:t>
            </a:r>
            <a:r>
              <a:rPr lang="en-US" altLang="zh-CN" sz="2000" dirty="0">
                <a:sym typeface="Symbol" pitchFamily="18" charset="2"/>
              </a:rPr>
              <a:t> </a:t>
            </a:r>
            <a:r>
              <a:rPr lang="en-US" altLang="zh-CN" sz="2000" b="1" dirty="0">
                <a:sym typeface="Symbol" pitchFamily="18" charset="2"/>
              </a:rPr>
              <a:t>then return</a:t>
            </a:r>
            <a:r>
              <a:rPr lang="en-US" altLang="zh-CN" sz="2000" dirty="0">
                <a:sym typeface="Symbol" pitchFamily="18" charset="2"/>
              </a:rPr>
              <a:t>;</a:t>
            </a:r>
          </a:p>
          <a:p>
            <a:pPr algn="l" eaLnBrk="1" hangingPunct="1">
              <a:spcBef>
                <a:spcPct val="10000"/>
              </a:spcBef>
            </a:pPr>
            <a:r>
              <a:rPr lang="en-US" altLang="zh-CN" sz="2000" dirty="0">
                <a:sym typeface="Symbol" pitchFamily="18" charset="2"/>
              </a:rPr>
              <a:t>        </a:t>
            </a:r>
            <a:r>
              <a:rPr lang="en-US" altLang="zh-CN" sz="2000" i="1" dirty="0">
                <a:sym typeface="Symbol" pitchFamily="18" charset="2"/>
              </a:rPr>
              <a:t>S</a:t>
            </a:r>
            <a:r>
              <a:rPr lang="en-US" altLang="zh-CN" sz="2000" dirty="0">
                <a:sym typeface="Symbol" pitchFamily="18" charset="2"/>
              </a:rPr>
              <a:t>=</a:t>
            </a:r>
            <a:r>
              <a:rPr lang="en-US" altLang="zh-CN" sz="2000" i="1" dirty="0">
                <a:sym typeface="Symbol" pitchFamily="18" charset="2"/>
              </a:rPr>
              <a:t>S</a:t>
            </a:r>
            <a:r>
              <a:rPr lang="en-US" altLang="zh-CN" sz="2000" dirty="0">
                <a:sym typeface="Symbol" pitchFamily="18" charset="2"/>
              </a:rPr>
              <a:t>{</a:t>
            </a:r>
            <a:r>
              <a:rPr lang="en-US" altLang="zh-CN" sz="2000" i="1" dirty="0">
                <a:sym typeface="Symbol" pitchFamily="18" charset="2"/>
              </a:rPr>
              <a:t>t </a:t>
            </a:r>
            <a:r>
              <a:rPr lang="en-US" altLang="zh-CN" sz="2000" dirty="0">
                <a:sym typeface="Symbol" pitchFamily="18" charset="2"/>
              </a:rPr>
              <a:t>};</a:t>
            </a:r>
          </a:p>
          <a:p>
            <a:pPr algn="l" eaLnBrk="1" hangingPunct="1">
              <a:spcBef>
                <a:spcPct val="10000"/>
              </a:spcBef>
            </a:pPr>
            <a:r>
              <a:rPr lang="en-US" altLang="zh-CN" sz="2000" dirty="0">
                <a:sym typeface="Symbol" pitchFamily="18" charset="2"/>
              </a:rPr>
              <a:t>    </a:t>
            </a:r>
            <a:r>
              <a:rPr lang="en-US" altLang="zh-CN" sz="2000" b="1" dirty="0">
                <a:sym typeface="Symbol" pitchFamily="18" charset="2"/>
              </a:rPr>
              <a:t>for</a:t>
            </a:r>
            <a:r>
              <a:rPr lang="en-US" altLang="zh-CN" sz="2000" dirty="0">
                <a:sym typeface="Symbol" pitchFamily="18" charset="2"/>
              </a:rPr>
              <a:t> all pairs (</a:t>
            </a:r>
            <a:r>
              <a:rPr lang="en-US" altLang="zh-CN" sz="2000" i="1" dirty="0" err="1">
                <a:sym typeface="Symbol" pitchFamily="18" charset="2"/>
              </a:rPr>
              <a:t>i</a:t>
            </a:r>
            <a:r>
              <a:rPr lang="en-US" altLang="zh-CN" sz="2000" dirty="0" err="1">
                <a:sym typeface="Symbol" pitchFamily="18" charset="2"/>
              </a:rPr>
              <a:t>,</a:t>
            </a:r>
            <a:r>
              <a:rPr lang="en-US" altLang="zh-CN" sz="2000" i="1" dirty="0" err="1">
                <a:sym typeface="Symbol" pitchFamily="18" charset="2"/>
              </a:rPr>
              <a:t>j</a:t>
            </a:r>
            <a:r>
              <a:rPr lang="en-US" altLang="zh-CN" sz="2000" dirty="0">
                <a:sym typeface="Symbol" pitchFamily="18" charset="2"/>
              </a:rPr>
              <a:t>) with </a:t>
            </a:r>
            <a:r>
              <a:rPr lang="en-US" altLang="zh-CN" sz="2000" i="1" dirty="0" err="1">
                <a:sym typeface="Symbol" pitchFamily="18" charset="2"/>
              </a:rPr>
              <a:t>i</a:t>
            </a:r>
            <a:r>
              <a:rPr lang="en-US" altLang="zh-CN" sz="2000" dirty="0" err="1">
                <a:sym typeface="Symbol" pitchFamily="18" charset="2"/>
              </a:rPr>
              <a:t>,</a:t>
            </a:r>
            <a:r>
              <a:rPr lang="en-US" altLang="zh-CN" sz="2000" i="1" dirty="0" err="1">
                <a:sym typeface="Symbol" pitchFamily="18" charset="2"/>
              </a:rPr>
              <a:t>j</a:t>
            </a:r>
            <a:r>
              <a:rPr lang="en-US" altLang="zh-CN" sz="2000" i="1" dirty="0">
                <a:sym typeface="Symbol" pitchFamily="18" charset="2"/>
              </a:rPr>
              <a:t> </a:t>
            </a:r>
            <a:r>
              <a:rPr lang="en-US" altLang="zh-CN" sz="2000" dirty="0">
                <a:sym typeface="Symbol" pitchFamily="18" charset="2"/>
              </a:rPr>
              <a:t>in </a:t>
            </a:r>
            <a:r>
              <a:rPr lang="en-US" altLang="zh-CN" sz="2000" i="1" dirty="0">
                <a:sym typeface="Symbol" pitchFamily="18" charset="2"/>
              </a:rPr>
              <a:t>S</a:t>
            </a:r>
            <a:r>
              <a:rPr lang="en-US" altLang="zh-CN" sz="2000" dirty="0">
                <a:sym typeface="Symbol" pitchFamily="18" charset="2"/>
              </a:rPr>
              <a:t> and </a:t>
            </a:r>
            <a:r>
              <a:rPr lang="en-US" altLang="zh-CN" sz="2000" i="1" dirty="0" err="1">
                <a:sym typeface="Symbol" pitchFamily="18" charset="2"/>
              </a:rPr>
              <a:t>i</a:t>
            </a:r>
            <a:r>
              <a:rPr lang="en-US" altLang="zh-CN" sz="2000" dirty="0" err="1">
                <a:sym typeface="Symbol" pitchFamily="18" charset="2"/>
              </a:rPr>
              <a:t></a:t>
            </a:r>
            <a:r>
              <a:rPr lang="en-US" altLang="zh-CN" sz="2000" i="1" dirty="0" err="1">
                <a:sym typeface="Symbol" pitchFamily="18" charset="2"/>
              </a:rPr>
              <a:t>j</a:t>
            </a:r>
            <a:r>
              <a:rPr lang="en-US" altLang="zh-CN" sz="2000" dirty="0">
                <a:sym typeface="Symbol" pitchFamily="18" charset="2"/>
              </a:rPr>
              <a:t> </a:t>
            </a:r>
            <a:r>
              <a:rPr lang="en-US" altLang="zh-CN" sz="2000" b="1" dirty="0">
                <a:sym typeface="Symbol" pitchFamily="18" charset="2"/>
              </a:rPr>
              <a:t>do</a:t>
            </a:r>
            <a:endParaRPr lang="en-US" altLang="zh-CN" sz="2000" dirty="0">
              <a:sym typeface="Symbol" pitchFamily="18" charset="2"/>
            </a:endParaRPr>
          </a:p>
          <a:p>
            <a:pPr algn="l" eaLnBrk="1" hangingPunct="1">
              <a:spcBef>
                <a:spcPct val="10000"/>
              </a:spcBef>
            </a:pPr>
            <a:r>
              <a:rPr lang="en-US" altLang="zh-CN" sz="2000" dirty="0">
                <a:sym typeface="Symbol" pitchFamily="18" charset="2"/>
              </a:rPr>
              <a:t>        </a:t>
            </a:r>
            <a:r>
              <a:rPr lang="en-US" altLang="zh-CN" sz="2000" b="1" dirty="0">
                <a:sym typeface="Symbol" pitchFamily="18" charset="2"/>
              </a:rPr>
              <a:t>if</a:t>
            </a:r>
            <a:r>
              <a:rPr lang="en-US" altLang="zh-CN" sz="2000" dirty="0">
                <a:sym typeface="Symbol" pitchFamily="18" charset="2"/>
              </a:rPr>
              <a:t> (</a:t>
            </a:r>
            <a:r>
              <a:rPr lang="en-US" altLang="zh-CN" sz="2000" i="1" dirty="0" err="1">
                <a:sym typeface="Symbol" pitchFamily="18" charset="2"/>
              </a:rPr>
              <a:t>i</a:t>
            </a:r>
            <a:r>
              <a:rPr lang="en-US" altLang="zh-CN" sz="2000" dirty="0" err="1">
                <a:sym typeface="Symbol" pitchFamily="18" charset="2"/>
              </a:rPr>
              <a:t>,</a:t>
            </a:r>
            <a:r>
              <a:rPr lang="en-US" altLang="zh-CN" sz="2000" i="1" dirty="0" err="1">
                <a:sym typeface="Symbol" pitchFamily="18" charset="2"/>
              </a:rPr>
              <a:t>j</a:t>
            </a:r>
            <a:r>
              <a:rPr lang="en-US" altLang="zh-CN" sz="2000" i="1" dirty="0">
                <a:sym typeface="Symbol" pitchFamily="18" charset="2"/>
              </a:rPr>
              <a:t> </a:t>
            </a:r>
            <a:r>
              <a:rPr lang="en-US" altLang="zh-CN" sz="2000" dirty="0">
                <a:sym typeface="Symbol" pitchFamily="18" charset="2"/>
              </a:rPr>
              <a:t>) is not an edge of </a:t>
            </a:r>
            <a:r>
              <a:rPr lang="en-US" altLang="zh-CN" sz="2000" i="1" dirty="0">
                <a:sym typeface="Symbol" pitchFamily="18" charset="2"/>
              </a:rPr>
              <a:t>G</a:t>
            </a:r>
            <a:endParaRPr lang="en-US" altLang="zh-CN" sz="2000" dirty="0">
              <a:sym typeface="Symbol" pitchFamily="18" charset="2"/>
            </a:endParaRPr>
          </a:p>
          <a:p>
            <a:pPr algn="l" eaLnBrk="1" hangingPunct="1">
              <a:spcBef>
                <a:spcPct val="10000"/>
              </a:spcBef>
            </a:pPr>
            <a:r>
              <a:rPr lang="en-US" altLang="zh-CN" sz="2000" dirty="0">
                <a:sym typeface="Symbol" pitchFamily="18" charset="2"/>
              </a:rPr>
              <a:t>            </a:t>
            </a:r>
            <a:r>
              <a:rPr lang="en-US" altLang="zh-CN" sz="2000" b="1" dirty="0">
                <a:sym typeface="Symbol" pitchFamily="18" charset="2"/>
              </a:rPr>
              <a:t>then return</a:t>
            </a:r>
            <a:r>
              <a:rPr lang="en-US" altLang="zh-CN" sz="2000" dirty="0">
                <a:sym typeface="Symbol" pitchFamily="18" charset="2"/>
              </a:rPr>
              <a:t>;</a:t>
            </a:r>
          </a:p>
          <a:p>
            <a:pPr algn="l" eaLnBrk="1" hangingPunct="1">
              <a:spcBef>
                <a:spcPct val="10000"/>
              </a:spcBef>
            </a:pPr>
            <a:r>
              <a:rPr lang="en-US" altLang="zh-CN" sz="2000" dirty="0">
                <a:sym typeface="Symbol" pitchFamily="18" charset="2"/>
              </a:rPr>
              <a:t>        Output(“yes</a:t>
            </a:r>
            <a:r>
              <a:rPr lang="en-US" altLang="zh-CN" sz="2000" dirty="0" smtClean="0">
                <a:sym typeface="Symbol" pitchFamily="18" charset="2"/>
              </a:rPr>
              <a:t>”);</a:t>
            </a:r>
          </a:p>
        </p:txBody>
      </p:sp>
      <p:sp>
        <p:nvSpPr>
          <p:cNvPr id="25604" name="AutoShape 5"/>
          <p:cNvSpPr>
            <a:spLocks/>
          </p:cNvSpPr>
          <p:nvPr/>
        </p:nvSpPr>
        <p:spPr bwMode="auto">
          <a:xfrm>
            <a:off x="3657600" y="2314600"/>
            <a:ext cx="304800" cy="1066800"/>
          </a:xfrm>
          <a:prstGeom prst="rightBrace">
            <a:avLst>
              <a:gd name="adj1" fmla="val 2916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5" name="AutoShape 6"/>
          <p:cNvSpPr>
            <a:spLocks/>
          </p:cNvSpPr>
          <p:nvPr/>
        </p:nvSpPr>
        <p:spPr bwMode="auto">
          <a:xfrm>
            <a:off x="5257800" y="3610000"/>
            <a:ext cx="381000" cy="685800"/>
          </a:xfrm>
          <a:prstGeom prst="rightBrace">
            <a:avLst>
              <a:gd name="adj1" fmla="val 1500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06" name="Line 7"/>
          <p:cNvSpPr>
            <a:spLocks noChangeShapeType="1"/>
          </p:cNvSpPr>
          <p:nvPr/>
        </p:nvSpPr>
        <p:spPr bwMode="auto">
          <a:xfrm>
            <a:off x="4267200" y="2848000"/>
            <a:ext cx="2057400" cy="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07" name="Line 8"/>
          <p:cNvSpPr>
            <a:spLocks noChangeShapeType="1"/>
          </p:cNvSpPr>
          <p:nvPr/>
        </p:nvSpPr>
        <p:spPr bwMode="auto">
          <a:xfrm>
            <a:off x="5791200" y="3914800"/>
            <a:ext cx="533400" cy="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08" name="Text Box 9"/>
          <p:cNvSpPr txBox="1">
            <a:spLocks noChangeArrowheads="1"/>
          </p:cNvSpPr>
          <p:nvPr/>
        </p:nvSpPr>
        <p:spPr bwMode="auto">
          <a:xfrm>
            <a:off x="6553200" y="2636912"/>
            <a:ext cx="198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algn="l" eaLnBrk="1" hangingPunct="1"/>
            <a:r>
              <a:rPr lang="en-US" altLang="zh-CN" b="1" i="1" dirty="0" smtClean="0">
                <a:solidFill>
                  <a:srgbClr val="FF0000"/>
                </a:solidFill>
              </a:rPr>
              <a:t>O</a:t>
            </a:r>
            <a:r>
              <a:rPr lang="en-US" altLang="zh-CN" b="1" dirty="0" smtClean="0">
                <a:solidFill>
                  <a:srgbClr val="FF0000"/>
                </a:solidFill>
              </a:rPr>
              <a:t>(</a:t>
            </a:r>
            <a:r>
              <a:rPr lang="en-US" altLang="zh-CN" b="1" i="1" dirty="0" smtClean="0">
                <a:solidFill>
                  <a:srgbClr val="FF0000"/>
                </a:solidFill>
              </a:rPr>
              <a:t>n</a:t>
            </a:r>
            <a:r>
              <a:rPr lang="en-US" altLang="zh-CN" b="1" dirty="0">
                <a:solidFill>
                  <a:srgbClr val="FF0000"/>
                </a:solidFill>
              </a:rPr>
              <a:t>)</a:t>
            </a:r>
          </a:p>
        </p:txBody>
      </p:sp>
      <p:sp>
        <p:nvSpPr>
          <p:cNvPr id="25609" name="Text Box 10"/>
          <p:cNvSpPr txBox="1">
            <a:spLocks noChangeArrowheads="1"/>
          </p:cNvSpPr>
          <p:nvPr/>
        </p:nvSpPr>
        <p:spPr bwMode="auto">
          <a:xfrm>
            <a:off x="6553200" y="3610000"/>
            <a:ext cx="129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algn="l" eaLnBrk="1" hangingPunct="1"/>
            <a:r>
              <a:rPr lang="en-US" altLang="zh-CN" b="1" i="1" dirty="0" smtClean="0">
                <a:solidFill>
                  <a:srgbClr val="FF0000"/>
                </a:solidFill>
              </a:rPr>
              <a:t>O</a:t>
            </a:r>
            <a:r>
              <a:rPr lang="en-US" altLang="zh-CN" b="1" dirty="0" smtClean="0">
                <a:solidFill>
                  <a:srgbClr val="FF0000"/>
                </a:solidFill>
              </a:rPr>
              <a:t>(</a:t>
            </a:r>
            <a:r>
              <a:rPr lang="en-US" altLang="zh-CN" b="1" i="1" dirty="0" smtClean="0">
                <a:solidFill>
                  <a:srgbClr val="FF0000"/>
                </a:solidFill>
              </a:rPr>
              <a:t>k</a:t>
            </a:r>
            <a:r>
              <a:rPr lang="en-US" altLang="zh-CN" b="1" baseline="30000" dirty="0" smtClean="0">
                <a:solidFill>
                  <a:srgbClr val="FF0000"/>
                </a:solidFill>
              </a:rPr>
              <a:t>2</a:t>
            </a:r>
            <a:r>
              <a:rPr lang="en-US" altLang="zh-CN" b="1" dirty="0">
                <a:solidFill>
                  <a:srgbClr val="FF0000"/>
                </a:solidFill>
              </a:rPr>
              <a:t>)</a:t>
            </a:r>
          </a:p>
        </p:txBody>
      </p:sp>
      <p:sp>
        <p:nvSpPr>
          <p:cNvPr id="25610" name="Text Box 11"/>
          <p:cNvSpPr txBox="1">
            <a:spLocks noChangeArrowheads="1"/>
          </p:cNvSpPr>
          <p:nvPr/>
        </p:nvSpPr>
        <p:spPr bwMode="auto">
          <a:xfrm>
            <a:off x="2133600" y="5486400"/>
            <a:ext cx="6400800" cy="830997"/>
          </a:xfrm>
          <a:prstGeom prst="rect">
            <a:avLst/>
          </a:prstGeom>
          <a:solidFill>
            <a:srgbClr val="CCFFFF"/>
          </a:solidFill>
          <a:ln w="57150" cmpd="thinThick">
            <a:solidFill>
              <a:srgbClr val="00FFFF"/>
            </a:solidFill>
            <a:miter lim="800000"/>
            <a:headEnd/>
            <a:tailEnd/>
          </a:ln>
          <a:effectLst>
            <a:outerShdw dist="107763" dir="2700000" algn="ctr" rotWithShape="0">
              <a:schemeClr val="bg2"/>
            </a:outerShdw>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algn="l" eaLnBrk="1" hangingPunct="1"/>
            <a:r>
              <a:rPr lang="zh-CN" altLang="en-US" dirty="0" smtClean="0"/>
              <a:t>所以，我们可以得到一个时间复杂度为</a:t>
            </a:r>
            <a:r>
              <a:rPr lang="en-US" altLang="zh-CN" i="1" dirty="0" smtClean="0"/>
              <a:t>O</a:t>
            </a:r>
            <a:r>
              <a:rPr lang="en-US" altLang="zh-CN" dirty="0" smtClean="0"/>
              <a:t>(</a:t>
            </a:r>
            <a:r>
              <a:rPr lang="en-US" altLang="zh-CN" i="1" dirty="0" smtClean="0"/>
              <a:t>n</a:t>
            </a:r>
            <a:r>
              <a:rPr lang="en-US" altLang="zh-CN" dirty="0" smtClean="0"/>
              <a:t>+</a:t>
            </a:r>
            <a:r>
              <a:rPr lang="en-US" altLang="zh-CN" i="1" dirty="0" smtClean="0"/>
              <a:t>k</a:t>
            </a:r>
            <a:r>
              <a:rPr lang="en-US" altLang="zh-CN" baseline="30000" dirty="0" smtClean="0"/>
              <a:t>2</a:t>
            </a:r>
            <a:r>
              <a:rPr lang="en-US" altLang="zh-CN" dirty="0"/>
              <a:t>)=</a:t>
            </a:r>
            <a:r>
              <a:rPr lang="en-US" altLang="zh-CN" b="1" i="1" dirty="0" smtClean="0">
                <a:solidFill>
                  <a:srgbClr val="FF0000"/>
                </a:solidFill>
              </a:rPr>
              <a:t>O</a:t>
            </a:r>
            <a:r>
              <a:rPr lang="en-US" altLang="zh-CN" b="1" dirty="0" smtClean="0">
                <a:solidFill>
                  <a:srgbClr val="FF0000"/>
                </a:solidFill>
              </a:rPr>
              <a:t>(</a:t>
            </a:r>
            <a:r>
              <a:rPr lang="en-US" altLang="zh-CN" b="1" i="1" dirty="0" smtClean="0">
                <a:solidFill>
                  <a:srgbClr val="FF0000"/>
                </a:solidFill>
              </a:rPr>
              <a:t>n</a:t>
            </a:r>
            <a:r>
              <a:rPr lang="en-US" altLang="zh-CN" b="1" baseline="30000" dirty="0" smtClean="0">
                <a:solidFill>
                  <a:srgbClr val="FF0000"/>
                </a:solidFill>
              </a:rPr>
              <a:t>2</a:t>
            </a:r>
            <a:r>
              <a:rPr lang="en-US" altLang="zh-CN" b="1" dirty="0" smtClean="0">
                <a:solidFill>
                  <a:srgbClr val="FF0000"/>
                </a:solidFill>
              </a:rPr>
              <a:t>)</a:t>
            </a:r>
            <a:r>
              <a:rPr lang="zh-CN" altLang="en-US" dirty="0"/>
              <a:t>的非确定性算法。</a:t>
            </a:r>
            <a:endParaRPr lang="en-US" altLang="zh-CN" dirty="0"/>
          </a:p>
        </p:txBody>
      </p:sp>
    </p:spTree>
    <p:extLst>
      <p:ext uri="{BB962C8B-B14F-4D97-AF65-F5344CB8AC3E}">
        <p14:creationId xmlns:p14="http://schemas.microsoft.com/office/powerpoint/2010/main" val="2443061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i="1" dirty="0" smtClean="0"/>
              <a:t>P</a:t>
            </a:r>
            <a:r>
              <a:rPr lang="zh-CN" altLang="en-US" dirty="0" smtClean="0"/>
              <a:t>和</a:t>
            </a:r>
            <a:r>
              <a:rPr lang="en-US" altLang="zh-CN" i="1" dirty="0" smtClean="0"/>
              <a:t>NP</a:t>
            </a:r>
            <a:r>
              <a:rPr lang="zh-CN" altLang="en-US" dirty="0" smtClean="0"/>
              <a:t>的关系</a:t>
            </a:r>
            <a:endParaRPr lang="zh-CN" altLang="en-US" dirty="0"/>
          </a:p>
        </p:txBody>
      </p:sp>
      <p:sp>
        <p:nvSpPr>
          <p:cNvPr id="4" name="内容占位符 3"/>
          <p:cNvSpPr>
            <a:spLocks noGrp="1"/>
          </p:cNvSpPr>
          <p:nvPr>
            <p:ph idx="1"/>
          </p:nvPr>
        </p:nvSpPr>
        <p:spPr/>
        <p:txBody>
          <a:bodyPr/>
          <a:lstStyle/>
          <a:p>
            <a:r>
              <a:rPr lang="zh-CN" altLang="en-US" dirty="0" smtClean="0"/>
              <a:t>对于判定问题的一个确定性算法可以认为是一个非确定性算法的特例，也就意味着</a:t>
            </a:r>
            <a:r>
              <a:rPr lang="en-US" altLang="zh-CN" b="1" i="1" dirty="0">
                <a:solidFill>
                  <a:srgbClr val="FF0000"/>
                </a:solidFill>
                <a:latin typeface="华文新魏" pitchFamily="2" charset="-122"/>
                <a:ea typeface="华文新魏" pitchFamily="2" charset="-122"/>
              </a:rPr>
              <a:t>P</a:t>
            </a:r>
            <a:r>
              <a:rPr lang="en-US" altLang="zh-CN" b="1" dirty="0">
                <a:solidFill>
                  <a:srgbClr val="FF0000"/>
                </a:solidFill>
              </a:rPr>
              <a:t> </a:t>
            </a:r>
            <a:r>
              <a:rPr lang="en-US" altLang="zh-CN" b="1" dirty="0">
                <a:solidFill>
                  <a:srgbClr val="FF0000"/>
                </a:solidFill>
                <a:sym typeface="Symbol" pitchFamily="18" charset="2"/>
              </a:rPr>
              <a:t> </a:t>
            </a:r>
            <a:r>
              <a:rPr lang="en-US" altLang="zh-CN" b="1" i="1" dirty="0">
                <a:solidFill>
                  <a:srgbClr val="FF0000"/>
                </a:solidFill>
                <a:latin typeface="华文新魏" pitchFamily="2" charset="-122"/>
                <a:ea typeface="华文新魏" pitchFamily="2" charset="-122"/>
                <a:sym typeface="Symbol" pitchFamily="18" charset="2"/>
              </a:rPr>
              <a:t>NP</a:t>
            </a:r>
            <a:endParaRPr lang="en-US" altLang="zh-CN" dirty="0">
              <a:ea typeface="Arial Unicode MS" pitchFamily="34" charset="-122"/>
              <a:cs typeface="Arial Unicode MS" pitchFamily="34" charset="-122"/>
              <a:sym typeface="Symbol" pitchFamily="18" charset="2"/>
            </a:endParaRPr>
          </a:p>
          <a:p>
            <a:pPr lvl="1"/>
            <a:r>
              <a:rPr lang="zh-CN" altLang="en-US" dirty="0" smtClean="0"/>
              <a:t>确定性算法可以认为是非确定性算法的第</a:t>
            </a:r>
            <a:r>
              <a:rPr lang="en-US" altLang="zh-CN" dirty="0" smtClean="0"/>
              <a:t>2</a:t>
            </a:r>
            <a:r>
              <a:rPr lang="zh-CN" altLang="en-US" dirty="0" smtClean="0"/>
              <a:t>阶段，并忽略第</a:t>
            </a:r>
            <a:r>
              <a:rPr lang="en-US" altLang="zh-CN" dirty="0" smtClean="0"/>
              <a:t>1</a:t>
            </a:r>
            <a:r>
              <a:rPr lang="zh-CN" altLang="en-US" dirty="0" smtClean="0"/>
              <a:t>阶段</a:t>
            </a:r>
            <a:endParaRPr lang="en-US" altLang="zh-CN" dirty="0" smtClean="0"/>
          </a:p>
          <a:p>
            <a:r>
              <a:rPr lang="zh-CN" altLang="en-US" dirty="0"/>
              <a:t>直观而言，</a:t>
            </a:r>
            <a:r>
              <a:rPr lang="en-US" altLang="zh-CN" i="1" dirty="0">
                <a:solidFill>
                  <a:srgbClr val="FF0000"/>
                </a:solidFill>
              </a:rPr>
              <a:t>NP</a:t>
            </a:r>
            <a:r>
              <a:rPr lang="zh-CN" altLang="en-US" dirty="0"/>
              <a:t>比</a:t>
            </a:r>
            <a:r>
              <a:rPr lang="en-US" altLang="zh-CN" i="1" dirty="0">
                <a:solidFill>
                  <a:srgbClr val="FF0000"/>
                </a:solidFill>
              </a:rPr>
              <a:t>P</a:t>
            </a:r>
            <a:r>
              <a:rPr lang="zh-CN" altLang="en-US" dirty="0"/>
              <a:t>的集合大很多。</a:t>
            </a:r>
            <a:endParaRPr lang="en-US" altLang="zh-CN" dirty="0"/>
          </a:p>
          <a:p>
            <a:pPr lvl="1"/>
            <a:r>
              <a:rPr lang="zh-CN" altLang="en-US" dirty="0" smtClean="0"/>
              <a:t>猜想的可能解答有指数多个</a:t>
            </a:r>
            <a:endParaRPr lang="en-US" altLang="zh-CN" dirty="0" smtClean="0"/>
          </a:p>
          <a:p>
            <a:pPr lvl="1"/>
            <a:r>
              <a:rPr lang="zh-CN" altLang="en-US" dirty="0" smtClean="0"/>
              <a:t>没有</a:t>
            </a:r>
            <a:r>
              <a:rPr lang="zh-CN" altLang="en-US" dirty="0"/>
              <a:t>任何一个</a:t>
            </a:r>
            <a:r>
              <a:rPr lang="en-US" altLang="zh-CN" i="1" dirty="0">
                <a:solidFill>
                  <a:srgbClr val="FF0000"/>
                </a:solidFill>
              </a:rPr>
              <a:t>NP</a:t>
            </a:r>
            <a:r>
              <a:rPr lang="zh-CN" altLang="en-US" dirty="0"/>
              <a:t>类问题被证明不属于</a:t>
            </a:r>
            <a:r>
              <a:rPr lang="en-US" altLang="zh-CN" i="1" dirty="0">
                <a:solidFill>
                  <a:srgbClr val="FF0000"/>
                </a:solidFill>
              </a:rPr>
              <a:t>P</a:t>
            </a:r>
            <a:r>
              <a:rPr lang="zh-CN" altLang="en-US" dirty="0" smtClean="0"/>
              <a:t>类</a:t>
            </a:r>
            <a:endParaRPr lang="en-US" altLang="zh-CN" dirty="0"/>
          </a:p>
        </p:txBody>
      </p:sp>
    </p:spTree>
    <p:extLst>
      <p:ext uri="{BB962C8B-B14F-4D97-AF65-F5344CB8AC3E}">
        <p14:creationId xmlns:p14="http://schemas.microsoft.com/office/powerpoint/2010/main" val="1271825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ChangeArrowheads="1"/>
          </p:cNvSpPr>
          <p:nvPr/>
        </p:nvSpPr>
        <p:spPr bwMode="auto">
          <a:xfrm>
            <a:off x="2156792" y="2060848"/>
            <a:ext cx="4876800" cy="1600200"/>
          </a:xfrm>
          <a:prstGeom prst="rect">
            <a:avLst/>
          </a:prstGeom>
          <a:solidFill>
            <a:srgbClr val="CC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75" name="Rectangle 2"/>
          <p:cNvSpPr>
            <a:spLocks noGrp="1" noChangeArrowheads="1"/>
          </p:cNvSpPr>
          <p:nvPr>
            <p:ph type="title"/>
          </p:nvPr>
        </p:nvSpPr>
        <p:spPr/>
        <p:txBody>
          <a:bodyPr/>
          <a:lstStyle/>
          <a:p>
            <a:pPr eaLnBrk="1" hangingPunct="1"/>
            <a:r>
              <a:rPr lang="zh-CN" altLang="en-US" dirty="0" smtClean="0"/>
              <a:t>间接性解答问题</a:t>
            </a:r>
            <a:endParaRPr lang="en-US" altLang="zh-CN" dirty="0" smtClean="0"/>
          </a:p>
        </p:txBody>
      </p:sp>
      <p:sp>
        <p:nvSpPr>
          <p:cNvPr id="28676" name="Rectangle 5"/>
          <p:cNvSpPr>
            <a:spLocks noChangeArrowheads="1"/>
          </p:cNvSpPr>
          <p:nvPr/>
        </p:nvSpPr>
        <p:spPr bwMode="auto">
          <a:xfrm>
            <a:off x="2537792" y="2518048"/>
            <a:ext cx="9144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77" name="Rectangle 6"/>
          <p:cNvSpPr>
            <a:spLocks noChangeArrowheads="1"/>
          </p:cNvSpPr>
          <p:nvPr/>
        </p:nvSpPr>
        <p:spPr bwMode="auto">
          <a:xfrm>
            <a:off x="4671392" y="2518048"/>
            <a:ext cx="2057400" cy="6096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78" name="Line 7"/>
          <p:cNvSpPr>
            <a:spLocks noChangeShapeType="1"/>
          </p:cNvSpPr>
          <p:nvPr/>
        </p:nvSpPr>
        <p:spPr bwMode="auto">
          <a:xfrm>
            <a:off x="3452192" y="2822848"/>
            <a:ext cx="1219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8679" name="Text Box 8"/>
          <p:cNvSpPr txBox="1">
            <a:spLocks noChangeArrowheads="1"/>
          </p:cNvSpPr>
          <p:nvPr/>
        </p:nvSpPr>
        <p:spPr bwMode="auto">
          <a:xfrm>
            <a:off x="2766392" y="2594248"/>
            <a:ext cx="4572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eaLnBrk="1" hangingPunct="1"/>
            <a:r>
              <a:rPr lang="en-US" altLang="zh-CN" b="1" i="1"/>
              <a:t>T</a:t>
            </a:r>
          </a:p>
        </p:txBody>
      </p:sp>
      <p:sp>
        <p:nvSpPr>
          <p:cNvPr id="28680" name="Text Box 9"/>
          <p:cNvSpPr txBox="1">
            <a:spLocks noChangeArrowheads="1"/>
          </p:cNvSpPr>
          <p:nvPr/>
        </p:nvSpPr>
        <p:spPr bwMode="auto">
          <a:xfrm>
            <a:off x="3452192" y="2441848"/>
            <a:ext cx="10668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eaLnBrk="1" hangingPunct="1"/>
            <a:r>
              <a:rPr lang="en-US" altLang="zh-CN" b="1" i="1">
                <a:solidFill>
                  <a:srgbClr val="FF0000"/>
                </a:solidFill>
              </a:rPr>
              <a:t>T</a:t>
            </a:r>
            <a:r>
              <a:rPr lang="en-US" altLang="zh-CN" b="1">
                <a:solidFill>
                  <a:srgbClr val="FF0000"/>
                </a:solidFill>
              </a:rPr>
              <a:t>(</a:t>
            </a:r>
            <a:r>
              <a:rPr lang="en-US" altLang="zh-CN" b="1" i="1">
                <a:solidFill>
                  <a:srgbClr val="FF0000"/>
                </a:solidFill>
              </a:rPr>
              <a:t>x</a:t>
            </a:r>
            <a:r>
              <a:rPr lang="en-US" altLang="zh-CN" b="1">
                <a:solidFill>
                  <a:srgbClr val="FF0000"/>
                </a:solidFill>
              </a:rPr>
              <a:t>)</a:t>
            </a:r>
            <a:endParaRPr lang="en-US" altLang="zh-CN" b="1" i="1">
              <a:solidFill>
                <a:srgbClr val="FF0000"/>
              </a:solidFill>
            </a:endParaRPr>
          </a:p>
        </p:txBody>
      </p:sp>
      <p:sp>
        <p:nvSpPr>
          <p:cNvPr id="28681" name="Text Box 10"/>
          <p:cNvSpPr txBox="1">
            <a:spLocks noChangeArrowheads="1"/>
          </p:cNvSpPr>
          <p:nvPr/>
        </p:nvSpPr>
        <p:spPr bwMode="auto">
          <a:xfrm>
            <a:off x="3528392" y="2822848"/>
            <a:ext cx="1066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eaLnBrk="1" hangingPunct="1"/>
            <a:r>
              <a:rPr lang="en-US" altLang="zh-CN" sz="2000" i="1" dirty="0" smtClean="0"/>
              <a:t>Q</a:t>
            </a:r>
            <a:r>
              <a:rPr lang="zh-CN" altLang="en-US" sz="2000" dirty="0" smtClean="0"/>
              <a:t>问题的输入</a:t>
            </a:r>
            <a:endParaRPr lang="en-US" altLang="zh-CN" sz="2000" dirty="0"/>
          </a:p>
        </p:txBody>
      </p:sp>
      <p:sp>
        <p:nvSpPr>
          <p:cNvPr id="28682" name="Text Box 11"/>
          <p:cNvSpPr txBox="1">
            <a:spLocks noChangeArrowheads="1"/>
          </p:cNvSpPr>
          <p:nvPr/>
        </p:nvSpPr>
        <p:spPr bwMode="auto">
          <a:xfrm>
            <a:off x="4607768" y="2670448"/>
            <a:ext cx="21686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eaLnBrk="1" hangingPunct="1"/>
            <a:r>
              <a:rPr lang="zh-CN" altLang="en-US" sz="2000" dirty="0" smtClean="0"/>
              <a:t>解答</a:t>
            </a:r>
            <a:r>
              <a:rPr lang="en-US" altLang="zh-CN" sz="2000" b="1" i="1" dirty="0" smtClean="0"/>
              <a:t>Q</a:t>
            </a:r>
            <a:r>
              <a:rPr lang="zh-CN" altLang="en-US" sz="2000" dirty="0" smtClean="0"/>
              <a:t>问题的算法</a:t>
            </a:r>
            <a:endParaRPr lang="en-US" altLang="zh-CN" sz="2000" dirty="0"/>
          </a:p>
        </p:txBody>
      </p:sp>
      <p:sp>
        <p:nvSpPr>
          <p:cNvPr id="28683" name="Line 12"/>
          <p:cNvSpPr>
            <a:spLocks noChangeShapeType="1"/>
          </p:cNvSpPr>
          <p:nvPr/>
        </p:nvSpPr>
        <p:spPr bwMode="auto">
          <a:xfrm>
            <a:off x="6728792" y="2822848"/>
            <a:ext cx="1371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8684" name="Text Box 13"/>
          <p:cNvSpPr txBox="1">
            <a:spLocks noChangeArrowheads="1"/>
          </p:cNvSpPr>
          <p:nvPr/>
        </p:nvSpPr>
        <p:spPr bwMode="auto">
          <a:xfrm>
            <a:off x="6983288" y="2852936"/>
            <a:ext cx="1981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eaLnBrk="1" hangingPunct="1"/>
            <a:r>
              <a:rPr lang="zh-CN" altLang="en-US" dirty="0" smtClean="0"/>
              <a:t>“是”或者没有回答</a:t>
            </a:r>
            <a:endParaRPr lang="en-US" altLang="zh-CN" i="1" dirty="0"/>
          </a:p>
        </p:txBody>
      </p:sp>
      <p:sp>
        <p:nvSpPr>
          <p:cNvPr id="28685" name="Line 14"/>
          <p:cNvSpPr>
            <a:spLocks noChangeShapeType="1"/>
          </p:cNvSpPr>
          <p:nvPr/>
        </p:nvSpPr>
        <p:spPr bwMode="auto">
          <a:xfrm>
            <a:off x="1699592" y="2822848"/>
            <a:ext cx="838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8686" name="Text Box 15"/>
          <p:cNvSpPr txBox="1">
            <a:spLocks noChangeArrowheads="1"/>
          </p:cNvSpPr>
          <p:nvPr/>
        </p:nvSpPr>
        <p:spPr bwMode="auto">
          <a:xfrm>
            <a:off x="1318592" y="2594248"/>
            <a:ext cx="3810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eaLnBrk="1" hangingPunct="1"/>
            <a:r>
              <a:rPr lang="en-US" altLang="zh-CN" i="1"/>
              <a:t>x</a:t>
            </a:r>
          </a:p>
        </p:txBody>
      </p:sp>
      <p:sp>
        <p:nvSpPr>
          <p:cNvPr id="28687" name="Text Box 16"/>
          <p:cNvSpPr txBox="1">
            <a:spLocks noChangeArrowheads="1"/>
          </p:cNvSpPr>
          <p:nvPr/>
        </p:nvSpPr>
        <p:spPr bwMode="auto">
          <a:xfrm>
            <a:off x="861392" y="3051448"/>
            <a:ext cx="1371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eaLnBrk="1" hangingPunct="1"/>
            <a:r>
              <a:rPr lang="zh-CN" altLang="en-US" sz="2000" dirty="0" smtClean="0"/>
              <a:t>(</a:t>
            </a:r>
            <a:r>
              <a:rPr lang="en-US" altLang="zh-CN" sz="2000" b="1" i="1" dirty="0" smtClean="0"/>
              <a:t>P</a:t>
            </a:r>
            <a:r>
              <a:rPr lang="zh-CN" altLang="en-US" sz="2000" b="1" dirty="0" smtClean="0"/>
              <a:t>问题的输入</a:t>
            </a:r>
            <a:r>
              <a:rPr lang="en-US" altLang="zh-CN" sz="2000" b="1" i="1" dirty="0" smtClean="0"/>
              <a:t> </a:t>
            </a:r>
            <a:r>
              <a:rPr lang="en-US" altLang="zh-CN" sz="2000" dirty="0"/>
              <a:t>)</a:t>
            </a:r>
          </a:p>
        </p:txBody>
      </p:sp>
      <p:sp>
        <p:nvSpPr>
          <p:cNvPr id="28688" name="Text Box 18"/>
          <p:cNvSpPr txBox="1">
            <a:spLocks noChangeArrowheads="1"/>
          </p:cNvSpPr>
          <p:nvPr/>
        </p:nvSpPr>
        <p:spPr bwMode="auto">
          <a:xfrm>
            <a:off x="2994992" y="3737248"/>
            <a:ext cx="320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eaLnBrk="1" hangingPunct="1"/>
            <a:r>
              <a:rPr lang="zh-CN" altLang="en-US" b="1" dirty="0" smtClean="0"/>
              <a:t>解答</a:t>
            </a:r>
            <a:r>
              <a:rPr lang="en-US" altLang="zh-CN" b="1" i="1" dirty="0" smtClean="0"/>
              <a:t>P</a:t>
            </a:r>
            <a:r>
              <a:rPr lang="zh-CN" altLang="en-US" b="1" dirty="0" smtClean="0"/>
              <a:t>问题的算法</a:t>
            </a:r>
            <a:endParaRPr lang="en-US" altLang="zh-CN" dirty="0"/>
          </a:p>
        </p:txBody>
      </p:sp>
      <p:sp>
        <p:nvSpPr>
          <p:cNvPr id="28689" name="Line 20"/>
          <p:cNvSpPr>
            <a:spLocks noChangeShapeType="1"/>
          </p:cNvSpPr>
          <p:nvPr/>
        </p:nvSpPr>
        <p:spPr bwMode="auto">
          <a:xfrm flipV="1">
            <a:off x="2497088" y="2780928"/>
            <a:ext cx="1066800" cy="1905000"/>
          </a:xfrm>
          <a:prstGeom prst="line">
            <a:avLst/>
          </a:prstGeom>
          <a:noFill/>
          <a:ln w="31750">
            <a:solidFill>
              <a:srgbClr val="C0C0C0"/>
            </a:solidFill>
            <a:prstDash val="lg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8690" name="Text Box 19"/>
          <p:cNvSpPr txBox="1">
            <a:spLocks noChangeArrowheads="1"/>
          </p:cNvSpPr>
          <p:nvPr/>
        </p:nvSpPr>
        <p:spPr bwMode="auto">
          <a:xfrm>
            <a:off x="1295400" y="4724400"/>
            <a:ext cx="6553200" cy="830997"/>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eaLnBrk="1" hangingPunct="1"/>
            <a:r>
              <a:rPr lang="zh-CN" altLang="en-US" dirty="0" smtClean="0"/>
              <a:t>对</a:t>
            </a:r>
            <a:r>
              <a:rPr lang="en-US" altLang="zh-CN" i="1" dirty="0" smtClean="0"/>
              <a:t>P</a:t>
            </a:r>
            <a:r>
              <a:rPr lang="zh-CN" altLang="en-US" dirty="0" smtClean="0"/>
              <a:t>问题，输入为</a:t>
            </a:r>
            <a:r>
              <a:rPr lang="en-US" altLang="zh-CN" i="1" dirty="0">
                <a:solidFill>
                  <a:srgbClr val="0000CC"/>
                </a:solidFill>
              </a:rPr>
              <a:t>x</a:t>
            </a:r>
            <a:r>
              <a:rPr lang="zh-CN" altLang="en-US" dirty="0" smtClean="0"/>
              <a:t>的正确回答为“是”，当且仅当对</a:t>
            </a:r>
            <a:r>
              <a:rPr lang="en-US" altLang="zh-CN" i="1" dirty="0" smtClean="0"/>
              <a:t>Q</a:t>
            </a:r>
            <a:r>
              <a:rPr lang="zh-CN" altLang="en-US" dirty="0" smtClean="0"/>
              <a:t>问题，输入</a:t>
            </a:r>
            <a:r>
              <a:rPr lang="en-US" altLang="zh-CN" i="1" dirty="0">
                <a:solidFill>
                  <a:srgbClr val="0000CC"/>
                </a:solidFill>
              </a:rPr>
              <a:t>T</a:t>
            </a:r>
            <a:r>
              <a:rPr lang="en-US" altLang="zh-CN" dirty="0">
                <a:solidFill>
                  <a:srgbClr val="0000CC"/>
                </a:solidFill>
              </a:rPr>
              <a:t>(</a:t>
            </a:r>
            <a:r>
              <a:rPr lang="en-US" altLang="zh-CN" i="1" dirty="0">
                <a:solidFill>
                  <a:srgbClr val="0000CC"/>
                </a:solidFill>
              </a:rPr>
              <a:t>x</a:t>
            </a:r>
            <a:r>
              <a:rPr lang="en-US" altLang="zh-CN" dirty="0">
                <a:solidFill>
                  <a:srgbClr val="0000CC"/>
                </a:solidFill>
              </a:rPr>
              <a:t>)</a:t>
            </a:r>
            <a:r>
              <a:rPr lang="zh-CN" altLang="en-US" dirty="0" smtClean="0"/>
              <a:t>的正确回答为“是”。</a:t>
            </a:r>
            <a:endParaRPr lang="en-US" altLang="zh-CN" dirty="0" smtClean="0"/>
          </a:p>
        </p:txBody>
      </p:sp>
      <p:sp>
        <p:nvSpPr>
          <p:cNvPr id="2" name="TextBox 1"/>
          <p:cNvSpPr txBox="1"/>
          <p:nvPr/>
        </p:nvSpPr>
        <p:spPr>
          <a:xfrm>
            <a:off x="1318592" y="5661248"/>
            <a:ext cx="6530008"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dirty="0" smtClean="0"/>
              <a:t>如果</a:t>
            </a:r>
            <a:r>
              <a:rPr lang="en-US" altLang="zh-CN" sz="2400" i="1" dirty="0" smtClean="0">
                <a:latin typeface="Times New Roman" pitchFamily="18" charset="0"/>
                <a:cs typeface="Times New Roman" pitchFamily="18" charset="0"/>
              </a:rPr>
              <a:t>T</a:t>
            </a:r>
            <a:r>
              <a:rPr lang="zh-CN" altLang="en-US" sz="2400" dirty="0" smtClean="0">
                <a:latin typeface="Times New Roman" pitchFamily="18" charset="0"/>
                <a:cs typeface="Times New Roman" pitchFamily="18" charset="0"/>
              </a:rPr>
              <a:t>是多项式时间内完成，我们认为</a:t>
            </a:r>
            <a:r>
              <a:rPr lang="en-US" altLang="zh-CN" sz="2400" i="1" dirty="0" smtClean="0">
                <a:latin typeface="Times New Roman" pitchFamily="18" charset="0"/>
                <a:cs typeface="Times New Roman" pitchFamily="18" charset="0"/>
              </a:rPr>
              <a:t>P</a:t>
            </a:r>
            <a:r>
              <a:rPr lang="zh-CN" altLang="en-US" sz="2400" dirty="0" smtClean="0">
                <a:latin typeface="Times New Roman" pitchFamily="18" charset="0"/>
                <a:cs typeface="Times New Roman" pitchFamily="18" charset="0"/>
              </a:rPr>
              <a:t>可以多项式时间归约到</a:t>
            </a:r>
            <a:r>
              <a:rPr lang="en-US" altLang="zh-CN" sz="2400" i="1" dirty="0" smtClean="0">
                <a:latin typeface="Times New Roman" pitchFamily="18" charset="0"/>
                <a:cs typeface="Times New Roman" pitchFamily="18" charset="0"/>
              </a:rPr>
              <a:t>Q</a:t>
            </a:r>
            <a:r>
              <a:rPr lang="zh-CN" altLang="en-US" sz="2400" dirty="0" smtClean="0">
                <a:latin typeface="Times New Roman" pitchFamily="18" charset="0"/>
                <a:cs typeface="Times New Roman" pitchFamily="18" charset="0"/>
              </a:rPr>
              <a:t>，记为</a:t>
            </a:r>
            <a:r>
              <a:rPr lang="en-US" altLang="zh-CN" sz="2400" b="1" i="1" dirty="0" smtClean="0">
                <a:solidFill>
                  <a:srgbClr val="0000CC"/>
                </a:solidFill>
                <a:latin typeface="Times New Roman" pitchFamily="18" charset="0"/>
                <a:cs typeface="Times New Roman" pitchFamily="18" charset="0"/>
              </a:rPr>
              <a:t>P</a:t>
            </a:r>
            <a:r>
              <a:rPr lang="en-US" altLang="zh-CN" sz="2400" b="1" dirty="0">
                <a:solidFill>
                  <a:srgbClr val="0000CC"/>
                </a:solidFill>
                <a:latin typeface="Times New Roman" pitchFamily="18" charset="0"/>
                <a:cs typeface="Times New Roman" pitchFamily="18" charset="0"/>
                <a:sym typeface="Symbol" pitchFamily="18" charset="2"/>
              </a:rPr>
              <a:t></a:t>
            </a:r>
            <a:r>
              <a:rPr lang="en-US" altLang="zh-CN" sz="2400" b="1" i="1" baseline="-25000" dirty="0" smtClean="0">
                <a:solidFill>
                  <a:srgbClr val="0000CC"/>
                </a:solidFill>
                <a:latin typeface="Times New Roman" pitchFamily="18" charset="0"/>
                <a:cs typeface="Times New Roman" pitchFamily="18" charset="0"/>
                <a:sym typeface="Symbol" pitchFamily="18" charset="2"/>
              </a:rPr>
              <a:t>P</a:t>
            </a:r>
            <a:r>
              <a:rPr lang="en-US" altLang="zh-CN" sz="2400" b="1" dirty="0" smtClean="0">
                <a:solidFill>
                  <a:srgbClr val="0000CC"/>
                </a:solidFill>
                <a:latin typeface="Times New Roman" pitchFamily="18" charset="0"/>
                <a:cs typeface="Times New Roman" pitchFamily="18" charset="0"/>
                <a:sym typeface="Symbol" pitchFamily="18" charset="2"/>
              </a:rPr>
              <a:t>Q</a:t>
            </a:r>
            <a:endParaRPr lang="en-US" altLang="zh-CN" sz="2400" dirty="0">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175672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zh-CN" i="1" dirty="0" smtClean="0"/>
              <a:t>NP</a:t>
            </a:r>
            <a:r>
              <a:rPr lang="zh-CN" altLang="en-US" dirty="0" smtClean="0"/>
              <a:t>完全问题</a:t>
            </a:r>
            <a:endParaRPr lang="en-US" altLang="zh-CN" i="1" dirty="0" smtClean="0"/>
          </a:p>
        </p:txBody>
      </p:sp>
      <p:sp>
        <p:nvSpPr>
          <p:cNvPr id="31747" name="Rectangle 3"/>
          <p:cNvSpPr>
            <a:spLocks noGrp="1" noChangeArrowheads="1"/>
          </p:cNvSpPr>
          <p:nvPr>
            <p:ph idx="1"/>
          </p:nvPr>
        </p:nvSpPr>
        <p:spPr/>
        <p:txBody>
          <a:bodyPr>
            <a:normAutofit/>
          </a:bodyPr>
          <a:lstStyle/>
          <a:p>
            <a:pPr>
              <a:lnSpc>
                <a:spcPct val="90000"/>
              </a:lnSpc>
            </a:pPr>
            <a:r>
              <a:rPr lang="zh-CN" altLang="en-US" dirty="0" smtClean="0"/>
              <a:t>如果</a:t>
            </a:r>
            <a:r>
              <a:rPr lang="zh-CN" altLang="en-US" dirty="0" smtClean="0">
                <a:solidFill>
                  <a:srgbClr val="FF0000"/>
                </a:solidFill>
              </a:rPr>
              <a:t>任何</a:t>
            </a:r>
            <a:r>
              <a:rPr lang="zh-CN" altLang="en-US" dirty="0" smtClean="0"/>
              <a:t>属于</a:t>
            </a:r>
            <a:r>
              <a:rPr lang="en-US" altLang="zh-CN" i="1" dirty="0" smtClean="0"/>
              <a:t>NP</a:t>
            </a:r>
            <a:r>
              <a:rPr lang="zh-CN" altLang="en-US" dirty="0" smtClean="0"/>
              <a:t>类的问题都可以规约为</a:t>
            </a:r>
            <a:r>
              <a:rPr lang="en-US" altLang="zh-CN" i="1" dirty="0" smtClean="0"/>
              <a:t>Q</a:t>
            </a:r>
            <a:r>
              <a:rPr lang="zh-CN" altLang="en-US" dirty="0" smtClean="0"/>
              <a:t>，即</a:t>
            </a:r>
            <a:r>
              <a:rPr lang="en-US" altLang="zh-CN" i="1" dirty="0" smtClean="0"/>
              <a:t>P</a:t>
            </a:r>
            <a:r>
              <a:rPr lang="en-US" altLang="zh-CN" dirty="0">
                <a:sym typeface="Symbol" pitchFamily="18" charset="2"/>
              </a:rPr>
              <a:t></a:t>
            </a:r>
            <a:r>
              <a:rPr lang="en-US" altLang="zh-CN" i="1" baseline="-25000" dirty="0" smtClean="0">
                <a:sym typeface="Symbol" pitchFamily="18" charset="2"/>
              </a:rPr>
              <a:t>P</a:t>
            </a:r>
            <a:r>
              <a:rPr lang="en-US" altLang="zh-CN" i="1" dirty="0">
                <a:sym typeface="Symbol" pitchFamily="18" charset="2"/>
              </a:rPr>
              <a:t>Q</a:t>
            </a:r>
            <a:r>
              <a:rPr lang="zh-CN" altLang="en-US" dirty="0" smtClean="0">
                <a:sym typeface="Symbol" pitchFamily="18" charset="2"/>
              </a:rPr>
              <a:t>，</a:t>
            </a:r>
            <a:r>
              <a:rPr lang="zh-CN" altLang="en-US" dirty="0" smtClean="0"/>
              <a:t>那么这个问题</a:t>
            </a:r>
            <a:r>
              <a:rPr lang="en-US" altLang="zh-CN" i="1" dirty="0"/>
              <a:t>Q</a:t>
            </a:r>
            <a:r>
              <a:rPr lang="zh-CN" altLang="en-US" dirty="0" smtClean="0"/>
              <a:t>就称为</a:t>
            </a:r>
            <a:r>
              <a:rPr lang="en-US" altLang="zh-CN" b="1" i="1" dirty="0" smtClean="0">
                <a:solidFill>
                  <a:srgbClr val="FF0000"/>
                </a:solidFill>
              </a:rPr>
              <a:t>NP</a:t>
            </a:r>
            <a:r>
              <a:rPr lang="zh-CN" altLang="en-US" b="1" dirty="0" smtClean="0">
                <a:solidFill>
                  <a:srgbClr val="FF0000"/>
                </a:solidFill>
              </a:rPr>
              <a:t>难</a:t>
            </a:r>
            <a:r>
              <a:rPr lang="zh-CN" altLang="en-US" dirty="0" smtClean="0"/>
              <a:t>问题。</a:t>
            </a:r>
            <a:endParaRPr lang="en-US" altLang="zh-CN" dirty="0" smtClean="0"/>
          </a:p>
          <a:p>
            <a:pPr lvl="1">
              <a:lnSpc>
                <a:spcPct val="90000"/>
              </a:lnSpc>
            </a:pPr>
            <a:r>
              <a:rPr lang="en-US" altLang="zh-CN" i="1" dirty="0" smtClean="0">
                <a:sym typeface="Symbol" pitchFamily="18" charset="2"/>
              </a:rPr>
              <a:t>Q</a:t>
            </a:r>
            <a:r>
              <a:rPr lang="zh-CN" altLang="en-US" dirty="0" smtClean="0">
                <a:sym typeface="Symbol" pitchFamily="18" charset="2"/>
              </a:rPr>
              <a:t>至少与</a:t>
            </a:r>
            <a:r>
              <a:rPr lang="en-US" altLang="zh-CN" i="1" dirty="0" smtClean="0">
                <a:sym typeface="Symbol" pitchFamily="18" charset="2"/>
              </a:rPr>
              <a:t>NP</a:t>
            </a:r>
            <a:r>
              <a:rPr lang="zh-CN" altLang="en-US" dirty="0" smtClean="0">
                <a:sym typeface="Symbol" pitchFamily="18" charset="2"/>
              </a:rPr>
              <a:t>类中任何问题一样难。</a:t>
            </a:r>
            <a:endParaRPr lang="en-US" altLang="zh-CN" dirty="0" smtClean="0">
              <a:sym typeface="Symbol" pitchFamily="18" charset="2"/>
            </a:endParaRPr>
          </a:p>
          <a:p>
            <a:pPr eaLnBrk="1" hangingPunct="1">
              <a:lnSpc>
                <a:spcPct val="90000"/>
              </a:lnSpc>
            </a:pPr>
            <a:endParaRPr lang="en-US" altLang="zh-CN" dirty="0" smtClean="0"/>
          </a:p>
          <a:p>
            <a:pPr eaLnBrk="1" hangingPunct="1">
              <a:lnSpc>
                <a:spcPct val="90000"/>
              </a:lnSpc>
            </a:pPr>
            <a:r>
              <a:rPr lang="zh-CN" altLang="en-US" dirty="0" smtClean="0"/>
              <a:t>如果问题</a:t>
            </a:r>
            <a:r>
              <a:rPr lang="en-US" altLang="zh-CN" i="1" dirty="0"/>
              <a:t>Q</a:t>
            </a:r>
            <a:r>
              <a:rPr lang="zh-CN" altLang="en-US" dirty="0" smtClean="0"/>
              <a:t>是一个</a:t>
            </a:r>
            <a:r>
              <a:rPr lang="en-US" altLang="zh-CN" i="1" dirty="0"/>
              <a:t>NP</a:t>
            </a:r>
            <a:r>
              <a:rPr lang="zh-CN" altLang="en-US" dirty="0" smtClean="0"/>
              <a:t>类问题，同时也是</a:t>
            </a:r>
            <a:r>
              <a:rPr lang="en-US" altLang="zh-CN" i="1" dirty="0"/>
              <a:t>NP</a:t>
            </a:r>
            <a:r>
              <a:rPr lang="zh-CN" altLang="en-US" dirty="0" smtClean="0"/>
              <a:t>难问题，那么</a:t>
            </a:r>
            <a:r>
              <a:rPr lang="en-US" altLang="zh-CN" i="1" dirty="0"/>
              <a:t>Q</a:t>
            </a:r>
            <a:r>
              <a:rPr lang="zh-CN" altLang="en-US" dirty="0" smtClean="0"/>
              <a:t>称为</a:t>
            </a:r>
            <a:r>
              <a:rPr lang="en-US" altLang="zh-CN" b="1" i="1" dirty="0" smtClean="0">
                <a:solidFill>
                  <a:srgbClr val="FF0000"/>
                </a:solidFill>
              </a:rPr>
              <a:t>NP</a:t>
            </a:r>
            <a:r>
              <a:rPr lang="zh-CN" altLang="en-US" b="1" dirty="0" smtClean="0">
                <a:solidFill>
                  <a:srgbClr val="FF0000"/>
                </a:solidFill>
              </a:rPr>
              <a:t>完全</a:t>
            </a:r>
            <a:r>
              <a:rPr lang="zh-CN" altLang="en-US" dirty="0" smtClean="0"/>
              <a:t>问题。</a:t>
            </a:r>
            <a:endParaRPr lang="en-US" altLang="zh-CN" dirty="0" smtClean="0"/>
          </a:p>
          <a:p>
            <a:pPr lvl="1">
              <a:lnSpc>
                <a:spcPct val="90000"/>
              </a:lnSpc>
            </a:pPr>
            <a:r>
              <a:rPr lang="en-US" altLang="zh-CN" i="1" dirty="0" smtClean="0"/>
              <a:t>Q</a:t>
            </a:r>
            <a:r>
              <a:rPr lang="zh-CN" altLang="en-US" dirty="0" smtClean="0"/>
              <a:t>最多还是能被多项式（界）的非确定性算法解答。</a:t>
            </a:r>
            <a:endParaRPr lang="en-US" altLang="zh-CN" dirty="0" smtClean="0"/>
          </a:p>
        </p:txBody>
      </p:sp>
    </p:spTree>
    <p:extLst>
      <p:ext uri="{BB962C8B-B14F-4D97-AF65-F5344CB8AC3E}">
        <p14:creationId xmlns:p14="http://schemas.microsoft.com/office/powerpoint/2010/main" val="1752146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a:t>
            </a:r>
            <a:r>
              <a:rPr lang="en-US" altLang="zh-CN" i="1" dirty="0" smtClean="0"/>
              <a:t>NP</a:t>
            </a:r>
            <a:r>
              <a:rPr lang="zh-CN" altLang="en-US" dirty="0" smtClean="0"/>
              <a:t>难问题</a:t>
            </a:r>
            <a:endParaRPr lang="zh-CN" altLang="en-US" dirty="0"/>
          </a:p>
        </p:txBody>
      </p:sp>
      <p:sp>
        <p:nvSpPr>
          <p:cNvPr id="3" name="内容占位符 2"/>
          <p:cNvSpPr>
            <a:spLocks noGrp="1"/>
          </p:cNvSpPr>
          <p:nvPr>
            <p:ph idx="1"/>
          </p:nvPr>
        </p:nvSpPr>
        <p:spPr/>
        <p:txBody>
          <a:bodyPr/>
          <a:lstStyle/>
          <a:p>
            <a:r>
              <a:rPr lang="zh-CN" altLang="en-US" dirty="0" smtClean="0"/>
              <a:t>停机问题：给定一个任意的确定性算法</a:t>
            </a:r>
            <a:r>
              <a:rPr lang="en-US" altLang="zh-CN" i="1" dirty="0" smtClean="0"/>
              <a:t>A</a:t>
            </a:r>
            <a:r>
              <a:rPr lang="zh-CN" altLang="en-US" dirty="0" smtClean="0"/>
              <a:t>和输入</a:t>
            </a:r>
            <a:r>
              <a:rPr lang="en-US" altLang="zh-CN" i="1" dirty="0" smtClean="0"/>
              <a:t>I</a:t>
            </a:r>
            <a:r>
              <a:rPr lang="zh-CN" altLang="en-US" dirty="0" smtClean="0"/>
              <a:t>，是否会停机呢？</a:t>
            </a:r>
            <a:endParaRPr lang="en-US" altLang="zh-CN" dirty="0" smtClean="0"/>
          </a:p>
          <a:p>
            <a:endParaRPr lang="en-US" altLang="zh-CN" dirty="0" smtClean="0"/>
          </a:p>
          <a:p>
            <a:r>
              <a:rPr lang="zh-CN" altLang="en-US" dirty="0" smtClean="0"/>
              <a:t>著名的不可判定问题，显然不是</a:t>
            </a:r>
            <a:r>
              <a:rPr lang="en-US" altLang="zh-CN" i="1" dirty="0" smtClean="0"/>
              <a:t>NP</a:t>
            </a:r>
            <a:r>
              <a:rPr lang="zh-CN" altLang="en-US" dirty="0" smtClean="0"/>
              <a:t>类问题。</a:t>
            </a:r>
            <a:endParaRPr lang="en-US" altLang="zh-CN" dirty="0" smtClean="0"/>
          </a:p>
          <a:p>
            <a:endParaRPr lang="en-US" altLang="zh-CN" dirty="0"/>
          </a:p>
          <a:p>
            <a:endParaRPr lang="en-US" altLang="zh-CN" dirty="0" smtClean="0"/>
          </a:p>
          <a:p>
            <a:pPr lvl="1"/>
            <a:endParaRPr lang="zh-CN" altLang="en-US" dirty="0"/>
          </a:p>
        </p:txBody>
      </p:sp>
    </p:spTree>
    <p:extLst>
      <p:ext uri="{BB962C8B-B14F-4D97-AF65-F5344CB8AC3E}">
        <p14:creationId xmlns:p14="http://schemas.microsoft.com/office/powerpoint/2010/main" val="33288590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smtClean="0"/>
              <a:t>P</a:t>
            </a:r>
            <a:r>
              <a:rPr lang="zh-CN" altLang="en-US" dirty="0" smtClean="0"/>
              <a:t>和</a:t>
            </a:r>
            <a:r>
              <a:rPr lang="en-US" altLang="zh-CN" i="1" dirty="0" smtClean="0"/>
              <a:t>NP</a:t>
            </a:r>
            <a:endParaRPr lang="zh-CN" altLang="en-US" i="1" dirty="0"/>
          </a:p>
        </p:txBody>
      </p:sp>
      <p:sp>
        <p:nvSpPr>
          <p:cNvPr id="3" name="内容占位符 2"/>
          <p:cNvSpPr>
            <a:spLocks noGrp="1"/>
          </p:cNvSpPr>
          <p:nvPr>
            <p:ph idx="1"/>
          </p:nvPr>
        </p:nvSpPr>
        <p:spPr/>
        <p:txBody>
          <a:bodyPr/>
          <a:lstStyle/>
          <a:p>
            <a:r>
              <a:rPr lang="zh-CN" altLang="en-US" dirty="0" smtClean="0"/>
              <a:t>直观而言，</a:t>
            </a:r>
            <a:r>
              <a:rPr lang="en-US" altLang="zh-CN" i="1" dirty="0">
                <a:solidFill>
                  <a:srgbClr val="FF0000"/>
                </a:solidFill>
              </a:rPr>
              <a:t>NP</a:t>
            </a:r>
            <a:r>
              <a:rPr lang="zh-CN" altLang="en-US" dirty="0" smtClean="0"/>
              <a:t>比</a:t>
            </a:r>
            <a:r>
              <a:rPr lang="en-US" altLang="zh-CN" i="1" dirty="0">
                <a:solidFill>
                  <a:srgbClr val="FF0000"/>
                </a:solidFill>
              </a:rPr>
              <a:t>P</a:t>
            </a:r>
            <a:r>
              <a:rPr lang="zh-CN" altLang="en-US" dirty="0" smtClean="0"/>
              <a:t>的集合大很多。</a:t>
            </a:r>
            <a:endParaRPr lang="en-US" altLang="zh-CN" dirty="0" smtClean="0"/>
          </a:p>
          <a:p>
            <a:pPr lvl="1"/>
            <a:r>
              <a:rPr lang="zh-CN" altLang="en-US" dirty="0"/>
              <a:t>猜想的可能解答有指数多个。</a:t>
            </a:r>
            <a:endParaRPr lang="en-US" altLang="zh-CN" dirty="0"/>
          </a:p>
          <a:p>
            <a:pPr lvl="1"/>
            <a:r>
              <a:rPr lang="zh-CN" altLang="en-US" dirty="0" smtClean="0"/>
              <a:t>没有任何一个</a:t>
            </a:r>
            <a:r>
              <a:rPr lang="en-US" altLang="zh-CN" i="1" dirty="0">
                <a:solidFill>
                  <a:srgbClr val="FF0000"/>
                </a:solidFill>
              </a:rPr>
              <a:t>NP</a:t>
            </a:r>
            <a:r>
              <a:rPr lang="zh-CN" altLang="en-US" dirty="0"/>
              <a:t>类问题被证明不属于</a:t>
            </a:r>
            <a:r>
              <a:rPr lang="en-US" altLang="zh-CN" i="1" dirty="0">
                <a:solidFill>
                  <a:srgbClr val="FF0000"/>
                </a:solidFill>
              </a:rPr>
              <a:t>P</a:t>
            </a:r>
            <a:r>
              <a:rPr lang="zh-CN" altLang="en-US" dirty="0"/>
              <a:t>类。</a:t>
            </a:r>
            <a:endParaRPr lang="en-US" altLang="zh-CN" dirty="0"/>
          </a:p>
          <a:p>
            <a:endParaRPr lang="en-US" altLang="zh-CN" dirty="0" smtClean="0"/>
          </a:p>
          <a:p>
            <a:r>
              <a:rPr lang="zh-CN" altLang="en-US" dirty="0" smtClean="0"/>
              <a:t>如果任何一个</a:t>
            </a:r>
            <a:r>
              <a:rPr lang="en-US" altLang="zh-CN" i="1" dirty="0">
                <a:solidFill>
                  <a:srgbClr val="FF0000"/>
                </a:solidFill>
              </a:rPr>
              <a:t>NP</a:t>
            </a:r>
            <a:r>
              <a:rPr lang="zh-CN" altLang="en-US" dirty="0" smtClean="0">
                <a:solidFill>
                  <a:srgbClr val="FF0000"/>
                </a:solidFill>
              </a:rPr>
              <a:t>完全</a:t>
            </a:r>
            <a:r>
              <a:rPr lang="zh-CN" altLang="en-US" dirty="0" smtClean="0"/>
              <a:t>问题属于</a:t>
            </a:r>
            <a:r>
              <a:rPr lang="en-US" altLang="zh-CN" i="1" dirty="0">
                <a:solidFill>
                  <a:srgbClr val="FF0000"/>
                </a:solidFill>
              </a:rPr>
              <a:t>P</a:t>
            </a:r>
            <a:r>
              <a:rPr lang="zh-CN" altLang="en-US" dirty="0" smtClean="0"/>
              <a:t>类，那么</a:t>
            </a:r>
            <a:r>
              <a:rPr lang="en-US" altLang="zh-CN" i="1" dirty="0">
                <a:solidFill>
                  <a:srgbClr val="FF0000"/>
                </a:solidFill>
              </a:rPr>
              <a:t>NP</a:t>
            </a:r>
            <a:r>
              <a:rPr lang="en-US" altLang="zh-CN" dirty="0" smtClean="0"/>
              <a:t>=</a:t>
            </a:r>
            <a:r>
              <a:rPr lang="en-US" altLang="zh-CN" i="1" dirty="0" smtClean="0">
                <a:solidFill>
                  <a:srgbClr val="FF0000"/>
                </a:solidFill>
              </a:rPr>
              <a:t>P</a:t>
            </a:r>
          </a:p>
          <a:p>
            <a:pPr lvl="1"/>
            <a:endParaRPr lang="zh-CN" altLang="en-US" dirty="0"/>
          </a:p>
        </p:txBody>
      </p:sp>
      <p:grpSp>
        <p:nvGrpSpPr>
          <p:cNvPr id="4" name="Group 6"/>
          <p:cNvGrpSpPr>
            <a:grpSpLocks/>
          </p:cNvGrpSpPr>
          <p:nvPr/>
        </p:nvGrpSpPr>
        <p:grpSpPr bwMode="auto">
          <a:xfrm>
            <a:off x="3635896" y="4778523"/>
            <a:ext cx="1905000" cy="1447800"/>
            <a:chOff x="3888" y="2688"/>
            <a:chExt cx="1200" cy="912"/>
          </a:xfrm>
        </p:grpSpPr>
        <p:sp>
          <p:nvSpPr>
            <p:cNvPr id="5" name="AutoShape 4"/>
            <p:cNvSpPr>
              <a:spLocks noChangeArrowheads="1"/>
            </p:cNvSpPr>
            <p:nvPr/>
          </p:nvSpPr>
          <p:spPr bwMode="auto">
            <a:xfrm rot="10956629">
              <a:off x="3888" y="2688"/>
              <a:ext cx="1200" cy="912"/>
            </a:xfrm>
            <a:prstGeom prst="cloudCallout">
              <a:avLst>
                <a:gd name="adj1" fmla="val 83711"/>
                <a:gd name="adj2" fmla="val 54469"/>
              </a:avLst>
            </a:prstGeom>
            <a:gradFill rotWithShape="0">
              <a:gsLst>
                <a:gs pos="0">
                  <a:srgbClr val="CCFFCC"/>
                </a:gs>
                <a:gs pos="100000">
                  <a:srgbClr val="5E765E"/>
                </a:gs>
              </a:gsLst>
              <a:path path="rect">
                <a:fillToRect l="50000" t="50000" r="50000" b="50000"/>
              </a:path>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endParaRPr lang="zh-CN" altLang="en-US"/>
            </a:p>
          </p:txBody>
        </p:sp>
        <p:sp>
          <p:nvSpPr>
            <p:cNvPr id="6" name="Text Box 5"/>
            <p:cNvSpPr txBox="1">
              <a:spLocks noChangeArrowheads="1"/>
            </p:cNvSpPr>
            <p:nvPr/>
          </p:nvSpPr>
          <p:spPr bwMode="auto">
            <a:xfrm>
              <a:off x="4080" y="2976"/>
              <a:ext cx="864"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50000"/>
                </a:spcBef>
                <a:spcAft>
                  <a:spcPct val="0"/>
                </a:spcAft>
                <a:buClr>
                  <a:schemeClr val="bg1"/>
                </a:buClr>
                <a:buSzPct val="100000"/>
                <a:buFont typeface="Wingdings" pitchFamily="2" charset="2"/>
                <a:defRPr kumimoji="1" sz="2400">
                  <a:solidFill>
                    <a:schemeClr val="tx1"/>
                  </a:solidFill>
                  <a:latin typeface="Times New Roman" pitchFamily="18" charset="0"/>
                  <a:ea typeface="宋体" pitchFamily="2" charset="-122"/>
                </a:defRPr>
              </a:lvl9pPr>
            </a:lstStyle>
            <a:p>
              <a:pPr eaLnBrk="1" hangingPunct="1"/>
              <a:r>
                <a:rPr lang="en-US" altLang="zh-CN" sz="3600" dirty="0"/>
                <a:t>Waa...</a:t>
              </a:r>
            </a:p>
          </p:txBody>
        </p:sp>
      </p:grpSp>
    </p:spTree>
    <p:extLst>
      <p:ext uri="{BB962C8B-B14F-4D97-AF65-F5344CB8AC3E}">
        <p14:creationId xmlns:p14="http://schemas.microsoft.com/office/powerpoint/2010/main" val="130805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t>我们关心的问题</a:t>
            </a:r>
          </a:p>
        </p:txBody>
      </p:sp>
      <p:sp>
        <p:nvSpPr>
          <p:cNvPr id="33795" name="Rectangle 3"/>
          <p:cNvSpPr>
            <a:spLocks noGrp="1" noChangeArrowheads="1"/>
          </p:cNvSpPr>
          <p:nvPr>
            <p:ph type="body" idx="1"/>
          </p:nvPr>
        </p:nvSpPr>
        <p:spPr/>
        <p:txBody>
          <a:bodyPr/>
          <a:lstStyle/>
          <a:p>
            <a:pPr>
              <a:spcBef>
                <a:spcPct val="40000"/>
              </a:spcBef>
            </a:pPr>
            <a:r>
              <a:rPr lang="zh-CN"/>
              <a:t>问题该如何解？</a:t>
            </a:r>
          </a:p>
          <a:p>
            <a:pPr>
              <a:spcBef>
                <a:spcPct val="40000"/>
              </a:spcBef>
            </a:pPr>
            <a:r>
              <a:rPr lang="zh-CN"/>
              <a:t>为什么这个解法是正确的？</a:t>
            </a:r>
          </a:p>
          <a:p>
            <a:pPr>
              <a:spcBef>
                <a:spcPct val="40000"/>
              </a:spcBef>
            </a:pPr>
            <a:r>
              <a:rPr lang="zh-CN"/>
              <a:t>最坏情况下需要多少代价？</a:t>
            </a:r>
          </a:p>
          <a:p>
            <a:pPr>
              <a:spcBef>
                <a:spcPct val="40000"/>
              </a:spcBef>
            </a:pPr>
            <a:r>
              <a:rPr lang="zh-CN"/>
              <a:t>对任意输入实例求解的代价平均期望值是多少？</a:t>
            </a:r>
          </a:p>
          <a:p>
            <a:pPr>
              <a:spcBef>
                <a:spcPct val="40000"/>
              </a:spcBef>
            </a:pPr>
            <a:r>
              <a:rPr lang="zh-CN"/>
              <a:t>这个解法还可以改进吗？</a:t>
            </a:r>
          </a:p>
        </p:txBody>
      </p:sp>
    </p:spTree>
    <p:extLst>
      <p:ext uri="{BB962C8B-B14F-4D97-AF65-F5344CB8AC3E}">
        <p14:creationId xmlns:p14="http://schemas.microsoft.com/office/powerpoint/2010/main" val="1227175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钱柱</a:t>
            </a:r>
            <a:r>
              <a:rPr lang="zh-CN" altLang="en-US" dirty="0" smtClean="0"/>
              <a:t>中</a:t>
            </a:r>
            <a:r>
              <a:rPr lang="en-US" altLang="zh-CN" dirty="0" smtClean="0"/>
              <a:t/>
            </a:r>
            <a:br>
              <a:rPr lang="en-US" altLang="zh-CN" dirty="0" smtClean="0"/>
            </a:br>
            <a:endParaRPr lang="zh-CN" altLang="en-US" dirty="0"/>
          </a:p>
        </p:txBody>
      </p:sp>
      <p:sp>
        <p:nvSpPr>
          <p:cNvPr id="5" name="文本占位符 4"/>
          <p:cNvSpPr>
            <a:spLocks noGrp="1"/>
          </p:cNvSpPr>
          <p:nvPr>
            <p:ph type="body" idx="1"/>
          </p:nvPr>
        </p:nvSpPr>
        <p:spPr/>
        <p:txBody>
          <a:bodyPr/>
          <a:lstStyle/>
          <a:p>
            <a:r>
              <a:rPr lang="en-US" altLang="zh-CN" dirty="0" smtClean="0"/>
              <a:t>qzz@nju.edu.cn</a:t>
            </a:r>
            <a:endParaRPr lang="zh-CN" altLang="en-US" dirty="0"/>
          </a:p>
        </p:txBody>
      </p:sp>
    </p:spTree>
    <p:extLst>
      <p:ext uri="{BB962C8B-B14F-4D97-AF65-F5344CB8AC3E}">
        <p14:creationId xmlns:p14="http://schemas.microsoft.com/office/powerpoint/2010/main" val="2508509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计算需要多少代价？</a:t>
            </a:r>
            <a:endParaRPr lang="zh-CN" altLang="en-US" dirty="0"/>
          </a:p>
        </p:txBody>
      </p:sp>
      <p:sp>
        <p:nvSpPr>
          <p:cNvPr id="3" name="内容占位符 2"/>
          <p:cNvSpPr>
            <a:spLocks noGrp="1"/>
          </p:cNvSpPr>
          <p:nvPr>
            <p:ph idx="1"/>
          </p:nvPr>
        </p:nvSpPr>
        <p:spPr/>
        <p:txBody>
          <a:bodyPr/>
          <a:lstStyle/>
          <a:p>
            <a:r>
              <a:rPr lang="zh-CN" altLang="en-US" dirty="0" smtClean="0"/>
              <a:t>代价？</a:t>
            </a:r>
            <a:endParaRPr lang="en-US" altLang="zh-CN" dirty="0" smtClean="0"/>
          </a:p>
          <a:p>
            <a:pPr lvl="1"/>
            <a:r>
              <a:rPr lang="zh-CN" altLang="en-US" dirty="0" smtClean="0"/>
              <a:t>时间</a:t>
            </a:r>
            <a:endParaRPr lang="en-US" altLang="zh-CN" dirty="0" smtClean="0"/>
          </a:p>
          <a:p>
            <a:pPr lvl="1"/>
            <a:r>
              <a:rPr lang="zh-CN" altLang="en-US" dirty="0" smtClean="0"/>
              <a:t>空间</a:t>
            </a:r>
            <a:endParaRPr lang="en-US" altLang="zh-CN" dirty="0" smtClean="0"/>
          </a:p>
          <a:p>
            <a:pPr lvl="1"/>
            <a:endParaRPr lang="en-US" altLang="zh-CN" dirty="0" smtClean="0"/>
          </a:p>
          <a:p>
            <a:r>
              <a:rPr lang="zh-CN" altLang="en-US" dirty="0" smtClean="0"/>
              <a:t>求解一个问题可能有很多种方法</a:t>
            </a:r>
            <a:endParaRPr lang="en-US" altLang="zh-CN" dirty="0" smtClean="0"/>
          </a:p>
          <a:p>
            <a:r>
              <a:rPr lang="zh-CN" altLang="en-US" dirty="0" smtClean="0"/>
              <a:t>计算代价的差异</a:t>
            </a:r>
            <a:endParaRPr lang="en-US" altLang="zh-CN" dirty="0" smtClean="0"/>
          </a:p>
          <a:p>
            <a:pPr lvl="1"/>
            <a:r>
              <a:rPr lang="zh-CN" altLang="en-US" dirty="0"/>
              <a:t>同一种</a:t>
            </a:r>
            <a:r>
              <a:rPr lang="zh-CN" altLang="en-US" dirty="0" smtClean="0"/>
              <a:t>方法不同输入的计算代价不同</a:t>
            </a:r>
            <a:endParaRPr lang="en-US" altLang="zh-CN" dirty="0" smtClean="0"/>
          </a:p>
          <a:p>
            <a:pPr lvl="1"/>
            <a:r>
              <a:rPr lang="zh-CN" altLang="en-US" dirty="0"/>
              <a:t>同一个</a:t>
            </a:r>
            <a:r>
              <a:rPr lang="zh-CN" altLang="en-US" dirty="0" smtClean="0"/>
              <a:t>输入不同方法的计算代价不同</a:t>
            </a:r>
            <a:endParaRPr lang="zh-CN" altLang="en-US" dirty="0"/>
          </a:p>
        </p:txBody>
      </p:sp>
    </p:spTree>
    <p:extLst>
      <p:ext uri="{BB962C8B-B14F-4D97-AF65-F5344CB8AC3E}">
        <p14:creationId xmlns:p14="http://schemas.microsoft.com/office/powerpoint/2010/main" val="179099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87450" y="260350"/>
            <a:ext cx="7758113" cy="1162050"/>
          </a:xfrm>
        </p:spPr>
        <p:txBody>
          <a:bodyPr/>
          <a:lstStyle/>
          <a:p>
            <a:r>
              <a:rPr lang="zh-CN" sz="4000"/>
              <a:t>一种直观的解法 </a:t>
            </a:r>
            <a:r>
              <a:rPr lang="zh-CN" altLang="zh-CN" sz="4000"/>
              <a:t>– </a:t>
            </a:r>
            <a:r>
              <a:rPr lang="zh-CN" sz="4000"/>
              <a:t>插入排序</a:t>
            </a:r>
          </a:p>
        </p:txBody>
      </p:sp>
      <p:sp>
        <p:nvSpPr>
          <p:cNvPr id="14339" name="Rectangle 3"/>
          <p:cNvSpPr>
            <a:spLocks noGrp="1" noChangeArrowheads="1"/>
          </p:cNvSpPr>
          <p:nvPr>
            <p:ph type="body" idx="1"/>
          </p:nvPr>
        </p:nvSpPr>
        <p:spPr/>
        <p:txBody>
          <a:bodyPr/>
          <a:lstStyle/>
          <a:p>
            <a:pPr>
              <a:buFont typeface="Wingdings" pitchFamily="2" charset="2"/>
              <a:buNone/>
            </a:pPr>
            <a:r>
              <a:rPr lang="zh-CN" altLang="zh-CN"/>
              <a:t> </a:t>
            </a:r>
          </a:p>
        </p:txBody>
      </p:sp>
      <p:graphicFrame>
        <p:nvGraphicFramePr>
          <p:cNvPr id="14340" name="Object 4"/>
          <p:cNvGraphicFramePr>
            <a:graphicFrameLocks noChangeAspect="1"/>
          </p:cNvGraphicFramePr>
          <p:nvPr/>
        </p:nvGraphicFramePr>
        <p:xfrm>
          <a:off x="611188" y="1700213"/>
          <a:ext cx="8153400" cy="4157662"/>
        </p:xfrm>
        <a:graphic>
          <a:graphicData uri="http://schemas.openxmlformats.org/presentationml/2006/ole">
            <mc:AlternateContent xmlns:mc="http://schemas.openxmlformats.org/markup-compatibility/2006">
              <mc:Choice xmlns:v="urn:schemas-microsoft-com:vml" Requires="v">
                <p:oleObj spid="_x0000_s9254" r:id="rId4" imgW="5408993" imgH="2830385" progId="Word.Document.8">
                  <p:embed/>
                </p:oleObj>
              </mc:Choice>
              <mc:Fallback>
                <p:oleObj r:id="rId4" imgW="5408993" imgH="283038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700213"/>
                        <a:ext cx="8153400" cy="415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1" name="Text Box 5"/>
          <p:cNvSpPr txBox="1">
            <a:spLocks noChangeArrowheads="1"/>
          </p:cNvSpPr>
          <p:nvPr/>
        </p:nvSpPr>
        <p:spPr bwMode="auto">
          <a:xfrm>
            <a:off x="827088" y="5876925"/>
            <a:ext cx="6049962" cy="457200"/>
          </a:xfrm>
          <a:prstGeom prst="rect">
            <a:avLst/>
          </a:prstGeom>
          <a:noFill/>
          <a:ln w="9525">
            <a:noFill/>
            <a:miter lim="800000"/>
            <a:headEnd/>
            <a:tailEnd/>
          </a:ln>
          <a:effectLst/>
        </p:spPr>
        <p:txBody>
          <a:bodyPr>
            <a:spAutoFit/>
          </a:bodyPr>
          <a:lstStyle/>
          <a:p>
            <a:pPr>
              <a:spcBef>
                <a:spcPct val="50000"/>
              </a:spcBef>
              <a:buSzPct val="100000"/>
              <a:buFont typeface="Times New Roman" pitchFamily="18" charset="0"/>
              <a:buNone/>
            </a:pPr>
            <a:r>
              <a:rPr lang="zh-CN"/>
              <a:t>注意：总是比较相邻的元素</a:t>
            </a:r>
          </a:p>
        </p:txBody>
      </p:sp>
    </p:spTree>
    <p:extLst>
      <p:ext uri="{BB962C8B-B14F-4D97-AF65-F5344CB8AC3E}">
        <p14:creationId xmlns:p14="http://schemas.microsoft.com/office/powerpoint/2010/main" val="245526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dirty="0" smtClean="0"/>
              <a:t>最坏情况的代价</a:t>
            </a:r>
            <a:endParaRPr lang="en-US" altLang="zh-CN" dirty="0" smtClean="0"/>
          </a:p>
        </p:txBody>
      </p:sp>
      <p:sp>
        <p:nvSpPr>
          <p:cNvPr id="2052" name="Rectangle 3"/>
          <p:cNvSpPr>
            <a:spLocks noGrp="1" noChangeArrowheads="1"/>
          </p:cNvSpPr>
          <p:nvPr>
            <p:ph type="body" idx="1"/>
          </p:nvPr>
        </p:nvSpPr>
        <p:spPr/>
        <p:txBody>
          <a:bodyPr/>
          <a:lstStyle/>
          <a:p>
            <a:pPr eaLnBrk="1" hangingPunct="1">
              <a:buFont typeface="Wingdings" pitchFamily="2" charset="2"/>
              <a:buNone/>
            </a:pPr>
            <a:r>
              <a:rPr lang="zh-CN" altLang="en-US" dirty="0" smtClean="0"/>
              <a:t> </a:t>
            </a:r>
          </a:p>
          <a:p>
            <a:pPr eaLnBrk="1" hangingPunct="1">
              <a:buFont typeface="Wingdings" pitchFamily="2" charset="2"/>
              <a:buNone/>
            </a:pPr>
            <a:endParaRPr lang="zh-CN" altLang="en-US" dirty="0" smtClean="0"/>
          </a:p>
          <a:p>
            <a:pPr eaLnBrk="1" hangingPunct="1">
              <a:buFont typeface="Wingdings" pitchFamily="2" charset="2"/>
              <a:buNone/>
            </a:pPr>
            <a:endParaRPr lang="zh-CN" altLang="en-US" dirty="0" smtClean="0"/>
          </a:p>
          <a:p>
            <a:pPr eaLnBrk="1" hangingPunct="1">
              <a:buFont typeface="Wingdings" pitchFamily="2" charset="2"/>
              <a:buNone/>
            </a:pPr>
            <a:endParaRPr lang="zh-CN" altLang="en-US" dirty="0" smtClean="0"/>
          </a:p>
          <a:p>
            <a:pPr eaLnBrk="1" hangingPunct="1"/>
            <a:endParaRPr lang="en-US" altLang="zh-CN" sz="2800" dirty="0" smtClean="0"/>
          </a:p>
          <a:p>
            <a:pPr eaLnBrk="1" hangingPunct="1"/>
            <a:r>
              <a:rPr lang="zh-CN" altLang="en-US" sz="2800" dirty="0" smtClean="0"/>
              <a:t>最初，未排序部分有（</a:t>
            </a:r>
            <a:r>
              <a:rPr lang="en-US" altLang="zh-CN" sz="2800" i="1" dirty="0" smtClean="0"/>
              <a:t>n</a:t>
            </a:r>
            <a:r>
              <a:rPr lang="en-US" altLang="zh-CN" sz="2800" dirty="0" smtClean="0"/>
              <a:t>-1</a:t>
            </a:r>
            <a:r>
              <a:rPr lang="zh-CN" altLang="en-US" sz="2800" dirty="0" smtClean="0"/>
              <a:t>）个记录，于是</a:t>
            </a:r>
            <a:endParaRPr lang="en-US" altLang="zh-CN" sz="2800" dirty="0" smtClean="0"/>
          </a:p>
        </p:txBody>
      </p:sp>
      <p:grpSp>
        <p:nvGrpSpPr>
          <p:cNvPr id="2053" name="Group 27"/>
          <p:cNvGrpSpPr>
            <a:grpSpLocks/>
          </p:cNvGrpSpPr>
          <p:nvPr/>
        </p:nvGrpSpPr>
        <p:grpSpPr bwMode="auto">
          <a:xfrm>
            <a:off x="1752600" y="1828800"/>
            <a:ext cx="7010400" cy="2286000"/>
            <a:chOff x="1104" y="1152"/>
            <a:chExt cx="4416" cy="1440"/>
          </a:xfrm>
        </p:grpSpPr>
        <p:sp>
          <p:nvSpPr>
            <p:cNvPr id="2055" name="Rectangle 5"/>
            <p:cNvSpPr>
              <a:spLocks noChangeArrowheads="1"/>
            </p:cNvSpPr>
            <p:nvPr/>
          </p:nvSpPr>
          <p:spPr bwMode="auto">
            <a:xfrm>
              <a:off x="2619" y="1592"/>
              <a:ext cx="2088" cy="368"/>
            </a:xfrm>
            <a:prstGeom prst="rect">
              <a:avLst/>
            </a:prstGeom>
            <a:solidFill>
              <a:srgbClr val="C0C0C0"/>
            </a:solidFill>
            <a:ln w="9525">
              <a:solidFill>
                <a:srgbClr val="000000"/>
              </a:solidFill>
              <a:miter lim="800000"/>
              <a:headEnd/>
              <a:tailEnd/>
            </a:ln>
          </p:spPr>
          <p:txBody>
            <a:bodyPr/>
            <a:lstStyle/>
            <a:p>
              <a:endParaRPr lang="zh-CN" altLang="zh-CN"/>
            </a:p>
          </p:txBody>
        </p:sp>
        <p:sp>
          <p:nvSpPr>
            <p:cNvPr id="2056" name="Rectangle 6"/>
            <p:cNvSpPr>
              <a:spLocks noChangeArrowheads="1"/>
            </p:cNvSpPr>
            <p:nvPr/>
          </p:nvSpPr>
          <p:spPr bwMode="auto">
            <a:xfrm>
              <a:off x="1104" y="1592"/>
              <a:ext cx="1387" cy="368"/>
            </a:xfrm>
            <a:prstGeom prst="rect">
              <a:avLst/>
            </a:prstGeom>
            <a:solidFill>
              <a:srgbClr val="CCFFCC"/>
            </a:solidFill>
            <a:ln w="9525">
              <a:solidFill>
                <a:srgbClr val="000000"/>
              </a:solidFill>
              <a:miter lim="800000"/>
              <a:headEnd/>
              <a:tailEnd/>
            </a:ln>
          </p:spPr>
          <p:txBody>
            <a:bodyPr/>
            <a:lstStyle/>
            <a:p>
              <a:endParaRPr lang="zh-CN" altLang="zh-CN"/>
            </a:p>
          </p:txBody>
        </p:sp>
        <p:sp>
          <p:nvSpPr>
            <p:cNvPr id="2057" name="Oval 7"/>
            <p:cNvSpPr>
              <a:spLocks noChangeArrowheads="1"/>
            </p:cNvSpPr>
            <p:nvPr/>
          </p:nvSpPr>
          <p:spPr bwMode="auto">
            <a:xfrm>
              <a:off x="1172" y="1685"/>
              <a:ext cx="207" cy="198"/>
            </a:xfrm>
            <a:prstGeom prst="ellipse">
              <a:avLst/>
            </a:prstGeom>
            <a:solidFill>
              <a:srgbClr val="FFFFFF"/>
            </a:solidFill>
            <a:ln w="9525">
              <a:solidFill>
                <a:srgbClr val="000000"/>
              </a:solidFill>
              <a:round/>
              <a:headEnd/>
              <a:tailEnd/>
            </a:ln>
          </p:spPr>
          <p:txBody>
            <a:bodyPr/>
            <a:lstStyle/>
            <a:p>
              <a:endParaRPr lang="zh-CN" altLang="zh-CN"/>
            </a:p>
          </p:txBody>
        </p:sp>
        <p:sp>
          <p:nvSpPr>
            <p:cNvPr id="2058" name="Oval 8"/>
            <p:cNvSpPr>
              <a:spLocks noChangeArrowheads="1"/>
            </p:cNvSpPr>
            <p:nvPr/>
          </p:nvSpPr>
          <p:spPr bwMode="auto">
            <a:xfrm>
              <a:off x="4417" y="1674"/>
              <a:ext cx="207" cy="199"/>
            </a:xfrm>
            <a:prstGeom prst="ellipse">
              <a:avLst/>
            </a:prstGeom>
            <a:solidFill>
              <a:srgbClr val="FFFFFF"/>
            </a:solidFill>
            <a:ln w="9525">
              <a:solidFill>
                <a:srgbClr val="000000"/>
              </a:solidFill>
              <a:round/>
              <a:headEnd/>
              <a:tailEnd/>
            </a:ln>
          </p:spPr>
          <p:txBody>
            <a:bodyPr/>
            <a:lstStyle/>
            <a:p>
              <a:endParaRPr lang="zh-CN" altLang="zh-CN"/>
            </a:p>
          </p:txBody>
        </p:sp>
        <p:sp>
          <p:nvSpPr>
            <p:cNvPr id="2059" name="Oval 9"/>
            <p:cNvSpPr>
              <a:spLocks noChangeArrowheads="1"/>
            </p:cNvSpPr>
            <p:nvPr/>
          </p:nvSpPr>
          <p:spPr bwMode="auto">
            <a:xfrm>
              <a:off x="1926" y="1674"/>
              <a:ext cx="206" cy="199"/>
            </a:xfrm>
            <a:prstGeom prst="ellipse">
              <a:avLst/>
            </a:prstGeom>
            <a:solidFill>
              <a:srgbClr val="FFFFFF"/>
            </a:solidFill>
            <a:ln w="9525">
              <a:solidFill>
                <a:srgbClr val="000000"/>
              </a:solidFill>
              <a:round/>
              <a:headEnd/>
              <a:tailEnd/>
            </a:ln>
          </p:spPr>
          <p:txBody>
            <a:bodyPr/>
            <a:lstStyle/>
            <a:p>
              <a:endParaRPr lang="zh-CN" altLang="zh-CN"/>
            </a:p>
          </p:txBody>
        </p:sp>
        <p:sp>
          <p:nvSpPr>
            <p:cNvPr id="2060" name="Oval 10"/>
            <p:cNvSpPr>
              <a:spLocks noChangeArrowheads="1"/>
            </p:cNvSpPr>
            <p:nvPr/>
          </p:nvSpPr>
          <p:spPr bwMode="auto">
            <a:xfrm>
              <a:off x="2222" y="1685"/>
              <a:ext cx="206" cy="198"/>
            </a:xfrm>
            <a:prstGeom prst="ellipse">
              <a:avLst/>
            </a:prstGeom>
            <a:solidFill>
              <a:srgbClr val="FFFFFF"/>
            </a:solidFill>
            <a:ln w="9525">
              <a:solidFill>
                <a:srgbClr val="000000"/>
              </a:solidFill>
              <a:round/>
              <a:headEnd/>
              <a:tailEnd/>
            </a:ln>
          </p:spPr>
          <p:txBody>
            <a:bodyPr/>
            <a:lstStyle/>
            <a:p>
              <a:endParaRPr lang="zh-CN" altLang="zh-CN"/>
            </a:p>
          </p:txBody>
        </p:sp>
        <p:sp>
          <p:nvSpPr>
            <p:cNvPr id="2061" name="Oval 11"/>
            <p:cNvSpPr>
              <a:spLocks noChangeArrowheads="1"/>
            </p:cNvSpPr>
            <p:nvPr/>
          </p:nvSpPr>
          <p:spPr bwMode="auto">
            <a:xfrm>
              <a:off x="2649" y="1674"/>
              <a:ext cx="206" cy="199"/>
            </a:xfrm>
            <a:prstGeom prst="ellipse">
              <a:avLst/>
            </a:prstGeom>
            <a:solidFill>
              <a:srgbClr val="FF9900"/>
            </a:solidFill>
            <a:ln w="9525">
              <a:solidFill>
                <a:srgbClr val="000000"/>
              </a:solidFill>
              <a:round/>
              <a:headEnd/>
              <a:tailEnd/>
            </a:ln>
          </p:spPr>
          <p:txBody>
            <a:bodyPr/>
            <a:lstStyle/>
            <a:p>
              <a:endParaRPr lang="zh-CN" altLang="zh-CN"/>
            </a:p>
          </p:txBody>
        </p:sp>
        <p:sp>
          <p:nvSpPr>
            <p:cNvPr id="2062" name="Oval 12"/>
            <p:cNvSpPr>
              <a:spLocks noChangeArrowheads="1"/>
            </p:cNvSpPr>
            <p:nvPr/>
          </p:nvSpPr>
          <p:spPr bwMode="auto">
            <a:xfrm>
              <a:off x="2953" y="1674"/>
              <a:ext cx="206" cy="199"/>
            </a:xfrm>
            <a:prstGeom prst="ellipse">
              <a:avLst/>
            </a:prstGeom>
            <a:solidFill>
              <a:srgbClr val="FFFFFF"/>
            </a:solidFill>
            <a:ln w="9525">
              <a:solidFill>
                <a:srgbClr val="000000"/>
              </a:solidFill>
              <a:round/>
              <a:headEnd/>
              <a:tailEnd/>
            </a:ln>
          </p:spPr>
          <p:txBody>
            <a:bodyPr/>
            <a:lstStyle/>
            <a:p>
              <a:endParaRPr lang="zh-CN" altLang="zh-CN"/>
            </a:p>
          </p:txBody>
        </p:sp>
        <p:sp>
          <p:nvSpPr>
            <p:cNvPr id="2063" name="Oval 13"/>
            <p:cNvSpPr>
              <a:spLocks noChangeArrowheads="1"/>
            </p:cNvSpPr>
            <p:nvPr/>
          </p:nvSpPr>
          <p:spPr bwMode="auto">
            <a:xfrm>
              <a:off x="4068" y="1674"/>
              <a:ext cx="206" cy="199"/>
            </a:xfrm>
            <a:prstGeom prst="ellipse">
              <a:avLst/>
            </a:prstGeom>
            <a:solidFill>
              <a:srgbClr val="FFFFFF"/>
            </a:solidFill>
            <a:ln w="9525">
              <a:solidFill>
                <a:srgbClr val="000000"/>
              </a:solidFill>
              <a:round/>
              <a:headEnd/>
              <a:tailEnd/>
            </a:ln>
          </p:spPr>
          <p:txBody>
            <a:bodyPr/>
            <a:lstStyle/>
            <a:p>
              <a:endParaRPr lang="zh-CN" altLang="zh-CN"/>
            </a:p>
          </p:txBody>
        </p:sp>
        <p:sp>
          <p:nvSpPr>
            <p:cNvPr id="2064" name="Line 14"/>
            <p:cNvSpPr>
              <a:spLocks noChangeShapeType="1"/>
            </p:cNvSpPr>
            <p:nvPr/>
          </p:nvSpPr>
          <p:spPr bwMode="auto">
            <a:xfrm>
              <a:off x="1747" y="1392"/>
              <a:ext cx="87" cy="274"/>
            </a:xfrm>
            <a:prstGeom prst="line">
              <a:avLst/>
            </a:prstGeom>
            <a:noFill/>
            <a:ln w="158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65" name="Line 16"/>
            <p:cNvSpPr>
              <a:spLocks noChangeShapeType="1"/>
            </p:cNvSpPr>
            <p:nvPr/>
          </p:nvSpPr>
          <p:spPr bwMode="auto">
            <a:xfrm>
              <a:off x="1464" y="1771"/>
              <a:ext cx="328" cy="0"/>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6" name="Line 17"/>
            <p:cNvSpPr>
              <a:spLocks noChangeShapeType="1"/>
            </p:cNvSpPr>
            <p:nvPr/>
          </p:nvSpPr>
          <p:spPr bwMode="auto">
            <a:xfrm>
              <a:off x="3211" y="1781"/>
              <a:ext cx="787" cy="0"/>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7" name="Text Box 18"/>
            <p:cNvSpPr txBox="1">
              <a:spLocks noChangeArrowheads="1"/>
            </p:cNvSpPr>
            <p:nvPr/>
          </p:nvSpPr>
          <p:spPr bwMode="auto">
            <a:xfrm>
              <a:off x="2960" y="2076"/>
              <a:ext cx="256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zh-CN" altLang="en-US" b="1" dirty="0" smtClean="0">
                  <a:solidFill>
                    <a:srgbClr val="0000FF"/>
                  </a:solidFill>
                </a:rPr>
                <a:t>为元素</a:t>
              </a:r>
              <a:r>
                <a:rPr kumimoji="0" lang="en-US" altLang="zh-CN" b="1" i="1" dirty="0" smtClean="0">
                  <a:solidFill>
                    <a:srgbClr val="0000FF"/>
                  </a:solidFill>
                </a:rPr>
                <a:t>x</a:t>
              </a:r>
              <a:r>
                <a:rPr kumimoji="0" lang="zh-CN" altLang="en-US" b="1" dirty="0" smtClean="0">
                  <a:solidFill>
                    <a:srgbClr val="0000FF"/>
                  </a:solidFill>
                </a:rPr>
                <a:t>找到合适的位置，在最坏情况下要比较</a:t>
              </a:r>
              <a:r>
                <a:rPr kumimoji="0" lang="en-US" altLang="zh-CN" b="1" i="1" dirty="0" err="1" smtClean="0">
                  <a:solidFill>
                    <a:srgbClr val="0000FF"/>
                  </a:solidFill>
                </a:rPr>
                <a:t>i</a:t>
              </a:r>
              <a:r>
                <a:rPr kumimoji="0" lang="zh-CN" altLang="en-US" b="1" dirty="0" smtClean="0">
                  <a:solidFill>
                    <a:srgbClr val="0000FF"/>
                  </a:solidFill>
                </a:rPr>
                <a:t>次。</a:t>
              </a:r>
              <a:endParaRPr kumimoji="0" lang="en-US" altLang="zh-CN" b="1" dirty="0">
                <a:solidFill>
                  <a:srgbClr val="0000FF"/>
                </a:solidFill>
              </a:endParaRPr>
            </a:p>
          </p:txBody>
        </p:sp>
        <p:sp>
          <p:nvSpPr>
            <p:cNvPr id="2068" name="Line 19"/>
            <p:cNvSpPr>
              <a:spLocks noChangeShapeType="1"/>
            </p:cNvSpPr>
            <p:nvPr/>
          </p:nvSpPr>
          <p:spPr bwMode="auto">
            <a:xfrm flipH="1" flipV="1">
              <a:off x="2774" y="1781"/>
              <a:ext cx="274" cy="358"/>
            </a:xfrm>
            <a:prstGeom prst="line">
              <a:avLst/>
            </a:prstGeom>
            <a:noFill/>
            <a:ln w="158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69" name="Freeform 20"/>
            <p:cNvSpPr>
              <a:spLocks/>
            </p:cNvSpPr>
            <p:nvPr/>
          </p:nvSpPr>
          <p:spPr bwMode="auto">
            <a:xfrm>
              <a:off x="2162" y="1908"/>
              <a:ext cx="556" cy="338"/>
            </a:xfrm>
            <a:custGeom>
              <a:avLst/>
              <a:gdLst>
                <a:gd name="T0" fmla="*/ 750 w 763"/>
                <a:gd name="T1" fmla="*/ 15 h 482"/>
                <a:gd name="T2" fmla="*/ 736 w 763"/>
                <a:gd name="T3" fmla="*/ 255 h 482"/>
                <a:gd name="T4" fmla="*/ 586 w 763"/>
                <a:gd name="T5" fmla="*/ 450 h 482"/>
                <a:gd name="T6" fmla="*/ 331 w 763"/>
                <a:gd name="T7" fmla="*/ 450 h 482"/>
                <a:gd name="T8" fmla="*/ 166 w 763"/>
                <a:gd name="T9" fmla="*/ 300 h 482"/>
                <a:gd name="T10" fmla="*/ 0 w 763"/>
                <a:gd name="T11" fmla="*/ 0 h 482"/>
                <a:gd name="T12" fmla="*/ 0 60000 65536"/>
                <a:gd name="T13" fmla="*/ 0 60000 65536"/>
                <a:gd name="T14" fmla="*/ 0 60000 65536"/>
                <a:gd name="T15" fmla="*/ 0 60000 65536"/>
                <a:gd name="T16" fmla="*/ 0 60000 65536"/>
                <a:gd name="T17" fmla="*/ 0 60000 65536"/>
                <a:gd name="T18" fmla="*/ 0 w 763"/>
                <a:gd name="T19" fmla="*/ 0 h 482"/>
                <a:gd name="T20" fmla="*/ 763 w 763"/>
                <a:gd name="T21" fmla="*/ 482 h 482"/>
              </a:gdLst>
              <a:ahLst/>
              <a:cxnLst>
                <a:cxn ang="T12">
                  <a:pos x="T0" y="T1"/>
                </a:cxn>
                <a:cxn ang="T13">
                  <a:pos x="T2" y="T3"/>
                </a:cxn>
                <a:cxn ang="T14">
                  <a:pos x="T4" y="T5"/>
                </a:cxn>
                <a:cxn ang="T15">
                  <a:pos x="T6" y="T7"/>
                </a:cxn>
                <a:cxn ang="T16">
                  <a:pos x="T8" y="T9"/>
                </a:cxn>
                <a:cxn ang="T17">
                  <a:pos x="T10" y="T11"/>
                </a:cxn>
              </a:cxnLst>
              <a:rect l="T18" t="T19" r="T20" b="T21"/>
              <a:pathLst>
                <a:path w="763" h="482">
                  <a:moveTo>
                    <a:pt x="750" y="15"/>
                  </a:moveTo>
                  <a:cubicBezTo>
                    <a:pt x="753" y="100"/>
                    <a:pt x="763" y="183"/>
                    <a:pt x="736" y="255"/>
                  </a:cubicBezTo>
                  <a:cubicBezTo>
                    <a:pt x="709" y="327"/>
                    <a:pt x="653" y="418"/>
                    <a:pt x="586" y="450"/>
                  </a:cubicBezTo>
                  <a:cubicBezTo>
                    <a:pt x="519" y="482"/>
                    <a:pt x="401" y="475"/>
                    <a:pt x="331" y="450"/>
                  </a:cubicBezTo>
                  <a:cubicBezTo>
                    <a:pt x="261" y="425"/>
                    <a:pt x="221" y="375"/>
                    <a:pt x="166" y="300"/>
                  </a:cubicBezTo>
                  <a:cubicBezTo>
                    <a:pt x="111" y="225"/>
                    <a:pt x="28" y="50"/>
                    <a:pt x="0" y="0"/>
                  </a:cubicBezTo>
                </a:path>
              </a:pathLst>
            </a:custGeom>
            <a:noFill/>
            <a:ln w="19050" cap="flat"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0" name="Line 21"/>
            <p:cNvSpPr>
              <a:spLocks noChangeShapeType="1"/>
            </p:cNvSpPr>
            <p:nvPr/>
          </p:nvSpPr>
          <p:spPr bwMode="auto">
            <a:xfrm flipH="1" flipV="1">
              <a:off x="2162" y="1908"/>
              <a:ext cx="44" cy="8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1" name="Text Box 22"/>
            <p:cNvSpPr txBox="1">
              <a:spLocks noChangeArrowheads="1"/>
            </p:cNvSpPr>
            <p:nvPr/>
          </p:nvSpPr>
          <p:spPr bwMode="auto">
            <a:xfrm>
              <a:off x="1392" y="1152"/>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009900"/>
                  </a:solidFill>
                </a:rPr>
                <a:t>Sorted </a:t>
              </a:r>
              <a:r>
                <a:rPr lang="en-US" altLang="zh-CN" sz="2000"/>
                <a:t>(</a:t>
              </a:r>
              <a:r>
                <a:rPr lang="en-US" altLang="zh-CN" sz="2000" i="1"/>
                <a:t>i</a:t>
              </a:r>
              <a:r>
                <a:rPr lang="en-US" altLang="zh-CN" sz="2000"/>
                <a:t> entries)</a:t>
              </a:r>
            </a:p>
          </p:txBody>
        </p:sp>
        <p:sp>
          <p:nvSpPr>
            <p:cNvPr id="2072" name="Text Box 23"/>
            <p:cNvSpPr txBox="1">
              <a:spLocks noChangeArrowheads="1"/>
            </p:cNvSpPr>
            <p:nvPr/>
          </p:nvSpPr>
          <p:spPr bwMode="auto">
            <a:xfrm>
              <a:off x="2640" y="163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solidFill>
                    <a:srgbClr val="3333FF"/>
                  </a:solidFill>
                </a:rPr>
                <a:t>x</a:t>
              </a:r>
            </a:p>
          </p:txBody>
        </p:sp>
      </p:grpSp>
      <p:graphicFrame>
        <p:nvGraphicFramePr>
          <p:cNvPr id="2050" name="Object 24"/>
          <p:cNvGraphicFramePr>
            <a:graphicFrameLocks noChangeAspect="1"/>
          </p:cNvGraphicFramePr>
          <p:nvPr>
            <p:extLst>
              <p:ext uri="{D42A27DB-BD31-4B8C-83A1-F6EECF244321}">
                <p14:modId xmlns:p14="http://schemas.microsoft.com/office/powerpoint/2010/main" val="2338189770"/>
              </p:ext>
            </p:extLst>
          </p:nvPr>
        </p:nvGraphicFramePr>
        <p:xfrm>
          <a:off x="3581127" y="5013176"/>
          <a:ext cx="2359025" cy="990600"/>
        </p:xfrm>
        <a:graphic>
          <a:graphicData uri="http://schemas.openxmlformats.org/presentationml/2006/ole">
            <mc:AlternateContent xmlns:mc="http://schemas.openxmlformats.org/markup-compatibility/2006">
              <mc:Choice xmlns:v="urn:schemas-microsoft-com:vml" Requires="v">
                <p:oleObj spid="_x0000_s11287" name="Equation" r:id="rId4" imgW="1231560" imgH="444240" progId="Equation.3">
                  <p:embed/>
                </p:oleObj>
              </mc:Choice>
              <mc:Fallback>
                <p:oleObj name="Equation" r:id="rId4" imgW="123156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127" y="5013176"/>
                        <a:ext cx="235902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1645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smtClean="0"/>
              <a:t>平均行为</a:t>
            </a:r>
            <a:endParaRPr lang="en-US" altLang="zh-CN" dirty="0" smtClean="0"/>
          </a:p>
        </p:txBody>
      </p:sp>
      <p:sp>
        <p:nvSpPr>
          <p:cNvPr id="25603" name="Rectangle 3"/>
          <p:cNvSpPr>
            <a:spLocks noGrp="1" noChangeArrowheads="1"/>
          </p:cNvSpPr>
          <p:nvPr>
            <p:ph type="body" idx="1"/>
          </p:nvPr>
        </p:nvSpPr>
        <p:spPr/>
        <p:txBody>
          <a:bodyPr>
            <a:normAutofit/>
          </a:bodyPr>
          <a:lstStyle/>
          <a:p>
            <a:pPr eaLnBrk="1" hangingPunct="1">
              <a:buFont typeface="Wingdings" pitchFamily="2" charset="2"/>
              <a:buNone/>
            </a:pPr>
            <a:r>
              <a:rPr lang="zh-CN" altLang="en-US" sz="2800" dirty="0" smtClean="0"/>
              <a:t> </a:t>
            </a:r>
          </a:p>
          <a:p>
            <a:pPr eaLnBrk="1" hangingPunct="1">
              <a:buFont typeface="Wingdings" pitchFamily="2" charset="2"/>
              <a:buNone/>
            </a:pPr>
            <a:endParaRPr lang="zh-CN" altLang="en-US" sz="2800" dirty="0" smtClean="0"/>
          </a:p>
          <a:p>
            <a:pPr eaLnBrk="1" hangingPunct="1">
              <a:buFont typeface="Wingdings" pitchFamily="2" charset="2"/>
              <a:buNone/>
            </a:pPr>
            <a:endParaRPr lang="zh-CN" altLang="en-US" sz="2800" dirty="0" smtClean="0"/>
          </a:p>
          <a:p>
            <a:pPr eaLnBrk="1" hangingPunct="1">
              <a:buFont typeface="Wingdings" pitchFamily="2" charset="2"/>
              <a:buNone/>
            </a:pPr>
            <a:endParaRPr lang="zh-CN" altLang="en-US" sz="2800" dirty="0" smtClean="0"/>
          </a:p>
          <a:p>
            <a:pPr eaLnBrk="1" hangingPunct="1">
              <a:buFont typeface="Wingdings" pitchFamily="2" charset="2"/>
              <a:buNone/>
            </a:pPr>
            <a:endParaRPr lang="en-US" altLang="zh-CN" sz="2800" dirty="0" smtClean="0"/>
          </a:p>
          <a:p>
            <a:pPr eaLnBrk="1" hangingPunct="1">
              <a:buFont typeface="Wingdings" pitchFamily="2" charset="2"/>
              <a:buNone/>
            </a:pPr>
            <a:endParaRPr lang="zh-CN" altLang="en-US" sz="2800" dirty="0" smtClean="0"/>
          </a:p>
          <a:p>
            <a:pPr eaLnBrk="1" hangingPunct="1"/>
            <a:r>
              <a:rPr lang="zh-CN" altLang="en-US" sz="2400" dirty="0" smtClean="0"/>
              <a:t>假设：</a:t>
            </a:r>
            <a:endParaRPr lang="en-US" altLang="zh-CN" sz="2400" dirty="0" smtClean="0"/>
          </a:p>
          <a:p>
            <a:pPr lvl="1" eaLnBrk="1" hangingPunct="1"/>
            <a:r>
              <a:rPr lang="zh-CN" altLang="en-US" sz="2000" dirty="0" smtClean="0"/>
              <a:t>输入序列中的各种排列方式概率相同。</a:t>
            </a:r>
            <a:endParaRPr lang="en-US" altLang="zh-CN" sz="2000" dirty="0" smtClean="0"/>
          </a:p>
          <a:p>
            <a:pPr lvl="1" eaLnBrk="1" hangingPunct="1"/>
            <a:r>
              <a:rPr lang="zh-CN" altLang="en-US" sz="2000" dirty="0" smtClean="0"/>
              <a:t>同一个关键字只有一个入口点。</a:t>
            </a:r>
            <a:endParaRPr lang="en-US" altLang="zh-CN" sz="2000" dirty="0" smtClean="0"/>
          </a:p>
          <a:p>
            <a:pPr algn="ctr" eaLnBrk="1" hangingPunct="1">
              <a:buFont typeface="Wingdings" pitchFamily="2" charset="2"/>
              <a:buNone/>
            </a:pPr>
            <a:r>
              <a:rPr lang="zh-CN" altLang="en-US" sz="1800" i="1" dirty="0" smtClean="0">
                <a:solidFill>
                  <a:schemeClr val="tx2"/>
                </a:solidFill>
              </a:rPr>
              <a:t>注意：对于第</a:t>
            </a:r>
            <a:r>
              <a:rPr lang="en-US" altLang="zh-CN" sz="1800" i="1" dirty="0" smtClean="0">
                <a:solidFill>
                  <a:schemeClr val="tx2"/>
                </a:solidFill>
              </a:rPr>
              <a:t>(i+1)</a:t>
            </a:r>
            <a:r>
              <a:rPr lang="zh-CN" altLang="en-US" sz="1800" i="1" dirty="0" smtClean="0">
                <a:solidFill>
                  <a:schemeClr val="tx2"/>
                </a:solidFill>
              </a:rPr>
              <a:t>空位，即最左边的空位，只需要</a:t>
            </a:r>
            <a:r>
              <a:rPr lang="en-US" altLang="zh-CN" sz="1800" i="1" dirty="0" err="1" smtClean="0">
                <a:solidFill>
                  <a:schemeClr val="tx2"/>
                </a:solidFill>
              </a:rPr>
              <a:t>i</a:t>
            </a:r>
            <a:r>
              <a:rPr lang="zh-CN" altLang="en-US" sz="1800" i="1" dirty="0" smtClean="0">
                <a:solidFill>
                  <a:schemeClr val="tx2"/>
                </a:solidFill>
              </a:rPr>
              <a:t>次比较即可。</a:t>
            </a:r>
            <a:endParaRPr lang="en-US" altLang="zh-CN" sz="1800" dirty="0" smtClean="0"/>
          </a:p>
        </p:txBody>
      </p:sp>
      <p:sp>
        <p:nvSpPr>
          <p:cNvPr id="25604" name="Rectangle 5"/>
          <p:cNvSpPr>
            <a:spLocks noChangeArrowheads="1"/>
          </p:cNvSpPr>
          <p:nvPr/>
        </p:nvSpPr>
        <p:spPr bwMode="auto">
          <a:xfrm>
            <a:off x="4157663" y="2527300"/>
            <a:ext cx="3314700" cy="584200"/>
          </a:xfrm>
          <a:prstGeom prst="rect">
            <a:avLst/>
          </a:prstGeom>
          <a:solidFill>
            <a:srgbClr val="C0C0C0"/>
          </a:solidFill>
          <a:ln w="9525">
            <a:solidFill>
              <a:srgbClr val="000000"/>
            </a:solidFill>
            <a:miter lim="800000"/>
            <a:headEnd/>
            <a:tailEnd/>
          </a:ln>
        </p:spPr>
        <p:txBody>
          <a:bodyPr/>
          <a:lstStyle/>
          <a:p>
            <a:endParaRPr lang="zh-CN" altLang="zh-CN"/>
          </a:p>
        </p:txBody>
      </p:sp>
      <p:sp>
        <p:nvSpPr>
          <p:cNvPr id="25605" name="Rectangle 6"/>
          <p:cNvSpPr>
            <a:spLocks noChangeArrowheads="1"/>
          </p:cNvSpPr>
          <p:nvPr/>
        </p:nvSpPr>
        <p:spPr bwMode="auto">
          <a:xfrm>
            <a:off x="1752600" y="2527300"/>
            <a:ext cx="2201863" cy="584200"/>
          </a:xfrm>
          <a:prstGeom prst="rect">
            <a:avLst/>
          </a:prstGeom>
          <a:solidFill>
            <a:srgbClr val="CCFFCC"/>
          </a:solidFill>
          <a:ln w="9525">
            <a:solidFill>
              <a:srgbClr val="000000"/>
            </a:solidFill>
            <a:miter lim="800000"/>
            <a:headEnd/>
            <a:tailEnd/>
          </a:ln>
        </p:spPr>
        <p:txBody>
          <a:bodyPr/>
          <a:lstStyle/>
          <a:p>
            <a:endParaRPr lang="zh-CN" altLang="zh-CN"/>
          </a:p>
        </p:txBody>
      </p:sp>
      <p:sp>
        <p:nvSpPr>
          <p:cNvPr id="25606" name="Oval 7"/>
          <p:cNvSpPr>
            <a:spLocks noChangeArrowheads="1"/>
          </p:cNvSpPr>
          <p:nvPr/>
        </p:nvSpPr>
        <p:spPr bwMode="auto">
          <a:xfrm>
            <a:off x="1860550" y="2674938"/>
            <a:ext cx="328613" cy="314325"/>
          </a:xfrm>
          <a:prstGeom prst="ellipse">
            <a:avLst/>
          </a:prstGeom>
          <a:solidFill>
            <a:srgbClr val="FFFFFF"/>
          </a:solidFill>
          <a:ln w="9525">
            <a:solidFill>
              <a:srgbClr val="000000"/>
            </a:solidFill>
            <a:round/>
            <a:headEnd/>
            <a:tailEnd/>
          </a:ln>
        </p:spPr>
        <p:txBody>
          <a:bodyPr/>
          <a:lstStyle/>
          <a:p>
            <a:endParaRPr lang="zh-CN" altLang="zh-CN"/>
          </a:p>
        </p:txBody>
      </p:sp>
      <p:sp>
        <p:nvSpPr>
          <p:cNvPr id="25607" name="Oval 8"/>
          <p:cNvSpPr>
            <a:spLocks noChangeArrowheads="1"/>
          </p:cNvSpPr>
          <p:nvPr/>
        </p:nvSpPr>
        <p:spPr bwMode="auto">
          <a:xfrm>
            <a:off x="7011988" y="2657475"/>
            <a:ext cx="328612" cy="315913"/>
          </a:xfrm>
          <a:prstGeom prst="ellipse">
            <a:avLst/>
          </a:prstGeom>
          <a:solidFill>
            <a:srgbClr val="FFFFFF"/>
          </a:solidFill>
          <a:ln w="9525">
            <a:solidFill>
              <a:srgbClr val="000000"/>
            </a:solidFill>
            <a:round/>
            <a:headEnd/>
            <a:tailEnd/>
          </a:ln>
        </p:spPr>
        <p:txBody>
          <a:bodyPr/>
          <a:lstStyle/>
          <a:p>
            <a:endParaRPr lang="zh-CN" altLang="zh-CN"/>
          </a:p>
        </p:txBody>
      </p:sp>
      <p:sp>
        <p:nvSpPr>
          <p:cNvPr id="25608" name="Oval 9"/>
          <p:cNvSpPr>
            <a:spLocks noChangeArrowheads="1"/>
          </p:cNvSpPr>
          <p:nvPr/>
        </p:nvSpPr>
        <p:spPr bwMode="auto">
          <a:xfrm>
            <a:off x="3057525" y="2657475"/>
            <a:ext cx="327025" cy="315913"/>
          </a:xfrm>
          <a:prstGeom prst="ellipse">
            <a:avLst/>
          </a:prstGeom>
          <a:solidFill>
            <a:srgbClr val="FFFFFF"/>
          </a:solidFill>
          <a:ln w="9525">
            <a:solidFill>
              <a:srgbClr val="000000"/>
            </a:solidFill>
            <a:round/>
            <a:headEnd/>
            <a:tailEnd/>
          </a:ln>
        </p:spPr>
        <p:txBody>
          <a:bodyPr/>
          <a:lstStyle/>
          <a:p>
            <a:endParaRPr lang="zh-CN" altLang="zh-CN"/>
          </a:p>
        </p:txBody>
      </p:sp>
      <p:sp>
        <p:nvSpPr>
          <p:cNvPr id="25609" name="Oval 10"/>
          <p:cNvSpPr>
            <a:spLocks noChangeArrowheads="1"/>
          </p:cNvSpPr>
          <p:nvPr/>
        </p:nvSpPr>
        <p:spPr bwMode="auto">
          <a:xfrm>
            <a:off x="3527425" y="2674938"/>
            <a:ext cx="327025" cy="314325"/>
          </a:xfrm>
          <a:prstGeom prst="ellipse">
            <a:avLst/>
          </a:prstGeom>
          <a:solidFill>
            <a:srgbClr val="FFFFFF"/>
          </a:solidFill>
          <a:ln w="9525">
            <a:solidFill>
              <a:srgbClr val="000000"/>
            </a:solidFill>
            <a:round/>
            <a:headEnd/>
            <a:tailEnd/>
          </a:ln>
        </p:spPr>
        <p:txBody>
          <a:bodyPr/>
          <a:lstStyle/>
          <a:p>
            <a:endParaRPr lang="zh-CN" altLang="zh-CN"/>
          </a:p>
        </p:txBody>
      </p:sp>
      <p:sp>
        <p:nvSpPr>
          <p:cNvPr id="25610" name="Oval 11"/>
          <p:cNvSpPr>
            <a:spLocks noChangeArrowheads="1"/>
          </p:cNvSpPr>
          <p:nvPr/>
        </p:nvSpPr>
        <p:spPr bwMode="auto">
          <a:xfrm>
            <a:off x="4205288" y="2657475"/>
            <a:ext cx="327025" cy="315913"/>
          </a:xfrm>
          <a:prstGeom prst="ellipse">
            <a:avLst/>
          </a:prstGeom>
          <a:solidFill>
            <a:srgbClr val="FF9900"/>
          </a:solidFill>
          <a:ln w="9525">
            <a:solidFill>
              <a:srgbClr val="000000"/>
            </a:solidFill>
            <a:round/>
            <a:headEnd/>
            <a:tailEnd/>
          </a:ln>
        </p:spPr>
        <p:txBody>
          <a:bodyPr/>
          <a:lstStyle/>
          <a:p>
            <a:endParaRPr lang="zh-CN" altLang="zh-CN"/>
          </a:p>
        </p:txBody>
      </p:sp>
      <p:sp>
        <p:nvSpPr>
          <p:cNvPr id="25611" name="Oval 12"/>
          <p:cNvSpPr>
            <a:spLocks noChangeArrowheads="1"/>
          </p:cNvSpPr>
          <p:nvPr/>
        </p:nvSpPr>
        <p:spPr bwMode="auto">
          <a:xfrm>
            <a:off x="4687888" y="2657475"/>
            <a:ext cx="327025" cy="315913"/>
          </a:xfrm>
          <a:prstGeom prst="ellipse">
            <a:avLst/>
          </a:prstGeom>
          <a:solidFill>
            <a:srgbClr val="FFFFFF"/>
          </a:solidFill>
          <a:ln w="9525">
            <a:solidFill>
              <a:srgbClr val="000000"/>
            </a:solidFill>
            <a:round/>
            <a:headEnd/>
            <a:tailEnd/>
          </a:ln>
        </p:spPr>
        <p:txBody>
          <a:bodyPr/>
          <a:lstStyle/>
          <a:p>
            <a:endParaRPr lang="zh-CN" altLang="zh-CN"/>
          </a:p>
        </p:txBody>
      </p:sp>
      <p:sp>
        <p:nvSpPr>
          <p:cNvPr id="25612" name="Oval 13"/>
          <p:cNvSpPr>
            <a:spLocks noChangeArrowheads="1"/>
          </p:cNvSpPr>
          <p:nvPr/>
        </p:nvSpPr>
        <p:spPr bwMode="auto">
          <a:xfrm>
            <a:off x="6457950" y="2657475"/>
            <a:ext cx="327025" cy="315913"/>
          </a:xfrm>
          <a:prstGeom prst="ellipse">
            <a:avLst/>
          </a:prstGeom>
          <a:solidFill>
            <a:srgbClr val="FFFFFF"/>
          </a:solidFill>
          <a:ln w="9525">
            <a:solidFill>
              <a:srgbClr val="000000"/>
            </a:solidFill>
            <a:round/>
            <a:headEnd/>
            <a:tailEnd/>
          </a:ln>
        </p:spPr>
        <p:txBody>
          <a:bodyPr/>
          <a:lstStyle/>
          <a:p>
            <a:endParaRPr lang="zh-CN" altLang="zh-CN"/>
          </a:p>
        </p:txBody>
      </p:sp>
      <p:sp>
        <p:nvSpPr>
          <p:cNvPr id="25613" name="Line 14"/>
          <p:cNvSpPr>
            <a:spLocks noChangeShapeType="1"/>
          </p:cNvSpPr>
          <p:nvPr/>
        </p:nvSpPr>
        <p:spPr bwMode="auto">
          <a:xfrm>
            <a:off x="2773363" y="2209800"/>
            <a:ext cx="138112" cy="434975"/>
          </a:xfrm>
          <a:prstGeom prst="line">
            <a:avLst/>
          </a:prstGeom>
          <a:noFill/>
          <a:ln w="158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5614" name="Line 15"/>
          <p:cNvSpPr>
            <a:spLocks noChangeShapeType="1"/>
          </p:cNvSpPr>
          <p:nvPr/>
        </p:nvSpPr>
        <p:spPr bwMode="auto">
          <a:xfrm>
            <a:off x="2324100" y="2811463"/>
            <a:ext cx="520700" cy="0"/>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5" name="Line 16"/>
          <p:cNvSpPr>
            <a:spLocks noChangeShapeType="1"/>
          </p:cNvSpPr>
          <p:nvPr/>
        </p:nvSpPr>
        <p:spPr bwMode="auto">
          <a:xfrm>
            <a:off x="5097463" y="2827338"/>
            <a:ext cx="1249362" cy="0"/>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6" name="Text Box 17"/>
          <p:cNvSpPr txBox="1">
            <a:spLocks noChangeArrowheads="1"/>
          </p:cNvSpPr>
          <p:nvPr/>
        </p:nvSpPr>
        <p:spPr bwMode="auto">
          <a:xfrm>
            <a:off x="1142999" y="3581400"/>
            <a:ext cx="6329364" cy="819150"/>
          </a:xfrm>
          <a:prstGeom prst="rect">
            <a:avLst/>
          </a:prstGeom>
          <a:solidFill>
            <a:srgbClr val="FFCC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96000"/>
              </a:lnSpc>
            </a:pPr>
            <a:r>
              <a:rPr kumimoji="0" lang="en-US" altLang="zh-CN" b="1" i="1" dirty="0">
                <a:solidFill>
                  <a:srgbClr val="0000FF"/>
                </a:solidFill>
              </a:rPr>
              <a:t>x</a:t>
            </a:r>
            <a:r>
              <a:rPr kumimoji="0" lang="en-US" altLang="zh-CN" b="1" dirty="0">
                <a:solidFill>
                  <a:srgbClr val="0000FF"/>
                </a:solidFill>
              </a:rPr>
              <a:t> </a:t>
            </a:r>
            <a:r>
              <a:rPr kumimoji="0" lang="zh-CN" altLang="en-US" b="1" dirty="0">
                <a:solidFill>
                  <a:srgbClr val="0000FF"/>
                </a:solidFill>
              </a:rPr>
              <a:t>可能出现</a:t>
            </a:r>
            <a:r>
              <a:rPr kumimoji="0" lang="zh-CN" altLang="en-US" b="1" dirty="0" smtClean="0">
                <a:solidFill>
                  <a:srgbClr val="0000FF"/>
                </a:solidFill>
              </a:rPr>
              <a:t>在</a:t>
            </a:r>
            <a:r>
              <a:rPr kumimoji="0" lang="en-US" altLang="zh-CN" b="1" dirty="0" smtClean="0">
                <a:solidFill>
                  <a:srgbClr val="0000FF"/>
                </a:solidFill>
              </a:rPr>
              <a:t>(</a:t>
            </a:r>
            <a:r>
              <a:rPr kumimoji="0" lang="en-US" altLang="zh-CN" b="1" i="1" dirty="0" smtClean="0">
                <a:solidFill>
                  <a:srgbClr val="0000FF"/>
                </a:solidFill>
              </a:rPr>
              <a:t>i</a:t>
            </a:r>
            <a:r>
              <a:rPr kumimoji="0" lang="en-US" altLang="zh-CN" b="1" dirty="0" smtClean="0">
                <a:solidFill>
                  <a:srgbClr val="0000FF"/>
                </a:solidFill>
              </a:rPr>
              <a:t>+1)</a:t>
            </a:r>
            <a:r>
              <a:rPr kumimoji="0" lang="zh-CN" altLang="en-US" b="1" dirty="0" smtClean="0">
                <a:solidFill>
                  <a:srgbClr val="0000FF"/>
                </a:solidFill>
              </a:rPr>
              <a:t>的空位中的任何一个，并且可以认为在任何一个空位的概率是相同的。</a:t>
            </a:r>
            <a:endParaRPr kumimoji="0" lang="en-US" altLang="zh-CN" b="1" dirty="0">
              <a:solidFill>
                <a:srgbClr val="0000FF"/>
              </a:solidFill>
            </a:endParaRPr>
          </a:p>
        </p:txBody>
      </p:sp>
      <p:sp>
        <p:nvSpPr>
          <p:cNvPr id="25617" name="Text Box 21"/>
          <p:cNvSpPr txBox="1">
            <a:spLocks noChangeArrowheads="1"/>
          </p:cNvSpPr>
          <p:nvPr/>
        </p:nvSpPr>
        <p:spPr bwMode="auto">
          <a:xfrm>
            <a:off x="2209800" y="182880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009900"/>
                </a:solidFill>
              </a:rPr>
              <a:t>Sorted </a:t>
            </a:r>
            <a:r>
              <a:rPr lang="en-US" altLang="zh-CN" sz="2000"/>
              <a:t>(</a:t>
            </a:r>
            <a:r>
              <a:rPr lang="en-US" altLang="zh-CN" sz="2000" i="1"/>
              <a:t>i</a:t>
            </a:r>
            <a:r>
              <a:rPr lang="en-US" altLang="zh-CN" sz="2000"/>
              <a:t> entries)</a:t>
            </a:r>
          </a:p>
        </p:txBody>
      </p:sp>
      <p:sp>
        <p:nvSpPr>
          <p:cNvPr id="25618" name="Text Box 22"/>
          <p:cNvSpPr txBox="1">
            <a:spLocks noChangeArrowheads="1"/>
          </p:cNvSpPr>
          <p:nvPr/>
        </p:nvSpPr>
        <p:spPr bwMode="auto">
          <a:xfrm>
            <a:off x="4191000" y="25908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i="1">
                <a:solidFill>
                  <a:srgbClr val="3333FF"/>
                </a:solidFill>
              </a:rPr>
              <a:t>x</a:t>
            </a:r>
          </a:p>
        </p:txBody>
      </p:sp>
      <p:sp>
        <p:nvSpPr>
          <p:cNvPr id="25619" name="Line 23"/>
          <p:cNvSpPr>
            <a:spLocks noChangeShapeType="1"/>
          </p:cNvSpPr>
          <p:nvPr/>
        </p:nvSpPr>
        <p:spPr bwMode="auto">
          <a:xfrm flipV="1">
            <a:off x="3886200" y="2895600"/>
            <a:ext cx="0" cy="685800"/>
          </a:xfrm>
          <a:prstGeom prst="line">
            <a:avLst/>
          </a:prstGeom>
          <a:noFill/>
          <a:ln w="9525">
            <a:solidFill>
              <a:srgbClr val="FF0000"/>
            </a:solidFill>
            <a:round/>
            <a:headEnd/>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5620" name="Line 24"/>
          <p:cNvSpPr>
            <a:spLocks noChangeShapeType="1"/>
          </p:cNvSpPr>
          <p:nvPr/>
        </p:nvSpPr>
        <p:spPr bwMode="auto">
          <a:xfrm flipV="1">
            <a:off x="3429000" y="2895600"/>
            <a:ext cx="0" cy="685800"/>
          </a:xfrm>
          <a:prstGeom prst="line">
            <a:avLst/>
          </a:prstGeom>
          <a:noFill/>
          <a:ln w="9525">
            <a:solidFill>
              <a:srgbClr val="FF0000"/>
            </a:solidFill>
            <a:round/>
            <a:headEnd/>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5621" name="Line 25"/>
          <p:cNvSpPr>
            <a:spLocks noChangeShapeType="1"/>
          </p:cNvSpPr>
          <p:nvPr/>
        </p:nvSpPr>
        <p:spPr bwMode="auto">
          <a:xfrm flipV="1">
            <a:off x="2286000" y="2895600"/>
            <a:ext cx="0" cy="685800"/>
          </a:xfrm>
          <a:prstGeom prst="line">
            <a:avLst/>
          </a:prstGeom>
          <a:noFill/>
          <a:ln w="9525">
            <a:solidFill>
              <a:srgbClr val="FF0000"/>
            </a:solidFill>
            <a:round/>
            <a:headEnd/>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5622" name="Line 26"/>
          <p:cNvSpPr>
            <a:spLocks noChangeShapeType="1"/>
          </p:cNvSpPr>
          <p:nvPr/>
        </p:nvSpPr>
        <p:spPr bwMode="auto">
          <a:xfrm flipV="1">
            <a:off x="1828800" y="2895600"/>
            <a:ext cx="0" cy="685800"/>
          </a:xfrm>
          <a:prstGeom prst="line">
            <a:avLst/>
          </a:prstGeom>
          <a:noFill/>
          <a:ln w="9525">
            <a:solidFill>
              <a:srgbClr val="FF0000"/>
            </a:solidFill>
            <a:round/>
            <a:headEnd/>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5623" name="Line 27"/>
          <p:cNvSpPr>
            <a:spLocks noChangeShapeType="1"/>
          </p:cNvSpPr>
          <p:nvPr/>
        </p:nvSpPr>
        <p:spPr bwMode="auto">
          <a:xfrm flipV="1">
            <a:off x="2971800" y="2895600"/>
            <a:ext cx="0" cy="685800"/>
          </a:xfrm>
          <a:prstGeom prst="line">
            <a:avLst/>
          </a:prstGeom>
          <a:noFill/>
          <a:ln w="9525">
            <a:solidFill>
              <a:srgbClr val="FF0000"/>
            </a:solidFill>
            <a:round/>
            <a:headEnd/>
            <a:tailEnd type="stealth" w="med" len="lg"/>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61153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zh-CN" altLang="en-US" dirty="0" smtClean="0"/>
              <a:t>平均计算代价</a:t>
            </a:r>
          </a:p>
        </p:txBody>
      </p:sp>
      <p:sp>
        <p:nvSpPr>
          <p:cNvPr id="3077" name="Rectangle 3"/>
          <p:cNvSpPr>
            <a:spLocks noGrp="1" noChangeArrowheads="1"/>
          </p:cNvSpPr>
          <p:nvPr>
            <p:ph idx="1"/>
          </p:nvPr>
        </p:nvSpPr>
        <p:spPr/>
        <p:txBody>
          <a:bodyPr/>
          <a:lstStyle/>
          <a:p>
            <a:pPr eaLnBrk="1" hangingPunct="1"/>
            <a:r>
              <a:rPr lang="zh-CN" altLang="en-US" sz="2400" dirty="0" smtClean="0"/>
              <a:t>对于第</a:t>
            </a:r>
            <a:r>
              <a:rPr lang="en-US" altLang="zh-CN" sz="2400" dirty="0" err="1" smtClean="0"/>
              <a:t>i</a:t>
            </a:r>
            <a:r>
              <a:rPr lang="zh-CN" altLang="en-US" sz="2400" dirty="0" smtClean="0"/>
              <a:t>歌元素，要找到它的位置，需要进行这么多次的比较：</a:t>
            </a:r>
            <a:endParaRPr lang="en-US" altLang="zh-CN" sz="2400" dirty="0" smtClean="0"/>
          </a:p>
          <a:p>
            <a:pPr eaLnBrk="1" hangingPunct="1"/>
            <a:endParaRPr lang="en-US" altLang="zh-CN" sz="2400" dirty="0" smtClean="0"/>
          </a:p>
          <a:p>
            <a:pPr eaLnBrk="1" hangingPunct="1"/>
            <a:endParaRPr lang="en-US" altLang="zh-CN" sz="2800" dirty="0" smtClean="0"/>
          </a:p>
          <a:p>
            <a:pPr eaLnBrk="1" hangingPunct="1">
              <a:spcBef>
                <a:spcPct val="80000"/>
              </a:spcBef>
            </a:pPr>
            <a:r>
              <a:rPr lang="zh-CN" altLang="en-US" sz="2400" dirty="0" smtClean="0"/>
              <a:t>对于所有</a:t>
            </a:r>
            <a:r>
              <a:rPr lang="en-US" altLang="zh-CN" sz="2400" i="1" dirty="0" smtClean="0"/>
              <a:t>n</a:t>
            </a:r>
            <a:r>
              <a:rPr lang="en-US" altLang="zh-CN" sz="2400" dirty="0" smtClean="0"/>
              <a:t>-1 </a:t>
            </a:r>
            <a:r>
              <a:rPr lang="zh-CN" altLang="en-US" sz="2400" dirty="0" smtClean="0"/>
              <a:t>次插入。</a:t>
            </a:r>
            <a:endParaRPr lang="en-US" altLang="zh-CN" sz="2400" dirty="0" smtClean="0"/>
          </a:p>
        </p:txBody>
      </p:sp>
      <p:graphicFrame>
        <p:nvGraphicFramePr>
          <p:cNvPr id="3074" name="Object 4"/>
          <p:cNvGraphicFramePr>
            <a:graphicFrameLocks noChangeAspect="1"/>
          </p:cNvGraphicFramePr>
          <p:nvPr>
            <p:extLst>
              <p:ext uri="{D42A27DB-BD31-4B8C-83A1-F6EECF244321}">
                <p14:modId xmlns:p14="http://schemas.microsoft.com/office/powerpoint/2010/main" val="1940982568"/>
              </p:ext>
            </p:extLst>
          </p:nvPr>
        </p:nvGraphicFramePr>
        <p:xfrm>
          <a:off x="2133600" y="2325439"/>
          <a:ext cx="5257800" cy="1066800"/>
        </p:xfrm>
        <a:graphic>
          <a:graphicData uri="http://schemas.openxmlformats.org/presentationml/2006/ole">
            <mc:AlternateContent xmlns:mc="http://schemas.openxmlformats.org/markup-compatibility/2006">
              <mc:Choice xmlns:v="urn:schemas-microsoft-com:vml" Requires="v">
                <p:oleObj spid="_x0000_s12332" name="Equation" r:id="rId4" imgW="2247840" imgH="457200" progId="Equation.3">
                  <p:embed/>
                </p:oleObj>
              </mc:Choice>
              <mc:Fallback>
                <p:oleObj name="Equation" r:id="rId4" imgW="224784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325439"/>
                        <a:ext cx="52578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Text Box 5"/>
          <p:cNvSpPr txBox="1">
            <a:spLocks noChangeArrowheads="1"/>
          </p:cNvSpPr>
          <p:nvPr/>
        </p:nvSpPr>
        <p:spPr bwMode="auto">
          <a:xfrm>
            <a:off x="4648200" y="3350319"/>
            <a:ext cx="2438400" cy="366713"/>
          </a:xfrm>
          <a:prstGeom prst="rect">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800" b="1" i="1" dirty="0" smtClean="0"/>
              <a:t>最左边的空位</a:t>
            </a:r>
            <a:endParaRPr lang="en-US" altLang="zh-CN" sz="1800" b="1" i="1" dirty="0"/>
          </a:p>
        </p:txBody>
      </p:sp>
      <p:sp>
        <p:nvSpPr>
          <p:cNvPr id="3079" name="Line 6"/>
          <p:cNvSpPr>
            <a:spLocks noChangeShapeType="1"/>
          </p:cNvSpPr>
          <p:nvPr/>
        </p:nvSpPr>
        <p:spPr bwMode="auto">
          <a:xfrm flipH="1" flipV="1">
            <a:off x="4343400" y="3045519"/>
            <a:ext cx="304800" cy="3048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075" name="Object 7"/>
          <p:cNvGraphicFramePr>
            <a:graphicFrameLocks noChangeAspect="1"/>
          </p:cNvGraphicFramePr>
          <p:nvPr>
            <p:extLst>
              <p:ext uri="{D42A27DB-BD31-4B8C-83A1-F6EECF244321}">
                <p14:modId xmlns:p14="http://schemas.microsoft.com/office/powerpoint/2010/main" val="2258576536"/>
              </p:ext>
            </p:extLst>
          </p:nvPr>
        </p:nvGraphicFramePr>
        <p:xfrm>
          <a:off x="1547664" y="3991570"/>
          <a:ext cx="7488832" cy="2317750"/>
        </p:xfrm>
        <a:graphic>
          <a:graphicData uri="http://schemas.openxmlformats.org/presentationml/2006/ole">
            <mc:AlternateContent xmlns:mc="http://schemas.openxmlformats.org/markup-compatibility/2006">
              <mc:Choice xmlns:v="urn:schemas-microsoft-com:vml" Requires="v">
                <p:oleObj spid="_x0000_s12333" name="公式" r:id="rId6" imgW="2997000" imgH="914400" progId="Equation.3">
                  <p:embed/>
                </p:oleObj>
              </mc:Choice>
              <mc:Fallback>
                <p:oleObj name="公式" r:id="rId6" imgW="2997000" imgH="914400" progId="Equation.3">
                  <p:embed/>
                  <p:pic>
                    <p:nvPicPr>
                      <p:cNvPr id="0" name=""/>
                      <p:cNvPicPr>
                        <a:picLocks noChangeAspect="1" noChangeArrowheads="1"/>
                      </p:cNvPicPr>
                      <p:nvPr/>
                    </p:nvPicPr>
                    <p:blipFill>
                      <a:blip r:embed="rId7"/>
                      <a:srcRect/>
                      <a:stretch>
                        <a:fillRect/>
                      </a:stretch>
                    </p:blipFill>
                    <p:spPr bwMode="auto">
                      <a:xfrm>
                        <a:off x="1547664" y="3991570"/>
                        <a:ext cx="7488832" cy="23177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74278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渐进行为</a:t>
            </a:r>
            <a:endParaRPr lang="zh-CN" altLang="en-US" dirty="0"/>
          </a:p>
        </p:txBody>
      </p:sp>
      <p:sp>
        <p:nvSpPr>
          <p:cNvPr id="3" name="内容占位符 2"/>
          <p:cNvSpPr>
            <a:spLocks noGrp="1"/>
          </p:cNvSpPr>
          <p:nvPr>
            <p:ph idx="1"/>
          </p:nvPr>
        </p:nvSpPr>
        <p:spPr/>
        <p:txBody>
          <a:bodyPr>
            <a:normAutofit/>
          </a:bodyPr>
          <a:lstStyle/>
          <a:p>
            <a:r>
              <a:rPr lang="zh-CN" altLang="en-US" dirty="0" smtClean="0"/>
              <a:t>分析算法代价的重要手段</a:t>
            </a:r>
            <a:endParaRPr lang="en-US" altLang="zh-CN" dirty="0" smtClean="0"/>
          </a:p>
          <a:p>
            <a:r>
              <a:rPr lang="zh-CN" altLang="en-US" dirty="0" smtClean="0"/>
              <a:t>表示方式：</a:t>
            </a:r>
            <a:r>
              <a:rPr lang="en-US" altLang="zh-CN" i="1" dirty="0" smtClean="0"/>
              <a:t>O</a:t>
            </a:r>
            <a:r>
              <a:rPr lang="zh-CN" altLang="en-US" i="1" dirty="0" smtClean="0"/>
              <a:t>、</a:t>
            </a:r>
            <a:r>
              <a:rPr lang="en-US" altLang="zh-CN" i="1" dirty="0" smtClean="0">
                <a:sym typeface="Symbol" pitchFamily="18" charset="2"/>
              </a:rPr>
              <a:t></a:t>
            </a:r>
            <a:r>
              <a:rPr lang="zh-CN" altLang="en-US" i="1" dirty="0" smtClean="0">
                <a:sym typeface="Symbol" pitchFamily="18" charset="2"/>
              </a:rPr>
              <a:t>、</a:t>
            </a:r>
            <a:r>
              <a:rPr lang="el-GR" altLang="zh-CN" i="1" dirty="0">
                <a:sym typeface="Symbol" pitchFamily="18" charset="2"/>
              </a:rPr>
              <a:t>Ω</a:t>
            </a:r>
            <a:endParaRPr lang="en-US" altLang="zh-CN" i="1" dirty="0"/>
          </a:p>
          <a:p>
            <a:endParaRPr lang="en-US" altLang="zh-CN" dirty="0" smtClean="0"/>
          </a:p>
          <a:p>
            <a:r>
              <a:rPr lang="zh-CN" altLang="en-US" dirty="0" smtClean="0"/>
              <a:t>假设总的执行步骤与基本的操作是成比例的</a:t>
            </a:r>
            <a:endParaRPr lang="en-US" altLang="zh-CN" dirty="0" smtClean="0"/>
          </a:p>
          <a:p>
            <a:r>
              <a:rPr lang="zh-CN" altLang="en-US" dirty="0" smtClean="0"/>
              <a:t>仅仅考虑影响最大的项</a:t>
            </a:r>
            <a:endParaRPr lang="en-US" altLang="zh-CN" dirty="0" smtClean="0"/>
          </a:p>
          <a:p>
            <a:r>
              <a:rPr lang="zh-CN" altLang="en-US" dirty="0" smtClean="0"/>
              <a:t>忽略项前系数</a:t>
            </a:r>
            <a:endParaRPr lang="zh-CN" altLang="en-US" dirty="0"/>
          </a:p>
        </p:txBody>
      </p:sp>
    </p:spTree>
    <p:extLst>
      <p:ext uri="{BB962C8B-B14F-4D97-AF65-F5344CB8AC3E}">
        <p14:creationId xmlns:p14="http://schemas.microsoft.com/office/powerpoint/2010/main" val="27129099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3176</TotalTime>
  <Words>1712</Words>
  <Application>Microsoft Office PowerPoint</Application>
  <PresentationFormat>全屏显示(4:3)</PresentationFormat>
  <Paragraphs>267</Paragraphs>
  <Slides>30</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30</vt:i4>
      </vt:variant>
    </vt:vector>
  </HeadingPairs>
  <TitlesOfParts>
    <vt:vector size="46" baseType="lpstr">
      <vt:lpstr>Arial Unicode MS</vt:lpstr>
      <vt:lpstr>华文新魏</vt:lpstr>
      <vt:lpstr>华文中宋</vt:lpstr>
      <vt:lpstr>楷体</vt:lpstr>
      <vt:lpstr>宋体</vt:lpstr>
      <vt:lpstr>Calibri</vt:lpstr>
      <vt:lpstr>Gill Sans MT</vt:lpstr>
      <vt:lpstr>Symbol</vt:lpstr>
      <vt:lpstr>Times New Roman</vt:lpstr>
      <vt:lpstr>Verdana</vt:lpstr>
      <vt:lpstr>Wingdings</vt:lpstr>
      <vt:lpstr>Wingdings 2</vt:lpstr>
      <vt:lpstr>夏至</vt:lpstr>
      <vt:lpstr>Microsoft Word 97 - 2003 文档</vt:lpstr>
      <vt:lpstr>Equation</vt:lpstr>
      <vt:lpstr>公式</vt:lpstr>
      <vt:lpstr>第8讲 计算的代价和局限</vt:lpstr>
      <vt:lpstr>计算的代价</vt:lpstr>
      <vt:lpstr>我们关心的问题</vt:lpstr>
      <vt:lpstr>计算需要多少代价？</vt:lpstr>
      <vt:lpstr>一种直观的解法 – 插入排序</vt:lpstr>
      <vt:lpstr>最坏情况的代价</vt:lpstr>
      <vt:lpstr>平均行为</vt:lpstr>
      <vt:lpstr>平均计算代价</vt:lpstr>
      <vt:lpstr>渐进行为</vt:lpstr>
      <vt:lpstr>相应增长率</vt:lpstr>
      <vt:lpstr>插入排序的渐进复杂度</vt:lpstr>
      <vt:lpstr>改进的解法：一步跳很远</vt:lpstr>
      <vt:lpstr>P、NP、NPC</vt:lpstr>
      <vt:lpstr>Hanoi问题</vt:lpstr>
      <vt:lpstr>Hanoi问题的复杂度</vt:lpstr>
      <vt:lpstr>时间复杂度的增长</vt:lpstr>
      <vt:lpstr>最大团问题</vt:lpstr>
      <vt:lpstr>优化与判定</vt:lpstr>
      <vt:lpstr>再次分析最大团问题</vt:lpstr>
      <vt:lpstr>P类问题</vt:lpstr>
      <vt:lpstr>非确定性算法</vt:lpstr>
      <vt:lpstr>非确定性 vs. 确定性</vt:lpstr>
      <vt:lpstr>NP类问题</vt:lpstr>
      <vt:lpstr>最大团问题是NP问题</vt:lpstr>
      <vt:lpstr>P和NP的关系</vt:lpstr>
      <vt:lpstr>间接性解答问题</vt:lpstr>
      <vt:lpstr>NP完全问题</vt:lpstr>
      <vt:lpstr>一个NP难问题</vt:lpstr>
      <vt:lpstr>P和NP</vt:lpstr>
      <vt:lpstr>钱柱中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第2讲 抽象数据类型</dc:title>
  <dc:creator>Zhuzhong</dc:creator>
  <cp:lastModifiedBy>Lenovo</cp:lastModifiedBy>
  <cp:revision>91</cp:revision>
  <dcterms:created xsi:type="dcterms:W3CDTF">2012-03-07T07:18:08Z</dcterms:created>
  <dcterms:modified xsi:type="dcterms:W3CDTF">2016-11-28T05:49:18Z</dcterms:modified>
</cp:coreProperties>
</file>