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69"/>
  </p:notesMasterIdLst>
  <p:sldIdLst>
    <p:sldId id="256" r:id="rId2"/>
    <p:sldId id="314" r:id="rId3"/>
    <p:sldId id="315" r:id="rId4"/>
    <p:sldId id="316" r:id="rId5"/>
    <p:sldId id="317" r:id="rId6"/>
    <p:sldId id="318" r:id="rId7"/>
    <p:sldId id="319" r:id="rId8"/>
    <p:sldId id="279" r:id="rId9"/>
    <p:sldId id="260" r:id="rId10"/>
    <p:sldId id="349" r:id="rId11"/>
    <p:sldId id="373" r:id="rId12"/>
    <p:sldId id="372" r:id="rId13"/>
    <p:sldId id="375" r:id="rId14"/>
    <p:sldId id="374" r:id="rId15"/>
    <p:sldId id="384" r:id="rId16"/>
    <p:sldId id="385" r:id="rId17"/>
    <p:sldId id="380" r:id="rId18"/>
    <p:sldId id="280"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50" r:id="rId33"/>
    <p:sldId id="351" r:id="rId34"/>
    <p:sldId id="352" r:id="rId35"/>
    <p:sldId id="353" r:id="rId36"/>
    <p:sldId id="354" r:id="rId37"/>
    <p:sldId id="359" r:id="rId38"/>
    <p:sldId id="356" r:id="rId39"/>
    <p:sldId id="381" r:id="rId40"/>
    <p:sldId id="355" r:id="rId41"/>
    <p:sldId id="357" r:id="rId42"/>
    <p:sldId id="358" r:id="rId43"/>
    <p:sldId id="360" r:id="rId44"/>
    <p:sldId id="369" r:id="rId45"/>
    <p:sldId id="361" r:id="rId46"/>
    <p:sldId id="362" r:id="rId47"/>
    <p:sldId id="363" r:id="rId48"/>
    <p:sldId id="370" r:id="rId49"/>
    <p:sldId id="292" r:id="rId50"/>
    <p:sldId id="291" r:id="rId51"/>
    <p:sldId id="308" r:id="rId52"/>
    <p:sldId id="265" r:id="rId53"/>
    <p:sldId id="309" r:id="rId54"/>
    <p:sldId id="293" r:id="rId55"/>
    <p:sldId id="310" r:id="rId56"/>
    <p:sldId id="290" r:id="rId57"/>
    <p:sldId id="311" r:id="rId58"/>
    <p:sldId id="312" r:id="rId59"/>
    <p:sldId id="313" r:id="rId60"/>
    <p:sldId id="346" r:id="rId61"/>
    <p:sldId id="386" r:id="rId62"/>
    <p:sldId id="387" r:id="rId63"/>
    <p:sldId id="388" r:id="rId64"/>
    <p:sldId id="389" r:id="rId65"/>
    <p:sldId id="390" r:id="rId66"/>
    <p:sldId id="391" r:id="rId67"/>
    <p:sldId id="392" r:id="rId6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4" autoAdjust="0"/>
    <p:restoredTop sz="70492" autoAdjust="0"/>
  </p:normalViewPr>
  <p:slideViewPr>
    <p:cSldViewPr>
      <p:cViewPr varScale="1">
        <p:scale>
          <a:sx n="63" d="100"/>
          <a:sy n="63" d="100"/>
        </p:scale>
        <p:origin x="1536" y="66"/>
      </p:cViewPr>
      <p:guideLst>
        <p:guide orient="horz" pos="2160"/>
        <p:guide pos="3840"/>
      </p:guideLst>
    </p:cSldViewPr>
  </p:slideViewPr>
  <p:outlineViewPr>
    <p:cViewPr>
      <p:scale>
        <a:sx n="33" d="100"/>
        <a:sy n="33" d="100"/>
      </p:scale>
      <p:origin x="0" y="448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C2087B3-AB45-4CB6-957A-4FE8DD941F2B}" type="datetimeFigureOut">
              <a:rPr lang="zh-CN" altLang="en-US"/>
              <a:pPr>
                <a:defRPr/>
              </a:pPr>
              <a:t>2016/10/24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EF0FC6C-2300-4869-9740-E3200FD51A03}" type="slidenum">
              <a:rPr lang="zh-CN" altLang="en-US"/>
              <a:pPr/>
              <a:t>‹#›</a:t>
            </a:fld>
            <a:endParaRPr lang="zh-CN" altLang="en-US"/>
          </a:p>
        </p:txBody>
      </p:sp>
    </p:spTree>
    <p:extLst>
      <p:ext uri="{BB962C8B-B14F-4D97-AF65-F5344CB8AC3E}">
        <p14:creationId xmlns:p14="http://schemas.microsoft.com/office/powerpoint/2010/main" val="7476315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这个人及其公司</a:t>
            </a:r>
            <a:r>
              <a:rPr lang="en-US" altLang="zh-CN" smtClean="0"/>
              <a:t>animoto</a:t>
            </a:r>
            <a:r>
              <a:rPr lang="zh-CN" altLang="en-US" smtClean="0"/>
              <a:t>是美国一个比较有名的视频和图像服务公司。</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03CF79-3F8E-4906-BE9F-73DB08585778}" type="slidenum">
              <a:rPr lang="zh-CN" altLang="en-US">
                <a:latin typeface="Calibri" panose="020F0502020204030204" pitchFamily="34" charset="0"/>
              </a:rPr>
              <a:pPr eaLnBrk="1" hangingPunct="1"/>
              <a:t>2</a:t>
            </a:fld>
            <a:endParaRPr lang="zh-CN" altLang="en-US">
              <a:latin typeface="Calibri" panose="020F0502020204030204" pitchFamily="34" charset="0"/>
            </a:endParaRPr>
          </a:p>
        </p:txBody>
      </p:sp>
    </p:spTree>
    <p:extLst>
      <p:ext uri="{BB962C8B-B14F-4D97-AF65-F5344CB8AC3E}">
        <p14:creationId xmlns:p14="http://schemas.microsoft.com/office/powerpoint/2010/main" val="614909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深蓝：</a:t>
            </a:r>
            <a:r>
              <a:rPr lang="en-US" altLang="zh-CN" smtClean="0"/>
              <a:t>32</a:t>
            </a:r>
            <a:r>
              <a:rPr lang="zh-CN" altLang="en-US" smtClean="0"/>
              <a:t>个节点；每个节点有</a:t>
            </a:r>
            <a:r>
              <a:rPr lang="en-US" altLang="zh-CN" smtClean="0"/>
              <a:t>8</a:t>
            </a:r>
            <a:r>
              <a:rPr lang="zh-CN" altLang="en-US" smtClean="0"/>
              <a:t>块国际象棋专用处理器；每秒</a:t>
            </a:r>
            <a:r>
              <a:rPr lang="en-US" altLang="zh-CN" smtClean="0"/>
              <a:t>2</a:t>
            </a:r>
            <a:r>
              <a:rPr lang="zh-CN" altLang="en-US" smtClean="0"/>
              <a:t>亿步；</a:t>
            </a:r>
            <a:r>
              <a:rPr lang="en-US" altLang="zh-CN" smtClean="0"/>
              <a:t>100</a:t>
            </a:r>
            <a:r>
              <a:rPr lang="zh-CN" altLang="en-US" smtClean="0"/>
              <a:t>年内所有特级大师的棋局</a:t>
            </a:r>
            <a:endParaRPr lang="en-US" altLang="zh-CN" smtClean="0"/>
          </a:p>
          <a:p>
            <a:endParaRPr lang="en-US" altLang="zh-CN" smtClean="0"/>
          </a:p>
          <a:p>
            <a:r>
              <a:rPr lang="en-US" altLang="zh-CN" smtClean="0"/>
              <a:t>One move</a:t>
            </a:r>
            <a:r>
              <a:rPr lang="zh-CN" altLang="en-US" smtClean="0"/>
              <a:t>：拔掉电源插头。</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F2939E-956A-4C31-BA97-3CF5487FBF0C}" type="slidenum">
              <a:rPr lang="zh-CN" altLang="en-US">
                <a:latin typeface="Calibri" panose="020F0502020204030204" pitchFamily="34" charset="0"/>
              </a:rPr>
              <a:pPr eaLnBrk="1" hangingPunct="1"/>
              <a:t>24</a:t>
            </a:fld>
            <a:endParaRPr lang="zh-CN" altLang="en-US">
              <a:latin typeface="Calibri" panose="020F0502020204030204" pitchFamily="34" charset="0"/>
            </a:endParaRPr>
          </a:p>
        </p:txBody>
      </p:sp>
    </p:spTree>
    <p:extLst>
      <p:ext uri="{BB962C8B-B14F-4D97-AF65-F5344CB8AC3E}">
        <p14:creationId xmlns:p14="http://schemas.microsoft.com/office/powerpoint/2010/main" val="496880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这里什么都没有，意指是“无字丰碑”。</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31F3E3-1AF0-47A8-9B98-F4D483C759AC}" type="slidenum">
              <a:rPr lang="zh-CN" altLang="en-US">
                <a:latin typeface="Calibri" panose="020F0502020204030204" pitchFamily="34" charset="0"/>
              </a:rPr>
              <a:pPr eaLnBrk="1" hangingPunct="1"/>
              <a:t>25</a:t>
            </a:fld>
            <a:endParaRPr lang="zh-CN" altLang="en-US">
              <a:latin typeface="Calibri" panose="020F0502020204030204" pitchFamily="34" charset="0"/>
            </a:endParaRPr>
          </a:p>
        </p:txBody>
      </p:sp>
    </p:spTree>
    <p:extLst>
      <p:ext uri="{BB962C8B-B14F-4D97-AF65-F5344CB8AC3E}">
        <p14:creationId xmlns:p14="http://schemas.microsoft.com/office/powerpoint/2010/main" val="1747964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FF4986-AC2B-4B68-9F59-576BD6CF156D}" type="slidenum">
              <a:rPr lang="zh-CN" altLang="en-US">
                <a:latin typeface="Calibri" panose="020F0502020204030204" pitchFamily="34" charset="0"/>
              </a:rPr>
              <a:pPr eaLnBrk="1" hangingPunct="1"/>
              <a:t>26</a:t>
            </a:fld>
            <a:endParaRPr lang="zh-CN" altLang="en-US">
              <a:latin typeface="Calibri" panose="020F0502020204030204" pitchFamily="34" charset="0"/>
            </a:endParaRPr>
          </a:p>
        </p:txBody>
      </p:sp>
    </p:spTree>
    <p:extLst>
      <p:ext uri="{BB962C8B-B14F-4D97-AF65-F5344CB8AC3E}">
        <p14:creationId xmlns:p14="http://schemas.microsoft.com/office/powerpoint/2010/main" val="184484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47500" lnSpcReduction="20000"/>
          </a:bodyPr>
          <a:lstStyle/>
          <a:p>
            <a:pPr>
              <a:defRPr/>
            </a:pPr>
            <a:r>
              <a:rPr lang="zh-CN" altLang="en-US" dirty="0" smtClean="0"/>
              <a:t>　　全球电子邮件用户数量为</a:t>
            </a:r>
            <a:r>
              <a:rPr lang="en-US" altLang="zh-CN" dirty="0" smtClean="0"/>
              <a:t>18.8</a:t>
            </a:r>
            <a:r>
              <a:rPr lang="zh-CN" altLang="en-US" dirty="0" smtClean="0"/>
              <a:t>亿</a:t>
            </a:r>
          </a:p>
          <a:p>
            <a:pPr>
              <a:defRPr/>
            </a:pPr>
            <a:r>
              <a:rPr lang="zh-CN" altLang="en-US" dirty="0" smtClean="0"/>
              <a:t>　　</a:t>
            </a:r>
            <a:r>
              <a:rPr lang="en-US" altLang="zh-CN" dirty="0" smtClean="0"/>
              <a:t>2010</a:t>
            </a:r>
            <a:r>
              <a:rPr lang="zh-CN" altLang="en-US" dirty="0" smtClean="0"/>
              <a:t>年共发送了</a:t>
            </a:r>
            <a:r>
              <a:rPr lang="en-US" altLang="zh-CN" dirty="0" smtClean="0"/>
              <a:t>107</a:t>
            </a:r>
            <a:r>
              <a:rPr lang="zh-CN" altLang="en-US" dirty="0" smtClean="0"/>
              <a:t>万亿封电子邮件</a:t>
            </a:r>
          </a:p>
          <a:p>
            <a:pPr>
              <a:defRPr/>
            </a:pPr>
            <a:r>
              <a:rPr lang="zh-CN" altLang="en-US" dirty="0" smtClean="0"/>
              <a:t>　　平均每天发送</a:t>
            </a:r>
            <a:r>
              <a:rPr lang="en-US" altLang="zh-CN" dirty="0" smtClean="0"/>
              <a:t>2940</a:t>
            </a:r>
            <a:r>
              <a:rPr lang="zh-CN" altLang="en-US" dirty="0" smtClean="0"/>
              <a:t>亿封</a:t>
            </a:r>
          </a:p>
          <a:p>
            <a:pPr>
              <a:defRPr/>
            </a:pPr>
            <a:r>
              <a:rPr lang="zh-CN" altLang="en-US" dirty="0" smtClean="0"/>
              <a:t>　　其中</a:t>
            </a:r>
            <a:r>
              <a:rPr lang="en-US" altLang="zh-CN" dirty="0" smtClean="0"/>
              <a:t>89.1%</a:t>
            </a:r>
            <a:r>
              <a:rPr lang="zh-CN" altLang="en-US" dirty="0" smtClean="0"/>
              <a:t>为垃圾邮件</a:t>
            </a:r>
          </a:p>
          <a:p>
            <a:pPr>
              <a:defRPr/>
            </a:pPr>
            <a:r>
              <a:rPr lang="zh-CN" altLang="en-US" dirty="0" smtClean="0"/>
              <a:t>　　</a:t>
            </a:r>
            <a:r>
              <a:rPr lang="zh-CN" altLang="en-US" b="1" dirty="0" smtClean="0"/>
              <a:t>网站：</a:t>
            </a:r>
            <a:endParaRPr lang="zh-CN" altLang="en-US" dirty="0" smtClean="0"/>
          </a:p>
          <a:p>
            <a:pPr>
              <a:defRPr/>
            </a:pPr>
            <a:r>
              <a:rPr lang="zh-CN" altLang="en-US" dirty="0" smtClean="0"/>
              <a:t>　　截至</a:t>
            </a:r>
            <a:r>
              <a:rPr lang="en-US" altLang="zh-CN" dirty="0" smtClean="0"/>
              <a:t>2010</a:t>
            </a:r>
            <a:r>
              <a:rPr lang="zh-CN" altLang="en-US" dirty="0" smtClean="0"/>
              <a:t>年</a:t>
            </a:r>
            <a:r>
              <a:rPr lang="en-US" altLang="zh-CN" dirty="0" smtClean="0"/>
              <a:t>12</a:t>
            </a:r>
            <a:r>
              <a:rPr lang="zh-CN" altLang="en-US" dirty="0" smtClean="0"/>
              <a:t>月底，全球网站数量为</a:t>
            </a:r>
            <a:r>
              <a:rPr lang="en-US" altLang="zh-CN" dirty="0" smtClean="0"/>
              <a:t>2.55</a:t>
            </a:r>
            <a:r>
              <a:rPr lang="zh-CN" altLang="en-US" dirty="0" smtClean="0"/>
              <a:t>亿个</a:t>
            </a:r>
          </a:p>
          <a:p>
            <a:pPr>
              <a:defRPr/>
            </a:pPr>
            <a:r>
              <a:rPr lang="zh-CN" altLang="en-US" dirty="0" smtClean="0"/>
              <a:t>　　去年新增</a:t>
            </a:r>
            <a:r>
              <a:rPr lang="en-US" altLang="zh-CN" dirty="0" smtClean="0"/>
              <a:t>2140</a:t>
            </a:r>
            <a:r>
              <a:rPr lang="zh-CN" altLang="en-US" dirty="0" smtClean="0"/>
              <a:t>万个</a:t>
            </a:r>
          </a:p>
          <a:p>
            <a:pPr>
              <a:defRPr/>
            </a:pPr>
            <a:r>
              <a:rPr lang="zh-CN" altLang="en-US" dirty="0" smtClean="0"/>
              <a:t>　</a:t>
            </a:r>
            <a:r>
              <a:rPr lang="zh-CN" altLang="en-US" b="1" dirty="0" smtClean="0"/>
              <a:t>　</a:t>
            </a:r>
            <a:r>
              <a:rPr lang="en-US" altLang="zh-CN" b="1" dirty="0" smtClean="0"/>
              <a:t>Web</a:t>
            </a:r>
            <a:r>
              <a:rPr lang="zh-CN" altLang="en-US" b="1" dirty="0" smtClean="0"/>
              <a:t>服务器：</a:t>
            </a:r>
            <a:endParaRPr lang="zh-CN" altLang="en-US" dirty="0" smtClean="0"/>
          </a:p>
          <a:p>
            <a:pPr>
              <a:defRPr/>
            </a:pPr>
            <a:r>
              <a:rPr lang="zh-CN" altLang="en-US" dirty="0" smtClean="0"/>
              <a:t>　　</a:t>
            </a:r>
            <a:r>
              <a:rPr lang="en-US" altLang="zh-CN" dirty="0" smtClean="0"/>
              <a:t>2010</a:t>
            </a:r>
            <a:r>
              <a:rPr lang="zh-CN" altLang="en-US" dirty="0" smtClean="0"/>
              <a:t>年</a:t>
            </a:r>
            <a:r>
              <a:rPr lang="en-US" altLang="zh-CN" dirty="0" smtClean="0"/>
              <a:t>Apache</a:t>
            </a:r>
            <a:r>
              <a:rPr lang="zh-CN" altLang="en-US" dirty="0" smtClean="0"/>
              <a:t>网站数量增长</a:t>
            </a:r>
            <a:r>
              <a:rPr lang="en-US" altLang="zh-CN" dirty="0" smtClean="0"/>
              <a:t>39.1%</a:t>
            </a:r>
          </a:p>
          <a:p>
            <a:pPr>
              <a:defRPr/>
            </a:pPr>
            <a:r>
              <a:rPr lang="zh-CN" altLang="en-US" dirty="0" smtClean="0"/>
              <a:t>　　</a:t>
            </a:r>
            <a:r>
              <a:rPr lang="en-US" altLang="zh-CN" dirty="0" smtClean="0"/>
              <a:t>IIS</a:t>
            </a:r>
            <a:r>
              <a:rPr lang="zh-CN" altLang="en-US" dirty="0" smtClean="0"/>
              <a:t>网站数量增长</a:t>
            </a:r>
            <a:r>
              <a:rPr lang="en-US" altLang="zh-CN" dirty="0" smtClean="0"/>
              <a:t>15.3%</a:t>
            </a:r>
          </a:p>
          <a:p>
            <a:pPr>
              <a:defRPr/>
            </a:pPr>
            <a:r>
              <a:rPr lang="zh-CN" altLang="en-US" dirty="0" smtClean="0"/>
              <a:t>　</a:t>
            </a:r>
            <a:r>
              <a:rPr lang="zh-CN" altLang="en-US" b="1" dirty="0" smtClean="0"/>
              <a:t>　域名：</a:t>
            </a:r>
            <a:endParaRPr lang="zh-CN" altLang="en-US" dirty="0" smtClean="0"/>
          </a:p>
          <a:p>
            <a:pPr>
              <a:defRPr/>
            </a:pPr>
            <a:r>
              <a:rPr lang="zh-CN" altLang="en-US" dirty="0" smtClean="0"/>
              <a:t>　　</a:t>
            </a:r>
            <a:r>
              <a:rPr lang="en-US" altLang="zh-CN" dirty="0" smtClean="0"/>
              <a:t>2010</a:t>
            </a:r>
            <a:r>
              <a:rPr lang="zh-CN" altLang="en-US" dirty="0" smtClean="0"/>
              <a:t>年底，</a:t>
            </a:r>
            <a:r>
              <a:rPr lang="en-US" altLang="zh-CN" dirty="0" smtClean="0"/>
              <a:t>.COM</a:t>
            </a:r>
            <a:r>
              <a:rPr lang="zh-CN" altLang="en-US" dirty="0" smtClean="0"/>
              <a:t>域名数量为</a:t>
            </a:r>
            <a:r>
              <a:rPr lang="en-US" altLang="zh-CN" dirty="0" smtClean="0"/>
              <a:t>8880</a:t>
            </a:r>
            <a:r>
              <a:rPr lang="zh-CN" altLang="en-US" dirty="0" smtClean="0"/>
              <a:t>万个</a:t>
            </a:r>
          </a:p>
          <a:p>
            <a:pPr>
              <a:defRPr/>
            </a:pPr>
            <a:r>
              <a:rPr lang="zh-CN" altLang="en-US" dirty="0" smtClean="0"/>
              <a:t>　　</a:t>
            </a:r>
            <a:r>
              <a:rPr lang="en-US" altLang="zh-CN" dirty="0" smtClean="0"/>
              <a:t>.NET</a:t>
            </a:r>
            <a:r>
              <a:rPr lang="zh-CN" altLang="en-US" dirty="0" smtClean="0"/>
              <a:t>为</a:t>
            </a:r>
            <a:r>
              <a:rPr lang="en-US" altLang="zh-CN" dirty="0" smtClean="0"/>
              <a:t>1320</a:t>
            </a:r>
            <a:r>
              <a:rPr lang="zh-CN" altLang="en-US" dirty="0" smtClean="0"/>
              <a:t>万个</a:t>
            </a:r>
          </a:p>
          <a:p>
            <a:pPr>
              <a:defRPr/>
            </a:pPr>
            <a:r>
              <a:rPr lang="zh-CN" altLang="en-US" dirty="0" smtClean="0"/>
              <a:t>　　</a:t>
            </a:r>
            <a:r>
              <a:rPr lang="en-US" altLang="zh-CN" dirty="0" smtClean="0"/>
              <a:t>.ORG</a:t>
            </a:r>
            <a:r>
              <a:rPr lang="zh-CN" altLang="en-US" dirty="0" smtClean="0"/>
              <a:t>为</a:t>
            </a:r>
            <a:r>
              <a:rPr lang="en-US" altLang="zh-CN" dirty="0" smtClean="0"/>
              <a:t>860</a:t>
            </a:r>
            <a:r>
              <a:rPr lang="zh-CN" altLang="en-US" dirty="0" smtClean="0"/>
              <a:t>万个</a:t>
            </a:r>
          </a:p>
          <a:p>
            <a:pPr>
              <a:defRPr/>
            </a:pPr>
            <a:r>
              <a:rPr lang="zh-CN" altLang="en-US" dirty="0" smtClean="0"/>
              <a:t>　</a:t>
            </a:r>
            <a:r>
              <a:rPr lang="zh-CN" altLang="en-US" b="1" dirty="0" smtClean="0"/>
              <a:t>　网民：</a:t>
            </a:r>
            <a:endParaRPr lang="zh-CN" altLang="en-US" dirty="0" smtClean="0"/>
          </a:p>
          <a:p>
            <a:pPr>
              <a:defRPr/>
            </a:pPr>
            <a:r>
              <a:rPr lang="zh-CN" altLang="en-US" dirty="0" smtClean="0"/>
              <a:t>　　截至</a:t>
            </a:r>
            <a:r>
              <a:rPr lang="en-US" altLang="zh-CN" dirty="0" smtClean="0"/>
              <a:t>2010</a:t>
            </a:r>
            <a:r>
              <a:rPr lang="zh-CN" altLang="en-US" dirty="0" smtClean="0"/>
              <a:t>年</a:t>
            </a:r>
            <a:r>
              <a:rPr lang="en-US" altLang="zh-CN" dirty="0" smtClean="0"/>
              <a:t>6</a:t>
            </a:r>
            <a:r>
              <a:rPr lang="zh-CN" altLang="en-US" dirty="0" smtClean="0"/>
              <a:t>月，全球网民数量为</a:t>
            </a:r>
            <a:r>
              <a:rPr lang="en-US" altLang="zh-CN" dirty="0" smtClean="0"/>
              <a:t>19.7</a:t>
            </a:r>
            <a:r>
              <a:rPr lang="zh-CN" altLang="en-US" dirty="0" smtClean="0"/>
              <a:t>亿</a:t>
            </a:r>
          </a:p>
          <a:p>
            <a:pPr>
              <a:defRPr/>
            </a:pPr>
            <a:r>
              <a:rPr lang="zh-CN" altLang="en-US" dirty="0" smtClean="0"/>
              <a:t>　　亚洲为</a:t>
            </a:r>
            <a:r>
              <a:rPr lang="en-US" altLang="zh-CN" dirty="0" smtClean="0"/>
              <a:t>8.251</a:t>
            </a:r>
            <a:r>
              <a:rPr lang="zh-CN" altLang="en-US" dirty="0" smtClean="0"/>
              <a:t>亿</a:t>
            </a:r>
          </a:p>
          <a:p>
            <a:pPr>
              <a:defRPr/>
            </a:pPr>
            <a:r>
              <a:rPr lang="zh-CN" altLang="en-US" dirty="0" smtClean="0"/>
              <a:t>　　欧洲为</a:t>
            </a:r>
            <a:r>
              <a:rPr lang="en-US" altLang="zh-CN" dirty="0" smtClean="0"/>
              <a:t>4.751</a:t>
            </a:r>
            <a:r>
              <a:rPr lang="zh-CN" altLang="en-US" dirty="0" smtClean="0"/>
              <a:t>亿</a:t>
            </a:r>
          </a:p>
          <a:p>
            <a:pPr>
              <a:defRPr/>
            </a:pPr>
            <a:r>
              <a:rPr lang="zh-CN" altLang="en-US" dirty="0" smtClean="0"/>
              <a:t>　　北美为</a:t>
            </a:r>
            <a:r>
              <a:rPr lang="en-US" altLang="zh-CN" dirty="0" smtClean="0"/>
              <a:t>2.6621</a:t>
            </a:r>
            <a:r>
              <a:rPr lang="zh-CN" altLang="en-US" dirty="0" smtClean="0"/>
              <a:t>亿</a:t>
            </a:r>
          </a:p>
          <a:p>
            <a:pPr>
              <a:defRPr/>
            </a:pPr>
            <a:r>
              <a:rPr lang="zh-CN" altLang="en-US" dirty="0" smtClean="0"/>
              <a:t>　　拉美</a:t>
            </a:r>
            <a:r>
              <a:rPr lang="en-US" altLang="zh-CN" dirty="0" smtClean="0"/>
              <a:t>/</a:t>
            </a:r>
            <a:r>
              <a:rPr lang="zh-CN" altLang="en-US" dirty="0" smtClean="0"/>
              <a:t>加勒比海为</a:t>
            </a:r>
            <a:r>
              <a:rPr lang="en-US" altLang="zh-CN" dirty="0" smtClean="0"/>
              <a:t>2.047</a:t>
            </a:r>
            <a:r>
              <a:rPr lang="zh-CN" altLang="en-US" dirty="0" smtClean="0"/>
              <a:t>亿</a:t>
            </a:r>
          </a:p>
          <a:p>
            <a:pPr>
              <a:defRPr/>
            </a:pPr>
            <a:r>
              <a:rPr lang="zh-CN" altLang="en-US" dirty="0" smtClean="0"/>
              <a:t>　　非洲为</a:t>
            </a:r>
            <a:r>
              <a:rPr lang="en-US" altLang="zh-CN" dirty="0" smtClean="0"/>
              <a:t>1.109</a:t>
            </a:r>
            <a:r>
              <a:rPr lang="zh-CN" altLang="en-US" dirty="0" smtClean="0"/>
              <a:t>亿</a:t>
            </a:r>
          </a:p>
          <a:p>
            <a:pPr>
              <a:defRPr/>
            </a:pPr>
            <a:r>
              <a:rPr lang="zh-CN" altLang="en-US" dirty="0" smtClean="0"/>
              <a:t>　　中东为</a:t>
            </a:r>
            <a:r>
              <a:rPr lang="en-US" altLang="zh-CN" dirty="0" smtClean="0"/>
              <a:t>6.32</a:t>
            </a:r>
            <a:r>
              <a:rPr lang="zh-CN" altLang="en-US" dirty="0" smtClean="0"/>
              <a:t>亿</a:t>
            </a:r>
          </a:p>
          <a:p>
            <a:pPr>
              <a:defRPr/>
            </a:pPr>
            <a:r>
              <a:rPr lang="zh-CN" altLang="en-US" dirty="0" smtClean="0"/>
              <a:t>　　大洋洲</a:t>
            </a:r>
            <a:r>
              <a:rPr lang="en-US" altLang="zh-CN" dirty="0" smtClean="0"/>
              <a:t>/</a:t>
            </a:r>
            <a:r>
              <a:rPr lang="zh-CN" altLang="en-US" dirty="0" smtClean="0"/>
              <a:t>澳大利亚为</a:t>
            </a:r>
            <a:r>
              <a:rPr lang="en-US" altLang="zh-CN" dirty="0" smtClean="0"/>
              <a:t>2130</a:t>
            </a:r>
            <a:r>
              <a:rPr lang="zh-CN" altLang="en-US" dirty="0" smtClean="0"/>
              <a:t>万</a:t>
            </a:r>
          </a:p>
          <a:p>
            <a:pPr>
              <a:defRPr/>
            </a:pPr>
            <a:r>
              <a:rPr lang="zh-CN" altLang="en-US" dirty="0" smtClean="0"/>
              <a:t>　　</a:t>
            </a:r>
            <a:r>
              <a:rPr lang="en-US" altLang="zh-CN" b="1" dirty="0" smtClean="0"/>
              <a:t>Web</a:t>
            </a:r>
            <a:r>
              <a:rPr lang="zh-CN" altLang="en-US" b="1" dirty="0" smtClean="0"/>
              <a:t>浏览器：</a:t>
            </a:r>
            <a:endParaRPr lang="zh-CN" altLang="en-US" dirty="0" smtClean="0"/>
          </a:p>
          <a:p>
            <a:pPr>
              <a:defRPr/>
            </a:pPr>
            <a:r>
              <a:rPr lang="zh-CN" altLang="en-US" dirty="0" smtClean="0"/>
              <a:t>　　</a:t>
            </a:r>
            <a:r>
              <a:rPr lang="en-US" altLang="zh-CN" dirty="0" smtClean="0"/>
              <a:t>IE</a:t>
            </a:r>
            <a:r>
              <a:rPr lang="zh-CN" altLang="en-US" dirty="0" smtClean="0"/>
              <a:t>市场份额为</a:t>
            </a:r>
            <a:r>
              <a:rPr lang="en-US" altLang="zh-CN" dirty="0" smtClean="0"/>
              <a:t>46.9%</a:t>
            </a:r>
          </a:p>
          <a:p>
            <a:pPr>
              <a:defRPr/>
            </a:pPr>
            <a:r>
              <a:rPr lang="zh-CN" altLang="en-US" dirty="0" smtClean="0"/>
              <a:t>　　</a:t>
            </a:r>
            <a:r>
              <a:rPr lang="en-US" altLang="zh-CN" dirty="0" smtClean="0"/>
              <a:t>Firefox</a:t>
            </a:r>
            <a:r>
              <a:rPr lang="zh-CN" altLang="en-US" dirty="0" smtClean="0"/>
              <a:t>为</a:t>
            </a:r>
            <a:r>
              <a:rPr lang="en-US" altLang="zh-CN" dirty="0" smtClean="0"/>
              <a:t>30.8%</a:t>
            </a:r>
          </a:p>
          <a:p>
            <a:pPr>
              <a:defRPr/>
            </a:pPr>
            <a:r>
              <a:rPr lang="zh-CN" altLang="en-US" dirty="0" smtClean="0"/>
              <a:t>　　谷歌</a:t>
            </a:r>
            <a:r>
              <a:rPr lang="en-US" altLang="zh-CN" dirty="0" smtClean="0"/>
              <a:t>Chrome</a:t>
            </a:r>
            <a:r>
              <a:rPr lang="zh-CN" altLang="en-US" dirty="0" smtClean="0"/>
              <a:t>为</a:t>
            </a:r>
            <a:r>
              <a:rPr lang="en-US" altLang="zh-CN" dirty="0" smtClean="0"/>
              <a:t>14.9%</a:t>
            </a:r>
          </a:p>
          <a:p>
            <a:pPr>
              <a:defRPr/>
            </a:pPr>
            <a:r>
              <a:rPr lang="zh-CN" altLang="en-US" dirty="0" smtClean="0"/>
              <a:t>　　</a:t>
            </a:r>
            <a:r>
              <a:rPr lang="en-US" altLang="zh-CN" dirty="0" smtClean="0"/>
              <a:t>Safari</a:t>
            </a:r>
            <a:r>
              <a:rPr lang="zh-CN" altLang="en-US" dirty="0" smtClean="0"/>
              <a:t>为</a:t>
            </a:r>
            <a:r>
              <a:rPr lang="en-US" altLang="zh-CN" dirty="0" smtClean="0"/>
              <a:t>4.8%</a:t>
            </a:r>
          </a:p>
          <a:p>
            <a:pPr>
              <a:defRPr/>
            </a:pPr>
            <a:r>
              <a:rPr lang="zh-CN" altLang="en-US" dirty="0" smtClean="0"/>
              <a:t>　　</a:t>
            </a:r>
            <a:r>
              <a:rPr lang="en-US" altLang="zh-CN" dirty="0" smtClean="0"/>
              <a:t>Opera</a:t>
            </a:r>
            <a:r>
              <a:rPr lang="zh-CN" altLang="en-US" dirty="0" smtClean="0"/>
              <a:t>为</a:t>
            </a:r>
            <a:r>
              <a:rPr lang="en-US" altLang="zh-CN" dirty="0" smtClean="0"/>
              <a:t>2.1%</a:t>
            </a:r>
          </a:p>
          <a:p>
            <a:pPr>
              <a:defRPr/>
            </a:pPr>
            <a:r>
              <a:rPr lang="zh-CN" altLang="en-US" dirty="0" smtClean="0"/>
              <a:t>　</a:t>
            </a:r>
            <a:r>
              <a:rPr lang="zh-CN" altLang="en-US" b="1" dirty="0" smtClean="0"/>
              <a:t>　社交媒体：</a:t>
            </a:r>
            <a:endParaRPr lang="zh-CN" altLang="en-US" dirty="0" smtClean="0"/>
          </a:p>
          <a:p>
            <a:pPr>
              <a:defRPr/>
            </a:pPr>
            <a:r>
              <a:rPr lang="zh-CN" altLang="en-US" dirty="0" smtClean="0"/>
              <a:t>　　博客数量为</a:t>
            </a:r>
            <a:r>
              <a:rPr lang="en-US" altLang="zh-CN" dirty="0" smtClean="0"/>
              <a:t>1.52</a:t>
            </a:r>
            <a:r>
              <a:rPr lang="zh-CN" altLang="en-US" dirty="0" smtClean="0"/>
              <a:t>亿个</a:t>
            </a:r>
          </a:p>
          <a:p>
            <a:pPr>
              <a:defRPr/>
            </a:pPr>
            <a:r>
              <a:rPr lang="zh-CN" altLang="en-US" dirty="0" smtClean="0"/>
              <a:t>　　</a:t>
            </a:r>
            <a:r>
              <a:rPr lang="en-US" altLang="zh-CN" dirty="0" smtClean="0"/>
              <a:t>Twitter</a:t>
            </a:r>
            <a:r>
              <a:rPr lang="zh-CN" altLang="en-US" dirty="0" smtClean="0"/>
              <a:t>发送了</a:t>
            </a:r>
            <a:r>
              <a:rPr lang="en-US" altLang="zh-CN" dirty="0" smtClean="0"/>
              <a:t>250</a:t>
            </a:r>
            <a:r>
              <a:rPr lang="zh-CN" altLang="en-US" dirty="0" smtClean="0"/>
              <a:t>亿条消息</a:t>
            </a:r>
          </a:p>
          <a:p>
            <a:pPr>
              <a:defRPr/>
            </a:pPr>
            <a:r>
              <a:rPr lang="zh-CN" altLang="en-US" dirty="0" smtClean="0"/>
              <a:t>　　截至</a:t>
            </a:r>
            <a:r>
              <a:rPr lang="en-US" altLang="zh-CN" dirty="0" smtClean="0"/>
              <a:t>2010</a:t>
            </a:r>
            <a:r>
              <a:rPr lang="zh-CN" altLang="en-US" dirty="0" smtClean="0"/>
              <a:t>年底，</a:t>
            </a:r>
            <a:r>
              <a:rPr lang="en-US" altLang="zh-CN" dirty="0" err="1" smtClean="0"/>
              <a:t>Facebook</a:t>
            </a:r>
            <a:r>
              <a:rPr lang="zh-CN" altLang="en-US" dirty="0" smtClean="0"/>
              <a:t>用户数量达到</a:t>
            </a:r>
            <a:r>
              <a:rPr lang="en-US" altLang="zh-CN" dirty="0" smtClean="0"/>
              <a:t>6</a:t>
            </a:r>
            <a:r>
              <a:rPr lang="zh-CN" altLang="en-US" dirty="0" smtClean="0"/>
              <a:t>亿</a:t>
            </a:r>
          </a:p>
          <a:p>
            <a:pPr>
              <a:defRPr/>
            </a:pPr>
            <a:r>
              <a:rPr lang="zh-CN" altLang="en-US" dirty="0" smtClean="0"/>
              <a:t>　</a:t>
            </a:r>
            <a:r>
              <a:rPr lang="zh-CN" altLang="en-US" b="1" dirty="0" smtClean="0"/>
              <a:t>　视频：</a:t>
            </a:r>
            <a:endParaRPr lang="zh-CN" altLang="en-US" dirty="0" smtClean="0"/>
          </a:p>
          <a:p>
            <a:pPr>
              <a:defRPr/>
            </a:pPr>
            <a:r>
              <a:rPr lang="zh-CN" altLang="en-US" dirty="0" smtClean="0"/>
              <a:t>　　</a:t>
            </a:r>
            <a:r>
              <a:rPr lang="en-US" altLang="zh-CN" dirty="0" smtClean="0"/>
              <a:t>YouTube</a:t>
            </a:r>
            <a:r>
              <a:rPr lang="zh-CN" altLang="en-US" dirty="0" smtClean="0"/>
              <a:t>每日视频浏览量为</a:t>
            </a:r>
            <a:r>
              <a:rPr lang="en-US" altLang="zh-CN" dirty="0" smtClean="0"/>
              <a:t>20</a:t>
            </a:r>
            <a:r>
              <a:rPr lang="zh-CN" altLang="en-US" dirty="0" smtClean="0"/>
              <a:t>亿次</a:t>
            </a:r>
          </a:p>
          <a:p>
            <a:pPr>
              <a:defRPr/>
            </a:pPr>
            <a:r>
              <a:rPr lang="zh-CN" altLang="en-US" dirty="0" smtClean="0"/>
              <a:t>　　</a:t>
            </a:r>
            <a:r>
              <a:rPr lang="en-US" altLang="zh-CN" dirty="0" err="1" smtClean="0"/>
              <a:t>Facebook</a:t>
            </a:r>
            <a:r>
              <a:rPr lang="zh-CN" altLang="en-US" dirty="0" smtClean="0"/>
              <a:t>每月视频访问量为</a:t>
            </a:r>
            <a:r>
              <a:rPr lang="en-US" altLang="zh-CN" dirty="0" smtClean="0"/>
              <a:t>20</a:t>
            </a:r>
            <a:r>
              <a:rPr lang="zh-CN" altLang="en-US" dirty="0" smtClean="0"/>
              <a:t>亿次</a:t>
            </a:r>
          </a:p>
          <a:p>
            <a:pPr>
              <a:defRPr/>
            </a:pPr>
            <a:r>
              <a:rPr lang="zh-CN" altLang="en-US" dirty="0" smtClean="0"/>
              <a:t>　　</a:t>
            </a:r>
            <a:r>
              <a:rPr lang="zh-CN" altLang="en-US" b="1" dirty="0" smtClean="0"/>
              <a:t>图片：</a:t>
            </a:r>
            <a:endParaRPr lang="zh-CN" altLang="en-US" dirty="0" smtClean="0"/>
          </a:p>
          <a:p>
            <a:pPr>
              <a:defRPr/>
            </a:pPr>
            <a:r>
              <a:rPr lang="zh-CN" altLang="en-US" dirty="0" smtClean="0"/>
              <a:t>　　截至</a:t>
            </a:r>
            <a:r>
              <a:rPr lang="en-US" altLang="zh-CN" dirty="0" smtClean="0"/>
              <a:t>2010</a:t>
            </a:r>
            <a:r>
              <a:rPr lang="zh-CN" altLang="en-US" dirty="0" smtClean="0"/>
              <a:t>年</a:t>
            </a:r>
            <a:r>
              <a:rPr lang="en-US" altLang="zh-CN" dirty="0" smtClean="0"/>
              <a:t>9</a:t>
            </a:r>
            <a:r>
              <a:rPr lang="zh-CN" altLang="en-US" dirty="0" smtClean="0"/>
              <a:t>月，</a:t>
            </a:r>
            <a:r>
              <a:rPr lang="en-US" altLang="zh-CN" dirty="0" err="1" smtClean="0"/>
              <a:t>Flickr</a:t>
            </a:r>
            <a:r>
              <a:rPr lang="zh-CN" altLang="en-US" dirty="0" smtClean="0"/>
              <a:t>托管的图片数量为</a:t>
            </a:r>
            <a:r>
              <a:rPr lang="en-US" altLang="zh-CN" dirty="0" smtClean="0"/>
              <a:t>50</a:t>
            </a:r>
            <a:r>
              <a:rPr lang="zh-CN" altLang="en-US" dirty="0" smtClean="0"/>
              <a:t>亿张</a:t>
            </a:r>
          </a:p>
          <a:p>
            <a:pPr>
              <a:defRPr/>
            </a:pPr>
            <a:r>
              <a:rPr lang="zh-CN" altLang="en-US" dirty="0" smtClean="0"/>
              <a:t>　　每月上传到</a:t>
            </a:r>
            <a:r>
              <a:rPr lang="en-US" altLang="zh-CN" dirty="0" err="1" smtClean="0"/>
              <a:t>Facebook</a:t>
            </a:r>
            <a:r>
              <a:rPr lang="zh-CN" altLang="en-US" dirty="0" smtClean="0"/>
              <a:t>的图片数量为</a:t>
            </a:r>
            <a:r>
              <a:rPr lang="en-US" altLang="zh-CN" dirty="0" smtClean="0"/>
              <a:t>30</a:t>
            </a:r>
            <a:r>
              <a:rPr lang="zh-CN" altLang="en-US" dirty="0" smtClean="0"/>
              <a:t>亿张 </a:t>
            </a:r>
            <a:r>
              <a:rPr lang="en-US" altLang="zh-CN" dirty="0" smtClean="0"/>
              <a:t>(</a:t>
            </a:r>
            <a:r>
              <a:rPr lang="zh-CN" altLang="en-US" dirty="0" smtClean="0"/>
              <a:t>李明</a:t>
            </a:r>
            <a:r>
              <a:rPr lang="en-US" altLang="zh-CN" dirty="0" smtClean="0"/>
              <a:t>)</a:t>
            </a:r>
          </a:p>
          <a:p>
            <a:pPr>
              <a:defRPr/>
            </a:pPr>
            <a:endParaRPr lang="zh-CN" altLang="en-US" dirty="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707D48-2689-4179-9FF9-96FC5266F895}" type="slidenum">
              <a:rPr lang="zh-CN" altLang="en-US">
                <a:latin typeface="Calibri" panose="020F0502020204030204" pitchFamily="34" charset="0"/>
              </a:rPr>
              <a:pPr eaLnBrk="1" hangingPunct="1"/>
              <a:t>27</a:t>
            </a:fld>
            <a:endParaRPr lang="zh-CN" altLang="en-US">
              <a:latin typeface="Calibri" panose="020F0502020204030204" pitchFamily="34" charset="0"/>
            </a:endParaRPr>
          </a:p>
        </p:txBody>
      </p:sp>
    </p:spTree>
    <p:extLst>
      <p:ext uri="{BB962C8B-B14F-4D97-AF65-F5344CB8AC3E}">
        <p14:creationId xmlns:p14="http://schemas.microsoft.com/office/powerpoint/2010/main" val="3008404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67C8F6-172B-4C6B-A6E3-EA6CD7945551}" type="slidenum">
              <a:rPr lang="zh-CN" altLang="en-US">
                <a:latin typeface="Calibri" panose="020F0502020204030204" pitchFamily="34" charset="0"/>
              </a:rPr>
              <a:pPr eaLnBrk="1" hangingPunct="1"/>
              <a:t>29</a:t>
            </a:fld>
            <a:endParaRPr lang="zh-CN" altLang="en-US">
              <a:latin typeface="Calibri" panose="020F0502020204030204" pitchFamily="34" charset="0"/>
            </a:endParaRPr>
          </a:p>
        </p:txBody>
      </p:sp>
    </p:spTree>
    <p:extLst>
      <p:ext uri="{BB962C8B-B14F-4D97-AF65-F5344CB8AC3E}">
        <p14:creationId xmlns:p14="http://schemas.microsoft.com/office/powerpoint/2010/main" val="3981872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布林：桌上的；佩奇：坐在椅子上的。</a:t>
            </a:r>
            <a:endParaRPr lang="en-US" altLang="zh-CN" smtClean="0"/>
          </a:p>
          <a:p>
            <a:endParaRPr lang="en-US" altLang="zh-CN" smtClean="0"/>
          </a:p>
          <a:p>
            <a:r>
              <a:rPr lang="zh-CN" altLang="en-US" smtClean="0"/>
              <a:t>他们的背景是</a:t>
            </a:r>
            <a:r>
              <a:rPr lang="en-US" altLang="zh-CN" smtClean="0"/>
              <a:t>google</a:t>
            </a:r>
            <a:r>
              <a:rPr lang="zh-CN" altLang="en-US" smtClean="0"/>
              <a:t>的第一个机房。机房是苏珊（现</a:t>
            </a:r>
            <a:r>
              <a:rPr lang="en-US" altLang="zh-CN" smtClean="0"/>
              <a:t>google</a:t>
            </a:r>
            <a:r>
              <a:rPr lang="zh-CN" altLang="en-US" smtClean="0"/>
              <a:t>副总裁）的车库（第一张图片就是苏珊）。苏姗的妹妹最后嫁给了布林。</a:t>
            </a:r>
            <a:endParaRPr lang="en-US" altLang="zh-CN"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F2CE1B-A92E-41C8-8A30-B3F290B42A15}" type="slidenum">
              <a:rPr lang="zh-CN" altLang="en-US">
                <a:latin typeface="Calibri" panose="020F0502020204030204" pitchFamily="34" charset="0"/>
              </a:rPr>
              <a:pPr eaLnBrk="1" hangingPunct="1"/>
              <a:t>30</a:t>
            </a:fld>
            <a:endParaRPr lang="zh-CN" altLang="en-US">
              <a:latin typeface="Calibri" panose="020F0502020204030204" pitchFamily="34" charset="0"/>
            </a:endParaRPr>
          </a:p>
        </p:txBody>
      </p:sp>
    </p:spTree>
    <p:extLst>
      <p:ext uri="{BB962C8B-B14F-4D97-AF65-F5344CB8AC3E}">
        <p14:creationId xmlns:p14="http://schemas.microsoft.com/office/powerpoint/2010/main" val="648996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EC55BA-4A70-49DF-81C1-9849E2D1B128}" type="slidenum">
              <a:rPr lang="zh-CN" altLang="en-US">
                <a:latin typeface="Calibri" panose="020F0502020204030204" pitchFamily="34" charset="0"/>
              </a:rPr>
              <a:pPr eaLnBrk="1" hangingPunct="1"/>
              <a:t>31</a:t>
            </a:fld>
            <a:endParaRPr lang="zh-CN" altLang="en-US">
              <a:latin typeface="Calibri" panose="020F0502020204030204" pitchFamily="34" charset="0"/>
            </a:endParaRPr>
          </a:p>
        </p:txBody>
      </p:sp>
    </p:spTree>
    <p:extLst>
      <p:ext uri="{BB962C8B-B14F-4D97-AF65-F5344CB8AC3E}">
        <p14:creationId xmlns:p14="http://schemas.microsoft.com/office/powerpoint/2010/main" val="3574761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A page has high rank if the sum of the ranks of its backlinks is high.</a:t>
            </a:r>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C3B75D-9DEF-4252-AC5B-E322EF5595D9}" type="slidenum">
              <a:rPr lang="zh-CN" altLang="en-US">
                <a:latin typeface="Calibri" panose="020F0502020204030204" pitchFamily="34" charset="0"/>
              </a:rPr>
              <a:pPr eaLnBrk="1" hangingPunct="1"/>
              <a:t>34</a:t>
            </a:fld>
            <a:endParaRPr lang="zh-CN" altLang="en-US">
              <a:latin typeface="Calibri" panose="020F0502020204030204" pitchFamily="34" charset="0"/>
            </a:endParaRPr>
          </a:p>
        </p:txBody>
      </p:sp>
    </p:spTree>
    <p:extLst>
      <p:ext uri="{BB962C8B-B14F-4D97-AF65-F5344CB8AC3E}">
        <p14:creationId xmlns:p14="http://schemas.microsoft.com/office/powerpoint/2010/main" val="1382886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B6978C-19A1-4D49-8FE9-1D672087EE45}" type="slidenum">
              <a:rPr lang="zh-CN" altLang="en-US">
                <a:latin typeface="Calibri" panose="020F0502020204030204" pitchFamily="34" charset="0"/>
              </a:rPr>
              <a:pPr eaLnBrk="1" hangingPunct="1"/>
              <a:t>49</a:t>
            </a:fld>
            <a:endParaRPr lang="zh-CN" altLang="en-US">
              <a:latin typeface="Calibri" panose="020F0502020204030204" pitchFamily="34" charset="0"/>
            </a:endParaRPr>
          </a:p>
        </p:txBody>
      </p:sp>
    </p:spTree>
    <p:extLst>
      <p:ext uri="{BB962C8B-B14F-4D97-AF65-F5344CB8AC3E}">
        <p14:creationId xmlns:p14="http://schemas.microsoft.com/office/powerpoint/2010/main" val="555705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t>这个电站是三峡的十分之一，秦山核电的</a:t>
            </a:r>
            <a:r>
              <a:rPr lang="en-US" altLang="zh-CN" smtClean="0"/>
              <a:t>3</a:t>
            </a:r>
            <a:r>
              <a:rPr lang="zh-CN" altLang="en-US" smtClean="0"/>
              <a:t>倍，专门用来供应电力。电力的作用：驱动计算、降温。</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B77B8F1-AA57-492F-BEFE-C184F49A7FBC}" type="slidenum">
              <a:rPr lang="zh-CN" altLang="en-US">
                <a:latin typeface="Calibri" panose="020F0502020204030204" pitchFamily="34" charset="0"/>
              </a:rPr>
              <a:pPr eaLnBrk="1" hangingPunct="1"/>
              <a:t>50</a:t>
            </a:fld>
            <a:endParaRPr lang="zh-CN" altLang="en-US">
              <a:latin typeface="Calibri" panose="020F0502020204030204" pitchFamily="34" charset="0"/>
            </a:endParaRPr>
          </a:p>
        </p:txBody>
      </p:sp>
    </p:spTree>
    <p:extLst>
      <p:ext uri="{BB962C8B-B14F-4D97-AF65-F5344CB8AC3E}">
        <p14:creationId xmlns:p14="http://schemas.microsoft.com/office/powerpoint/2010/main" val="1087831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图片中的人是</a:t>
            </a:r>
            <a:r>
              <a:rPr lang="en-US" altLang="zh-CN" smtClean="0"/>
              <a:t>facebook</a:t>
            </a:r>
            <a:r>
              <a:rPr lang="zh-CN" altLang="en-US" smtClean="0"/>
              <a:t>的创始人：马克</a:t>
            </a:r>
            <a:r>
              <a:rPr lang="en-US" altLang="zh-CN" smtClean="0"/>
              <a:t>·</a:t>
            </a:r>
            <a:r>
              <a:rPr lang="zh-CN" altLang="en-US" smtClean="0"/>
              <a:t>扎克伯格 </a:t>
            </a:r>
            <a:r>
              <a:rPr lang="en-US" altLang="zh-CN" smtClean="0"/>
              <a:t>MARK ZUCKERBURG</a:t>
            </a:r>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9AE1B5-F221-40A5-A4B8-D04EFF81F602}" type="slidenum">
              <a:rPr lang="zh-CN" altLang="en-US">
                <a:latin typeface="Calibri" panose="020F0502020204030204" pitchFamily="34" charset="0"/>
              </a:rPr>
              <a:pPr eaLnBrk="1" hangingPunct="1"/>
              <a:t>3</a:t>
            </a:fld>
            <a:endParaRPr lang="zh-CN" altLang="en-US">
              <a:latin typeface="Calibri" panose="020F0502020204030204" pitchFamily="34" charset="0"/>
            </a:endParaRPr>
          </a:p>
        </p:txBody>
      </p:sp>
    </p:spTree>
    <p:extLst>
      <p:ext uri="{BB962C8B-B14F-4D97-AF65-F5344CB8AC3E}">
        <p14:creationId xmlns:p14="http://schemas.microsoft.com/office/powerpoint/2010/main" val="2038821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zh-CN" altLang="en-US" smtClean="0"/>
              <a:t>数据中心“吃电”不露痕迹</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367C4FB-9809-470A-8E5A-3573DD308C85}" type="slidenum">
              <a:rPr lang="zh-CN" altLang="en-US">
                <a:latin typeface="Calibri" panose="020F0502020204030204" pitchFamily="34" charset="0"/>
              </a:rPr>
              <a:pPr eaLnBrk="1" hangingPunct="1"/>
              <a:t>51</a:t>
            </a:fld>
            <a:endParaRPr lang="zh-CN" altLang="en-US">
              <a:latin typeface="Calibri" panose="020F0502020204030204" pitchFamily="34" charset="0"/>
            </a:endParaRPr>
          </a:p>
        </p:txBody>
      </p:sp>
    </p:spTree>
    <p:extLst>
      <p:ext uri="{BB962C8B-B14F-4D97-AF65-F5344CB8AC3E}">
        <p14:creationId xmlns:p14="http://schemas.microsoft.com/office/powerpoint/2010/main" val="3576330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9940"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4422B2-A50D-4F23-8B79-8986FA9E902D}" type="slidenum">
              <a:rPr lang="zh-CN" altLang="en-US">
                <a:latin typeface="Calibri" panose="020F0502020204030204" pitchFamily="34" charset="0"/>
              </a:rPr>
              <a:pPr eaLnBrk="1" hangingPunct="1"/>
              <a:t>52</a:t>
            </a:fld>
            <a:endParaRPr lang="zh-CN" altLang="en-US">
              <a:latin typeface="Calibri" panose="020F0502020204030204" pitchFamily="34" charset="0"/>
            </a:endParaRPr>
          </a:p>
        </p:txBody>
      </p:sp>
    </p:spTree>
    <p:extLst>
      <p:ext uri="{BB962C8B-B14F-4D97-AF65-F5344CB8AC3E}">
        <p14:creationId xmlns:p14="http://schemas.microsoft.com/office/powerpoint/2010/main" val="4214847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我们常说到芯片频率升高导致电流升高，通常指的是采用各种</a:t>
            </a:r>
            <a:r>
              <a:rPr lang="en-US" altLang="zh-CN" smtClean="0"/>
              <a:t>MOS</a:t>
            </a:r>
            <a:r>
              <a:rPr lang="zh-CN" altLang="en-US" smtClean="0"/>
              <a:t>技术（例如</a:t>
            </a:r>
            <a:r>
              <a:rPr lang="en-US" altLang="zh-CN" smtClean="0"/>
              <a:t>CMOS</a:t>
            </a:r>
            <a:r>
              <a:rPr lang="zh-CN" altLang="en-US" smtClean="0"/>
              <a:t>、</a:t>
            </a:r>
            <a:r>
              <a:rPr lang="en-US" altLang="zh-CN" smtClean="0"/>
              <a:t>NMOS</a:t>
            </a:r>
            <a:r>
              <a:rPr lang="zh-CN" altLang="en-US" smtClean="0"/>
              <a:t>、</a:t>
            </a:r>
            <a:r>
              <a:rPr lang="en-US" altLang="zh-CN" smtClean="0"/>
              <a:t>PMOS</a:t>
            </a:r>
            <a:r>
              <a:rPr lang="zh-CN" altLang="en-US" smtClean="0"/>
              <a:t>）制作的数字电路芯片，例如</a:t>
            </a:r>
            <a:r>
              <a:rPr lang="en-US" altLang="zh-CN" smtClean="0"/>
              <a:t>CPU</a:t>
            </a:r>
            <a:r>
              <a:rPr lang="zh-CN" altLang="en-US" smtClean="0"/>
              <a:t>、存储器（内存、闪存等），它们内部拥有大量的门电路，其工作不是象收音机里放大电路那样连续工作的，而是在系统时钟控制下工作，在每一个时钟周期，许多门电路会改变状态（你可以理解为门打开一次）。这种门电路在没有改变状态的时候（可以理解为门关着）电流是极小的，但在状态转变时会有很大电流，所以系统时钟周期越短，门电路改变状态就越频繁，流过它们的平均电流就越高。 </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5FC41B-41C5-46E5-BCC5-D5FFFE66C138}" type="slidenum">
              <a:rPr lang="zh-CN" altLang="en-US">
                <a:latin typeface="Calibri" panose="020F0502020204030204" pitchFamily="34" charset="0"/>
              </a:rPr>
              <a:pPr eaLnBrk="1" hangingPunct="1"/>
              <a:t>53</a:t>
            </a:fld>
            <a:endParaRPr lang="zh-CN" altLang="en-US">
              <a:latin typeface="Calibri" panose="020F0502020204030204" pitchFamily="34" charset="0"/>
            </a:endParaRPr>
          </a:p>
        </p:txBody>
      </p:sp>
    </p:spTree>
    <p:extLst>
      <p:ext uri="{BB962C8B-B14F-4D97-AF65-F5344CB8AC3E}">
        <p14:creationId xmlns:p14="http://schemas.microsoft.com/office/powerpoint/2010/main" val="2787580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风冷、气温较低是关键因素。但是重点在于：</a:t>
            </a:r>
            <a:r>
              <a:rPr lang="en-US" altLang="zh-CN" smtClean="0"/>
              <a:t>google</a:t>
            </a:r>
            <a:r>
              <a:rPr lang="zh-CN" altLang="en-US" smtClean="0"/>
              <a:t>敢于这么做，在于它重要、领先的计算调度能力。</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137CF2-4450-4FBF-938F-A71502A3549C}" type="slidenum">
              <a:rPr lang="zh-CN" altLang="en-US">
                <a:latin typeface="Calibri" panose="020F0502020204030204" pitchFamily="34" charset="0"/>
              </a:rPr>
              <a:pPr eaLnBrk="1" hangingPunct="1"/>
              <a:t>58</a:t>
            </a:fld>
            <a:endParaRPr lang="zh-CN" altLang="en-US">
              <a:latin typeface="Calibri" panose="020F0502020204030204" pitchFamily="34" charset="0"/>
            </a:endParaRPr>
          </a:p>
        </p:txBody>
      </p:sp>
    </p:spTree>
    <p:extLst>
      <p:ext uri="{BB962C8B-B14F-4D97-AF65-F5344CB8AC3E}">
        <p14:creationId xmlns:p14="http://schemas.microsoft.com/office/powerpoint/2010/main" val="41896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将访问及其处理，调度到其他节点上。</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4ACF31-971D-422F-AA47-166192143476}" type="slidenum">
              <a:rPr lang="zh-CN" altLang="en-US">
                <a:latin typeface="Calibri" panose="020F0502020204030204" pitchFamily="34" charset="0"/>
              </a:rPr>
              <a:pPr eaLnBrk="1" hangingPunct="1"/>
              <a:t>59</a:t>
            </a:fld>
            <a:endParaRPr lang="zh-CN" altLang="en-US">
              <a:latin typeface="Calibri" panose="020F0502020204030204" pitchFamily="34" charset="0"/>
            </a:endParaRPr>
          </a:p>
        </p:txBody>
      </p:sp>
    </p:spTree>
    <p:extLst>
      <p:ext uri="{BB962C8B-B14F-4D97-AF65-F5344CB8AC3E}">
        <p14:creationId xmlns:p14="http://schemas.microsoft.com/office/powerpoint/2010/main" val="1819486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lvl="1" indent="-342900">
              <a:buFontTx/>
              <a:buChar char="•"/>
            </a:pPr>
            <a:r>
              <a:rPr lang="zh-CN" altLang="en-US" sz="2000" smtClean="0">
                <a:solidFill>
                  <a:schemeClr val="tx2"/>
                </a:solidFill>
                <a:latin typeface="Arial" panose="020B0604020202020204" pitchFamily="34" charset="0"/>
                <a:ea typeface="黑体" panose="02010609060101010101" pitchFamily="49" charset="-122"/>
                <a:cs typeface="Arial" panose="020B0604020202020204" pitchFamily="34" charset="0"/>
              </a:rPr>
              <a:t>迭代计算公式：</a:t>
            </a:r>
            <a:endParaRPr lang="en-US" altLang="zh-CN" sz="2000" smtClean="0">
              <a:solidFill>
                <a:schemeClr val="tx2"/>
              </a:solidFill>
              <a:latin typeface="Arial" panose="020B0604020202020204" pitchFamily="34" charset="0"/>
              <a:ea typeface="黑体" panose="02010609060101010101" pitchFamily="49" charset="-122"/>
              <a:cs typeface="Arial" panose="020B0604020202020204" pitchFamily="34" charset="0"/>
            </a:endParaRPr>
          </a:p>
          <a:p>
            <a:pPr marL="742950" lvl="2" indent="-342900"/>
            <a:r>
              <a:rPr lang="en-GB" altLang="zh-CN" sz="1600" smtClean="0">
                <a:solidFill>
                  <a:schemeClr val="tx2"/>
                </a:solidFill>
                <a:latin typeface="Arial" panose="020B0604020202020204" pitchFamily="34" charset="0"/>
                <a:ea typeface="黑体" panose="02010609060101010101" pitchFamily="49" charset="-122"/>
                <a:cs typeface="Arial" panose="020B0604020202020204" pitchFamily="34" charset="0"/>
              </a:rPr>
              <a:t>PR(A) = (1-d) /N+ d (PR(T</a:t>
            </a:r>
            <a:r>
              <a:rPr lang="en-GB" altLang="zh-CN" sz="1600" baseline="-33000" smtClean="0">
                <a:solidFill>
                  <a:schemeClr val="tx2"/>
                </a:solidFill>
                <a:latin typeface="Arial" panose="020B0604020202020204" pitchFamily="34" charset="0"/>
                <a:ea typeface="黑体" panose="02010609060101010101" pitchFamily="49" charset="-122"/>
                <a:cs typeface="Arial" panose="020B0604020202020204" pitchFamily="34" charset="0"/>
              </a:rPr>
              <a:t>1</a:t>
            </a:r>
            <a:r>
              <a:rPr lang="en-GB" altLang="zh-CN" sz="1600" smtClean="0">
                <a:solidFill>
                  <a:schemeClr val="tx2"/>
                </a:solidFill>
                <a:latin typeface="Arial" panose="020B0604020202020204" pitchFamily="34" charset="0"/>
                <a:ea typeface="黑体" panose="02010609060101010101" pitchFamily="49" charset="-122"/>
                <a:cs typeface="Arial" panose="020B0604020202020204" pitchFamily="34" charset="0"/>
              </a:rPr>
              <a:t>)/C(T</a:t>
            </a:r>
            <a:r>
              <a:rPr lang="en-GB" altLang="zh-CN" sz="1600" baseline="-33000" smtClean="0">
                <a:solidFill>
                  <a:schemeClr val="tx2"/>
                </a:solidFill>
                <a:latin typeface="Arial" panose="020B0604020202020204" pitchFamily="34" charset="0"/>
                <a:ea typeface="黑体" panose="02010609060101010101" pitchFamily="49" charset="-122"/>
                <a:cs typeface="Arial" panose="020B0604020202020204" pitchFamily="34" charset="0"/>
              </a:rPr>
              <a:t>1</a:t>
            </a:r>
            <a:r>
              <a:rPr lang="en-GB" altLang="zh-CN" sz="1600" smtClean="0">
                <a:solidFill>
                  <a:schemeClr val="tx2"/>
                </a:solidFill>
                <a:latin typeface="Arial" panose="020B0604020202020204" pitchFamily="34" charset="0"/>
                <a:ea typeface="黑体" panose="02010609060101010101" pitchFamily="49" charset="-122"/>
                <a:cs typeface="Arial" panose="020B0604020202020204" pitchFamily="34" charset="0"/>
              </a:rPr>
              <a:t>) + ... + PR(T</a:t>
            </a:r>
            <a:r>
              <a:rPr lang="en-GB" altLang="zh-CN" sz="1600" baseline="-33000" smtClean="0">
                <a:solidFill>
                  <a:schemeClr val="tx2"/>
                </a:solidFill>
                <a:latin typeface="Arial" panose="020B0604020202020204" pitchFamily="34" charset="0"/>
                <a:ea typeface="黑体" panose="02010609060101010101" pitchFamily="49" charset="-122"/>
                <a:cs typeface="Arial" panose="020B0604020202020204" pitchFamily="34" charset="0"/>
              </a:rPr>
              <a:t>n</a:t>
            </a:r>
            <a:r>
              <a:rPr lang="en-GB" altLang="zh-CN" sz="1600" smtClean="0">
                <a:solidFill>
                  <a:schemeClr val="tx2"/>
                </a:solidFill>
                <a:latin typeface="Arial" panose="020B0604020202020204" pitchFamily="34" charset="0"/>
                <a:ea typeface="黑体" panose="02010609060101010101" pitchFamily="49" charset="-122"/>
                <a:cs typeface="Arial" panose="020B0604020202020204" pitchFamily="34" charset="0"/>
              </a:rPr>
              <a:t>)/C(T</a:t>
            </a:r>
            <a:r>
              <a:rPr lang="en-GB" altLang="zh-CN" sz="1600" baseline="-33000" smtClean="0">
                <a:solidFill>
                  <a:schemeClr val="tx2"/>
                </a:solidFill>
                <a:latin typeface="Arial" panose="020B0604020202020204" pitchFamily="34" charset="0"/>
                <a:ea typeface="黑体" panose="02010609060101010101" pitchFamily="49" charset="-122"/>
                <a:cs typeface="Arial" panose="020B0604020202020204" pitchFamily="34" charset="0"/>
              </a:rPr>
              <a:t>n</a:t>
            </a:r>
            <a:r>
              <a:rPr lang="en-GB" altLang="zh-CN" sz="1600" smtClean="0">
                <a:solidFill>
                  <a:schemeClr val="tx2"/>
                </a:solidFill>
                <a:latin typeface="Arial" panose="020B0604020202020204" pitchFamily="34" charset="0"/>
                <a:ea typeface="黑体" panose="02010609060101010101" pitchFamily="49" charset="-122"/>
                <a:cs typeface="Arial" panose="020B0604020202020204" pitchFamily="34" charset="0"/>
              </a:rPr>
              <a:t>))</a:t>
            </a:r>
          </a:p>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4E33FF-CCBD-4DE9-873C-F19AD1B3E8C4}" type="slidenum">
              <a:rPr lang="zh-CN" altLang="en-US">
                <a:latin typeface="Calibri" panose="020F0502020204030204" pitchFamily="34" charset="0"/>
              </a:rPr>
              <a:pPr eaLnBrk="1" hangingPunct="1"/>
              <a:t>67</a:t>
            </a:fld>
            <a:endParaRPr lang="zh-CN" altLang="en-US">
              <a:latin typeface="Calibri" panose="020F0502020204030204" pitchFamily="34" charset="0"/>
            </a:endParaRPr>
          </a:p>
        </p:txBody>
      </p:sp>
    </p:spTree>
    <p:extLst>
      <p:ext uri="{BB962C8B-B14F-4D97-AF65-F5344CB8AC3E}">
        <p14:creationId xmlns:p14="http://schemas.microsoft.com/office/powerpoint/2010/main" val="76140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图像模拟</a:t>
            </a:r>
            <a:r>
              <a:rPr lang="en-US" altLang="zh-CN" smtClean="0"/>
              <a:t>animoto</a:t>
            </a:r>
            <a:r>
              <a:rPr lang="zh-CN" altLang="en-US" smtClean="0"/>
              <a:t>的创始人</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CA6FA84-B68B-4A76-B728-09D55A60930B}" type="slidenum">
              <a:rPr lang="zh-CN" altLang="en-US">
                <a:latin typeface="Calibri" panose="020F0502020204030204" pitchFamily="34" charset="0"/>
              </a:rPr>
              <a:pPr eaLnBrk="1" hangingPunct="1"/>
              <a:t>4</a:t>
            </a:fld>
            <a:endParaRPr lang="zh-CN" altLang="en-US">
              <a:latin typeface="Calibri" panose="020F0502020204030204" pitchFamily="34" charset="0"/>
            </a:endParaRPr>
          </a:p>
        </p:txBody>
      </p:sp>
    </p:spTree>
    <p:extLst>
      <p:ext uri="{BB962C8B-B14F-4D97-AF65-F5344CB8AC3E}">
        <p14:creationId xmlns:p14="http://schemas.microsoft.com/office/powerpoint/2010/main" val="343092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左上角是</a:t>
            </a:r>
            <a:r>
              <a:rPr lang="en-US" altLang="zh-CN" smtClean="0"/>
              <a:t>steve cliffton(Animoto</a:t>
            </a:r>
            <a:r>
              <a:rPr lang="zh-CN" altLang="en-US" smtClean="0"/>
              <a:t>创始人</a:t>
            </a:r>
            <a:r>
              <a:rPr lang="en-US" altLang="zh-CN" smtClean="0"/>
              <a:t>)</a:t>
            </a:r>
            <a:r>
              <a:rPr lang="zh-CN" altLang="en-US" smtClean="0"/>
              <a:t>的大学同学</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97C128-B40E-439C-AC01-3FF2E508202D}" type="slidenum">
              <a:rPr lang="zh-CN" altLang="en-US">
                <a:latin typeface="Calibri" panose="020F0502020204030204" pitchFamily="34" charset="0"/>
              </a:rPr>
              <a:pPr eaLnBrk="1" hangingPunct="1"/>
              <a:t>5</a:t>
            </a:fld>
            <a:endParaRPr lang="zh-CN" altLang="en-US">
              <a:latin typeface="Calibri" panose="020F0502020204030204" pitchFamily="34" charset="0"/>
            </a:endParaRPr>
          </a:p>
        </p:txBody>
      </p:sp>
    </p:spTree>
    <p:extLst>
      <p:ext uri="{BB962C8B-B14F-4D97-AF65-F5344CB8AC3E}">
        <p14:creationId xmlns:p14="http://schemas.microsoft.com/office/powerpoint/2010/main" val="1589777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右下角图像模拟</a:t>
            </a:r>
            <a:r>
              <a:rPr lang="en-US" altLang="zh-CN" smtClean="0"/>
              <a:t>cliffton</a:t>
            </a:r>
            <a:r>
              <a:rPr lang="zh-CN" altLang="en-US" smtClean="0"/>
              <a:t>。</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230C525-FDE1-46A0-A8B8-9C6038019690}" type="slidenum">
              <a:rPr lang="zh-CN" altLang="en-US">
                <a:latin typeface="Calibri" panose="020F0502020204030204" pitchFamily="34" charset="0"/>
              </a:rPr>
              <a:pPr eaLnBrk="1" hangingPunct="1"/>
              <a:t>7</a:t>
            </a:fld>
            <a:endParaRPr lang="zh-CN" altLang="en-US">
              <a:latin typeface="Calibri" panose="020F0502020204030204" pitchFamily="34" charset="0"/>
            </a:endParaRPr>
          </a:p>
        </p:txBody>
      </p:sp>
    </p:spTree>
    <p:extLst>
      <p:ext uri="{BB962C8B-B14F-4D97-AF65-F5344CB8AC3E}">
        <p14:creationId xmlns:p14="http://schemas.microsoft.com/office/powerpoint/2010/main" val="582566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图像表示：每个人都可以拥有自己的“私有云”</a:t>
            </a:r>
            <a:endParaRPr lang="en-US" altLang="zh-CN" smtClean="0"/>
          </a:p>
          <a:p>
            <a:endParaRPr lang="en-US" altLang="zh-CN" smtClean="0"/>
          </a:p>
          <a:p>
            <a:r>
              <a:rPr lang="zh-CN" altLang="en-US" smtClean="0"/>
              <a:t>其实，私有云是目前云平台和云产品的主要成份。</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33D62F-0DCB-4B99-A948-13AE6788CD5A}" type="slidenum">
              <a:rPr lang="zh-CN" altLang="en-US">
                <a:latin typeface="Calibri" panose="020F0502020204030204" pitchFamily="34" charset="0"/>
              </a:rPr>
              <a:pPr eaLnBrk="1" hangingPunct="1"/>
              <a:t>8</a:t>
            </a:fld>
            <a:endParaRPr lang="zh-CN" altLang="en-US">
              <a:latin typeface="Calibri" panose="020F0502020204030204" pitchFamily="34" charset="0"/>
            </a:endParaRPr>
          </a:p>
        </p:txBody>
      </p:sp>
    </p:spTree>
    <p:extLst>
      <p:ext uri="{BB962C8B-B14F-4D97-AF65-F5344CB8AC3E}">
        <p14:creationId xmlns:p14="http://schemas.microsoft.com/office/powerpoint/2010/main" val="325756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xfrm>
            <a:off x="295275" y="2973388"/>
            <a:ext cx="6267450" cy="5819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bodyPr>
          <a:lstStyle/>
          <a:p>
            <a:r>
              <a:rPr lang="en-US" altLang="zh-CN" smtClean="0"/>
              <a:t>Great leverage from taking the first step</a:t>
            </a:r>
            <a:r>
              <a:rPr lang="en-US" altLang="zh-CN" smtClean="0">
                <a:latin typeface="Arial" panose="020B0604020202020204" pitchFamily="34" charset="0"/>
              </a:rPr>
              <a:t>…</a:t>
            </a:r>
            <a:r>
              <a:rPr lang="en-US" altLang="zh-CN" smtClean="0"/>
              <a:t>Virtualize the data center.</a:t>
            </a:r>
          </a:p>
          <a:p>
            <a:endParaRPr lang="en-US" altLang="zh-CN" smtClean="0"/>
          </a:p>
          <a:p>
            <a:endParaRPr lang="zh-CN" altLang="en-US" smtClean="0"/>
          </a:p>
        </p:txBody>
      </p:sp>
      <p:sp>
        <p:nvSpPr>
          <p:cNvPr id="90116" name="Slide Number Placeholder 3"/>
          <p:cNvSpPr txBox="1">
            <a:spLocks noGrp="1"/>
          </p:cNvSpPr>
          <p:nvPr/>
        </p:nvSpPr>
        <p:spPr bwMode="auto">
          <a:xfrm>
            <a:off x="3206750" y="8918575"/>
            <a:ext cx="45878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966" tIns="44984" rIns="89966" bIns="44984" anchor="b"/>
          <a:lstStyle>
            <a:lvl1pPr defTabSz="901700" eaLnBrk="0" hangingPunct="0">
              <a:defRPr>
                <a:solidFill>
                  <a:schemeClr val="tx1"/>
                </a:solidFill>
                <a:latin typeface="Arial" panose="020B0604020202020204" pitchFamily="34" charset="0"/>
                <a:ea typeface="宋体" panose="02010600030101010101" pitchFamily="2" charset="-122"/>
              </a:defRPr>
            </a:lvl1pPr>
            <a:lvl2pPr marL="742950" indent="-285750" defTabSz="901700" eaLnBrk="0" hangingPunct="0">
              <a:defRPr>
                <a:solidFill>
                  <a:schemeClr val="tx1"/>
                </a:solidFill>
                <a:latin typeface="Arial" panose="020B0604020202020204" pitchFamily="34" charset="0"/>
                <a:ea typeface="宋体" panose="02010600030101010101" pitchFamily="2" charset="-122"/>
              </a:defRPr>
            </a:lvl2pPr>
            <a:lvl3pPr marL="1143000" indent="-228600" defTabSz="901700" eaLnBrk="0" hangingPunct="0">
              <a:defRPr>
                <a:solidFill>
                  <a:schemeClr val="tx1"/>
                </a:solidFill>
                <a:latin typeface="Arial" panose="020B0604020202020204" pitchFamily="34" charset="0"/>
                <a:ea typeface="宋体" panose="02010600030101010101" pitchFamily="2" charset="-122"/>
              </a:defRPr>
            </a:lvl3pPr>
            <a:lvl4pPr marL="1600200" indent="-228600" defTabSz="901700" eaLnBrk="0" hangingPunct="0">
              <a:defRPr>
                <a:solidFill>
                  <a:schemeClr val="tx1"/>
                </a:solidFill>
                <a:latin typeface="Arial" panose="020B0604020202020204" pitchFamily="34" charset="0"/>
                <a:ea typeface="宋体" panose="02010600030101010101" pitchFamily="2" charset="-122"/>
              </a:defRPr>
            </a:lvl4pPr>
            <a:lvl5pPr marL="2057400" indent="-228600" defTabSz="901700" eaLnBrk="0" hangingPunct="0">
              <a:defRPr>
                <a:solidFill>
                  <a:schemeClr val="tx1"/>
                </a:solidFill>
                <a:latin typeface="Arial" panose="020B0604020202020204" pitchFamily="34" charset="0"/>
                <a:ea typeface="宋体" panose="02010600030101010101" pitchFamily="2" charset="-122"/>
              </a:defRPr>
            </a:lvl5pPr>
            <a:lvl6pPr marL="2514600" indent="-228600" defTabSz="9017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017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017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017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9BA22494-DC10-452B-8AD5-37E083F064B7}" type="slidenum">
              <a:rPr lang="zh-CN" altLang="en-US" sz="800">
                <a:cs typeface="Arial" panose="020B0604020202020204" pitchFamily="34" charset="0"/>
              </a:rPr>
              <a:pPr algn="ctr"/>
              <a:t>11</a:t>
            </a:fld>
            <a:endParaRPr lang="en-US" altLang="zh-CN" sz="800">
              <a:cs typeface="Arial" panose="020B0604020202020204" pitchFamily="34" charset="0"/>
            </a:endParaRPr>
          </a:p>
        </p:txBody>
      </p:sp>
    </p:spTree>
    <p:extLst>
      <p:ext uri="{BB962C8B-B14F-4D97-AF65-F5344CB8AC3E}">
        <p14:creationId xmlns:p14="http://schemas.microsoft.com/office/powerpoint/2010/main" val="3366729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剑桥大学卢卡斯教研教授，英国大诗人拜伦的独生女儿</a:t>
            </a:r>
            <a:r>
              <a:rPr lang="en-US" altLang="zh-CN" smtClean="0"/>
              <a:t>——</a:t>
            </a:r>
            <a:r>
              <a:rPr lang="zh-CN" altLang="en-US" smtClean="0"/>
              <a:t>埃达</a:t>
            </a:r>
            <a:r>
              <a:rPr lang="en-US" altLang="zh-CN" smtClean="0"/>
              <a:t>·</a:t>
            </a:r>
            <a:r>
              <a:rPr lang="zh-CN" altLang="en-US" smtClean="0"/>
              <a:t>奥古斯塔（</a:t>
            </a:r>
            <a:r>
              <a:rPr lang="en-US" altLang="zh-CN" smtClean="0"/>
              <a:t>Ada</a:t>
            </a:r>
            <a:r>
              <a:rPr lang="zh-CN" altLang="en-US" smtClean="0"/>
              <a:t>语言的纪念者）的老师</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1C1653-20DC-4803-A2CA-EB852BEAF860}" type="slidenum">
              <a:rPr lang="zh-CN" altLang="en-US">
                <a:latin typeface="Calibri" panose="020F0502020204030204" pitchFamily="34" charset="0"/>
              </a:rPr>
              <a:pPr eaLnBrk="1" hangingPunct="1"/>
              <a:t>21</a:t>
            </a:fld>
            <a:endParaRPr lang="zh-CN" altLang="en-US">
              <a:latin typeface="Calibri" panose="020F0502020204030204" pitchFamily="34" charset="0"/>
            </a:endParaRPr>
          </a:p>
        </p:txBody>
      </p:sp>
    </p:spTree>
    <p:extLst>
      <p:ext uri="{BB962C8B-B14F-4D97-AF65-F5344CB8AC3E}">
        <p14:creationId xmlns:p14="http://schemas.microsoft.com/office/powerpoint/2010/main" val="192665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2570B62-E91C-4090-913E-EF72488C02BA}" type="slidenum">
              <a:rPr lang="zh-CN" altLang="en-US">
                <a:latin typeface="Calibri" panose="020F0502020204030204" pitchFamily="34" charset="0"/>
              </a:rPr>
              <a:pPr eaLnBrk="1" hangingPunct="1"/>
              <a:t>22</a:t>
            </a:fld>
            <a:endParaRPr lang="zh-CN" altLang="en-US">
              <a:latin typeface="Calibri" panose="020F0502020204030204" pitchFamily="34" charset="0"/>
            </a:endParaRPr>
          </a:p>
        </p:txBody>
      </p:sp>
    </p:spTree>
    <p:extLst>
      <p:ext uri="{BB962C8B-B14F-4D97-AF65-F5344CB8AC3E}">
        <p14:creationId xmlns:p14="http://schemas.microsoft.com/office/powerpoint/2010/main" val="51908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914400" y="3197226"/>
            <a:ext cx="103632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ctrTitle"/>
          </p:nvPr>
        </p:nvSpPr>
        <p:spPr>
          <a:xfrm>
            <a:off x="914400" y="1676401"/>
            <a:ext cx="103632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828800" y="3214686"/>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fld id="{4040DCC2-4C36-4BF2-91A5-D6325DAB7CD8}" type="datetimeFigureOut">
              <a:rPr lang="zh-CN" altLang="en-US"/>
              <a:pPr>
                <a:defRPr/>
              </a:pPr>
              <a:t>2016/10/24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025ECF9-323C-4F2F-A77B-35B377B59804}" type="slidenum">
              <a:rPr lang="zh-CN" altLang="en-US"/>
              <a:pPr/>
              <a:t>‹#›</a:t>
            </a:fld>
            <a:endParaRPr lang="zh-CN" altLang="en-US"/>
          </a:p>
        </p:txBody>
      </p:sp>
    </p:spTree>
    <p:extLst>
      <p:ext uri="{BB962C8B-B14F-4D97-AF65-F5344CB8AC3E}">
        <p14:creationId xmlns:p14="http://schemas.microsoft.com/office/powerpoint/2010/main" val="2934566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609600" y="1411288"/>
            <a:ext cx="109728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69A63AC8-E11C-415F-9776-33D43072CB61}" type="datetimeFigureOut">
              <a:rPr lang="zh-CN" altLang="en-US"/>
              <a:pPr>
                <a:defRPr/>
              </a:pPr>
              <a:t>2016/10/24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58138A6-6A88-4017-ACFA-D2E003EF9F4A}" type="slidenum">
              <a:rPr lang="zh-CN" altLang="en-US"/>
              <a:pPr/>
              <a:t>‹#›</a:t>
            </a:fld>
            <a:endParaRPr lang="zh-CN" altLang="en-US"/>
          </a:p>
        </p:txBody>
      </p:sp>
    </p:spTree>
    <p:extLst>
      <p:ext uri="{BB962C8B-B14F-4D97-AF65-F5344CB8AC3E}">
        <p14:creationId xmlns:p14="http://schemas.microsoft.com/office/powerpoint/2010/main" val="325578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620275" y="274638"/>
            <a:ext cx="1962125"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09600" y="274638"/>
            <a:ext cx="8915424"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F2C1907C-25F1-43A3-BCD8-287BB33F428C}" type="datetimeFigureOut">
              <a:rPr lang="zh-CN" altLang="en-US"/>
              <a:pPr>
                <a:defRPr/>
              </a:pPr>
              <a:t>2016/10/24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4080703-C479-4458-B2C2-B52DB39584AF}" type="slidenum">
              <a:rPr lang="zh-CN" altLang="en-US"/>
              <a:pPr/>
              <a:t>‹#›</a:t>
            </a:fld>
            <a:endParaRPr lang="zh-CN" altLang="en-US"/>
          </a:p>
        </p:txBody>
      </p:sp>
    </p:spTree>
    <p:extLst>
      <p:ext uri="{BB962C8B-B14F-4D97-AF65-F5344CB8AC3E}">
        <p14:creationId xmlns:p14="http://schemas.microsoft.com/office/powerpoint/2010/main" val="144063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609600" y="1411288"/>
            <a:ext cx="109728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97367" y="6400801"/>
            <a:ext cx="4267200" cy="284163"/>
          </a:xfrm>
        </p:spPr>
        <p:txBody>
          <a:bodyPr/>
          <a:lstStyle>
            <a:lvl1pPr>
              <a:defRPr/>
            </a:lvl1pPr>
          </a:lstStyle>
          <a:p>
            <a:pPr>
              <a:defRPr/>
            </a:pPr>
            <a:fld id="{5DDB224E-6229-4101-8BC6-87A70A1A03D9}" type="datetimeFigureOut">
              <a:rPr lang="zh-CN" altLang="en-US"/>
              <a:pPr>
                <a:defRPr/>
              </a:pPr>
              <a:t>2016/10/24</a:t>
            </a:fld>
            <a:endParaRPr lang="zh-CN" altLang="en-US"/>
          </a:p>
        </p:txBody>
      </p:sp>
      <p:sp>
        <p:nvSpPr>
          <p:cNvPr id="6" name="页脚占位符 4"/>
          <p:cNvSpPr>
            <a:spLocks noGrp="1"/>
          </p:cNvSpPr>
          <p:nvPr>
            <p:ph type="ftr" sz="quarter" idx="11"/>
          </p:nvPr>
        </p:nvSpPr>
        <p:spPr>
          <a:xfrm>
            <a:off x="7107767" y="6400801"/>
            <a:ext cx="4978400" cy="284163"/>
          </a:xfr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012E1DD-8C72-4BE0-8D4A-EFE3B30C8792}" type="slidenum">
              <a:rPr lang="zh-CN" altLang="en-US"/>
              <a:pPr/>
              <a:t>‹#›</a:t>
            </a:fld>
            <a:endParaRPr lang="zh-CN" altLang="en-US"/>
          </a:p>
        </p:txBody>
      </p:sp>
    </p:spTree>
    <p:extLst>
      <p:ext uri="{BB962C8B-B14F-4D97-AF65-F5344CB8AC3E}">
        <p14:creationId xmlns:p14="http://schemas.microsoft.com/office/powerpoint/2010/main" val="417093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914400" y="3143251"/>
            <a:ext cx="103632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963084" y="3143249"/>
            <a:ext cx="103632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963084" y="1643062"/>
            <a:ext cx="103632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655DEF0C-9553-4C8B-B980-794A90D3D530}" type="datetimeFigureOut">
              <a:rPr lang="zh-CN" altLang="en-US"/>
              <a:pPr>
                <a:defRPr/>
              </a:pPr>
              <a:t>2016/10/24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36C0684-A0FD-4AC8-99B7-F9F2F4FC5E8D}" type="slidenum">
              <a:rPr lang="zh-CN" altLang="en-US"/>
              <a:pPr/>
              <a:t>‹#›</a:t>
            </a:fld>
            <a:endParaRPr lang="zh-CN" altLang="en-US"/>
          </a:p>
        </p:txBody>
      </p:sp>
    </p:spTree>
    <p:extLst>
      <p:ext uri="{BB962C8B-B14F-4D97-AF65-F5344CB8AC3E}">
        <p14:creationId xmlns:p14="http://schemas.microsoft.com/office/powerpoint/2010/main" val="236448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609600" y="1411288"/>
            <a:ext cx="109728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7631DEAE-ED1A-4EC6-A2E1-E2337AB520F2}" type="datetimeFigureOut">
              <a:rPr lang="zh-CN" altLang="en-US"/>
              <a:pPr>
                <a:defRPr/>
              </a:pPr>
              <a:t>2016/10/24</a:t>
            </a:fld>
            <a:endParaRPr lang="zh-CN" altLang="en-US"/>
          </a:p>
        </p:txBody>
      </p:sp>
      <p:sp>
        <p:nvSpPr>
          <p:cNvPr id="7" name="页脚占位符 5"/>
          <p:cNvSpPr>
            <a:spLocks noGrp="1"/>
          </p:cNvSpPr>
          <p:nvPr>
            <p:ph type="ftr" sz="quarter" idx="11"/>
          </p:nvPr>
        </p:nvSpPr>
        <p:spPr/>
        <p:txBody>
          <a:bodyPr/>
          <a:lstStyle>
            <a:lvl1pPr>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fld id="{957BA286-85FC-46EF-9315-8178FD4E6144}" type="slidenum">
              <a:rPr lang="zh-CN" altLang="en-US"/>
              <a:pPr/>
              <a:t>‹#›</a:t>
            </a:fld>
            <a:endParaRPr lang="zh-CN" altLang="en-US"/>
          </a:p>
        </p:txBody>
      </p:sp>
    </p:spTree>
    <p:extLst>
      <p:ext uri="{BB962C8B-B14F-4D97-AF65-F5344CB8AC3E}">
        <p14:creationId xmlns:p14="http://schemas.microsoft.com/office/powerpoint/2010/main" val="278074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609600" y="1411288"/>
            <a:ext cx="109728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fld id="{89F8CAF8-FF46-4077-958F-0AF2CBBBAEBE}" type="datetimeFigureOut">
              <a:rPr lang="zh-CN" altLang="en-US"/>
              <a:pPr>
                <a:defRPr/>
              </a:pPr>
              <a:t>2016/10/24</a:t>
            </a:fld>
            <a:endParaRPr lang="zh-CN" altLang="en-US"/>
          </a:p>
        </p:txBody>
      </p:sp>
      <p:sp>
        <p:nvSpPr>
          <p:cNvPr id="9" name="页脚占位符 7"/>
          <p:cNvSpPr>
            <a:spLocks noGrp="1"/>
          </p:cNvSpPr>
          <p:nvPr>
            <p:ph type="ftr" sz="quarter" idx="11"/>
          </p:nvPr>
        </p:nvSpPr>
        <p:spPr/>
        <p:txBody>
          <a:bodyPr/>
          <a:lstStyle>
            <a:lvl1pPr>
              <a:defRPr/>
            </a:lvl1pPr>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fld id="{D8A81D97-4AC1-41EF-B9B0-E26551720856}" type="slidenum">
              <a:rPr lang="zh-CN" altLang="en-US"/>
              <a:pPr/>
              <a:t>‹#›</a:t>
            </a:fld>
            <a:endParaRPr lang="zh-CN" altLang="en-US"/>
          </a:p>
        </p:txBody>
      </p:sp>
    </p:spTree>
    <p:extLst>
      <p:ext uri="{BB962C8B-B14F-4D97-AF65-F5344CB8AC3E}">
        <p14:creationId xmlns:p14="http://schemas.microsoft.com/office/powerpoint/2010/main" val="44391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609600" y="1411288"/>
            <a:ext cx="109728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4E2A5F66-7974-44ED-8A90-D65E3034455F}" type="datetimeFigureOut">
              <a:rPr lang="zh-CN" altLang="en-US"/>
              <a:pPr>
                <a:defRPr/>
              </a:pPr>
              <a:t>2016/10/24</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7C7EE7B8-8718-48A5-9BF4-9462DA47DFB5}" type="slidenum">
              <a:rPr lang="zh-CN" altLang="en-US"/>
              <a:pPr/>
              <a:t>‹#›</a:t>
            </a:fld>
            <a:endParaRPr lang="zh-CN" altLang="en-US"/>
          </a:p>
        </p:txBody>
      </p:sp>
    </p:spTree>
    <p:extLst>
      <p:ext uri="{BB962C8B-B14F-4D97-AF65-F5344CB8AC3E}">
        <p14:creationId xmlns:p14="http://schemas.microsoft.com/office/powerpoint/2010/main" val="252749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1C86AC77-37ED-49C4-80BA-46CA983EB3C2}" type="datetimeFigureOut">
              <a:rPr lang="zh-CN" altLang="en-US"/>
              <a:pPr>
                <a:defRPr/>
              </a:pPr>
              <a:t>2016/10/24</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fld id="{B6BC2CBC-3A29-4240-B810-DACE369523C4}" type="slidenum">
              <a:rPr lang="zh-CN" altLang="en-US"/>
              <a:pPr/>
              <a:t>‹#›</a:t>
            </a:fld>
            <a:endParaRPr lang="zh-CN" altLang="en-US"/>
          </a:p>
        </p:txBody>
      </p:sp>
    </p:spTree>
    <p:extLst>
      <p:ext uri="{BB962C8B-B14F-4D97-AF65-F5344CB8AC3E}">
        <p14:creationId xmlns:p14="http://schemas.microsoft.com/office/powerpoint/2010/main" val="332643152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3714751" y="1054101"/>
            <a:ext cx="7871883"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3714734" y="228600"/>
            <a:ext cx="7867669"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3714733" y="1142984"/>
            <a:ext cx="7867667"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09607" y="1142984"/>
            <a:ext cx="3009877"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61E9EA55-B4D6-48C1-84BF-E05D932C125D}" type="datetimeFigureOut">
              <a:rPr lang="zh-CN" altLang="en-US"/>
              <a:pPr>
                <a:defRPr/>
              </a:pPr>
              <a:t>2016/10/24</a:t>
            </a:fld>
            <a:endParaRPr lang="zh-CN" altLang="en-US"/>
          </a:p>
        </p:txBody>
      </p:sp>
      <p:sp>
        <p:nvSpPr>
          <p:cNvPr id="7" name="页脚占位符 5"/>
          <p:cNvSpPr>
            <a:spLocks noGrp="1"/>
          </p:cNvSpPr>
          <p:nvPr>
            <p:ph type="ftr" sz="quarter" idx="11"/>
          </p:nvPr>
        </p:nvSpPr>
        <p:spPr/>
        <p:txBody>
          <a:bodyPr/>
          <a:lstStyle>
            <a:lvl1pPr>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fld id="{31C46D2E-7AA1-4EE9-BF39-DA74926A8BCC}" type="slidenum">
              <a:rPr lang="zh-CN" altLang="en-US"/>
              <a:pPr/>
              <a:t>‹#›</a:t>
            </a:fld>
            <a:endParaRPr lang="zh-CN" altLang="en-US"/>
          </a:p>
        </p:txBody>
      </p:sp>
    </p:spTree>
    <p:extLst>
      <p:ext uri="{BB962C8B-B14F-4D97-AF65-F5344CB8AC3E}">
        <p14:creationId xmlns:p14="http://schemas.microsoft.com/office/powerpoint/2010/main" val="3921226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1200" y="304800"/>
            <a:ext cx="85344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935403" y="1143000"/>
            <a:ext cx="9630997"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3149600" y="5410200"/>
            <a:ext cx="7543851"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140953A5-09B8-4B07-AB68-F44FEED44575}" type="datetimeFigureOut">
              <a:rPr lang="zh-CN" altLang="en-US"/>
              <a:pPr>
                <a:defRPr/>
              </a:pPr>
              <a:t>2016/10/24</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AB225B2D-6C5E-47B6-8DA6-E9B9295E0A2D}" type="slidenum">
              <a:rPr lang="zh-CN" altLang="en-US"/>
              <a:pPr/>
              <a:t>‹#›</a:t>
            </a:fld>
            <a:endParaRPr lang="zh-CN" altLang="en-US"/>
          </a:p>
        </p:txBody>
      </p:sp>
    </p:spTree>
    <p:extLst>
      <p:ext uri="{BB962C8B-B14F-4D97-AF65-F5344CB8AC3E}">
        <p14:creationId xmlns:p14="http://schemas.microsoft.com/office/powerpoint/2010/main" val="20087230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14"/>
            <a:ext cx="12192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9"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4100" name="文本占位符 2"/>
          <p:cNvSpPr>
            <a:spLocks noGrp="1"/>
          </p:cNvSpPr>
          <p:nvPr>
            <p:ph type="body" idx="1"/>
          </p:nvPr>
        </p:nvSpPr>
        <p:spPr bwMode="auto">
          <a:xfrm>
            <a:off x="609600" y="1600200"/>
            <a:ext cx="109728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101600" y="6400801"/>
            <a:ext cx="4267200" cy="284163"/>
          </a:xfrm>
          <a:prstGeom prst="rect">
            <a:avLst/>
          </a:prstGeom>
        </p:spPr>
        <p:txBody>
          <a:bodyPr vert="horz" rtlCol="0" anchor="b"/>
          <a:lstStyle>
            <a:lvl1pPr algn="l" eaLnBrk="1" latinLnBrk="0" hangingPunct="1">
              <a:defRPr kumimoji="0" sz="1100">
                <a:solidFill>
                  <a:schemeClr val="tx2">
                    <a:lumMod val="75000"/>
                    <a:lumOff val="25000"/>
                  </a:schemeClr>
                </a:solidFill>
                <a:latin typeface="Arial" charset="0"/>
                <a:ea typeface="宋体" charset="-122"/>
              </a:defRPr>
            </a:lvl1pPr>
          </a:lstStyle>
          <a:p>
            <a:pPr>
              <a:defRPr/>
            </a:pPr>
            <a:fld id="{9478674C-4D6F-446C-873E-7389A6EA4D1F}" type="datetimeFigureOut">
              <a:rPr lang="zh-CN" altLang="en-US"/>
              <a:pPr>
                <a:defRPr/>
              </a:pPr>
              <a:t>2016/10/24</a:t>
            </a:fld>
            <a:endParaRPr lang="zh-CN" altLang="en-US"/>
          </a:p>
        </p:txBody>
      </p:sp>
      <p:sp>
        <p:nvSpPr>
          <p:cNvPr id="5" name="页脚占位符 4"/>
          <p:cNvSpPr>
            <a:spLocks noGrp="1"/>
          </p:cNvSpPr>
          <p:nvPr>
            <p:ph type="ftr" sz="quarter" idx="3"/>
          </p:nvPr>
        </p:nvSpPr>
        <p:spPr>
          <a:xfrm>
            <a:off x="7112000" y="6400801"/>
            <a:ext cx="4978400" cy="284163"/>
          </a:xfrm>
          <a:prstGeom prst="rect">
            <a:avLst/>
          </a:prstGeom>
        </p:spPr>
        <p:txBody>
          <a:bodyPr vert="horz" rtlCol="0" anchor="ctr"/>
          <a:lstStyle>
            <a:lvl1pPr algn="r" eaLnBrk="1" latinLnBrk="0" hangingPunct="1">
              <a:defRPr kumimoji="0" sz="1100">
                <a:solidFill>
                  <a:schemeClr val="tx2">
                    <a:lumMod val="75000"/>
                    <a:lumOff val="25000"/>
                  </a:schemeClr>
                </a:solidFill>
                <a:latin typeface="Arial" charset="0"/>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5486400" y="6400801"/>
            <a:ext cx="1219200" cy="284163"/>
          </a:xfrm>
          <a:prstGeom prst="rect">
            <a:avLst/>
          </a:prstGeom>
          <a:noFill/>
        </p:spPr>
        <p:txBody>
          <a:bodyPr vert="horz" wrap="square" lIns="45720" tIns="45720" rIns="45720" bIns="45720" numCol="1" anchor="ctr" anchorCtr="0" compatLnSpc="1">
            <a:prstTxWarp prst="textNoShape">
              <a:avLst/>
            </a:prstTxWarp>
          </a:bodyPr>
          <a:lstStyle>
            <a:lvl1pPr algn="ctr">
              <a:defRPr sz="1100">
                <a:solidFill>
                  <a:srgbClr val="636363"/>
                </a:solidFill>
              </a:defRPr>
            </a:lvl1pPr>
          </a:lstStyle>
          <a:p>
            <a:fld id="{FE7F0C90-F55A-457E-AA17-41BF2ABC802F}" type="slidenum">
              <a:rPr lang="zh-CN" altLang="en-US"/>
              <a:pPr/>
              <a:t>‹#›</a:t>
            </a:fld>
            <a:endParaRPr lang="zh-CN" altLang="en-US"/>
          </a:p>
        </p:txBody>
      </p:sp>
      <p:sp>
        <p:nvSpPr>
          <p:cNvPr id="8" name="矩形 7"/>
          <p:cNvSpPr/>
          <p:nvPr/>
        </p:nvSpPr>
        <p:spPr>
          <a:xfrm>
            <a:off x="0" y="0"/>
            <a:ext cx="12192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0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jpe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6.jpe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jpe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jpeg"/><Relationship Id="rId4" Type="http://schemas.openxmlformats.org/officeDocument/2006/relationships/image" Target="../media/image22.png"/><Relationship Id="rId9" Type="http://schemas.openxmlformats.org/officeDocument/2006/relationships/image" Target="../media/image27.jpeg"/><Relationship Id="rId14" Type="http://schemas.openxmlformats.org/officeDocument/2006/relationships/image" Target="../media/image3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animoto.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infolab.stanford.edu/~backrub/google.html" TargetMode="External"/><Relationship Id="rId7" Type="http://schemas.openxmlformats.org/officeDocument/2006/relationships/image" Target="../media/image50.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4.jpeg"/><Relationship Id="rId5" Type="http://schemas.openxmlformats.org/officeDocument/2006/relationships/image" Target="../media/image53.png"/><Relationship Id="rId4" Type="http://schemas.openxmlformats.org/officeDocument/2006/relationships/image" Target="../media/image5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6.wmf"/><Relationship Id="rId5" Type="http://schemas.openxmlformats.org/officeDocument/2006/relationships/oleObject" Target="../embeddings/oleObject2.bin"/><Relationship Id="rId4" Type="http://schemas.openxmlformats.org/officeDocument/2006/relationships/image" Target="../media/image5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9.wmf"/><Relationship Id="rId5" Type="http://schemas.openxmlformats.org/officeDocument/2006/relationships/oleObject" Target="../embeddings/oleObject5.bin"/><Relationship Id="rId4" Type="http://schemas.openxmlformats.org/officeDocument/2006/relationships/image" Target="../media/image5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70.jpeg"/><Relationship Id="rId3" Type="http://schemas.openxmlformats.org/officeDocument/2006/relationships/image" Target="../media/image65.jpeg"/><Relationship Id="rId7" Type="http://schemas.openxmlformats.org/officeDocument/2006/relationships/image" Target="../media/image69.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8.jpeg"/><Relationship Id="rId5" Type="http://schemas.openxmlformats.org/officeDocument/2006/relationships/image" Target="../media/image67.jpeg"/><Relationship Id="rId4" Type="http://schemas.openxmlformats.org/officeDocument/2006/relationships/image" Target="../media/image66.jpeg"/><Relationship Id="rId9" Type="http://schemas.openxmlformats.org/officeDocument/2006/relationships/image" Target="../media/image7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ctrTitle"/>
          </p:nvPr>
        </p:nvSpPr>
        <p:spPr>
          <a:xfrm>
            <a:off x="2209800" y="2178050"/>
            <a:ext cx="7772400" cy="1538288"/>
          </a:xfrm>
        </p:spPr>
        <p:txBody>
          <a:bodyPr rtlCol="0">
            <a:normAutofit fontScale="90000"/>
          </a:bodyPr>
          <a:lstStyle/>
          <a:p>
            <a:pPr algn="l" eaLnBrk="1" fontAlgn="auto" hangingPunct="1">
              <a:spcAft>
                <a:spcPts val="0"/>
              </a:spcAft>
              <a:defRPr/>
            </a:pPr>
            <a:r>
              <a:rPr lang="zh-CN" altLang="en-US" sz="5400" dirty="0"/>
              <a:t>              云中漫步</a:t>
            </a:r>
            <a:r>
              <a:rPr lang="en-US" altLang="zh-CN" dirty="0" smtClean="0"/>
              <a:t/>
            </a:r>
            <a:br>
              <a:rPr lang="en-US" altLang="zh-CN" dirty="0" smtClean="0"/>
            </a:br>
            <a:r>
              <a:rPr lang="zh-CN" altLang="en-US" dirty="0" smtClean="0"/>
              <a:t>                              </a:t>
            </a:r>
            <a:r>
              <a:rPr lang="en-US" altLang="zh-CN" sz="3600" dirty="0"/>
              <a:t>-----</a:t>
            </a:r>
            <a:r>
              <a:rPr lang="zh-CN" altLang="en-US" sz="3600" dirty="0"/>
              <a:t>云计算故事</a:t>
            </a:r>
            <a:endParaRPr lang="zh-CN" altLang="en-US" dirty="0" smtClean="0"/>
          </a:p>
        </p:txBody>
      </p:sp>
      <p:sp>
        <p:nvSpPr>
          <p:cNvPr id="3" name="副标题 2"/>
          <p:cNvSpPr>
            <a:spLocks noGrp="1"/>
          </p:cNvSpPr>
          <p:nvPr>
            <p:ph type="subTitle" idx="1"/>
          </p:nvPr>
        </p:nvSpPr>
        <p:spPr>
          <a:xfrm>
            <a:off x="2927350" y="3860800"/>
            <a:ext cx="6400800" cy="1752600"/>
          </a:xfrm>
        </p:spPr>
        <p:txBody>
          <a:bodyPr rtlCol="0">
            <a:normAutofit/>
          </a:bodyPr>
          <a:lstStyle/>
          <a:p>
            <a:pPr eaLnBrk="1" fontAlgn="auto" hangingPunct="1">
              <a:spcAft>
                <a:spcPts val="0"/>
              </a:spcAft>
              <a:defRPr/>
            </a:pPr>
            <a:endParaRPr lang="en-US" altLang="zh-CN" b="1" dirty="0" smtClean="0"/>
          </a:p>
          <a:p>
            <a:pPr eaLnBrk="1" fontAlgn="auto" hangingPunct="1">
              <a:spcAft>
                <a:spcPts val="0"/>
              </a:spcAft>
              <a:defRPr/>
            </a:pPr>
            <a:r>
              <a:rPr lang="zh-CN" altLang="en-US" b="1" dirty="0" smtClean="0"/>
              <a:t>陈道蓄、陶先平、钱柱中</a:t>
            </a:r>
            <a:endParaRPr lang="en-US" altLang="zh-CN" b="1" dirty="0" smtClean="0"/>
          </a:p>
          <a:p>
            <a:pPr eaLnBrk="1" fontAlgn="auto" hangingPunct="1">
              <a:spcAft>
                <a:spcPts val="0"/>
              </a:spcAft>
              <a:defRPr/>
            </a:pPr>
            <a:r>
              <a:rPr lang="zh-CN" altLang="en-US" b="1" dirty="0" smtClean="0"/>
              <a:t>南京大学计算机科学与技术系</a:t>
            </a:r>
            <a:endParaRPr lang="zh-CN" altLang="en-US" b="1" dirty="0"/>
          </a:p>
        </p:txBody>
      </p:sp>
      <p:sp>
        <p:nvSpPr>
          <p:cNvPr id="15364" name="TextBox 3"/>
          <p:cNvSpPr txBox="1">
            <a:spLocks noChangeArrowheads="1"/>
          </p:cNvSpPr>
          <p:nvPr/>
        </p:nvSpPr>
        <p:spPr bwMode="auto">
          <a:xfrm>
            <a:off x="1847850" y="620713"/>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t>《</a:t>
            </a:r>
            <a:r>
              <a:rPr lang="zh-CN" altLang="en-US" sz="3200" dirty="0"/>
              <a:t>计算思维</a:t>
            </a:r>
            <a:r>
              <a:rPr lang="en-US" altLang="zh-CN" sz="3200" dirty="0" smtClean="0"/>
              <a:t>》</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云的基本技术特征</a:t>
            </a:r>
          </a:p>
        </p:txBody>
      </p:sp>
      <p:sp>
        <p:nvSpPr>
          <p:cNvPr id="24579" name="内容占位符 2"/>
          <p:cNvSpPr>
            <a:spLocks noGrp="1"/>
          </p:cNvSpPr>
          <p:nvPr>
            <p:ph idx="1"/>
          </p:nvPr>
        </p:nvSpPr>
        <p:spPr/>
        <p:txBody>
          <a:bodyPr/>
          <a:lstStyle/>
          <a:p>
            <a:r>
              <a:rPr lang="zh-CN" altLang="en-US" smtClean="0"/>
              <a:t>资源的虚拟化管理</a:t>
            </a:r>
            <a:endParaRPr lang="en-US" altLang="zh-CN" smtClean="0"/>
          </a:p>
          <a:p>
            <a:endParaRPr lang="en-US" altLang="zh-CN" smtClean="0"/>
          </a:p>
          <a:p>
            <a:endParaRPr lang="en-US" altLang="zh-CN" smtClean="0"/>
          </a:p>
          <a:p>
            <a:r>
              <a:rPr lang="zh-CN" altLang="en-US" smtClean="0"/>
              <a:t>软件能力的服务化提供</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3"/>
          <p:cNvGrpSpPr>
            <a:grpSpLocks/>
          </p:cNvGrpSpPr>
          <p:nvPr/>
        </p:nvGrpSpPr>
        <p:grpSpPr bwMode="auto">
          <a:xfrm>
            <a:off x="7739063" y="3695701"/>
            <a:ext cx="1847850" cy="2174875"/>
            <a:chOff x="9945609" y="4435097"/>
            <a:chExt cx="2954813" cy="1498072"/>
          </a:xfrm>
        </p:grpSpPr>
        <p:sp>
          <p:nvSpPr>
            <p:cNvPr id="25684" name="AutoShape 57"/>
            <p:cNvSpPr>
              <a:spLocks noChangeArrowheads="1"/>
            </p:cNvSpPr>
            <p:nvPr/>
          </p:nvSpPr>
          <p:spPr bwMode="auto">
            <a:xfrm>
              <a:off x="9945609" y="4435097"/>
              <a:ext cx="2554824" cy="510551"/>
            </a:xfrm>
            <a:prstGeom prst="roundRect">
              <a:avLst>
                <a:gd name="adj" fmla="val 8495"/>
              </a:avLst>
            </a:prstGeom>
            <a:solidFill>
              <a:schemeClr val="bg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000">
                <a:cs typeface="Arial" panose="020B0604020202020204" pitchFamily="34" charset="0"/>
              </a:endParaRPr>
            </a:p>
          </p:txBody>
        </p:sp>
        <p:sp>
          <p:nvSpPr>
            <p:cNvPr id="25685" name="AutoShape 55"/>
            <p:cNvSpPr>
              <a:spLocks noChangeArrowheads="1"/>
            </p:cNvSpPr>
            <p:nvPr/>
          </p:nvSpPr>
          <p:spPr bwMode="auto">
            <a:xfrm>
              <a:off x="9946070" y="5193577"/>
              <a:ext cx="2554360" cy="495861"/>
            </a:xfrm>
            <a:prstGeom prst="roundRect">
              <a:avLst>
                <a:gd name="adj" fmla="val 8495"/>
              </a:avLst>
            </a:prstGeom>
            <a:solidFill>
              <a:schemeClr val="bg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000">
                <a:cs typeface="Arial" panose="020B0604020202020204" pitchFamily="34" charset="0"/>
              </a:endParaRPr>
            </a:p>
          </p:txBody>
        </p:sp>
        <p:sp>
          <p:nvSpPr>
            <p:cNvPr id="25686" name="TextBox 76"/>
            <p:cNvSpPr txBox="1">
              <a:spLocks noChangeArrowheads="1"/>
            </p:cNvSpPr>
            <p:nvPr/>
          </p:nvSpPr>
          <p:spPr bwMode="auto">
            <a:xfrm>
              <a:off x="10311179" y="4945648"/>
              <a:ext cx="2232370" cy="24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700" b="1">
                  <a:cs typeface="Arial" panose="020B0604020202020204" pitchFamily="34" charset="0"/>
                </a:rPr>
                <a:t>  CPU Pool</a:t>
              </a:r>
            </a:p>
          </p:txBody>
        </p:sp>
        <p:sp>
          <p:nvSpPr>
            <p:cNvPr id="25687" name="TextBox 77"/>
            <p:cNvSpPr txBox="1">
              <a:spLocks noChangeArrowheads="1"/>
            </p:cNvSpPr>
            <p:nvPr/>
          </p:nvSpPr>
          <p:spPr bwMode="auto">
            <a:xfrm>
              <a:off x="10080728" y="5689437"/>
              <a:ext cx="2819694" cy="24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700" b="1">
                  <a:cs typeface="Arial" panose="020B0604020202020204" pitchFamily="34" charset="0"/>
                </a:rPr>
                <a:t>  Storage Pool</a:t>
              </a:r>
            </a:p>
          </p:txBody>
        </p:sp>
      </p:grpSp>
      <p:grpSp>
        <p:nvGrpSpPr>
          <p:cNvPr id="3" name="Group 121"/>
          <p:cNvGrpSpPr>
            <a:grpSpLocks/>
          </p:cNvGrpSpPr>
          <p:nvPr/>
        </p:nvGrpSpPr>
        <p:grpSpPr bwMode="auto">
          <a:xfrm>
            <a:off x="4405313" y="3727450"/>
            <a:ext cx="1346200" cy="1333500"/>
            <a:chOff x="4610005" y="4471750"/>
            <a:chExt cx="2153392" cy="1600200"/>
          </a:xfrm>
        </p:grpSpPr>
        <p:sp>
          <p:nvSpPr>
            <p:cNvPr id="25678" name="Text Box 92"/>
            <p:cNvSpPr txBox="1">
              <a:spLocks noChangeArrowheads="1"/>
            </p:cNvSpPr>
            <p:nvPr/>
          </p:nvSpPr>
          <p:spPr bwMode="auto">
            <a:xfrm>
              <a:off x="5626283" y="5452622"/>
              <a:ext cx="1137114" cy="4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ct val="85000"/>
                </a:lnSpc>
              </a:pPr>
              <a:r>
                <a:rPr lang="en-US" altLang="zh-CN" sz="1100" b="1">
                  <a:solidFill>
                    <a:srgbClr val="002060"/>
                  </a:solidFill>
                  <a:cs typeface="Arial" panose="020B0604020202020204" pitchFamily="34" charset="0"/>
                </a:rPr>
                <a:t>Storage</a:t>
              </a:r>
              <a:br>
                <a:rPr lang="en-US" altLang="zh-CN" sz="1100" b="1">
                  <a:solidFill>
                    <a:srgbClr val="002060"/>
                  </a:solidFill>
                  <a:cs typeface="Arial" panose="020B0604020202020204" pitchFamily="34" charset="0"/>
                </a:rPr>
              </a:br>
              <a:r>
                <a:rPr lang="en-US" altLang="zh-CN" sz="1100" b="1">
                  <a:solidFill>
                    <a:srgbClr val="002060"/>
                  </a:solidFill>
                  <a:cs typeface="Arial" panose="020B0604020202020204" pitchFamily="34" charset="0"/>
                </a:rPr>
                <a:t>Pool</a:t>
              </a:r>
            </a:p>
          </p:txBody>
        </p:sp>
        <p:sp>
          <p:nvSpPr>
            <p:cNvPr id="47" name="AutoShape 45"/>
            <p:cNvSpPr>
              <a:spLocks noChangeArrowheads="1"/>
            </p:cNvSpPr>
            <p:nvPr/>
          </p:nvSpPr>
          <p:spPr bwMode="auto">
            <a:xfrm>
              <a:off x="4610005" y="4471750"/>
              <a:ext cx="2087368" cy="1600200"/>
            </a:xfrm>
            <a:prstGeom prst="roundRect">
              <a:avLst>
                <a:gd name="adj" fmla="val 4917"/>
              </a:avLst>
            </a:prstGeom>
            <a:solidFill>
              <a:schemeClr val="tx1"/>
            </a:solidFill>
            <a:ln w="9525">
              <a:solidFill>
                <a:schemeClr val="tx1"/>
              </a:solidFill>
              <a:round/>
              <a:headEnd/>
              <a:tailEnd/>
            </a:ln>
            <a:effectLst>
              <a:outerShdw blurRad="50800" dist="38100" dir="5400000" algn="t" rotWithShape="0">
                <a:prstClr val="black">
                  <a:alpha val="40000"/>
                </a:prstClr>
              </a:outerShdw>
            </a:effectLst>
          </p:spPr>
          <p:txBody>
            <a:bodyPr wrap="none" anchor="ctr"/>
            <a:lstStyle/>
            <a:p>
              <a:pPr algn="ctr" defTabSz="455613">
                <a:defRPr/>
              </a:pPr>
              <a:endParaRPr lang="zh-CN" altLang="en-US" sz="700" b="1">
                <a:solidFill>
                  <a:schemeClr val="bg1"/>
                </a:solidFill>
                <a:cs typeface="Arial" charset="0"/>
              </a:endParaRPr>
            </a:p>
          </p:txBody>
        </p:sp>
        <p:sp>
          <p:nvSpPr>
            <p:cNvPr id="25680" name="AutoShape 46"/>
            <p:cNvSpPr>
              <a:spLocks noChangeArrowheads="1"/>
            </p:cNvSpPr>
            <p:nvPr/>
          </p:nvSpPr>
          <p:spPr bwMode="auto">
            <a:xfrm>
              <a:off x="4687142" y="5330817"/>
              <a:ext cx="1963125" cy="676874"/>
            </a:xfrm>
            <a:prstGeom prst="roundRect">
              <a:avLst>
                <a:gd name="adj" fmla="val 8495"/>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800" b="1">
                <a:solidFill>
                  <a:schemeClr val="tx2"/>
                </a:solidFill>
                <a:cs typeface="Arial" panose="020B0604020202020204" pitchFamily="34" charset="0"/>
              </a:endParaRPr>
            </a:p>
            <a:p>
              <a:pPr algn="ctr" eaLnBrk="1" hangingPunct="1"/>
              <a:endParaRPr lang="zh-CN" altLang="en-US" sz="800" b="1">
                <a:solidFill>
                  <a:schemeClr val="tx2"/>
                </a:solidFill>
                <a:cs typeface="Arial" panose="020B0604020202020204" pitchFamily="34" charset="0"/>
              </a:endParaRPr>
            </a:p>
          </p:txBody>
        </p:sp>
        <p:sp>
          <p:nvSpPr>
            <p:cNvPr id="25681" name="AutoShape 49"/>
            <p:cNvSpPr>
              <a:spLocks noChangeArrowheads="1"/>
            </p:cNvSpPr>
            <p:nvPr/>
          </p:nvSpPr>
          <p:spPr bwMode="auto">
            <a:xfrm>
              <a:off x="4689070" y="4559875"/>
              <a:ext cx="1963125" cy="676872"/>
            </a:xfrm>
            <a:prstGeom prst="roundRect">
              <a:avLst>
                <a:gd name="adj" fmla="val 8495"/>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chemeClr val="bg1"/>
                  </a:solidFill>
                  <a:cs typeface="Arial" panose="020B0604020202020204" pitchFamily="34" charset="0"/>
                </a:rPr>
                <a:t>Oracle CRM</a:t>
              </a:r>
            </a:p>
          </p:txBody>
        </p:sp>
        <p:pic>
          <p:nvPicPr>
            <p:cNvPr id="25682" name="Picture 103" descr="siebel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6046" y="4671336"/>
              <a:ext cx="1492592" cy="44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83" name="Picture 112" descr="WindowsServerLogo.png"/>
            <p:cNvPicPr>
              <a:picLocks noChangeAspect="1"/>
            </p:cNvPicPr>
            <p:nvPr/>
          </p:nvPicPr>
          <p:blipFill>
            <a:blip r:embed="rId4">
              <a:extLst>
                <a:ext uri="{28A0092B-C50C-407E-A947-70E740481C1C}">
                  <a14:useLocalDpi xmlns:a14="http://schemas.microsoft.com/office/drawing/2010/main" val="0"/>
                </a:ext>
              </a:extLst>
            </a:blip>
            <a:srcRect t="4314"/>
            <a:stretch>
              <a:fillRect/>
            </a:stretch>
          </p:blipFill>
          <p:spPr bwMode="auto">
            <a:xfrm>
              <a:off x="5147579" y="5452621"/>
              <a:ext cx="1162648" cy="494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22"/>
          <p:cNvGrpSpPr>
            <a:grpSpLocks/>
          </p:cNvGrpSpPr>
          <p:nvPr/>
        </p:nvGrpSpPr>
        <p:grpSpPr bwMode="auto">
          <a:xfrm>
            <a:off x="2928939" y="3727450"/>
            <a:ext cx="1304925" cy="1333500"/>
            <a:chOff x="2247115" y="4473679"/>
            <a:chExt cx="2088471" cy="1600200"/>
          </a:xfrm>
        </p:grpSpPr>
        <p:sp>
          <p:nvSpPr>
            <p:cNvPr id="27" name="AutoShape 25"/>
            <p:cNvSpPr>
              <a:spLocks noChangeArrowheads="1"/>
            </p:cNvSpPr>
            <p:nvPr/>
          </p:nvSpPr>
          <p:spPr bwMode="auto">
            <a:xfrm>
              <a:off x="2247115" y="4473679"/>
              <a:ext cx="2088471" cy="1600200"/>
            </a:xfrm>
            <a:prstGeom prst="roundRect">
              <a:avLst>
                <a:gd name="adj" fmla="val 4917"/>
              </a:avLst>
            </a:prstGeom>
            <a:solidFill>
              <a:schemeClr val="tx1"/>
            </a:solidFill>
            <a:ln w="9525">
              <a:solidFill>
                <a:schemeClr val="tx1"/>
              </a:solidFill>
              <a:round/>
              <a:headEnd/>
              <a:tailEnd/>
            </a:ln>
            <a:effectLst>
              <a:outerShdw blurRad="50800" dist="38100" dir="5400000" algn="t" rotWithShape="0">
                <a:prstClr val="black">
                  <a:alpha val="40000"/>
                </a:prstClr>
              </a:outerShdw>
            </a:effectLst>
          </p:spPr>
          <p:txBody>
            <a:bodyPr wrap="none" anchor="ctr"/>
            <a:lstStyle/>
            <a:p>
              <a:pPr algn="ctr" defTabSz="455613">
                <a:defRPr/>
              </a:pPr>
              <a:endParaRPr lang="zh-CN" altLang="en-US" sz="700" b="1">
                <a:solidFill>
                  <a:schemeClr val="bg1"/>
                </a:solidFill>
                <a:cs typeface="Arial" charset="0"/>
              </a:endParaRPr>
            </a:p>
          </p:txBody>
        </p:sp>
        <p:sp>
          <p:nvSpPr>
            <p:cNvPr id="25674" name="AutoShape 26"/>
            <p:cNvSpPr>
              <a:spLocks noChangeArrowheads="1"/>
            </p:cNvSpPr>
            <p:nvPr/>
          </p:nvSpPr>
          <p:spPr bwMode="auto">
            <a:xfrm>
              <a:off x="2316538" y="5332746"/>
              <a:ext cx="1963125" cy="676872"/>
            </a:xfrm>
            <a:prstGeom prst="roundRect">
              <a:avLst>
                <a:gd name="adj" fmla="val 8495"/>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800" b="1">
                <a:solidFill>
                  <a:schemeClr val="tx2"/>
                </a:solidFill>
                <a:cs typeface="Arial" panose="020B0604020202020204" pitchFamily="34" charset="0"/>
              </a:endParaRPr>
            </a:p>
          </p:txBody>
        </p:sp>
        <p:sp>
          <p:nvSpPr>
            <p:cNvPr id="25675" name="AutoShape 29"/>
            <p:cNvSpPr>
              <a:spLocks noChangeArrowheads="1"/>
            </p:cNvSpPr>
            <p:nvPr/>
          </p:nvSpPr>
          <p:spPr bwMode="auto">
            <a:xfrm>
              <a:off x="2318466" y="4561803"/>
              <a:ext cx="1963125" cy="676874"/>
            </a:xfrm>
            <a:prstGeom prst="roundRect">
              <a:avLst>
                <a:gd name="adj" fmla="val 8495"/>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chemeClr val="bg1"/>
                  </a:solidFill>
                  <a:cs typeface="Arial" panose="020B0604020202020204" pitchFamily="34" charset="0"/>
                </a:rPr>
                <a:t>SAP ERP</a:t>
              </a:r>
            </a:p>
          </p:txBody>
        </p:sp>
        <p:pic>
          <p:nvPicPr>
            <p:cNvPr id="25676" name="Picture 101" descr="SAP_logo.gif"/>
            <p:cNvPicPr>
              <a:picLocks noChangeAspect="1"/>
            </p:cNvPicPr>
            <p:nvPr/>
          </p:nvPicPr>
          <p:blipFill>
            <a:blip r:embed="rId5" cstate="print">
              <a:extLst>
                <a:ext uri="{28A0092B-C50C-407E-A947-70E740481C1C}">
                  <a14:useLocalDpi xmlns:a14="http://schemas.microsoft.com/office/drawing/2010/main" val="0"/>
                </a:ext>
              </a:extLst>
            </a:blip>
            <a:srcRect t="25000" b="24750"/>
            <a:stretch>
              <a:fillRect/>
            </a:stretch>
          </p:blipFill>
          <p:spPr bwMode="auto">
            <a:xfrm>
              <a:off x="2916274" y="4662080"/>
              <a:ext cx="967085" cy="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7" name="Picture 113" descr="linux-pengo-color.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16274" y="5452621"/>
              <a:ext cx="942269" cy="42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120"/>
          <p:cNvGrpSpPr>
            <a:grpSpLocks/>
          </p:cNvGrpSpPr>
          <p:nvPr/>
        </p:nvGrpSpPr>
        <p:grpSpPr bwMode="auto">
          <a:xfrm>
            <a:off x="4414839" y="1381125"/>
            <a:ext cx="1304925" cy="1333500"/>
            <a:chOff x="4625433" y="1656875"/>
            <a:chExt cx="2088471" cy="1600200"/>
          </a:xfrm>
        </p:grpSpPr>
        <p:sp>
          <p:nvSpPr>
            <p:cNvPr id="37" name="AutoShape 35"/>
            <p:cNvSpPr>
              <a:spLocks noChangeArrowheads="1"/>
            </p:cNvSpPr>
            <p:nvPr/>
          </p:nvSpPr>
          <p:spPr bwMode="auto">
            <a:xfrm>
              <a:off x="4625433" y="1656875"/>
              <a:ext cx="2088471" cy="1600200"/>
            </a:xfrm>
            <a:prstGeom prst="roundRect">
              <a:avLst>
                <a:gd name="adj" fmla="val 4917"/>
              </a:avLst>
            </a:prstGeom>
            <a:solidFill>
              <a:schemeClr val="tx1"/>
            </a:solidFill>
            <a:ln w="9525">
              <a:solidFill>
                <a:schemeClr val="tx1"/>
              </a:solidFill>
              <a:round/>
              <a:headEnd/>
              <a:tailEnd/>
            </a:ln>
            <a:effectLst>
              <a:outerShdw blurRad="50800" dist="38100" dir="5400000" algn="t" rotWithShape="0">
                <a:prstClr val="black">
                  <a:alpha val="40000"/>
                </a:prstClr>
              </a:outerShdw>
            </a:effectLst>
          </p:spPr>
          <p:txBody>
            <a:bodyPr wrap="none" anchor="ctr"/>
            <a:lstStyle/>
            <a:p>
              <a:pPr algn="ctr" defTabSz="455613">
                <a:defRPr/>
              </a:pPr>
              <a:endParaRPr lang="zh-CN" altLang="en-US" sz="700" b="1">
                <a:solidFill>
                  <a:schemeClr val="bg1"/>
                </a:solidFill>
                <a:cs typeface="Arial" charset="0"/>
              </a:endParaRPr>
            </a:p>
          </p:txBody>
        </p:sp>
        <p:sp>
          <p:nvSpPr>
            <p:cNvPr id="25669" name="AutoShape 36"/>
            <p:cNvSpPr>
              <a:spLocks noChangeArrowheads="1"/>
            </p:cNvSpPr>
            <p:nvPr/>
          </p:nvSpPr>
          <p:spPr bwMode="auto">
            <a:xfrm>
              <a:off x="4687142" y="2497080"/>
              <a:ext cx="1963125" cy="676874"/>
            </a:xfrm>
            <a:prstGeom prst="roundRect">
              <a:avLst>
                <a:gd name="adj" fmla="val 8495"/>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800" b="1">
                <a:solidFill>
                  <a:schemeClr val="tx2"/>
                </a:solidFill>
                <a:cs typeface="Arial" panose="020B0604020202020204" pitchFamily="34" charset="0"/>
              </a:endParaRPr>
            </a:p>
          </p:txBody>
        </p:sp>
        <p:sp>
          <p:nvSpPr>
            <p:cNvPr id="25670" name="AutoShape 39"/>
            <p:cNvSpPr>
              <a:spLocks noChangeArrowheads="1"/>
            </p:cNvSpPr>
            <p:nvPr/>
          </p:nvSpPr>
          <p:spPr bwMode="auto">
            <a:xfrm>
              <a:off x="4689070" y="1726138"/>
              <a:ext cx="1963125" cy="676872"/>
            </a:xfrm>
            <a:prstGeom prst="roundRect">
              <a:avLst>
                <a:gd name="adj" fmla="val 8495"/>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chemeClr val="bg1"/>
                  </a:solidFill>
                  <a:cs typeface="Arial" panose="020B0604020202020204" pitchFamily="34" charset="0"/>
                </a:rPr>
                <a:t>File/Print</a:t>
              </a:r>
            </a:p>
          </p:txBody>
        </p:sp>
        <p:pic>
          <p:nvPicPr>
            <p:cNvPr id="25671" name="Picture 98" descr="oracle_database.png"/>
            <p:cNvPicPr>
              <a:picLocks noChangeAspect="1"/>
            </p:cNvPicPr>
            <p:nvPr/>
          </p:nvPicPr>
          <p:blipFill>
            <a:blip r:embed="rId7">
              <a:extLst>
                <a:ext uri="{28A0092B-C50C-407E-A947-70E740481C1C}">
                  <a14:useLocalDpi xmlns:a14="http://schemas.microsoft.com/office/drawing/2010/main" val="0"/>
                </a:ext>
              </a:extLst>
            </a:blip>
            <a:srcRect r="37141"/>
            <a:stretch>
              <a:fillRect/>
            </a:stretch>
          </p:blipFill>
          <p:spPr bwMode="auto">
            <a:xfrm>
              <a:off x="5055469" y="1743591"/>
              <a:ext cx="1272753" cy="655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2" name="Picture 99" descr="linux-pengo-color.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1254" y="2630965"/>
              <a:ext cx="942269" cy="42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6" name="Title 1"/>
          <p:cNvSpPr>
            <a:spLocks noGrp="1"/>
          </p:cNvSpPr>
          <p:nvPr>
            <p:ph type="title" idx="4294967295"/>
          </p:nvPr>
        </p:nvSpPr>
        <p:spPr>
          <a:xfrm>
            <a:off x="2640014" y="404813"/>
            <a:ext cx="7489825" cy="863600"/>
          </a:xfrm>
        </p:spPr>
        <p:txBody>
          <a:bodyPr vert="horz" wrap="square" lIns="0" tIns="0" rIns="0" bIns="0" numCol="1" anchor="ctr" anchorCtr="0" compatLnSpc="1">
            <a:prstTxWarp prst="textNoShape">
              <a:avLst/>
            </a:prstTxWarp>
          </a:bodyPr>
          <a:lstStyle/>
          <a:p>
            <a:pPr defTabSz="455613"/>
            <a:r>
              <a:rPr lang="zh-CN" altLang="en-US" sz="2800">
                <a:solidFill>
                  <a:srgbClr val="C00000"/>
                </a:solidFill>
                <a:ea typeface="黑体" panose="02010609060101010101" pitchFamily="49" charset="-122"/>
              </a:rPr>
              <a:t>虚拟化技术</a:t>
            </a:r>
            <a:r>
              <a:rPr lang="en-US" altLang="zh-CN" sz="2800">
                <a:solidFill>
                  <a:srgbClr val="C00000"/>
                </a:solidFill>
                <a:ea typeface="黑体" panose="02010609060101010101" pitchFamily="49" charset="-122"/>
              </a:rPr>
              <a:t>:</a:t>
            </a:r>
            <a:r>
              <a:rPr lang="zh-CN" altLang="en-US" sz="2800">
                <a:solidFill>
                  <a:srgbClr val="C00000"/>
                </a:solidFill>
                <a:ea typeface="黑体" panose="02010609060101010101" pitchFamily="49" charset="-122"/>
              </a:rPr>
              <a:t>云计算的核心技术之一</a:t>
            </a:r>
            <a:endParaRPr lang="en-US" altLang="zh-CN" sz="1800">
              <a:solidFill>
                <a:srgbClr val="C00000"/>
              </a:solidFill>
            </a:endParaRPr>
          </a:p>
        </p:txBody>
      </p:sp>
      <p:sp>
        <p:nvSpPr>
          <p:cNvPr id="125" name="Content Placeholder 124"/>
          <p:cNvSpPr>
            <a:spLocks noGrp="1"/>
          </p:cNvSpPr>
          <p:nvPr>
            <p:ph sz="half" idx="4294967295"/>
          </p:nvPr>
        </p:nvSpPr>
        <p:spPr>
          <a:xfrm>
            <a:off x="2063750" y="1125539"/>
            <a:ext cx="4319588" cy="2808287"/>
          </a:xfrm>
        </p:spPr>
        <p:txBody>
          <a:bodyPr vert="horz" wrap="square" lIns="0" tIns="0" rIns="0" bIns="0" numCol="1" anchor="t" anchorCtr="0" compatLnSpc="1">
            <a:prstTxWarp prst="textNoShape">
              <a:avLst/>
            </a:prstTxWarp>
          </a:bodyPr>
          <a:lstStyle/>
          <a:p>
            <a:pPr marL="228600" indent="-228600"/>
            <a:r>
              <a:rPr lang="zh-CN" altLang="en-US" sz="2000">
                <a:solidFill>
                  <a:srgbClr val="FF0000"/>
                </a:solidFill>
                <a:latin typeface="黑体" panose="02010609060101010101" pitchFamily="49" charset="-122"/>
              </a:rPr>
              <a:t>更低的</a:t>
            </a:r>
            <a:r>
              <a:rPr lang="en-US" altLang="zh-CN" sz="2000">
                <a:solidFill>
                  <a:srgbClr val="FF0000"/>
                </a:solidFill>
                <a:latin typeface="黑体" panose="02010609060101010101" pitchFamily="49" charset="-122"/>
              </a:rPr>
              <a:t>IT</a:t>
            </a:r>
            <a:r>
              <a:rPr lang="zh-CN" altLang="en-US" sz="2000">
                <a:solidFill>
                  <a:srgbClr val="FF0000"/>
                </a:solidFill>
                <a:latin typeface="黑体" panose="02010609060101010101" pitchFamily="49" charset="-122"/>
              </a:rPr>
              <a:t>费用</a:t>
            </a:r>
            <a:endParaRPr lang="en-US" altLang="zh-CN" sz="2000">
              <a:solidFill>
                <a:srgbClr val="FF0000"/>
              </a:solidFill>
              <a:latin typeface="黑体" panose="02010609060101010101" pitchFamily="49" charset="-122"/>
            </a:endParaRPr>
          </a:p>
          <a:p>
            <a:pPr marL="685800" lvl="1" indent="-228600"/>
            <a:r>
              <a:rPr lang="zh-CN" altLang="en-US" sz="2000" b="1"/>
              <a:t>更高的利用率</a:t>
            </a:r>
            <a:endParaRPr lang="en-US" altLang="zh-CN" sz="2000" b="1"/>
          </a:p>
          <a:p>
            <a:pPr marL="685800" lvl="1" indent="-228600"/>
            <a:r>
              <a:rPr lang="zh-CN" altLang="en-US" sz="2000" b="1"/>
              <a:t>更少的复杂性</a:t>
            </a:r>
            <a:endParaRPr lang="en-US" altLang="zh-CN" sz="2000" b="1"/>
          </a:p>
          <a:p>
            <a:pPr marL="685800" lvl="1" indent="-228600"/>
            <a:r>
              <a:rPr lang="zh-CN" altLang="en-US" sz="2000" b="1"/>
              <a:t>更自动化管理</a:t>
            </a:r>
            <a:endParaRPr lang="en-US" altLang="zh-CN" sz="1600" b="1"/>
          </a:p>
          <a:p>
            <a:pPr marL="685800" lvl="1" indent="-228600">
              <a:buNone/>
            </a:pPr>
            <a:endParaRPr lang="zh-CN" altLang="en-US" sz="1600" b="1"/>
          </a:p>
        </p:txBody>
      </p:sp>
      <p:sp>
        <p:nvSpPr>
          <p:cNvPr id="20" name="AutoShape 18"/>
          <p:cNvSpPr>
            <a:spLocks noChangeArrowheads="1"/>
          </p:cNvSpPr>
          <p:nvPr/>
        </p:nvSpPr>
        <p:spPr bwMode="auto">
          <a:xfrm>
            <a:off x="2933700" y="2989263"/>
            <a:ext cx="1314450" cy="506412"/>
          </a:xfrm>
          <a:prstGeom prst="roundRect">
            <a:avLst>
              <a:gd name="adj" fmla="val 8495"/>
            </a:avLst>
          </a:prstGeom>
          <a:solidFill>
            <a:schemeClr val="bg2"/>
          </a:solidFill>
          <a:ln w="9525">
            <a:solidFill>
              <a:schemeClr val="tx1"/>
            </a:solidFill>
            <a:round/>
            <a:headEnd/>
            <a:tailEnd/>
          </a:ln>
        </p:spPr>
        <p:txBody>
          <a:bodyPr wrap="none" lIns="64005" tIns="32003" rIns="64005" bIns="3200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000">
              <a:cs typeface="Arial" panose="020B0604020202020204" pitchFamily="34" charset="0"/>
            </a:endParaRPr>
          </a:p>
        </p:txBody>
      </p:sp>
      <p:sp>
        <p:nvSpPr>
          <p:cNvPr id="30" name="AutoShape 28"/>
          <p:cNvSpPr>
            <a:spLocks noChangeArrowheads="1"/>
          </p:cNvSpPr>
          <p:nvPr/>
        </p:nvSpPr>
        <p:spPr bwMode="auto">
          <a:xfrm>
            <a:off x="2928938" y="5337176"/>
            <a:ext cx="1314450" cy="504825"/>
          </a:xfrm>
          <a:prstGeom prst="roundRect">
            <a:avLst>
              <a:gd name="adj" fmla="val 8495"/>
            </a:avLst>
          </a:prstGeom>
          <a:solidFill>
            <a:schemeClr val="bg2"/>
          </a:solidFill>
          <a:ln w="9525">
            <a:solidFill>
              <a:schemeClr val="tx1"/>
            </a:solidFill>
            <a:round/>
            <a:headEnd/>
            <a:tailEnd/>
          </a:ln>
        </p:spPr>
        <p:txBody>
          <a:bodyPr wrap="none" lIns="64005" tIns="32003" rIns="64005" bIns="3200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000">
              <a:cs typeface="Arial" panose="020B0604020202020204" pitchFamily="34" charset="0"/>
            </a:endParaRPr>
          </a:p>
        </p:txBody>
      </p:sp>
      <p:sp>
        <p:nvSpPr>
          <p:cNvPr id="40" name="AutoShape 38"/>
          <p:cNvSpPr>
            <a:spLocks noChangeArrowheads="1"/>
          </p:cNvSpPr>
          <p:nvPr/>
        </p:nvSpPr>
        <p:spPr bwMode="auto">
          <a:xfrm>
            <a:off x="4414838" y="2987676"/>
            <a:ext cx="1314450" cy="506413"/>
          </a:xfrm>
          <a:prstGeom prst="roundRect">
            <a:avLst>
              <a:gd name="adj" fmla="val 8495"/>
            </a:avLst>
          </a:prstGeom>
          <a:solidFill>
            <a:schemeClr val="bg2"/>
          </a:solidFill>
          <a:ln w="9525">
            <a:solidFill>
              <a:schemeClr val="tx1"/>
            </a:solidFill>
            <a:round/>
            <a:headEnd/>
            <a:tailEnd/>
          </a:ln>
        </p:spPr>
        <p:txBody>
          <a:bodyPr wrap="none" lIns="64005" tIns="32003" rIns="64005" bIns="3200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000">
              <a:cs typeface="Arial" panose="020B0604020202020204" pitchFamily="34" charset="0"/>
            </a:endParaRPr>
          </a:p>
        </p:txBody>
      </p:sp>
      <p:sp>
        <p:nvSpPr>
          <p:cNvPr id="50" name="AutoShape 48"/>
          <p:cNvSpPr>
            <a:spLocks noChangeArrowheads="1"/>
          </p:cNvSpPr>
          <p:nvPr/>
        </p:nvSpPr>
        <p:spPr bwMode="auto">
          <a:xfrm>
            <a:off x="4405313" y="5335589"/>
            <a:ext cx="1314450" cy="504825"/>
          </a:xfrm>
          <a:prstGeom prst="roundRect">
            <a:avLst>
              <a:gd name="adj" fmla="val 8495"/>
            </a:avLst>
          </a:prstGeom>
          <a:solidFill>
            <a:schemeClr val="bg2"/>
          </a:solidFill>
          <a:ln w="9525">
            <a:solidFill>
              <a:schemeClr val="tx1"/>
            </a:solidFill>
            <a:round/>
            <a:headEnd/>
            <a:tailEnd/>
          </a:ln>
        </p:spPr>
        <p:txBody>
          <a:bodyPr wrap="none" lIns="64005" tIns="32003" rIns="64005" bIns="3200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000">
              <a:cs typeface="Arial" panose="020B0604020202020204" pitchFamily="34" charset="0"/>
            </a:endParaRPr>
          </a:p>
        </p:txBody>
      </p:sp>
      <p:pic>
        <p:nvPicPr>
          <p:cNvPr id="79" name="Picture 77" descr="Storage_icon_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1101" y="3043238"/>
            <a:ext cx="333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78" descr="Storage_icon_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8889" y="5372100"/>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79" descr="Storage_icon_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1451" y="3028951"/>
            <a:ext cx="3333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80" descr="Storage_icon_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5264" y="5386388"/>
            <a:ext cx="333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85" descr="CPU_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6425" y="3071814"/>
            <a:ext cx="24765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86" descr="CPU_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4350" y="5410200"/>
            <a:ext cx="24923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87" descr="CPU_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8025" y="3067050"/>
            <a:ext cx="2492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88" descr="CPU_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0089" y="5414964"/>
            <a:ext cx="24923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9"/>
          <p:cNvGrpSpPr>
            <a:grpSpLocks/>
          </p:cNvGrpSpPr>
          <p:nvPr/>
        </p:nvGrpSpPr>
        <p:grpSpPr bwMode="auto">
          <a:xfrm>
            <a:off x="2933701" y="1381125"/>
            <a:ext cx="1304925" cy="1333500"/>
            <a:chOff x="2254829" y="1656875"/>
            <a:chExt cx="2088471" cy="1600200"/>
          </a:xfrm>
        </p:grpSpPr>
        <p:sp>
          <p:nvSpPr>
            <p:cNvPr id="17" name="AutoShape 15"/>
            <p:cNvSpPr>
              <a:spLocks noChangeArrowheads="1"/>
            </p:cNvSpPr>
            <p:nvPr/>
          </p:nvSpPr>
          <p:spPr bwMode="auto">
            <a:xfrm>
              <a:off x="2254829" y="1656875"/>
              <a:ext cx="2088471" cy="1600200"/>
            </a:xfrm>
            <a:prstGeom prst="roundRect">
              <a:avLst>
                <a:gd name="adj" fmla="val 4917"/>
              </a:avLst>
            </a:prstGeom>
            <a:solidFill>
              <a:schemeClr val="tx1"/>
            </a:solidFill>
            <a:ln w="9525">
              <a:solidFill>
                <a:schemeClr val="tx1"/>
              </a:solidFill>
              <a:round/>
              <a:headEnd/>
              <a:tailEnd/>
            </a:ln>
            <a:effectLst>
              <a:outerShdw blurRad="50800" dist="38100" dir="5400000" algn="t" rotWithShape="0">
                <a:prstClr val="black">
                  <a:alpha val="40000"/>
                </a:prstClr>
              </a:outerShdw>
            </a:effectLst>
          </p:spPr>
          <p:txBody>
            <a:bodyPr wrap="none" anchor="ctr"/>
            <a:lstStyle/>
            <a:p>
              <a:pPr algn="ctr" defTabSz="455613">
                <a:defRPr/>
              </a:pPr>
              <a:endParaRPr lang="zh-CN" altLang="en-US" sz="700" b="1">
                <a:solidFill>
                  <a:schemeClr val="bg1"/>
                </a:solidFill>
                <a:cs typeface="Arial" charset="0"/>
              </a:endParaRPr>
            </a:p>
          </p:txBody>
        </p:sp>
        <p:sp>
          <p:nvSpPr>
            <p:cNvPr id="25664" name="AutoShape 16"/>
            <p:cNvSpPr>
              <a:spLocks noChangeArrowheads="1"/>
            </p:cNvSpPr>
            <p:nvPr/>
          </p:nvSpPr>
          <p:spPr bwMode="auto">
            <a:xfrm>
              <a:off x="2316538" y="2499009"/>
              <a:ext cx="1963125" cy="676872"/>
            </a:xfrm>
            <a:prstGeom prst="roundRect">
              <a:avLst>
                <a:gd name="adj" fmla="val 8495"/>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800" b="1">
                <a:solidFill>
                  <a:schemeClr val="tx2"/>
                </a:solidFill>
                <a:cs typeface="Arial" panose="020B0604020202020204" pitchFamily="34" charset="0"/>
              </a:endParaRPr>
            </a:p>
          </p:txBody>
        </p:sp>
        <p:sp>
          <p:nvSpPr>
            <p:cNvPr id="25665" name="AutoShape 19"/>
            <p:cNvSpPr>
              <a:spLocks noChangeArrowheads="1"/>
            </p:cNvSpPr>
            <p:nvPr/>
          </p:nvSpPr>
          <p:spPr bwMode="auto">
            <a:xfrm>
              <a:off x="2318466" y="1728066"/>
              <a:ext cx="1963125" cy="676874"/>
            </a:xfrm>
            <a:prstGeom prst="roundRect">
              <a:avLst>
                <a:gd name="adj" fmla="val 8495"/>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chemeClr val="bg1"/>
                  </a:solidFill>
                  <a:cs typeface="Arial" panose="020B0604020202020204" pitchFamily="34" charset="0"/>
                </a:rPr>
                <a:t>Exchange</a:t>
              </a:r>
            </a:p>
          </p:txBody>
        </p:sp>
        <p:pic>
          <p:nvPicPr>
            <p:cNvPr id="25666" name="Picture 96" descr="exch2010logo.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700292" y="1766634"/>
              <a:ext cx="1349889" cy="618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67" name="Picture 97" descr="WindowsServerLogo.png"/>
            <p:cNvPicPr>
              <a:picLocks noChangeAspect="1"/>
            </p:cNvPicPr>
            <p:nvPr/>
          </p:nvPicPr>
          <p:blipFill>
            <a:blip r:embed="rId4">
              <a:extLst>
                <a:ext uri="{28A0092B-C50C-407E-A947-70E740481C1C}">
                  <a14:useLocalDpi xmlns:a14="http://schemas.microsoft.com/office/drawing/2010/main" val="0"/>
                </a:ext>
              </a:extLst>
            </a:blip>
            <a:srcRect t="4314"/>
            <a:stretch>
              <a:fillRect/>
            </a:stretch>
          </p:blipFill>
          <p:spPr bwMode="auto">
            <a:xfrm>
              <a:off x="2771982" y="2602010"/>
              <a:ext cx="1162648" cy="494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6" name="Picture 77" descr="Storage_icon_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8363" y="3052763"/>
            <a:ext cx="3349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87" descr="CPU_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1863" y="3067050"/>
            <a:ext cx="247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87" descr="CPU_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8400" y="3067050"/>
            <a:ext cx="2492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78" descr="Storage_icon_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5364" y="5372100"/>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78" descr="Storage_icon_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1839" y="5372100"/>
            <a:ext cx="333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88" descr="CPU_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5514" y="5414964"/>
            <a:ext cx="2508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80" descr="Storage_icon_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2526" y="5386388"/>
            <a:ext cx="3349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41"/>
          <p:cNvGrpSpPr>
            <a:grpSpLocks/>
          </p:cNvGrpSpPr>
          <p:nvPr/>
        </p:nvGrpSpPr>
        <p:grpSpPr bwMode="auto">
          <a:xfrm>
            <a:off x="2932114" y="2714625"/>
            <a:ext cx="1311275" cy="273050"/>
            <a:chOff x="1782" y="696"/>
            <a:chExt cx="2154" cy="200"/>
          </a:xfrm>
        </p:grpSpPr>
        <p:sp>
          <p:nvSpPr>
            <p:cNvPr id="25660" name="AutoShape 42"/>
            <p:cNvSpPr>
              <a:spLocks noChangeArrowheads="1"/>
            </p:cNvSpPr>
            <p:nvPr/>
          </p:nvSpPr>
          <p:spPr bwMode="auto">
            <a:xfrm>
              <a:off x="1782" y="696"/>
              <a:ext cx="2154" cy="200"/>
            </a:xfrm>
            <a:prstGeom prst="roundRect">
              <a:avLst>
                <a:gd name="adj" fmla="val 16667"/>
              </a:avLst>
            </a:prstGeom>
            <a:solidFill>
              <a:schemeClr val="tx1"/>
            </a:solidFill>
            <a:ln>
              <a:noFill/>
            </a:ln>
            <a:extLst>
              <a:ext uri="{91240B29-F687-4F45-9708-019B960494DF}">
                <a14:hiddenLine xmlns:a14="http://schemas.microsoft.com/office/drawing/2010/main" w="222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sp>
          <p:nvSpPr>
            <p:cNvPr id="25661" name="AutoShape 43"/>
            <p:cNvSpPr>
              <a:spLocks noChangeArrowheads="1"/>
            </p:cNvSpPr>
            <p:nvPr/>
          </p:nvSpPr>
          <p:spPr bwMode="auto">
            <a:xfrm>
              <a:off x="1811" y="720"/>
              <a:ext cx="2096" cy="153"/>
            </a:xfrm>
            <a:prstGeom prst="roundRect">
              <a:avLst>
                <a:gd name="adj" fmla="val 16667"/>
              </a:avLst>
            </a:prstGeom>
            <a:solidFill>
              <a:srgbClr val="477CAD"/>
            </a:solidFill>
            <a:ln w="22225">
              <a:solidFill>
                <a:srgbClr val="CBEBF3"/>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sp>
          <p:nvSpPr>
            <p:cNvPr id="25662" name="Text Box 44"/>
            <p:cNvSpPr txBox="1">
              <a:spLocks noChangeArrowheads="1"/>
            </p:cNvSpPr>
            <p:nvPr/>
          </p:nvSpPr>
          <p:spPr bwMode="auto">
            <a:xfrm>
              <a:off x="2011" y="731"/>
              <a:ext cx="1656"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b="1">
                  <a:solidFill>
                    <a:schemeClr val="bg1"/>
                  </a:solidFill>
                  <a:cs typeface="Arial" panose="020B0604020202020204" pitchFamily="34" charset="0"/>
                </a:rPr>
                <a:t>Virtualization</a:t>
              </a:r>
            </a:p>
          </p:txBody>
        </p:sp>
      </p:grpSp>
      <p:grpSp>
        <p:nvGrpSpPr>
          <p:cNvPr id="8" name="Group 41"/>
          <p:cNvGrpSpPr>
            <a:grpSpLocks/>
          </p:cNvGrpSpPr>
          <p:nvPr/>
        </p:nvGrpSpPr>
        <p:grpSpPr bwMode="auto">
          <a:xfrm>
            <a:off x="4410075" y="2703514"/>
            <a:ext cx="1309688" cy="276225"/>
            <a:chOff x="1782" y="696"/>
            <a:chExt cx="2154" cy="200"/>
          </a:xfrm>
        </p:grpSpPr>
        <p:sp>
          <p:nvSpPr>
            <p:cNvPr id="25657" name="AutoShape 42"/>
            <p:cNvSpPr>
              <a:spLocks noChangeArrowheads="1"/>
            </p:cNvSpPr>
            <p:nvPr/>
          </p:nvSpPr>
          <p:spPr bwMode="auto">
            <a:xfrm>
              <a:off x="1782" y="696"/>
              <a:ext cx="2154" cy="200"/>
            </a:xfrm>
            <a:prstGeom prst="roundRect">
              <a:avLst>
                <a:gd name="adj" fmla="val 16667"/>
              </a:avLst>
            </a:prstGeom>
            <a:solidFill>
              <a:schemeClr val="tx1"/>
            </a:solidFill>
            <a:ln>
              <a:noFill/>
            </a:ln>
            <a:extLst>
              <a:ext uri="{91240B29-F687-4F45-9708-019B960494DF}">
                <a14:hiddenLine xmlns:a14="http://schemas.microsoft.com/office/drawing/2010/main" w="222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sp>
          <p:nvSpPr>
            <p:cNvPr id="25658" name="AutoShape 43"/>
            <p:cNvSpPr>
              <a:spLocks noChangeArrowheads="1"/>
            </p:cNvSpPr>
            <p:nvPr/>
          </p:nvSpPr>
          <p:spPr bwMode="auto">
            <a:xfrm>
              <a:off x="1811" y="720"/>
              <a:ext cx="2096" cy="153"/>
            </a:xfrm>
            <a:prstGeom prst="roundRect">
              <a:avLst>
                <a:gd name="adj" fmla="val 16667"/>
              </a:avLst>
            </a:prstGeom>
            <a:solidFill>
              <a:srgbClr val="477CAD"/>
            </a:solidFill>
            <a:ln w="22225">
              <a:solidFill>
                <a:srgbClr val="CBEBF3"/>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sp>
          <p:nvSpPr>
            <p:cNvPr id="25659" name="Text Box 44"/>
            <p:cNvSpPr txBox="1">
              <a:spLocks noChangeArrowheads="1"/>
            </p:cNvSpPr>
            <p:nvPr/>
          </p:nvSpPr>
          <p:spPr bwMode="auto">
            <a:xfrm>
              <a:off x="1949" y="735"/>
              <a:ext cx="177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b="1">
                  <a:solidFill>
                    <a:schemeClr val="bg1"/>
                  </a:solidFill>
                  <a:cs typeface="Arial" panose="020B0604020202020204" pitchFamily="34" charset="0"/>
                </a:rPr>
                <a:t>Virtualization</a:t>
              </a:r>
            </a:p>
          </p:txBody>
        </p:sp>
      </p:grpSp>
      <p:grpSp>
        <p:nvGrpSpPr>
          <p:cNvPr id="9" name="Group 41"/>
          <p:cNvGrpSpPr>
            <a:grpSpLocks/>
          </p:cNvGrpSpPr>
          <p:nvPr/>
        </p:nvGrpSpPr>
        <p:grpSpPr bwMode="auto">
          <a:xfrm>
            <a:off x="2928939" y="5068889"/>
            <a:ext cx="1309687" cy="276225"/>
            <a:chOff x="1782" y="696"/>
            <a:chExt cx="2154" cy="200"/>
          </a:xfrm>
        </p:grpSpPr>
        <p:sp>
          <p:nvSpPr>
            <p:cNvPr id="25654" name="AutoShape 42"/>
            <p:cNvSpPr>
              <a:spLocks noChangeArrowheads="1"/>
            </p:cNvSpPr>
            <p:nvPr/>
          </p:nvSpPr>
          <p:spPr bwMode="auto">
            <a:xfrm>
              <a:off x="1782" y="696"/>
              <a:ext cx="2154" cy="200"/>
            </a:xfrm>
            <a:prstGeom prst="roundRect">
              <a:avLst>
                <a:gd name="adj" fmla="val 16667"/>
              </a:avLst>
            </a:prstGeom>
            <a:solidFill>
              <a:schemeClr val="tx1"/>
            </a:solidFill>
            <a:ln>
              <a:noFill/>
            </a:ln>
            <a:extLst>
              <a:ext uri="{91240B29-F687-4F45-9708-019B960494DF}">
                <a14:hiddenLine xmlns:a14="http://schemas.microsoft.com/office/drawing/2010/main" w="222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sp>
          <p:nvSpPr>
            <p:cNvPr id="25655" name="AutoShape 43"/>
            <p:cNvSpPr>
              <a:spLocks noChangeArrowheads="1"/>
            </p:cNvSpPr>
            <p:nvPr/>
          </p:nvSpPr>
          <p:spPr bwMode="auto">
            <a:xfrm>
              <a:off x="1811" y="720"/>
              <a:ext cx="2096" cy="153"/>
            </a:xfrm>
            <a:prstGeom prst="roundRect">
              <a:avLst>
                <a:gd name="adj" fmla="val 16667"/>
              </a:avLst>
            </a:prstGeom>
            <a:solidFill>
              <a:srgbClr val="477CAD"/>
            </a:solidFill>
            <a:ln w="22225">
              <a:solidFill>
                <a:srgbClr val="CBEBF3"/>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sp>
          <p:nvSpPr>
            <p:cNvPr id="25656" name="Text Box 44"/>
            <p:cNvSpPr txBox="1">
              <a:spLocks noChangeArrowheads="1"/>
            </p:cNvSpPr>
            <p:nvPr/>
          </p:nvSpPr>
          <p:spPr bwMode="auto">
            <a:xfrm>
              <a:off x="2017" y="713"/>
              <a:ext cx="165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b="1">
                  <a:solidFill>
                    <a:schemeClr val="bg1"/>
                  </a:solidFill>
                  <a:cs typeface="Arial" panose="020B0604020202020204" pitchFamily="34" charset="0"/>
                </a:rPr>
                <a:t>Virtualization</a:t>
              </a:r>
            </a:p>
          </p:txBody>
        </p:sp>
      </p:grpSp>
      <p:grpSp>
        <p:nvGrpSpPr>
          <p:cNvPr id="10" name="Group 41"/>
          <p:cNvGrpSpPr>
            <a:grpSpLocks/>
          </p:cNvGrpSpPr>
          <p:nvPr/>
        </p:nvGrpSpPr>
        <p:grpSpPr bwMode="auto">
          <a:xfrm>
            <a:off x="4405314" y="5060950"/>
            <a:ext cx="1309687" cy="273050"/>
            <a:chOff x="1782" y="696"/>
            <a:chExt cx="2154" cy="200"/>
          </a:xfrm>
        </p:grpSpPr>
        <p:sp>
          <p:nvSpPr>
            <p:cNvPr id="25651" name="AutoShape 42"/>
            <p:cNvSpPr>
              <a:spLocks noChangeArrowheads="1"/>
            </p:cNvSpPr>
            <p:nvPr/>
          </p:nvSpPr>
          <p:spPr bwMode="auto">
            <a:xfrm>
              <a:off x="1782" y="696"/>
              <a:ext cx="2154" cy="200"/>
            </a:xfrm>
            <a:prstGeom prst="roundRect">
              <a:avLst>
                <a:gd name="adj" fmla="val 16667"/>
              </a:avLst>
            </a:prstGeom>
            <a:solidFill>
              <a:schemeClr val="tx1"/>
            </a:solidFill>
            <a:ln>
              <a:noFill/>
            </a:ln>
            <a:extLst>
              <a:ext uri="{91240B29-F687-4F45-9708-019B960494DF}">
                <a14:hiddenLine xmlns:a14="http://schemas.microsoft.com/office/drawing/2010/main" w="222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sp>
          <p:nvSpPr>
            <p:cNvPr id="25652" name="AutoShape 43"/>
            <p:cNvSpPr>
              <a:spLocks noChangeArrowheads="1"/>
            </p:cNvSpPr>
            <p:nvPr/>
          </p:nvSpPr>
          <p:spPr bwMode="auto">
            <a:xfrm>
              <a:off x="1811" y="720"/>
              <a:ext cx="2096" cy="153"/>
            </a:xfrm>
            <a:prstGeom prst="roundRect">
              <a:avLst>
                <a:gd name="adj" fmla="val 16667"/>
              </a:avLst>
            </a:prstGeom>
            <a:solidFill>
              <a:srgbClr val="477CAD"/>
            </a:solidFill>
            <a:ln w="22225">
              <a:solidFill>
                <a:srgbClr val="CBEBF3"/>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sp>
          <p:nvSpPr>
            <p:cNvPr id="25653" name="Text Box 44"/>
            <p:cNvSpPr txBox="1">
              <a:spLocks noChangeArrowheads="1"/>
            </p:cNvSpPr>
            <p:nvPr/>
          </p:nvSpPr>
          <p:spPr bwMode="auto">
            <a:xfrm>
              <a:off x="1957" y="716"/>
              <a:ext cx="1776"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b="1">
                  <a:solidFill>
                    <a:schemeClr val="bg1"/>
                  </a:solidFill>
                  <a:cs typeface="Arial" panose="020B0604020202020204" pitchFamily="34" charset="0"/>
                </a:rPr>
                <a:t>Virtualization</a:t>
              </a:r>
            </a:p>
          </p:txBody>
        </p:sp>
      </p:grpSp>
      <p:grpSp>
        <p:nvGrpSpPr>
          <p:cNvPr id="11" name="Group 16"/>
          <p:cNvGrpSpPr>
            <a:grpSpLocks/>
          </p:cNvGrpSpPr>
          <p:nvPr/>
        </p:nvGrpSpPr>
        <p:grpSpPr bwMode="auto">
          <a:xfrm>
            <a:off x="6894513" y="2887664"/>
            <a:ext cx="3238500" cy="619125"/>
            <a:chOff x="1717" y="2805"/>
            <a:chExt cx="2343" cy="246"/>
          </a:xfrm>
        </p:grpSpPr>
        <p:grpSp>
          <p:nvGrpSpPr>
            <p:cNvPr id="25635" name="Group 17"/>
            <p:cNvGrpSpPr>
              <a:grpSpLocks/>
            </p:cNvGrpSpPr>
            <p:nvPr/>
          </p:nvGrpSpPr>
          <p:grpSpPr bwMode="auto">
            <a:xfrm>
              <a:off x="1734" y="2828"/>
              <a:ext cx="2250" cy="200"/>
              <a:chOff x="2016" y="1410"/>
              <a:chExt cx="1950" cy="200"/>
            </a:xfrm>
          </p:grpSpPr>
          <p:sp>
            <p:nvSpPr>
              <p:cNvPr id="25649" name="Rectangle 18"/>
              <p:cNvSpPr>
                <a:spLocks noChangeArrowheads="1"/>
              </p:cNvSpPr>
              <p:nvPr/>
            </p:nvSpPr>
            <p:spPr bwMode="auto">
              <a:xfrm>
                <a:off x="2016" y="1410"/>
                <a:ext cx="1950" cy="200"/>
              </a:xfrm>
              <a:prstGeom prst="rect">
                <a:avLst/>
              </a:prstGeom>
              <a:solidFill>
                <a:schemeClr val="tx1"/>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sp>
            <p:nvSpPr>
              <p:cNvPr id="25650" name="Rectangle 19"/>
              <p:cNvSpPr>
                <a:spLocks noChangeArrowheads="1"/>
              </p:cNvSpPr>
              <p:nvPr/>
            </p:nvSpPr>
            <p:spPr bwMode="auto">
              <a:xfrm>
                <a:off x="2016" y="1434"/>
                <a:ext cx="1950" cy="153"/>
              </a:xfrm>
              <a:prstGeom prst="rect">
                <a:avLst/>
              </a:prstGeom>
              <a:solidFill>
                <a:srgbClr val="477CAD"/>
              </a:solidFill>
              <a:ln w="22225">
                <a:solidFill>
                  <a:srgbClr val="CBEBF3"/>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grpSp>
        <p:sp>
          <p:nvSpPr>
            <p:cNvPr id="25636" name="Text Box 20"/>
            <p:cNvSpPr txBox="1">
              <a:spLocks noChangeArrowheads="1"/>
            </p:cNvSpPr>
            <p:nvPr/>
          </p:nvSpPr>
          <p:spPr bwMode="auto">
            <a:xfrm>
              <a:off x="1973" y="2857"/>
              <a:ext cx="208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700" b="1">
                  <a:solidFill>
                    <a:schemeClr val="bg1"/>
                  </a:solidFill>
                  <a:cs typeface="Arial" panose="020B0604020202020204" pitchFamily="34" charset="0"/>
                </a:rPr>
                <a:t>Virtual Infrastructure</a:t>
              </a:r>
            </a:p>
          </p:txBody>
        </p:sp>
        <p:grpSp>
          <p:nvGrpSpPr>
            <p:cNvPr id="25637" name="Group 21"/>
            <p:cNvGrpSpPr>
              <a:grpSpLocks/>
            </p:cNvGrpSpPr>
            <p:nvPr/>
          </p:nvGrpSpPr>
          <p:grpSpPr bwMode="auto">
            <a:xfrm>
              <a:off x="3568" y="2805"/>
              <a:ext cx="444" cy="246"/>
              <a:chOff x="3440" y="1386"/>
              <a:chExt cx="444" cy="246"/>
            </a:xfrm>
          </p:grpSpPr>
          <p:sp>
            <p:nvSpPr>
              <p:cNvPr id="25644" name="Rectangle 22"/>
              <p:cNvSpPr>
                <a:spLocks noChangeArrowheads="1"/>
              </p:cNvSpPr>
              <p:nvPr/>
            </p:nvSpPr>
            <p:spPr bwMode="auto">
              <a:xfrm>
                <a:off x="3440" y="1386"/>
                <a:ext cx="444" cy="246"/>
              </a:xfrm>
              <a:prstGeom prst="rect">
                <a:avLst/>
              </a:prstGeom>
              <a:gradFill rotWithShape="1">
                <a:gsLst>
                  <a:gs pos="0">
                    <a:srgbClr val="FFFFFF">
                      <a:alpha val="0"/>
                    </a:srgbClr>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grpSp>
            <p:nvGrpSpPr>
              <p:cNvPr id="25645" name="Group 23"/>
              <p:cNvGrpSpPr>
                <a:grpSpLocks/>
              </p:cNvGrpSpPr>
              <p:nvPr/>
            </p:nvGrpSpPr>
            <p:grpSpPr bwMode="auto">
              <a:xfrm>
                <a:off x="3712" y="1491"/>
                <a:ext cx="170" cy="37"/>
                <a:chOff x="384" y="3265"/>
                <a:chExt cx="211" cy="47"/>
              </a:xfrm>
            </p:grpSpPr>
            <p:sp>
              <p:nvSpPr>
                <p:cNvPr id="25646" name="Oval 24"/>
                <p:cNvSpPr>
                  <a:spLocks noChangeArrowheads="1"/>
                </p:cNvSpPr>
                <p:nvPr/>
              </p:nvSpPr>
              <p:spPr bwMode="auto">
                <a:xfrm>
                  <a:off x="384" y="3265"/>
                  <a:ext cx="47" cy="4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sp>
              <p:nvSpPr>
                <p:cNvPr id="25647" name="Oval 25"/>
                <p:cNvSpPr>
                  <a:spLocks noChangeArrowheads="1"/>
                </p:cNvSpPr>
                <p:nvPr/>
              </p:nvSpPr>
              <p:spPr bwMode="auto">
                <a:xfrm>
                  <a:off x="466" y="3265"/>
                  <a:ext cx="47" cy="4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sp>
              <p:nvSpPr>
                <p:cNvPr id="25648" name="Oval 26"/>
                <p:cNvSpPr>
                  <a:spLocks noChangeArrowheads="1"/>
                </p:cNvSpPr>
                <p:nvPr/>
              </p:nvSpPr>
              <p:spPr bwMode="auto">
                <a:xfrm>
                  <a:off x="548" y="3265"/>
                  <a:ext cx="47" cy="4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grpSp>
        </p:grpSp>
        <p:grpSp>
          <p:nvGrpSpPr>
            <p:cNvPr id="25638" name="Group 27"/>
            <p:cNvGrpSpPr>
              <a:grpSpLocks/>
            </p:cNvGrpSpPr>
            <p:nvPr/>
          </p:nvGrpSpPr>
          <p:grpSpPr bwMode="auto">
            <a:xfrm>
              <a:off x="1717" y="2805"/>
              <a:ext cx="444" cy="246"/>
              <a:chOff x="1876" y="1386"/>
              <a:chExt cx="444" cy="246"/>
            </a:xfrm>
          </p:grpSpPr>
          <p:sp>
            <p:nvSpPr>
              <p:cNvPr id="25639" name="Rectangle 28"/>
              <p:cNvSpPr>
                <a:spLocks noChangeArrowheads="1"/>
              </p:cNvSpPr>
              <p:nvPr/>
            </p:nvSpPr>
            <p:spPr bwMode="auto">
              <a:xfrm rot="10800000">
                <a:off x="1876" y="1386"/>
                <a:ext cx="444" cy="246"/>
              </a:xfrm>
              <a:prstGeom prst="rect">
                <a:avLst/>
              </a:prstGeom>
              <a:gradFill rotWithShape="1">
                <a:gsLst>
                  <a:gs pos="0">
                    <a:srgbClr val="FFFFFF">
                      <a:alpha val="0"/>
                    </a:srgbClr>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grpSp>
            <p:nvGrpSpPr>
              <p:cNvPr id="25640" name="Group 29"/>
              <p:cNvGrpSpPr>
                <a:grpSpLocks/>
              </p:cNvGrpSpPr>
              <p:nvPr/>
            </p:nvGrpSpPr>
            <p:grpSpPr bwMode="auto">
              <a:xfrm>
                <a:off x="1878" y="1490"/>
                <a:ext cx="170" cy="37"/>
                <a:chOff x="384" y="3265"/>
                <a:chExt cx="211" cy="47"/>
              </a:xfrm>
            </p:grpSpPr>
            <p:sp>
              <p:nvSpPr>
                <p:cNvPr id="25641" name="Oval 30"/>
                <p:cNvSpPr>
                  <a:spLocks noChangeArrowheads="1"/>
                </p:cNvSpPr>
                <p:nvPr/>
              </p:nvSpPr>
              <p:spPr bwMode="auto">
                <a:xfrm>
                  <a:off x="384" y="3265"/>
                  <a:ext cx="47" cy="4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sp>
              <p:nvSpPr>
                <p:cNvPr id="25642" name="Oval 31"/>
                <p:cNvSpPr>
                  <a:spLocks noChangeArrowheads="1"/>
                </p:cNvSpPr>
                <p:nvPr/>
              </p:nvSpPr>
              <p:spPr bwMode="auto">
                <a:xfrm>
                  <a:off x="466" y="3265"/>
                  <a:ext cx="47" cy="4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sp>
              <p:nvSpPr>
                <p:cNvPr id="25643" name="Oval 32"/>
                <p:cNvSpPr>
                  <a:spLocks noChangeArrowheads="1"/>
                </p:cNvSpPr>
                <p:nvPr/>
              </p:nvSpPr>
              <p:spPr bwMode="auto">
                <a:xfrm>
                  <a:off x="548" y="3265"/>
                  <a:ext cx="47" cy="4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2500">
                    <a:cs typeface="Arial" panose="020B0604020202020204" pitchFamily="34" charset="0"/>
                  </a:endParaRPr>
                </a:p>
              </p:txBody>
            </p:sp>
          </p:grpSp>
        </p:grpSp>
      </p:grpSp>
      <p:sp>
        <p:nvSpPr>
          <p:cNvPr id="92" name="矩形 91"/>
          <p:cNvSpPr>
            <a:spLocks noChangeArrowheads="1"/>
          </p:cNvSpPr>
          <p:nvPr/>
        </p:nvSpPr>
        <p:spPr bwMode="auto">
          <a:xfrm>
            <a:off x="1897063" y="3346451"/>
            <a:ext cx="4392612" cy="26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Arial" panose="020B0604020202020204" pitchFamily="34" charset="0"/>
                <a:ea typeface="宋体" panose="02010600030101010101" pitchFamily="2" charset="-122"/>
              </a:defRPr>
            </a:lvl1pPr>
            <a:lvl2pPr marL="685800" indent="-2286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Char char="•"/>
            </a:pPr>
            <a:r>
              <a:rPr lang="en-US" altLang="zh-CN" b="1">
                <a:solidFill>
                  <a:srgbClr val="FF0000"/>
                </a:solidFill>
              </a:rPr>
              <a:t> </a:t>
            </a:r>
            <a:r>
              <a:rPr lang="zh-CN" altLang="en-US" sz="2000">
                <a:solidFill>
                  <a:srgbClr val="FF0000"/>
                </a:solidFill>
                <a:latin typeface="黑体" panose="02010609060101010101" pitchFamily="49" charset="-122"/>
                <a:ea typeface="黑体" panose="02010609060101010101" pitchFamily="49" charset="-122"/>
              </a:rPr>
              <a:t>更高的服务质量</a:t>
            </a:r>
            <a:endParaRPr lang="en-US" altLang="zh-CN" sz="2000">
              <a:solidFill>
                <a:srgbClr val="FF0000"/>
              </a:solidFill>
              <a:latin typeface="黑体" panose="02010609060101010101" pitchFamily="49" charset="-122"/>
              <a:ea typeface="黑体" panose="02010609060101010101" pitchFamily="49" charset="-122"/>
            </a:endParaRPr>
          </a:p>
          <a:p>
            <a:pPr lvl="1" eaLnBrk="1" hangingPunct="1">
              <a:spcBef>
                <a:spcPct val="20000"/>
              </a:spcBef>
              <a:buFont typeface="Arial" panose="020B0604020202020204" pitchFamily="34" charset="0"/>
              <a:buChar char="–"/>
            </a:pPr>
            <a:r>
              <a:rPr lang="zh-CN" altLang="en-US" sz="2000" b="1">
                <a:solidFill>
                  <a:srgbClr val="000000"/>
                </a:solidFill>
              </a:rPr>
              <a:t>支持动态迁移</a:t>
            </a:r>
            <a:endParaRPr lang="en-US" altLang="zh-CN" sz="2000" b="1">
              <a:solidFill>
                <a:srgbClr val="000000"/>
              </a:solidFill>
            </a:endParaRPr>
          </a:p>
          <a:p>
            <a:pPr lvl="1" eaLnBrk="1" hangingPunct="1">
              <a:spcBef>
                <a:spcPct val="20000"/>
              </a:spcBef>
              <a:buFont typeface="Arial" panose="020B0604020202020204" pitchFamily="34" charset="0"/>
              <a:buChar char="–"/>
            </a:pPr>
            <a:r>
              <a:rPr lang="zh-CN" altLang="en-US" sz="2000" b="1">
                <a:solidFill>
                  <a:srgbClr val="000000"/>
                </a:solidFill>
              </a:rPr>
              <a:t>容错性更好</a:t>
            </a:r>
            <a:endParaRPr lang="en-US" altLang="zh-CN" sz="2000" b="1">
              <a:solidFill>
                <a:srgbClr val="000000"/>
              </a:solidFill>
            </a:endParaRPr>
          </a:p>
          <a:p>
            <a:pPr lvl="1" eaLnBrk="1" hangingPunct="1">
              <a:spcBef>
                <a:spcPct val="20000"/>
              </a:spcBef>
              <a:buFont typeface="Arial" panose="020B0604020202020204" pitchFamily="34" charset="0"/>
              <a:buChar char="–"/>
            </a:pPr>
            <a:r>
              <a:rPr lang="zh-CN" altLang="en-US" sz="2000" b="1">
                <a:solidFill>
                  <a:srgbClr val="000000"/>
                </a:solidFill>
              </a:rPr>
              <a:t>具有隔离性，安全性更好</a:t>
            </a:r>
            <a:endParaRPr lang="en-US" altLang="zh-CN" sz="2000" b="1">
              <a:solidFill>
                <a:srgbClr val="000000"/>
              </a:solidFill>
            </a:endParaRPr>
          </a:p>
          <a:p>
            <a:pPr lvl="1" eaLnBrk="1" hangingPunct="1">
              <a:spcBef>
                <a:spcPct val="20000"/>
              </a:spcBef>
              <a:buFont typeface="Arial" panose="020B0604020202020204" pitchFamily="34" charset="0"/>
              <a:buChar char="–"/>
            </a:pPr>
            <a:r>
              <a:rPr lang="zh-CN" altLang="en-US" sz="2000" b="1">
                <a:solidFill>
                  <a:srgbClr val="000000"/>
                </a:solidFill>
              </a:rPr>
              <a:t>基于容器的管理，具有封装性</a:t>
            </a:r>
            <a:endParaRPr lang="en-US" altLang="zh-CN" sz="2000" b="1">
              <a:solidFill>
                <a:srgbClr val="000000"/>
              </a:solidFill>
            </a:endParaRPr>
          </a:p>
          <a:p>
            <a:pPr lvl="1" eaLnBrk="1" hangingPunct="1">
              <a:spcBef>
                <a:spcPct val="20000"/>
              </a:spcBef>
              <a:buFont typeface="Arial" panose="020B0604020202020204" pitchFamily="34" charset="0"/>
              <a:buChar char="–"/>
            </a:pPr>
            <a:r>
              <a:rPr lang="zh-CN" altLang="en-US" sz="2000" b="1">
                <a:solidFill>
                  <a:srgbClr val="000000"/>
                </a:solidFill>
              </a:rPr>
              <a:t>具有弹性，易于扩展</a:t>
            </a:r>
            <a:endParaRPr lang="en-US" altLang="zh-CN" sz="2400" b="1">
              <a:solidFill>
                <a:srgbClr val="000000"/>
              </a:solidFill>
            </a:endParaRPr>
          </a:p>
          <a:p>
            <a:pPr lvl="1" eaLnBrk="1" hangingPunct="1">
              <a:spcBef>
                <a:spcPct val="20000"/>
              </a:spcBef>
            </a:pPr>
            <a:endParaRPr lang="zh-CN" altLang="en-US" sz="2400" b="1">
              <a:solidFill>
                <a:srgbClr val="000000"/>
              </a:solidFill>
            </a:endParaRPr>
          </a:p>
        </p:txBody>
      </p:sp>
      <p:sp>
        <p:nvSpPr>
          <p:cNvPr id="93" name="TextBox 92"/>
          <p:cNvSpPr txBox="1"/>
          <p:nvPr/>
        </p:nvSpPr>
        <p:spPr>
          <a:xfrm>
            <a:off x="6453188" y="3357563"/>
            <a:ext cx="3459162" cy="368300"/>
          </a:xfrm>
          <a:prstGeom prst="rect">
            <a:avLst/>
          </a:prstGeom>
          <a:noFill/>
        </p:spPr>
        <p:txBody>
          <a:bodyPr>
            <a:spAutoFit/>
          </a:bodyPr>
          <a:lstStyle/>
          <a:p>
            <a:pPr algn="r">
              <a:defRPr/>
            </a:pPr>
            <a:r>
              <a:rPr lang="en-US" altLang="zh-CN" b="1" dirty="0">
                <a:effectLst>
                  <a:outerShdw blurRad="38100" dist="38100" dir="2700000" algn="tl">
                    <a:srgbClr val="000000">
                      <a:alpha val="43137"/>
                    </a:srgbClr>
                  </a:outerShdw>
                </a:effectLst>
              </a:rPr>
              <a:t>   </a:t>
            </a:r>
            <a:r>
              <a:rPr lang="en-US" altLang="zh-CN" b="1" dirty="0">
                <a:solidFill>
                  <a:srgbClr val="FF0000"/>
                </a:solidFill>
                <a:effectLst>
                  <a:outerShdw blurRad="38100" dist="38100" dir="2700000" algn="tl">
                    <a:srgbClr val="000000">
                      <a:alpha val="43137"/>
                    </a:srgbClr>
                  </a:outerShdw>
                </a:effectLst>
              </a:rPr>
              <a:t>Cloud Computing Platform</a:t>
            </a:r>
            <a:endParaRPr lang="zh-CN" altLang="en-US" sz="1700" b="1" dirty="0">
              <a:solidFill>
                <a:srgbClr val="FF0000"/>
              </a:solidFill>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2.22222E-6 -3.82716E-6 L 0.51281 0.10726 " pathEditMode="relative" rAng="0" ptsTypes="AA">
                                      <p:cBhvr>
                                        <p:cTn id="11" dur="500" fill="hold"/>
                                        <p:tgtEl>
                                          <p:spTgt spid="87"/>
                                        </p:tgtEl>
                                        <p:attrNameLst>
                                          <p:attrName>ppt_x</p:attrName>
                                          <p:attrName>ppt_y</p:attrName>
                                        </p:attrNameLst>
                                      </p:cBhvr>
                                      <p:rCtr x="25600" y="5400"/>
                                    </p:animMotion>
                                  </p:childTnLst>
                                </p:cTn>
                              </p:par>
                              <p:par>
                                <p:cTn id="12" presetID="0" presetClass="path" presetSubtype="0" accel="50000" decel="50000" fill="hold" nodeType="withEffect">
                                  <p:stCondLst>
                                    <p:cond delay="0"/>
                                  </p:stCondLst>
                                  <p:childTnLst>
                                    <p:animMotion origin="layout" path="M 2.67361E-6 -2.22222E-6 L 0.38769 0.10803 " pathEditMode="relative" rAng="0" ptsTypes="AA">
                                      <p:cBhvr>
                                        <p:cTn id="13" dur="2000" fill="hold"/>
                                        <p:tgtEl>
                                          <p:spTgt spid="89"/>
                                        </p:tgtEl>
                                        <p:attrNameLst>
                                          <p:attrName>ppt_x</p:attrName>
                                          <p:attrName>ppt_y</p:attrName>
                                        </p:attrNameLst>
                                      </p:cBhvr>
                                      <p:rCtr x="19400" y="5400"/>
                                    </p:animMotion>
                                  </p:childTnLst>
                                </p:cTn>
                              </p:par>
                              <p:par>
                                <p:cTn id="14" presetID="0" presetClass="path" presetSubtype="0" accel="50000" decel="50000" fill="hold" nodeType="withEffect">
                                  <p:stCondLst>
                                    <p:cond delay="0"/>
                                  </p:stCondLst>
                                  <p:childTnLst>
                                    <p:animMotion origin="layout" path="M 0.00033 -2.22222E-6 L 0.38813 0.10803 " pathEditMode="relative" rAng="0" ptsTypes="AA">
                                      <p:cBhvr>
                                        <p:cTn id="15" dur="2000" fill="hold"/>
                                        <p:tgtEl>
                                          <p:spTgt spid="107"/>
                                        </p:tgtEl>
                                        <p:attrNameLst>
                                          <p:attrName>ppt_x</p:attrName>
                                          <p:attrName>ppt_y</p:attrName>
                                        </p:attrNameLst>
                                      </p:cBhvr>
                                      <p:rCtr x="19400" y="5400"/>
                                    </p:animMotion>
                                  </p:childTnLst>
                                </p:cTn>
                              </p:par>
                              <p:par>
                                <p:cTn id="16" presetID="0" presetClass="path" presetSubtype="0" accel="50000" decel="50000" fill="hold" nodeType="withEffect">
                                  <p:stCondLst>
                                    <p:cond delay="0"/>
                                  </p:stCondLst>
                                  <p:childTnLst>
                                    <p:animMotion origin="layout" path="M 3.95833E-6 -2.22222E-6 L 0.38541 0.10803 " pathEditMode="relative" rAng="0" ptsTypes="AA">
                                      <p:cBhvr>
                                        <p:cTn id="17" dur="2000" fill="hold"/>
                                        <p:tgtEl>
                                          <p:spTgt spid="108"/>
                                        </p:tgtEl>
                                        <p:attrNameLst>
                                          <p:attrName>ppt_x</p:attrName>
                                          <p:attrName>ppt_y</p:attrName>
                                        </p:attrNameLst>
                                      </p:cBhvr>
                                      <p:rCtr x="19300" y="5400"/>
                                    </p:animMotion>
                                  </p:childTnLst>
                                </p:cTn>
                              </p:par>
                              <p:par>
                                <p:cTn id="18" presetID="0" presetClass="path" presetSubtype="0" accel="50000" decel="50000" fill="hold" nodeType="withEffect">
                                  <p:stCondLst>
                                    <p:cond delay="0"/>
                                  </p:stCondLst>
                                  <p:childTnLst>
                                    <p:animMotion origin="layout" path="M 4.16667E-7 -3.20988E-6 L 0.62023 -0.23244 " pathEditMode="relative" rAng="0" ptsTypes="AA">
                                      <p:cBhvr>
                                        <p:cTn id="19" dur="2000" fill="hold"/>
                                        <p:tgtEl>
                                          <p:spTgt spid="88"/>
                                        </p:tgtEl>
                                        <p:attrNameLst>
                                          <p:attrName>ppt_x</p:attrName>
                                          <p:attrName>ppt_y</p:attrName>
                                        </p:attrNameLst>
                                      </p:cBhvr>
                                      <p:rCtr x="31000" y="-11600"/>
                                    </p:animMotion>
                                  </p:childTnLst>
                                </p:cTn>
                              </p:par>
                              <p:par>
                                <p:cTn id="20" presetID="0" presetClass="path" presetSubtype="0" accel="50000" decel="50000" fill="hold" nodeType="withEffect">
                                  <p:stCondLst>
                                    <p:cond delay="0"/>
                                  </p:stCondLst>
                                  <p:childTnLst>
                                    <p:animMotion origin="layout" path="M 0.00087 -0.00038 L 0.48513 -0.23302 " pathEditMode="relative" rAng="0" ptsTypes="AA">
                                      <p:cBhvr>
                                        <p:cTn id="21" dur="2000" fill="hold"/>
                                        <p:tgtEl>
                                          <p:spTgt spid="90"/>
                                        </p:tgtEl>
                                        <p:attrNameLst>
                                          <p:attrName>ppt_x</p:attrName>
                                          <p:attrName>ppt_y</p:attrName>
                                        </p:attrNameLst>
                                      </p:cBhvr>
                                      <p:rCtr x="24200" y="-11600"/>
                                    </p:animMotion>
                                  </p:childTnLst>
                                </p:cTn>
                              </p:par>
                              <p:par>
                                <p:cTn id="22" presetID="0" presetClass="path" presetSubtype="0" accel="50000" decel="50000" fill="hold" nodeType="withEffect">
                                  <p:stCondLst>
                                    <p:cond delay="0"/>
                                  </p:stCondLst>
                                  <p:childTnLst>
                                    <p:animMotion origin="layout" path="M 0.00087 -0.00038 L 0.4605 -0.23302 " pathEditMode="relative" rAng="0" ptsTypes="AA">
                                      <p:cBhvr>
                                        <p:cTn id="23" dur="2000" fill="hold"/>
                                        <p:tgtEl>
                                          <p:spTgt spid="111"/>
                                        </p:tgtEl>
                                        <p:attrNameLst>
                                          <p:attrName>ppt_x</p:attrName>
                                          <p:attrName>ppt_y</p:attrName>
                                        </p:attrNameLst>
                                      </p:cBhvr>
                                      <p:rCtr x="23000" y="-11600"/>
                                    </p:animMotion>
                                  </p:childTnLst>
                                </p:cTn>
                              </p:par>
                              <p:par>
                                <p:cTn id="24" presetID="0" presetClass="path" presetSubtype="0" accel="50000" decel="50000" fill="hold" nodeType="withEffect">
                                  <p:stCondLst>
                                    <p:cond delay="0"/>
                                  </p:stCondLst>
                                  <p:childTnLst>
                                    <p:animMotion origin="layout" path="M -3.85417E-6 3.95062E-6 L 0.46734 0.26292 " pathEditMode="relative" rAng="0" ptsTypes="AA">
                                      <p:cBhvr>
                                        <p:cTn id="25" dur="2000" fill="hold"/>
                                        <p:tgtEl>
                                          <p:spTgt spid="106"/>
                                        </p:tgtEl>
                                        <p:attrNameLst>
                                          <p:attrName>ppt_x</p:attrName>
                                          <p:attrName>ppt_y</p:attrName>
                                        </p:attrNameLst>
                                      </p:cBhvr>
                                      <p:rCtr x="23400" y="13100"/>
                                    </p:animMotion>
                                  </p:childTnLst>
                                </p:cTn>
                              </p:par>
                              <p:par>
                                <p:cTn id="26" presetID="0" presetClass="path" presetSubtype="0" accel="50000" decel="50000" fill="hold" nodeType="withEffect">
                                  <p:stCondLst>
                                    <p:cond delay="0"/>
                                  </p:stCondLst>
                                  <p:childTnLst>
                                    <p:animMotion origin="layout" path="M -3.54167E-6 -2.83951E-6 L 0.46159 0.26466 " pathEditMode="relative" rAng="0" ptsTypes="AA">
                                      <p:cBhvr>
                                        <p:cTn id="27" dur="2000" fill="hold"/>
                                        <p:tgtEl>
                                          <p:spTgt spid="79"/>
                                        </p:tgtEl>
                                        <p:attrNameLst>
                                          <p:attrName>ppt_x</p:attrName>
                                          <p:attrName>ppt_y</p:attrName>
                                        </p:attrNameLst>
                                      </p:cBhvr>
                                      <p:rCtr x="23100" y="13200"/>
                                    </p:animMotion>
                                  </p:childTnLst>
                                </p:cTn>
                              </p:par>
                              <p:par>
                                <p:cTn id="28" presetID="0" presetClass="path" presetSubtype="0" accel="50000" decel="50000" fill="hold" nodeType="withEffect">
                                  <p:stCondLst>
                                    <p:cond delay="0"/>
                                  </p:stCondLst>
                                  <p:childTnLst>
                                    <p:animMotion origin="layout" path="M -1.25E-6 -3.82716E-6 L 0.2959 0.26717 " pathEditMode="relative" rAng="0" ptsTypes="AA">
                                      <p:cBhvr>
                                        <p:cTn id="29" dur="2000" fill="hold"/>
                                        <p:tgtEl>
                                          <p:spTgt spid="81"/>
                                        </p:tgtEl>
                                        <p:attrNameLst>
                                          <p:attrName>ppt_x</p:attrName>
                                          <p:attrName>ppt_y</p:attrName>
                                        </p:attrNameLst>
                                      </p:cBhvr>
                                      <p:rCtr x="14800" y="13300"/>
                                    </p:animMotion>
                                  </p:childTnLst>
                                </p:cTn>
                              </p:par>
                              <p:par>
                                <p:cTn id="30" presetID="0" presetClass="path" presetSubtype="0" accel="50000" decel="50000" fill="hold" nodeType="withEffect">
                                  <p:stCondLst>
                                    <p:cond delay="0"/>
                                  </p:stCondLst>
                                  <p:childTnLst>
                                    <p:animMotion origin="layout" path="M 1.04167E-7 -4.81481E-6 L 0.54047 -0.07523 " pathEditMode="relative" rAng="0" ptsTypes="AA">
                                      <p:cBhvr>
                                        <p:cTn id="31" dur="2000" fill="hold"/>
                                        <p:tgtEl>
                                          <p:spTgt spid="110"/>
                                        </p:tgtEl>
                                        <p:attrNameLst>
                                          <p:attrName>ppt_x</p:attrName>
                                          <p:attrName>ppt_y</p:attrName>
                                        </p:attrNameLst>
                                      </p:cBhvr>
                                      <p:rCtr x="27000" y="-3800"/>
                                    </p:animMotion>
                                  </p:childTnLst>
                                </p:cTn>
                              </p:par>
                              <p:par>
                                <p:cTn id="32" presetID="0" presetClass="path" presetSubtype="0" accel="50000" decel="50000" fill="hold" nodeType="withEffect">
                                  <p:stCondLst>
                                    <p:cond delay="0"/>
                                  </p:stCondLst>
                                  <p:childTnLst>
                                    <p:animMotion origin="layout" path="M -2.74306E-6 -4.81481E-6 L 0.56999 -0.07465 " pathEditMode="relative" rAng="0" ptsTypes="AA">
                                      <p:cBhvr>
                                        <p:cTn id="33" dur="2000" fill="hold"/>
                                        <p:tgtEl>
                                          <p:spTgt spid="109"/>
                                        </p:tgtEl>
                                        <p:attrNameLst>
                                          <p:attrName>ppt_x</p:attrName>
                                          <p:attrName>ppt_y</p:attrName>
                                        </p:attrNameLst>
                                      </p:cBhvr>
                                      <p:rCtr x="28500" y="-3700"/>
                                    </p:animMotion>
                                  </p:childTnLst>
                                </p:cTn>
                              </p:par>
                              <p:par>
                                <p:cTn id="34" presetID="0" presetClass="path" presetSubtype="0" accel="50000" decel="50000" fill="hold" nodeType="withEffect">
                                  <p:stCondLst>
                                    <p:cond delay="0"/>
                                  </p:stCondLst>
                                  <p:childTnLst>
                                    <p:animMotion origin="layout" path="M -4.23611E-6 -3.82716E-6 L 0.44597 -0.07677 " pathEditMode="relative" rAng="0" ptsTypes="AA">
                                      <p:cBhvr>
                                        <p:cTn id="35" dur="2000" fill="hold"/>
                                        <p:tgtEl>
                                          <p:spTgt spid="112"/>
                                        </p:tgtEl>
                                        <p:attrNameLst>
                                          <p:attrName>ppt_x</p:attrName>
                                          <p:attrName>ppt_y</p:attrName>
                                        </p:attrNameLst>
                                      </p:cBhvr>
                                      <p:rCtr x="22300" y="-3800"/>
                                    </p:animMotion>
                                  </p:childTnLst>
                                </p:cTn>
                              </p:par>
                              <p:par>
                                <p:cTn id="36" presetID="0" presetClass="path" presetSubtype="0" accel="50000" decel="50000" fill="hold" nodeType="withEffect">
                                  <p:stCondLst>
                                    <p:cond delay="0"/>
                                  </p:stCondLst>
                                  <p:childTnLst>
                                    <p:animMotion origin="layout" path="M 4.58333E-6 -3.82716E-6 L 0.412 -0.07658 " pathEditMode="relative" rAng="0" ptsTypes="AA">
                                      <p:cBhvr>
                                        <p:cTn id="37" dur="2000" fill="hold"/>
                                        <p:tgtEl>
                                          <p:spTgt spid="82"/>
                                        </p:tgtEl>
                                        <p:attrNameLst>
                                          <p:attrName>ppt_x</p:attrName>
                                          <p:attrName>ppt_y</p:attrName>
                                        </p:attrNameLst>
                                      </p:cBhvr>
                                      <p:rCtr x="20600" y="-3800"/>
                                    </p:animMotion>
                                  </p:childTnLst>
                                </p:cTn>
                              </p:par>
                              <p:par>
                                <p:cTn id="38" presetID="0" presetClass="path" presetSubtype="0" accel="50000" decel="50000" fill="hold" nodeType="withEffect">
                                  <p:stCondLst>
                                    <p:cond delay="0"/>
                                  </p:stCondLst>
                                  <p:childTnLst>
                                    <p:animMotion origin="layout" path="M 0.00889 0.00213 L 0.5115 -0.07523 " pathEditMode="relative" rAng="0" ptsTypes="AA">
                                      <p:cBhvr>
                                        <p:cTn id="39" dur="2000" fill="hold"/>
                                        <p:tgtEl>
                                          <p:spTgt spid="80"/>
                                        </p:tgtEl>
                                        <p:attrNameLst>
                                          <p:attrName>ppt_x</p:attrName>
                                          <p:attrName>ppt_y</p:attrName>
                                        </p:attrNameLst>
                                      </p:cBhvr>
                                      <p:rCtr x="25100" y="-3900"/>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accel="50000" decel="5000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1+#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par>
                                <p:cTn id="46" presetID="10" presetClass="exit" presetSubtype="0" fill="hold" grpId="0" nodeType="withEffect">
                                  <p:stCondLst>
                                    <p:cond delay="0"/>
                                  </p:stCondLst>
                                  <p:childTnLst>
                                    <p:animEffect transition="out" filter="fade">
                                      <p:cBhvr>
                                        <p:cTn id="47" dur="1000"/>
                                        <p:tgtEl>
                                          <p:spTgt spid="20"/>
                                        </p:tgtEl>
                                      </p:cBhvr>
                                    </p:animEffect>
                                    <p:set>
                                      <p:cBhvr>
                                        <p:cTn id="48" dur="1" fill="hold">
                                          <p:stCondLst>
                                            <p:cond delay="999"/>
                                          </p:stCondLst>
                                        </p:cTn>
                                        <p:tgtEl>
                                          <p:spTgt spid="20"/>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1000"/>
                                        <p:tgtEl>
                                          <p:spTgt spid="50"/>
                                        </p:tgtEl>
                                      </p:cBhvr>
                                    </p:animEffect>
                                    <p:set>
                                      <p:cBhvr>
                                        <p:cTn id="51" dur="1" fill="hold">
                                          <p:stCondLst>
                                            <p:cond delay="999"/>
                                          </p:stCondLst>
                                        </p:cTn>
                                        <p:tgtEl>
                                          <p:spTgt spid="50"/>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1000"/>
                                        <p:tgtEl>
                                          <p:spTgt spid="40"/>
                                        </p:tgtEl>
                                      </p:cBhvr>
                                    </p:animEffect>
                                    <p:set>
                                      <p:cBhvr>
                                        <p:cTn id="54" dur="1" fill="hold">
                                          <p:stCondLst>
                                            <p:cond delay="999"/>
                                          </p:stCondLst>
                                        </p:cTn>
                                        <p:tgtEl>
                                          <p:spTgt spid="40"/>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1000"/>
                                        <p:tgtEl>
                                          <p:spTgt spid="30"/>
                                        </p:tgtEl>
                                      </p:cBhvr>
                                    </p:animEffect>
                                    <p:set>
                                      <p:cBhvr>
                                        <p:cTn id="57" dur="1" fill="hold">
                                          <p:stCondLst>
                                            <p:cond delay="999"/>
                                          </p:stCondLst>
                                        </p:cTn>
                                        <p:tgtEl>
                                          <p:spTgt spid="30"/>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7"/>
                                        </p:tgtEl>
                                      </p:cBhvr>
                                    </p:animEffect>
                                    <p:set>
                                      <p:cBhvr>
                                        <p:cTn id="60" dur="1" fill="hold">
                                          <p:stCondLst>
                                            <p:cond delay="999"/>
                                          </p:stCondLst>
                                        </p:cTn>
                                        <p:tgtEl>
                                          <p:spTgt spid="7"/>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1000"/>
                                        <p:tgtEl>
                                          <p:spTgt spid="8"/>
                                        </p:tgtEl>
                                      </p:cBhvr>
                                    </p:animEffect>
                                    <p:set>
                                      <p:cBhvr>
                                        <p:cTn id="63" dur="1" fill="hold">
                                          <p:stCondLst>
                                            <p:cond delay="999"/>
                                          </p:stCondLst>
                                        </p:cTn>
                                        <p:tgtEl>
                                          <p:spTgt spid="8"/>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1000"/>
                                        <p:tgtEl>
                                          <p:spTgt spid="9"/>
                                        </p:tgtEl>
                                      </p:cBhvr>
                                    </p:animEffect>
                                    <p:set>
                                      <p:cBhvr>
                                        <p:cTn id="66" dur="1" fill="hold">
                                          <p:stCondLst>
                                            <p:cond delay="999"/>
                                          </p:stCondLst>
                                        </p:cTn>
                                        <p:tgtEl>
                                          <p:spTgt spid="9"/>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1000"/>
                                        <p:tgtEl>
                                          <p:spTgt spid="10"/>
                                        </p:tgtEl>
                                      </p:cBhvr>
                                    </p:animEffect>
                                    <p:set>
                                      <p:cBhvr>
                                        <p:cTn id="69" dur="1" fill="hold">
                                          <p:stCondLst>
                                            <p:cond delay="999"/>
                                          </p:stCondLst>
                                        </p:cTn>
                                        <p:tgtEl>
                                          <p:spTgt spid="10"/>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accel="50000" decel="50000" fill="hold" nodeType="clickEffect">
                                  <p:stCondLst>
                                    <p:cond delay="0"/>
                                  </p:stCondLst>
                                  <p:childTnLst>
                                    <p:animMotion origin="layout" path="M 2.56944E-6 -1.11111E-6 L 0.40896 0.00019 " pathEditMode="relative" rAng="0" ptsTypes="AA">
                                      <p:cBhvr>
                                        <p:cTn id="73" dur="500" fill="hold"/>
                                        <p:tgtEl>
                                          <p:spTgt spid="6"/>
                                        </p:tgtEl>
                                        <p:attrNameLst>
                                          <p:attrName>ppt_x</p:attrName>
                                          <p:attrName>ppt_y</p:attrName>
                                        </p:attrNameLst>
                                      </p:cBhvr>
                                      <p:rCtr x="20400" y="0"/>
                                    </p:animMotion>
                                  </p:childTnLst>
                                </p:cTn>
                              </p:par>
                              <p:par>
                                <p:cTn id="74" presetID="0" presetClass="path" presetSubtype="0" accel="50000" decel="50000" fill="hold" nodeType="withEffect">
                                  <p:stCondLst>
                                    <p:cond delay="0"/>
                                  </p:stCondLst>
                                  <p:childTnLst>
                                    <p:animMotion origin="layout" path="M 1.70139E-6 -1.11111E-6 L 0.31391 0.01177 " pathEditMode="relative" rAng="0" ptsTypes="AA">
                                      <p:cBhvr>
                                        <p:cTn id="75" dur="1000" fill="hold"/>
                                        <p:tgtEl>
                                          <p:spTgt spid="5"/>
                                        </p:tgtEl>
                                        <p:attrNameLst>
                                          <p:attrName>ppt_x</p:attrName>
                                          <p:attrName>ppt_y</p:attrName>
                                        </p:attrNameLst>
                                      </p:cBhvr>
                                      <p:rCtr x="15700" y="600"/>
                                    </p:animMotion>
                                  </p:childTnLst>
                                </p:cTn>
                              </p:par>
                              <p:par>
                                <p:cTn id="76" presetID="0" presetClass="path" presetSubtype="0" accel="50000" decel="50000" fill="hold" nodeType="withEffect">
                                  <p:stCondLst>
                                    <p:cond delay="0"/>
                                  </p:stCondLst>
                                  <p:childTnLst>
                                    <p:animMotion origin="layout" path="M -4.89583E-6 2.09877E-6 L 0.55252 -0.32736 " pathEditMode="relative" rAng="0" ptsTypes="AA">
                                      <p:cBhvr>
                                        <p:cTn id="77" dur="1000" fill="hold"/>
                                        <p:tgtEl>
                                          <p:spTgt spid="4"/>
                                        </p:tgtEl>
                                        <p:attrNameLst>
                                          <p:attrName>ppt_x</p:attrName>
                                          <p:attrName>ppt_y</p:attrName>
                                        </p:attrNameLst>
                                      </p:cBhvr>
                                      <p:rCtr x="27600" y="-16400"/>
                                    </p:animMotion>
                                  </p:childTnLst>
                                </p:cTn>
                              </p:par>
                              <p:par>
                                <p:cTn id="78" presetID="0" presetClass="path" presetSubtype="0" accel="50000" decel="50000" fill="hold" nodeType="withEffect">
                                  <p:stCondLst>
                                    <p:cond delay="0"/>
                                  </p:stCondLst>
                                  <p:childTnLst>
                                    <p:animMotion origin="layout" path="M -1.875E-6 5E-6 L 0.46669 -0.3181 " pathEditMode="relative" rAng="0" ptsTypes="AA">
                                      <p:cBhvr>
                                        <p:cTn id="79" dur="1000" fill="hold"/>
                                        <p:tgtEl>
                                          <p:spTgt spid="3"/>
                                        </p:tgtEl>
                                        <p:attrNameLst>
                                          <p:attrName>ppt_x</p:attrName>
                                          <p:attrName>ppt_y</p:attrName>
                                        </p:attrNameLst>
                                      </p:cBhvr>
                                      <p:rCtr x="23300" y="-15900"/>
                                    </p:animMotion>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93"/>
                                        </p:tgtEl>
                                        <p:attrNameLst>
                                          <p:attrName>style.visibility</p:attrName>
                                        </p:attrNameLst>
                                      </p:cBhvr>
                                      <p:to>
                                        <p:strVal val="visible"/>
                                      </p:to>
                                    </p:set>
                                    <p:anim calcmode="lin" valueType="num">
                                      <p:cBhvr additive="base">
                                        <p:cTn id="84" dur="500" fill="hold"/>
                                        <p:tgtEl>
                                          <p:spTgt spid="93"/>
                                        </p:tgtEl>
                                        <p:attrNameLst>
                                          <p:attrName>ppt_x</p:attrName>
                                        </p:attrNameLst>
                                      </p:cBhvr>
                                      <p:tavLst>
                                        <p:tav tm="0">
                                          <p:val>
                                            <p:strVal val="#ppt_x"/>
                                          </p:val>
                                        </p:tav>
                                        <p:tav tm="100000">
                                          <p:val>
                                            <p:strVal val="#ppt_x"/>
                                          </p:val>
                                        </p:tav>
                                      </p:tavLst>
                                    </p:anim>
                                    <p:anim calcmode="lin" valueType="num">
                                      <p:cBhvr additive="base">
                                        <p:cTn id="85"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4" fill="hold" nodeType="clickEffect">
                                  <p:stCondLst>
                                    <p:cond delay="0"/>
                                  </p:stCondLst>
                                  <p:childTnLst>
                                    <p:set>
                                      <p:cBhvr>
                                        <p:cTn id="89" dur="1" fill="hold">
                                          <p:stCondLst>
                                            <p:cond delay="0"/>
                                          </p:stCondLst>
                                        </p:cTn>
                                        <p:tgtEl>
                                          <p:spTgt spid="125">
                                            <p:txEl>
                                              <p:pRg st="0" end="0"/>
                                            </p:txEl>
                                          </p:spTgt>
                                        </p:tgtEl>
                                        <p:attrNameLst>
                                          <p:attrName>style.visibility</p:attrName>
                                        </p:attrNameLst>
                                      </p:cBhvr>
                                      <p:to>
                                        <p:strVal val="visible"/>
                                      </p:to>
                                    </p:set>
                                    <p:anim calcmode="lin" valueType="num">
                                      <p:cBhvr additive="base">
                                        <p:cTn id="90" dur="500" fill="hold"/>
                                        <p:tgtEl>
                                          <p:spTgt spid="125">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25">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125">
                                            <p:txEl>
                                              <p:pRg st="1" end="1"/>
                                            </p:txEl>
                                          </p:spTgt>
                                        </p:tgtEl>
                                        <p:attrNameLst>
                                          <p:attrName>style.visibility</p:attrName>
                                        </p:attrNameLst>
                                      </p:cBhvr>
                                      <p:to>
                                        <p:strVal val="visible"/>
                                      </p:to>
                                    </p:set>
                                    <p:anim calcmode="lin" valueType="num">
                                      <p:cBhvr additive="base">
                                        <p:cTn id="94" dur="500" fill="hold"/>
                                        <p:tgtEl>
                                          <p:spTgt spid="125">
                                            <p:txEl>
                                              <p:pRg st="1" end="1"/>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125">
                                            <p:txEl>
                                              <p:pRg st="1" end="1"/>
                                            </p:txEl>
                                          </p:spTgt>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125">
                                            <p:txEl>
                                              <p:pRg st="2" end="2"/>
                                            </p:txEl>
                                          </p:spTgt>
                                        </p:tgtEl>
                                        <p:attrNameLst>
                                          <p:attrName>style.visibility</p:attrName>
                                        </p:attrNameLst>
                                      </p:cBhvr>
                                      <p:to>
                                        <p:strVal val="visible"/>
                                      </p:to>
                                    </p:set>
                                    <p:anim calcmode="lin" valueType="num">
                                      <p:cBhvr additive="base">
                                        <p:cTn id="98" dur="500" fill="hold"/>
                                        <p:tgtEl>
                                          <p:spTgt spid="125">
                                            <p:txEl>
                                              <p:pRg st="2" end="2"/>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25">
                                            <p:txEl>
                                              <p:pRg st="2" end="2"/>
                                            </p:txEl>
                                          </p:spTgt>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125">
                                            <p:txEl>
                                              <p:pRg st="3" end="3"/>
                                            </p:txEl>
                                          </p:spTgt>
                                        </p:tgtEl>
                                        <p:attrNameLst>
                                          <p:attrName>style.visibility</p:attrName>
                                        </p:attrNameLst>
                                      </p:cBhvr>
                                      <p:to>
                                        <p:strVal val="visible"/>
                                      </p:to>
                                    </p:set>
                                    <p:anim calcmode="lin" valueType="num">
                                      <p:cBhvr additive="base">
                                        <p:cTn id="102" dur="500" fill="hold"/>
                                        <p:tgtEl>
                                          <p:spTgt spid="125">
                                            <p:txEl>
                                              <p:pRg st="3" end="3"/>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1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92"/>
                                        </p:tgtEl>
                                        <p:attrNameLst>
                                          <p:attrName>style.visibility</p:attrName>
                                        </p:attrNameLst>
                                      </p:cBhvr>
                                      <p:to>
                                        <p:strVal val="visible"/>
                                      </p:to>
                                    </p:set>
                                    <p:anim calcmode="lin" valueType="num">
                                      <p:cBhvr additive="base">
                                        <p:cTn id="108" dur="500" fill="hold"/>
                                        <p:tgtEl>
                                          <p:spTgt spid="92"/>
                                        </p:tgtEl>
                                        <p:attrNameLst>
                                          <p:attrName>ppt_x</p:attrName>
                                        </p:attrNameLst>
                                      </p:cBhvr>
                                      <p:tavLst>
                                        <p:tav tm="0">
                                          <p:val>
                                            <p:strVal val="#ppt_x"/>
                                          </p:val>
                                        </p:tav>
                                        <p:tav tm="100000">
                                          <p:val>
                                            <p:strVal val="#ppt_x"/>
                                          </p:val>
                                        </p:tav>
                                      </p:tavLst>
                                    </p:anim>
                                    <p:anim calcmode="lin" valueType="num">
                                      <p:cBhvr additive="base">
                                        <p:cTn id="109"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0" grpId="0" animBg="1"/>
      <p:bldP spid="40" grpId="0" animBg="1"/>
      <p:bldP spid="50" grpId="0" animBg="1"/>
      <p:bldP spid="92" grpId="0"/>
      <p:bldP spid="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日期占位符 3"/>
          <p:cNvSpPr>
            <a:spLocks noGrp="1"/>
          </p:cNvSpPr>
          <p:nvPr>
            <p:ph type="dt" sz="quarter" idx="10"/>
          </p:nvPr>
        </p:nvSpPr>
        <p:spPr/>
        <p:txBody>
          <a:bodyPr/>
          <a:lstStyle/>
          <a:p>
            <a:pPr>
              <a:defRPr/>
            </a:pPr>
            <a:fld id="{53908AEA-B57B-4E06-8810-34E10199B929}" type="datetime1">
              <a:rPr lang="zh-CN" altLang="en-US"/>
              <a:pPr>
                <a:defRPr/>
              </a:pPr>
              <a:t>2016/10/24</a:t>
            </a:fld>
            <a:endParaRPr lang="en-US" altLang="zh-CN"/>
          </a:p>
        </p:txBody>
      </p:sp>
      <p:sp>
        <p:nvSpPr>
          <p:cNvPr id="50" name="页脚占位符 4"/>
          <p:cNvSpPr>
            <a:spLocks noGrp="1"/>
          </p:cNvSpPr>
          <p:nvPr>
            <p:ph type="ftr" sz="quarter" idx="11"/>
          </p:nvPr>
        </p:nvSpPr>
        <p:spPr/>
        <p:txBody>
          <a:bodyPr/>
          <a:lstStyle/>
          <a:p>
            <a:pPr>
              <a:defRPr/>
            </a:pPr>
            <a:r>
              <a:rPr lang="en-US" altLang="zh-CN"/>
              <a:t>Inspur group</a:t>
            </a:r>
          </a:p>
        </p:txBody>
      </p:sp>
      <p:sp>
        <p:nvSpPr>
          <p:cNvPr id="26628" name="Rectangle 2"/>
          <p:cNvSpPr>
            <a:spLocks noGrp="1" noChangeArrowheads="1"/>
          </p:cNvSpPr>
          <p:nvPr>
            <p:ph type="title"/>
          </p:nvPr>
        </p:nvSpPr>
        <p:spPr/>
        <p:txBody>
          <a:bodyPr/>
          <a:lstStyle/>
          <a:p>
            <a:pPr eaLnBrk="1" hangingPunct="1"/>
            <a:r>
              <a:rPr lang="zh-CN" altLang="en-US" smtClean="0"/>
              <a:t>虚拟化技术</a:t>
            </a:r>
          </a:p>
        </p:txBody>
      </p:sp>
      <p:sp>
        <p:nvSpPr>
          <p:cNvPr id="26629" name="Rectangle 3"/>
          <p:cNvSpPr>
            <a:spLocks noGrp="1" noChangeArrowheads="1"/>
          </p:cNvSpPr>
          <p:nvPr>
            <p:ph type="body" idx="1"/>
          </p:nvPr>
        </p:nvSpPr>
        <p:spPr>
          <a:xfrm>
            <a:off x="2208214" y="4581525"/>
            <a:ext cx="2808287" cy="647700"/>
          </a:xfrm>
        </p:spPr>
        <p:txBody>
          <a:bodyPr/>
          <a:lstStyle/>
          <a:p>
            <a:pPr algn="ctr" eaLnBrk="1" hangingPunct="1">
              <a:buFontTx/>
              <a:buNone/>
            </a:pPr>
            <a:r>
              <a:rPr lang="zh-CN" altLang="en-US" b="1" smtClean="0"/>
              <a:t>传统架构</a:t>
            </a:r>
          </a:p>
        </p:txBody>
      </p:sp>
      <p:grpSp>
        <p:nvGrpSpPr>
          <p:cNvPr id="2" name="Group 170"/>
          <p:cNvGrpSpPr>
            <a:grpSpLocks/>
          </p:cNvGrpSpPr>
          <p:nvPr/>
        </p:nvGrpSpPr>
        <p:grpSpPr bwMode="auto">
          <a:xfrm>
            <a:off x="5664200" y="2060575"/>
            <a:ext cx="4464050" cy="2413000"/>
            <a:chOff x="2608" y="1298"/>
            <a:chExt cx="2812" cy="1520"/>
          </a:xfrm>
        </p:grpSpPr>
        <p:sp>
          <p:nvSpPr>
            <p:cNvPr id="26641" name="Rectangle 34"/>
            <p:cNvSpPr>
              <a:spLocks noChangeArrowheads="1"/>
            </p:cNvSpPr>
            <p:nvPr/>
          </p:nvSpPr>
          <p:spPr bwMode="auto">
            <a:xfrm>
              <a:off x="2608" y="2568"/>
              <a:ext cx="2812" cy="250"/>
            </a:xfrm>
            <a:prstGeom prst="rect">
              <a:avLst/>
            </a:prstGeom>
            <a:solidFill>
              <a:srgbClr val="C0C0C0"/>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C0C0C0"/>
              </a:extrusionClr>
              <a:contourClr>
                <a:srgbClr val="C0C0C0"/>
              </a:contourClr>
            </a:sp3d>
          </p:spPr>
          <p:txBody>
            <a:bodyPr anchor="ctr">
              <a:spAutoFit/>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黑体" panose="02010609060101010101" pitchFamily="49" charset="-122"/>
                  <a:ea typeface="黑体" panose="02010609060101010101" pitchFamily="49" charset="-122"/>
                </a:rPr>
                <a:t>硬件层</a:t>
              </a:r>
            </a:p>
          </p:txBody>
        </p:sp>
        <p:sp>
          <p:nvSpPr>
            <p:cNvPr id="26642" name="Rectangle 35"/>
            <p:cNvSpPr>
              <a:spLocks noChangeArrowheads="1"/>
            </p:cNvSpPr>
            <p:nvPr/>
          </p:nvSpPr>
          <p:spPr bwMode="auto">
            <a:xfrm>
              <a:off x="2608" y="2296"/>
              <a:ext cx="2812" cy="250"/>
            </a:xfrm>
            <a:prstGeom prst="rect">
              <a:avLst/>
            </a:prstGeom>
            <a:gradFill rotWithShape="0">
              <a:gsLst>
                <a:gs pos="0">
                  <a:srgbClr val="8DB2DF"/>
                </a:gs>
                <a:gs pos="100000">
                  <a:srgbClr val="91B4E0"/>
                </a:gs>
              </a:gsLst>
              <a:lin ang="5400000" scaled="1"/>
            </a:gradFill>
            <a:ln w="9525">
              <a:miter lim="800000"/>
              <a:headEnd/>
              <a:tailEnd/>
            </a:ln>
            <a:scene3d>
              <a:camera prst="legacyObliqueTopRight"/>
              <a:lightRig rig="legacyFlat3" dir="b"/>
            </a:scene3d>
            <a:sp3d extrusionH="227000" prstMaterial="legacyMatte">
              <a:bevelT w="13500" h="13500" prst="angle"/>
              <a:bevelB w="13500" h="13500" prst="angle"/>
              <a:extrusionClr>
                <a:srgbClr val="8DB2DF"/>
              </a:extrusionClr>
              <a:contourClr>
                <a:srgbClr val="8DB2DF"/>
              </a:contourClr>
            </a:sp3d>
          </p:spPr>
          <p:txBody>
            <a:bodyPr anchor="ctr">
              <a:spAutoFit/>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FF0000"/>
                  </a:solidFill>
                  <a:latin typeface="黑体" panose="02010609060101010101" pitchFamily="49" charset="-122"/>
                  <a:ea typeface="黑体" panose="02010609060101010101" pitchFamily="49" charset="-122"/>
                </a:rPr>
                <a:t>虚拟软件层</a:t>
              </a:r>
              <a:r>
                <a:rPr kumimoji="1" lang="zh-CN" altLang="en-US" sz="2000">
                  <a:latin typeface="黑体" panose="02010609060101010101" pitchFamily="49" charset="-122"/>
                  <a:ea typeface="黑体" panose="02010609060101010101" pitchFamily="49" charset="-122"/>
                </a:rPr>
                <a:t> </a:t>
              </a:r>
            </a:p>
          </p:txBody>
        </p:sp>
        <p:sp>
          <p:nvSpPr>
            <p:cNvPr id="26643" name="Rectangle 38"/>
            <p:cNvSpPr>
              <a:spLocks noChangeArrowheads="1"/>
            </p:cNvSpPr>
            <p:nvPr/>
          </p:nvSpPr>
          <p:spPr bwMode="auto">
            <a:xfrm>
              <a:off x="2608" y="1797"/>
              <a:ext cx="907" cy="482"/>
            </a:xfrm>
            <a:prstGeom prst="rect">
              <a:avLst/>
            </a:prstGeom>
            <a:solidFill>
              <a:srgbClr val="C0C0C0"/>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C0C0C0"/>
              </a:extrusionClr>
              <a:contourClr>
                <a:srgbClr val="C0C0C0"/>
              </a:contourClr>
            </a:sp3d>
          </p:spPr>
          <p:txBody>
            <a:bodyPr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a:latin typeface="黑体" panose="02010609060101010101" pitchFamily="49" charset="-122"/>
                  <a:ea typeface="黑体" panose="02010609060101010101" pitchFamily="49" charset="-122"/>
                </a:rPr>
                <a:t> </a:t>
              </a:r>
            </a:p>
          </p:txBody>
        </p:sp>
        <p:pic>
          <p:nvPicPr>
            <p:cNvPr id="26644"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 y="2086"/>
              <a:ext cx="10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5"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037" y="2137"/>
              <a:ext cx="21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6"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 y="2137"/>
              <a:ext cx="13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1" y="2181"/>
              <a:ext cx="11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8" name="Text Box 43"/>
            <p:cNvSpPr txBox="1">
              <a:spLocks noChangeArrowheads="1"/>
            </p:cNvSpPr>
            <p:nvPr/>
          </p:nvSpPr>
          <p:spPr bwMode="auto">
            <a:xfrm>
              <a:off x="2608" y="1797"/>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黑体" panose="02010609060101010101" pitchFamily="49" charset="-122"/>
                  <a:ea typeface="黑体" panose="02010609060101010101" pitchFamily="49" charset="-122"/>
                </a:rPr>
                <a:t>虚拟硬件</a:t>
              </a:r>
            </a:p>
          </p:txBody>
        </p:sp>
        <p:sp>
          <p:nvSpPr>
            <p:cNvPr id="26649" name="Rectangle 52"/>
            <p:cNvSpPr>
              <a:spLocks noChangeArrowheads="1"/>
            </p:cNvSpPr>
            <p:nvPr/>
          </p:nvSpPr>
          <p:spPr bwMode="ltGray">
            <a:xfrm>
              <a:off x="2608" y="1570"/>
              <a:ext cx="907" cy="224"/>
            </a:xfrm>
            <a:prstGeom prst="rect">
              <a:avLst/>
            </a:prstGeom>
            <a:solidFill>
              <a:srgbClr val="3366FF"/>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3366FF"/>
              </a:extrusionClr>
              <a:contourClr>
                <a:srgbClr val="3366FF"/>
              </a:contourClr>
            </a:sp3d>
          </p:spPr>
          <p:txBody>
            <a:bodyPr lIns="22467" tIns="11234" rIns="22467" bIns="11234" anchor="ctr" anchorCtr="1">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kumimoji="1" lang="zh-CN" altLang="en-US" sz="2000">
                  <a:solidFill>
                    <a:schemeClr val="bg1"/>
                  </a:solidFill>
                  <a:latin typeface="黑体" panose="02010609060101010101" pitchFamily="49" charset="-122"/>
                  <a:ea typeface="黑体" panose="02010609060101010101" pitchFamily="49" charset="-122"/>
                </a:rPr>
                <a:t>操作系统</a:t>
              </a:r>
            </a:p>
          </p:txBody>
        </p:sp>
        <p:sp>
          <p:nvSpPr>
            <p:cNvPr id="26650" name="Rectangle 53"/>
            <p:cNvSpPr>
              <a:spLocks noChangeArrowheads="1"/>
            </p:cNvSpPr>
            <p:nvPr/>
          </p:nvSpPr>
          <p:spPr bwMode="ltGray">
            <a:xfrm>
              <a:off x="2608" y="1298"/>
              <a:ext cx="907" cy="272"/>
            </a:xfrm>
            <a:prstGeom prst="rect">
              <a:avLst/>
            </a:prstGeom>
            <a:solidFill>
              <a:srgbClr val="FF6600"/>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6600"/>
              </a:extrusionClr>
              <a:contourClr>
                <a:srgbClr val="FF6600"/>
              </a:contourClr>
            </a:sp3d>
          </p:spPr>
          <p:txBody>
            <a:bodyPr lIns="22467" tIns="11234" rIns="22467" bIns="11234" anchor="ctr" anchorCtr="1">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kumimoji="1" lang="zh-CN" altLang="en-US" sz="2000">
                  <a:solidFill>
                    <a:schemeClr val="bg1"/>
                  </a:solidFill>
                  <a:latin typeface="黑体" panose="02010609060101010101" pitchFamily="49" charset="-122"/>
                  <a:ea typeface="黑体" panose="02010609060101010101" pitchFamily="49" charset="-122"/>
                </a:rPr>
                <a:t>应用程序</a:t>
              </a:r>
            </a:p>
          </p:txBody>
        </p:sp>
        <p:grpSp>
          <p:nvGrpSpPr>
            <p:cNvPr id="26651" name="Group 146"/>
            <p:cNvGrpSpPr>
              <a:grpSpLocks/>
            </p:cNvGrpSpPr>
            <p:nvPr/>
          </p:nvGrpSpPr>
          <p:grpSpPr bwMode="auto">
            <a:xfrm>
              <a:off x="3560" y="1797"/>
              <a:ext cx="907" cy="499"/>
              <a:chOff x="2608" y="1752"/>
              <a:chExt cx="907" cy="499"/>
            </a:xfrm>
          </p:grpSpPr>
          <p:grpSp>
            <p:nvGrpSpPr>
              <p:cNvPr id="26668" name="Group 147"/>
              <p:cNvGrpSpPr>
                <a:grpSpLocks/>
              </p:cNvGrpSpPr>
              <p:nvPr/>
            </p:nvGrpSpPr>
            <p:grpSpPr bwMode="auto">
              <a:xfrm>
                <a:off x="2608" y="1752"/>
                <a:ext cx="907" cy="499"/>
                <a:chOff x="1066" y="845"/>
                <a:chExt cx="771" cy="235"/>
              </a:xfrm>
            </p:grpSpPr>
            <p:sp>
              <p:nvSpPr>
                <p:cNvPr id="26670" name="Rectangle 148"/>
                <p:cNvSpPr>
                  <a:spLocks noChangeArrowheads="1"/>
                </p:cNvSpPr>
                <p:nvPr/>
              </p:nvSpPr>
              <p:spPr bwMode="auto">
                <a:xfrm>
                  <a:off x="1066" y="845"/>
                  <a:ext cx="771" cy="227"/>
                </a:xfrm>
                <a:prstGeom prst="rect">
                  <a:avLst/>
                </a:prstGeom>
                <a:solidFill>
                  <a:srgbClr val="C0C0C0"/>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C0C0C0"/>
                  </a:extrusionClr>
                  <a:contourClr>
                    <a:srgbClr val="C0C0C0"/>
                  </a:contourClr>
                </a:sp3d>
              </p:spPr>
              <p:txBody>
                <a:bodyPr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a:latin typeface="黑体" panose="02010609060101010101" pitchFamily="49" charset="-122"/>
                      <a:ea typeface="黑体" panose="02010609060101010101" pitchFamily="49" charset="-122"/>
                    </a:rPr>
                    <a:t> </a:t>
                  </a:r>
                </a:p>
              </p:txBody>
            </p:sp>
            <p:pic>
              <p:nvPicPr>
                <p:cNvPr id="26671" name="Picture 1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 y="981"/>
                  <a:ext cx="9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2" name="Picture 1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470" y="985"/>
                  <a:ext cx="9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3" name="Picture 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6" y="1005"/>
                  <a:ext cx="11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4" name="Picture 1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 y="1026"/>
                  <a:ext cx="99" cy="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69" name="Text Box 153"/>
              <p:cNvSpPr txBox="1">
                <a:spLocks noChangeArrowheads="1"/>
              </p:cNvSpPr>
              <p:nvPr/>
            </p:nvSpPr>
            <p:spPr bwMode="auto">
              <a:xfrm>
                <a:off x="2608" y="1752"/>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黑体" panose="02010609060101010101" pitchFamily="49" charset="-122"/>
                    <a:ea typeface="黑体" panose="02010609060101010101" pitchFamily="49" charset="-122"/>
                  </a:rPr>
                  <a:t>虚拟硬件</a:t>
                </a:r>
              </a:p>
            </p:txBody>
          </p:sp>
        </p:grpSp>
        <p:sp>
          <p:nvSpPr>
            <p:cNvPr id="26652" name="Rectangle 138"/>
            <p:cNvSpPr>
              <a:spLocks noChangeArrowheads="1"/>
            </p:cNvSpPr>
            <p:nvPr/>
          </p:nvSpPr>
          <p:spPr bwMode="ltGray">
            <a:xfrm>
              <a:off x="3560" y="1570"/>
              <a:ext cx="907" cy="224"/>
            </a:xfrm>
            <a:prstGeom prst="rect">
              <a:avLst/>
            </a:prstGeom>
            <a:solidFill>
              <a:srgbClr val="3366FF"/>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3366FF"/>
              </a:extrusionClr>
              <a:contourClr>
                <a:srgbClr val="3366FF"/>
              </a:contourClr>
            </a:sp3d>
          </p:spPr>
          <p:txBody>
            <a:bodyPr lIns="22467" tIns="11234" rIns="22467" bIns="11234" anchor="ctr" anchorCtr="1">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kumimoji="1" lang="zh-CN" altLang="en-US" sz="2000">
                  <a:solidFill>
                    <a:schemeClr val="bg1"/>
                  </a:solidFill>
                  <a:latin typeface="黑体" panose="02010609060101010101" pitchFamily="49" charset="-122"/>
                  <a:ea typeface="黑体" panose="02010609060101010101" pitchFamily="49" charset="-122"/>
                </a:rPr>
                <a:t>操作系统</a:t>
              </a:r>
            </a:p>
          </p:txBody>
        </p:sp>
        <p:sp>
          <p:nvSpPr>
            <p:cNvPr id="26653" name="Rectangle 137"/>
            <p:cNvSpPr>
              <a:spLocks noChangeArrowheads="1"/>
            </p:cNvSpPr>
            <p:nvPr/>
          </p:nvSpPr>
          <p:spPr bwMode="ltGray">
            <a:xfrm>
              <a:off x="3560" y="1298"/>
              <a:ext cx="907" cy="272"/>
            </a:xfrm>
            <a:prstGeom prst="rect">
              <a:avLst/>
            </a:prstGeom>
            <a:solidFill>
              <a:srgbClr val="FF6600"/>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6600"/>
              </a:extrusionClr>
              <a:contourClr>
                <a:srgbClr val="FF6600"/>
              </a:contourClr>
            </a:sp3d>
          </p:spPr>
          <p:txBody>
            <a:bodyPr lIns="22467" tIns="11234" rIns="22467" bIns="11234" anchor="ctr" anchorCtr="1">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kumimoji="1" lang="zh-CN" altLang="en-US" sz="2000">
                  <a:solidFill>
                    <a:schemeClr val="bg1"/>
                  </a:solidFill>
                  <a:latin typeface="黑体" panose="02010609060101010101" pitchFamily="49" charset="-122"/>
                  <a:ea typeface="黑体" panose="02010609060101010101" pitchFamily="49" charset="-122"/>
                </a:rPr>
                <a:t>应用程序</a:t>
              </a:r>
            </a:p>
          </p:txBody>
        </p:sp>
        <p:grpSp>
          <p:nvGrpSpPr>
            <p:cNvPr id="26654" name="Group 154"/>
            <p:cNvGrpSpPr>
              <a:grpSpLocks/>
            </p:cNvGrpSpPr>
            <p:nvPr/>
          </p:nvGrpSpPr>
          <p:grpSpPr bwMode="auto">
            <a:xfrm>
              <a:off x="4513" y="1797"/>
              <a:ext cx="907" cy="499"/>
              <a:chOff x="2608" y="1752"/>
              <a:chExt cx="907" cy="499"/>
            </a:xfrm>
          </p:grpSpPr>
          <p:grpSp>
            <p:nvGrpSpPr>
              <p:cNvPr id="26661" name="Group 155"/>
              <p:cNvGrpSpPr>
                <a:grpSpLocks/>
              </p:cNvGrpSpPr>
              <p:nvPr/>
            </p:nvGrpSpPr>
            <p:grpSpPr bwMode="auto">
              <a:xfrm>
                <a:off x="2608" y="1752"/>
                <a:ext cx="907" cy="499"/>
                <a:chOff x="1066" y="845"/>
                <a:chExt cx="771" cy="235"/>
              </a:xfrm>
            </p:grpSpPr>
            <p:sp>
              <p:nvSpPr>
                <p:cNvPr id="26663" name="Rectangle 156"/>
                <p:cNvSpPr>
                  <a:spLocks noChangeArrowheads="1"/>
                </p:cNvSpPr>
                <p:nvPr/>
              </p:nvSpPr>
              <p:spPr bwMode="auto">
                <a:xfrm>
                  <a:off x="1066" y="845"/>
                  <a:ext cx="771" cy="227"/>
                </a:xfrm>
                <a:prstGeom prst="rect">
                  <a:avLst/>
                </a:prstGeom>
                <a:solidFill>
                  <a:srgbClr val="C0C0C0"/>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C0C0C0"/>
                  </a:extrusionClr>
                  <a:contourClr>
                    <a:srgbClr val="C0C0C0"/>
                  </a:contourClr>
                </a:sp3d>
              </p:spPr>
              <p:txBody>
                <a:bodyPr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900">
                      <a:latin typeface="黑体" panose="02010609060101010101" pitchFamily="49" charset="-122"/>
                      <a:ea typeface="黑体" panose="02010609060101010101" pitchFamily="49" charset="-122"/>
                    </a:rPr>
                    <a:t> </a:t>
                  </a:r>
                </a:p>
              </p:txBody>
            </p:sp>
            <p:pic>
              <p:nvPicPr>
                <p:cNvPr id="26664" name="Picture 1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 y="981"/>
                  <a:ext cx="91"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5" name="Picture 1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1470" y="985"/>
                  <a:ext cx="9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6" name="Picture 1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6" y="1005"/>
                  <a:ext cx="117"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7" name="Picture 1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 y="1026"/>
                  <a:ext cx="99" cy="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62" name="Text Box 161"/>
              <p:cNvSpPr txBox="1">
                <a:spLocks noChangeArrowheads="1"/>
              </p:cNvSpPr>
              <p:nvPr/>
            </p:nvSpPr>
            <p:spPr bwMode="auto">
              <a:xfrm>
                <a:off x="2608" y="1752"/>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黑体" panose="02010609060101010101" pitchFamily="49" charset="-122"/>
                    <a:ea typeface="黑体" panose="02010609060101010101" pitchFamily="49" charset="-122"/>
                  </a:rPr>
                  <a:t>虚拟硬件</a:t>
                </a:r>
              </a:p>
            </p:txBody>
          </p:sp>
        </p:grpSp>
        <p:sp>
          <p:nvSpPr>
            <p:cNvPr id="26655" name="Rectangle 162"/>
            <p:cNvSpPr>
              <a:spLocks noChangeArrowheads="1"/>
            </p:cNvSpPr>
            <p:nvPr/>
          </p:nvSpPr>
          <p:spPr bwMode="ltGray">
            <a:xfrm>
              <a:off x="4513" y="1570"/>
              <a:ext cx="907" cy="224"/>
            </a:xfrm>
            <a:prstGeom prst="rect">
              <a:avLst/>
            </a:prstGeom>
            <a:solidFill>
              <a:srgbClr val="3366FF"/>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3366FF"/>
              </a:extrusionClr>
              <a:contourClr>
                <a:srgbClr val="3366FF"/>
              </a:contourClr>
            </a:sp3d>
          </p:spPr>
          <p:txBody>
            <a:bodyPr lIns="22467" tIns="11234" rIns="22467" bIns="11234" anchor="ctr" anchorCtr="1">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kumimoji="1" lang="zh-CN" altLang="en-US" sz="2000">
                  <a:solidFill>
                    <a:schemeClr val="bg1"/>
                  </a:solidFill>
                  <a:latin typeface="黑体" panose="02010609060101010101" pitchFamily="49" charset="-122"/>
                  <a:ea typeface="黑体" panose="02010609060101010101" pitchFamily="49" charset="-122"/>
                </a:rPr>
                <a:t>操作系统</a:t>
              </a:r>
            </a:p>
          </p:txBody>
        </p:sp>
        <p:sp>
          <p:nvSpPr>
            <p:cNvPr id="26656" name="Rectangle 163"/>
            <p:cNvSpPr>
              <a:spLocks noChangeArrowheads="1"/>
            </p:cNvSpPr>
            <p:nvPr/>
          </p:nvSpPr>
          <p:spPr bwMode="ltGray">
            <a:xfrm>
              <a:off x="4513" y="1298"/>
              <a:ext cx="907" cy="272"/>
            </a:xfrm>
            <a:prstGeom prst="rect">
              <a:avLst/>
            </a:prstGeom>
            <a:solidFill>
              <a:srgbClr val="FF6600"/>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6600"/>
              </a:extrusionClr>
              <a:contourClr>
                <a:srgbClr val="FF6600"/>
              </a:contourClr>
            </a:sp3d>
          </p:spPr>
          <p:txBody>
            <a:bodyPr lIns="22467" tIns="11234" rIns="22467" bIns="11234" anchor="ctr" anchorCtr="1">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kumimoji="1" lang="zh-CN" altLang="en-US" sz="2000">
                  <a:solidFill>
                    <a:schemeClr val="bg1"/>
                  </a:solidFill>
                  <a:latin typeface="黑体" panose="02010609060101010101" pitchFamily="49" charset="-122"/>
                  <a:ea typeface="黑体" panose="02010609060101010101" pitchFamily="49" charset="-122"/>
                </a:rPr>
                <a:t>应用程序</a:t>
              </a:r>
            </a:p>
          </p:txBody>
        </p:sp>
        <p:pic>
          <p:nvPicPr>
            <p:cNvPr id="26657" name="Picture 1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 y="2568"/>
              <a:ext cx="22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8" name="Picture 1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6" y="2614"/>
              <a:ext cx="63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9" name="Picture 16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5400000">
              <a:off x="4457" y="2579"/>
              <a:ext cx="20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0" name="Picture 1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0" y="2614"/>
              <a:ext cx="49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1630" name="Rectangle 174"/>
          <p:cNvSpPr>
            <a:spLocks noChangeArrowheads="1"/>
          </p:cNvSpPr>
          <p:nvPr/>
        </p:nvSpPr>
        <p:spPr bwMode="auto">
          <a:xfrm>
            <a:off x="5664200" y="4581526"/>
            <a:ext cx="45354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黑体" panose="02010609060101010101" pitchFamily="49" charset="-122"/>
              </a:rPr>
              <a:t>虚拟化架构</a:t>
            </a:r>
          </a:p>
        </p:txBody>
      </p:sp>
      <p:sp>
        <p:nvSpPr>
          <p:cNvPr id="531631" name="Rectangle 175"/>
          <p:cNvSpPr>
            <a:spLocks noChangeArrowheads="1"/>
          </p:cNvSpPr>
          <p:nvPr/>
        </p:nvSpPr>
        <p:spPr bwMode="auto">
          <a:xfrm>
            <a:off x="2351088" y="5229226"/>
            <a:ext cx="7848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solidFill>
                  <a:srgbClr val="FF0000"/>
                </a:solidFill>
                <a:latin typeface="黑体" panose="02010609060101010101" pitchFamily="49" charset="-122"/>
                <a:ea typeface="黑体" panose="02010609060101010101" pitchFamily="49" charset="-122"/>
              </a:rPr>
              <a:t>将一台服务器当做</a:t>
            </a:r>
            <a:r>
              <a:rPr lang="en-US" altLang="zh-CN" sz="3200">
                <a:solidFill>
                  <a:srgbClr val="FF0000"/>
                </a:solidFill>
                <a:latin typeface="黑体" panose="02010609060101010101" pitchFamily="49" charset="-122"/>
                <a:ea typeface="黑体" panose="02010609060101010101" pitchFamily="49" charset="-122"/>
              </a:rPr>
              <a:t>N</a:t>
            </a:r>
            <a:r>
              <a:rPr lang="zh-CN" altLang="en-US" sz="3200">
                <a:solidFill>
                  <a:srgbClr val="FF0000"/>
                </a:solidFill>
                <a:latin typeface="黑体" panose="02010609060101010101" pitchFamily="49" charset="-122"/>
                <a:ea typeface="黑体" panose="02010609060101010101" pitchFamily="49" charset="-122"/>
              </a:rPr>
              <a:t>台服务器来使用</a:t>
            </a:r>
            <a:endParaRPr lang="zh-CN" altLang="en-US" sz="3200">
              <a:ea typeface="黑体" panose="02010609060101010101" pitchFamily="49" charset="-122"/>
            </a:endParaRPr>
          </a:p>
        </p:txBody>
      </p:sp>
      <p:sp>
        <p:nvSpPr>
          <p:cNvPr id="26633" name="Rectangle 5"/>
          <p:cNvSpPr>
            <a:spLocks noChangeArrowheads="1"/>
          </p:cNvSpPr>
          <p:nvPr/>
        </p:nvSpPr>
        <p:spPr bwMode="auto">
          <a:xfrm>
            <a:off x="2208214" y="4076701"/>
            <a:ext cx="2733675" cy="396875"/>
          </a:xfrm>
          <a:prstGeom prst="rect">
            <a:avLst/>
          </a:prstGeom>
          <a:solidFill>
            <a:srgbClr val="C0C0C0"/>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C0C0C0"/>
            </a:extrusionClr>
            <a:contourClr>
              <a:srgbClr val="C0C0C0"/>
            </a:contourClr>
          </a:sp3d>
        </p:spPr>
        <p:txBody>
          <a:bodyPr anchor="ctr">
            <a:spAutoFit/>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黑体" panose="02010609060101010101" pitchFamily="49" charset="-122"/>
                <a:ea typeface="黑体" panose="02010609060101010101" pitchFamily="49" charset="-122"/>
              </a:rPr>
              <a:t>硬件层</a:t>
            </a:r>
          </a:p>
        </p:txBody>
      </p:sp>
      <p:pic>
        <p:nvPicPr>
          <p:cNvPr id="26634"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1088" y="4148138"/>
            <a:ext cx="1825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9876" y="4076700"/>
            <a:ext cx="1635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711451" y="4221163"/>
            <a:ext cx="415925"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675" y="4148139"/>
            <a:ext cx="3508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8" name="Rectangle 11"/>
          <p:cNvSpPr>
            <a:spLocks noChangeArrowheads="1"/>
          </p:cNvSpPr>
          <p:nvPr/>
        </p:nvSpPr>
        <p:spPr bwMode="ltGray">
          <a:xfrm>
            <a:off x="2208213" y="2060575"/>
            <a:ext cx="2735262" cy="1296988"/>
          </a:xfrm>
          <a:prstGeom prst="rect">
            <a:avLst/>
          </a:prstGeom>
          <a:solidFill>
            <a:srgbClr val="FF6600"/>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6600"/>
            </a:extrusionClr>
            <a:contourClr>
              <a:srgbClr val="FF6600"/>
            </a:contourClr>
          </a:sp3d>
        </p:spPr>
        <p:txBody>
          <a:bodyPr lIns="22467" tIns="11234" rIns="22467" bIns="11234" anchor="ctr" anchorCtr="1">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kumimoji="1" lang="zh-CN" altLang="zh-CN">
              <a:latin typeface="黑体" panose="02010609060101010101" pitchFamily="49" charset="-122"/>
              <a:ea typeface="黑体" panose="02010609060101010101" pitchFamily="49" charset="-122"/>
            </a:endParaRPr>
          </a:p>
        </p:txBody>
      </p:sp>
      <p:sp>
        <p:nvSpPr>
          <p:cNvPr id="26639" name="Text Box 12"/>
          <p:cNvSpPr txBox="1">
            <a:spLocks noChangeArrowheads="1"/>
          </p:cNvSpPr>
          <p:nvPr/>
        </p:nvSpPr>
        <p:spPr bwMode="auto">
          <a:xfrm>
            <a:off x="2208214" y="2492375"/>
            <a:ext cx="28082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chemeClr val="bg1"/>
                </a:solidFill>
                <a:latin typeface="黑体" panose="02010609060101010101" pitchFamily="49" charset="-122"/>
                <a:ea typeface="黑体" panose="02010609060101010101" pitchFamily="49" charset="-122"/>
              </a:rPr>
              <a:t>应用程序</a:t>
            </a:r>
          </a:p>
        </p:txBody>
      </p:sp>
      <p:sp>
        <p:nvSpPr>
          <p:cNvPr id="26640" name="Rectangle 164"/>
          <p:cNvSpPr>
            <a:spLocks noChangeArrowheads="1"/>
          </p:cNvSpPr>
          <p:nvPr/>
        </p:nvSpPr>
        <p:spPr bwMode="ltGray">
          <a:xfrm>
            <a:off x="2208213" y="3429001"/>
            <a:ext cx="2735262" cy="574675"/>
          </a:xfrm>
          <a:prstGeom prst="rect">
            <a:avLst/>
          </a:prstGeom>
          <a:solidFill>
            <a:srgbClr val="3366FF"/>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3366FF"/>
            </a:extrusionClr>
            <a:contourClr>
              <a:srgbClr val="3366FF"/>
            </a:contourClr>
          </a:sp3d>
        </p:spPr>
        <p:txBody>
          <a:bodyPr lIns="22467" tIns="11234" rIns="22467" bIns="11234" anchor="ctr" anchorCtr="1">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kumimoji="1" lang="zh-CN" altLang="en-US" sz="2000">
                <a:solidFill>
                  <a:schemeClr val="bg1"/>
                </a:solidFill>
                <a:latin typeface="黑体" panose="02010609060101010101" pitchFamily="49" charset="-122"/>
                <a:ea typeface="黑体" panose="02010609060101010101" pitchFamily="49" charset="-122"/>
              </a:rPr>
              <a:t>操作系统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531630">
                                            <p:txEl>
                                              <p:pRg st="0" end="0"/>
                                            </p:txEl>
                                          </p:spTgt>
                                        </p:tgtEl>
                                        <p:attrNameLst>
                                          <p:attrName>style.visibility</p:attrName>
                                        </p:attrNameLst>
                                      </p:cBhvr>
                                      <p:to>
                                        <p:strVal val="visible"/>
                                      </p:to>
                                    </p:set>
                                    <p:animEffect transition="in" filter="blinds(horizontal)">
                                      <p:cBhvr>
                                        <p:cTn id="10" dur="500"/>
                                        <p:tgtEl>
                                          <p:spTgt spid="531630">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31631">
                                            <p:txEl>
                                              <p:pRg st="0" end="0"/>
                                            </p:txEl>
                                          </p:spTgt>
                                        </p:tgtEl>
                                        <p:attrNameLst>
                                          <p:attrName>style.visibility</p:attrName>
                                        </p:attrNameLst>
                                      </p:cBhvr>
                                      <p:to>
                                        <p:strVal val="visible"/>
                                      </p:to>
                                    </p:set>
                                    <p:animEffect transition="in" filter="blinds(horizontal)">
                                      <p:cBhvr>
                                        <p:cTn id="15" dur="500"/>
                                        <p:tgtEl>
                                          <p:spTgt spid="5316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a:xfrm>
            <a:off x="8077200" y="6245225"/>
            <a:ext cx="2133600" cy="476250"/>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E67DCB-A454-4F5E-8A3F-0CEBD5E51BB2}" type="slidenum">
              <a:rPr lang="de-DE" altLang="zh-CN">
                <a:solidFill>
                  <a:srgbClr val="636363"/>
                </a:solidFill>
              </a:rPr>
              <a:pPr eaLnBrk="1" hangingPunct="1"/>
              <a:t>13</a:t>
            </a:fld>
            <a:endParaRPr lang="de-DE" altLang="zh-CN">
              <a:solidFill>
                <a:srgbClr val="636363"/>
              </a:solidFill>
            </a:endParaRPr>
          </a:p>
        </p:txBody>
      </p:sp>
      <p:sp>
        <p:nvSpPr>
          <p:cNvPr id="27651" name="Rectangle 2"/>
          <p:cNvSpPr>
            <a:spLocks noGrp="1" noChangeArrowheads="1"/>
          </p:cNvSpPr>
          <p:nvPr>
            <p:ph type="body" idx="1"/>
          </p:nvPr>
        </p:nvSpPr>
        <p:spPr>
          <a:xfrm>
            <a:off x="623392" y="548680"/>
            <a:ext cx="11233248" cy="6048672"/>
          </a:xfrm>
        </p:spPr>
        <p:txBody>
          <a:bodyPr/>
          <a:lstStyle/>
          <a:p>
            <a:r>
              <a:rPr lang="zh-CN" altLang="en-US" dirty="0"/>
              <a:t>虚拟机系统是通过在现有平台(裸机或操作系统)上增加一个虚拟层VMM(virtual Machine Monitor或Hypervisor</a:t>
            </a:r>
            <a:r>
              <a:rPr lang="en-US" altLang="zh-CN" dirty="0"/>
              <a:t>)</a:t>
            </a:r>
            <a:r>
              <a:rPr lang="zh-CN" altLang="en-US" dirty="0"/>
              <a:t>来实现</a:t>
            </a:r>
            <a:endParaRPr lang="en-US" altLang="zh-CN" dirty="0"/>
          </a:p>
          <a:p>
            <a:pPr lvl="1"/>
            <a:r>
              <a:rPr lang="en-US" altLang="zh-CN" dirty="0">
                <a:solidFill>
                  <a:srgbClr val="C00000"/>
                </a:solidFill>
              </a:rPr>
              <a:t>VMM</a:t>
            </a:r>
          </a:p>
          <a:p>
            <a:pPr lvl="1">
              <a:buFont typeface="Wingdings 2" panose="05020102010507070707" pitchFamily="18" charset="2"/>
              <a:buNone/>
            </a:pPr>
            <a:r>
              <a:rPr lang="en-US" altLang="zh-CN" dirty="0"/>
              <a:t>     </a:t>
            </a:r>
            <a:r>
              <a:rPr lang="zh-CN" altLang="en-US" dirty="0"/>
              <a:t>是一个系统软件，可以维护多个高效的、隔离的程序环境</a:t>
            </a:r>
            <a:r>
              <a:rPr lang="en-US" altLang="zh-CN" dirty="0"/>
              <a:t>.</a:t>
            </a:r>
            <a:r>
              <a:rPr lang="zh-CN" altLang="en-US" dirty="0"/>
              <a:t> </a:t>
            </a:r>
            <a:r>
              <a:rPr lang="en-US" altLang="zh-CN" dirty="0"/>
              <a:t>VMM</a:t>
            </a:r>
            <a:r>
              <a:rPr lang="zh-CN" altLang="en-US" dirty="0"/>
              <a:t>管理计算机系统的真实资源，为虚拟机提供接口</a:t>
            </a:r>
            <a:endParaRPr lang="en-US" altLang="zh-CN" dirty="0"/>
          </a:p>
          <a:p>
            <a:pPr lvl="1"/>
            <a:r>
              <a:rPr lang="zh-CN" altLang="en-US" dirty="0">
                <a:solidFill>
                  <a:srgbClr val="C00000"/>
                </a:solidFill>
              </a:rPr>
              <a:t>VM（</a:t>
            </a:r>
            <a:r>
              <a:rPr lang="en-US" altLang="zh-CN" dirty="0">
                <a:solidFill>
                  <a:srgbClr val="C00000"/>
                </a:solidFill>
              </a:rPr>
              <a:t>Virtual Machine</a:t>
            </a:r>
            <a:r>
              <a:rPr lang="zh-CN" altLang="en-US" dirty="0">
                <a:solidFill>
                  <a:srgbClr val="C00000"/>
                </a:solidFill>
              </a:rPr>
              <a:t>）</a:t>
            </a:r>
          </a:p>
          <a:p>
            <a:pPr lvl="1">
              <a:buFont typeface="Wingdings 2" panose="05020102010507070707" pitchFamily="18" charset="2"/>
              <a:buNone/>
            </a:pPr>
            <a:r>
              <a:rPr lang="en-US" altLang="zh-CN" dirty="0"/>
              <a:t>	</a:t>
            </a:r>
            <a:r>
              <a:rPr lang="zh-CN" altLang="en-US" dirty="0"/>
              <a:t>指通过软件模拟的具有完整硬件系统功能的、运行在一个完全隔离环境中的完整计算机系统。</a:t>
            </a:r>
            <a:endParaRPr lang="en-US" altLang="zh-CN" dirty="0"/>
          </a:p>
          <a:p>
            <a:pPr lvl="1"/>
            <a:r>
              <a:rPr lang="zh-CN" altLang="en-US" dirty="0">
                <a:solidFill>
                  <a:srgbClr val="C00000"/>
                </a:solidFill>
              </a:rPr>
              <a:t>host OS</a:t>
            </a:r>
            <a:endParaRPr lang="en-US" altLang="zh-CN" dirty="0">
              <a:solidFill>
                <a:srgbClr val="C00000"/>
              </a:solidFill>
            </a:endParaRPr>
          </a:p>
          <a:p>
            <a:pPr lvl="1">
              <a:buFont typeface="Wingdings 2" panose="05020102010507070707" pitchFamily="18" charset="2"/>
              <a:buNone/>
            </a:pPr>
            <a:r>
              <a:rPr lang="en-US" altLang="zh-CN" dirty="0"/>
              <a:t>   </a:t>
            </a:r>
            <a:r>
              <a:rPr lang="zh-CN" altLang="en-US" dirty="0"/>
              <a:t> 有一些</a:t>
            </a:r>
            <a:r>
              <a:rPr lang="en-US" altLang="zh-CN" dirty="0"/>
              <a:t>VMM</a:t>
            </a:r>
            <a:r>
              <a:rPr lang="zh-CN" altLang="en-US" dirty="0"/>
              <a:t>是安装在已有操作系统之上的，原有操作系统为</a:t>
            </a:r>
            <a:r>
              <a:rPr lang="en-US" altLang="zh-CN" dirty="0"/>
              <a:t>host OS</a:t>
            </a:r>
            <a:endParaRPr lang="zh-CN"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bwMode="auto">
          <a:xfrm>
            <a:off x="6528048" y="1196752"/>
            <a:ext cx="3312368" cy="576064"/>
          </a:xfrm>
          <a:prstGeom prst="rect">
            <a:avLst/>
          </a:prstGeom>
          <a:solidFill>
            <a:srgbClr val="00B0F0"/>
          </a:solidFill>
          <a:ln w="9525" cap="flat" cmpd="sng" algn="ctr">
            <a:noFill/>
            <a:prstDash val="solid"/>
            <a:round/>
            <a:headEnd type="none" w="med" len="med"/>
            <a:tailEnd type="none" w="med" len="med"/>
          </a:ln>
          <a:effectLst/>
          <a:scene3d>
            <a:camera prst="orthographicFront"/>
            <a:lightRig rig="threePt" dir="t"/>
          </a:scene3d>
          <a:sp3d prstMaterial="metal">
            <a:bevelT w="152400" h="50800" prst="softRound"/>
          </a:sp3d>
        </p:spPr>
        <p:txBody>
          <a:bodyPr/>
          <a:lstStyle/>
          <a:p>
            <a:pPr algn="ctr">
              <a:defRPr/>
            </a:pPr>
            <a:r>
              <a:rPr kumimoji="1" lang="zh-CN" altLang="en-US" dirty="0">
                <a:solidFill>
                  <a:srgbClr val="C00000"/>
                </a:solidFill>
                <a:latin typeface="黑体" pitchFamily="49" charset="-122"/>
                <a:ea typeface="黑体" pitchFamily="49" charset="-122"/>
              </a:rPr>
              <a:t>应用程序级虚拟化</a:t>
            </a:r>
          </a:p>
        </p:txBody>
      </p:sp>
      <p:sp>
        <p:nvSpPr>
          <p:cNvPr id="28677" name="标题 1"/>
          <p:cNvSpPr>
            <a:spLocks noGrp="1"/>
          </p:cNvSpPr>
          <p:nvPr>
            <p:ph type="title"/>
          </p:nvPr>
        </p:nvSpPr>
        <p:spPr>
          <a:xfrm>
            <a:off x="2208213" y="188913"/>
            <a:ext cx="7772400" cy="838200"/>
          </a:xfrm>
        </p:spPr>
        <p:txBody>
          <a:bodyPr/>
          <a:lstStyle/>
          <a:p>
            <a:r>
              <a:rPr lang="zh-CN" altLang="en-US" smtClean="0"/>
              <a:t>虚拟化技术</a:t>
            </a:r>
          </a:p>
        </p:txBody>
      </p:sp>
      <p:sp>
        <p:nvSpPr>
          <p:cNvPr id="28678" name="矩形 3"/>
          <p:cNvSpPr>
            <a:spLocks noChangeArrowheads="1"/>
          </p:cNvSpPr>
          <p:nvPr/>
        </p:nvSpPr>
        <p:spPr bwMode="auto">
          <a:xfrm>
            <a:off x="2208214" y="1773238"/>
            <a:ext cx="3455987" cy="4392612"/>
          </a:xfrm>
          <a:prstGeom prst="rect">
            <a:avLst/>
          </a:prstGeom>
          <a:solidFill>
            <a:schemeClr val="bg1"/>
          </a:solidFill>
          <a:ln w="19050"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en-US" altLang="zh-CN" sz="2800">
              <a:latin typeface="Times New Roman" panose="02020603050405020304" pitchFamily="18" charset="0"/>
            </a:endParaRPr>
          </a:p>
          <a:p>
            <a:pPr eaLnBrk="1" hangingPunct="1"/>
            <a:endParaRPr kumimoji="1" lang="en-US" altLang="zh-CN" sz="2800">
              <a:latin typeface="Times New Roman" panose="02020603050405020304" pitchFamily="18" charset="0"/>
            </a:endParaRPr>
          </a:p>
          <a:p>
            <a:pPr eaLnBrk="1" hangingPunct="1"/>
            <a:endParaRPr kumimoji="1" lang="en-US" altLang="zh-CN" sz="2800">
              <a:latin typeface="Times New Roman" panose="02020603050405020304" pitchFamily="18" charset="0"/>
            </a:endParaRPr>
          </a:p>
          <a:p>
            <a:pPr eaLnBrk="1" hangingPunct="1"/>
            <a:endParaRPr kumimoji="1" lang="en-US" altLang="zh-CN" sz="2800">
              <a:latin typeface="Times New Roman" panose="02020603050405020304" pitchFamily="18" charset="0"/>
            </a:endParaRPr>
          </a:p>
          <a:p>
            <a:pPr eaLnBrk="1" hangingPunct="1"/>
            <a:endParaRPr kumimoji="1" lang="en-US" altLang="zh-CN" sz="2800">
              <a:latin typeface="Times New Roman" panose="02020603050405020304" pitchFamily="18" charset="0"/>
            </a:endParaRPr>
          </a:p>
          <a:p>
            <a:pPr eaLnBrk="1" hangingPunct="1"/>
            <a:endParaRPr kumimoji="1" lang="en-US" altLang="zh-CN" sz="2800">
              <a:latin typeface="Times New Roman" panose="02020603050405020304" pitchFamily="18" charset="0"/>
            </a:endParaRPr>
          </a:p>
          <a:p>
            <a:pPr eaLnBrk="1" hangingPunct="1"/>
            <a:endParaRPr kumimoji="1" lang="en-US" altLang="zh-CN" sz="2800">
              <a:latin typeface="Times New Roman" panose="02020603050405020304" pitchFamily="18" charset="0"/>
            </a:endParaRPr>
          </a:p>
          <a:p>
            <a:pPr eaLnBrk="1" hangingPunct="1"/>
            <a:endParaRPr kumimoji="1" lang="en-US" altLang="zh-CN" sz="2800">
              <a:latin typeface="Times New Roman" panose="02020603050405020304" pitchFamily="18" charset="0"/>
            </a:endParaRPr>
          </a:p>
          <a:p>
            <a:pPr eaLnBrk="1" hangingPunct="1"/>
            <a:endParaRPr kumimoji="1" lang="en-US" altLang="zh-CN" sz="2800">
              <a:latin typeface="Times New Roman" panose="02020603050405020304" pitchFamily="18" charset="0"/>
            </a:endParaRPr>
          </a:p>
          <a:p>
            <a:pPr algn="ctr" eaLnBrk="1" hangingPunct="1"/>
            <a:r>
              <a:rPr kumimoji="1" lang="zh-CN" altLang="en-US" sz="2800">
                <a:latin typeface="黑体" panose="02010609060101010101" pitchFamily="49" charset="-122"/>
                <a:ea typeface="黑体" panose="02010609060101010101" pitchFamily="49" charset="-122"/>
              </a:rPr>
              <a:t>计算机系统</a:t>
            </a:r>
          </a:p>
        </p:txBody>
      </p:sp>
      <p:sp>
        <p:nvSpPr>
          <p:cNvPr id="5" name="矩形 4"/>
          <p:cNvSpPr/>
          <p:nvPr/>
        </p:nvSpPr>
        <p:spPr bwMode="auto">
          <a:xfrm>
            <a:off x="2566988" y="5084763"/>
            <a:ext cx="2736850" cy="5762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a:lstStyle/>
          <a:p>
            <a:pPr algn="ctr">
              <a:defRPr/>
            </a:pPr>
            <a:r>
              <a:rPr kumimoji="1" lang="zh-CN" altLang="en-US" sz="2800" dirty="0">
                <a:solidFill>
                  <a:schemeClr val="bg1"/>
                </a:solidFill>
                <a:latin typeface="+mn-ea"/>
              </a:rPr>
              <a:t>硬    件</a:t>
            </a:r>
          </a:p>
        </p:txBody>
      </p:sp>
      <p:sp>
        <p:nvSpPr>
          <p:cNvPr id="6" name="矩形 5"/>
          <p:cNvSpPr/>
          <p:nvPr/>
        </p:nvSpPr>
        <p:spPr bwMode="auto">
          <a:xfrm>
            <a:off x="2566988" y="4076701"/>
            <a:ext cx="2736850" cy="576263"/>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a:lstStyle/>
          <a:p>
            <a:pPr algn="ctr">
              <a:defRPr/>
            </a:pPr>
            <a:r>
              <a:rPr kumimoji="1" lang="zh-CN" altLang="en-US" sz="2800" dirty="0">
                <a:solidFill>
                  <a:schemeClr val="bg1"/>
                </a:solidFill>
                <a:latin typeface="+mn-ea"/>
              </a:rPr>
              <a:t>操作系统</a:t>
            </a:r>
          </a:p>
        </p:txBody>
      </p:sp>
      <p:sp>
        <p:nvSpPr>
          <p:cNvPr id="7" name="矩形 6"/>
          <p:cNvSpPr/>
          <p:nvPr/>
        </p:nvSpPr>
        <p:spPr bwMode="auto">
          <a:xfrm>
            <a:off x="2566988" y="3068638"/>
            <a:ext cx="2736850" cy="5762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a:lstStyle/>
          <a:p>
            <a:pPr algn="ctr">
              <a:defRPr/>
            </a:pPr>
            <a:r>
              <a:rPr kumimoji="1" lang="zh-CN" altLang="en-US" sz="2800" dirty="0">
                <a:solidFill>
                  <a:schemeClr val="bg1"/>
                </a:solidFill>
                <a:latin typeface="+mn-ea"/>
              </a:rPr>
              <a:t>程 序 库</a:t>
            </a:r>
          </a:p>
        </p:txBody>
      </p:sp>
      <p:sp>
        <p:nvSpPr>
          <p:cNvPr id="8" name="矩形 7"/>
          <p:cNvSpPr/>
          <p:nvPr/>
        </p:nvSpPr>
        <p:spPr bwMode="auto">
          <a:xfrm>
            <a:off x="2566988" y="2060576"/>
            <a:ext cx="2736850" cy="576263"/>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a:lstStyle/>
          <a:p>
            <a:pPr algn="ctr">
              <a:defRPr/>
            </a:pPr>
            <a:r>
              <a:rPr kumimoji="1" lang="zh-CN" altLang="en-US" sz="2800" dirty="0">
                <a:solidFill>
                  <a:schemeClr val="bg1"/>
                </a:solidFill>
                <a:latin typeface="+mn-ea"/>
              </a:rPr>
              <a:t>应用程序</a:t>
            </a:r>
          </a:p>
        </p:txBody>
      </p:sp>
      <p:sp>
        <p:nvSpPr>
          <p:cNvPr id="28683" name="下箭头 8"/>
          <p:cNvSpPr>
            <a:spLocks noChangeArrowheads="1"/>
          </p:cNvSpPr>
          <p:nvPr/>
        </p:nvSpPr>
        <p:spPr bwMode="auto">
          <a:xfrm rot="10800000">
            <a:off x="3719513" y="4724401"/>
            <a:ext cx="431800" cy="360363"/>
          </a:xfrm>
          <a:prstGeom prst="down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800">
              <a:latin typeface="Times New Roman" panose="02020603050405020304" pitchFamily="18" charset="0"/>
            </a:endParaRPr>
          </a:p>
        </p:txBody>
      </p:sp>
      <p:sp>
        <p:nvSpPr>
          <p:cNvPr id="28684" name="下箭头 9"/>
          <p:cNvSpPr>
            <a:spLocks noChangeArrowheads="1"/>
          </p:cNvSpPr>
          <p:nvPr/>
        </p:nvSpPr>
        <p:spPr bwMode="auto">
          <a:xfrm rot="10800000">
            <a:off x="3719513" y="3716338"/>
            <a:ext cx="431800" cy="360362"/>
          </a:xfrm>
          <a:prstGeom prst="down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800">
              <a:latin typeface="Times New Roman" panose="02020603050405020304" pitchFamily="18" charset="0"/>
            </a:endParaRPr>
          </a:p>
        </p:txBody>
      </p:sp>
      <p:sp>
        <p:nvSpPr>
          <p:cNvPr id="28685" name="下箭头 10"/>
          <p:cNvSpPr>
            <a:spLocks noChangeArrowheads="1"/>
          </p:cNvSpPr>
          <p:nvPr/>
        </p:nvSpPr>
        <p:spPr bwMode="auto">
          <a:xfrm rot="10800000">
            <a:off x="3719513" y="2636838"/>
            <a:ext cx="431800" cy="360362"/>
          </a:xfrm>
          <a:prstGeom prst="down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800">
              <a:latin typeface="Times New Roman" panose="02020603050405020304" pitchFamily="18" charset="0"/>
            </a:endParaRPr>
          </a:p>
        </p:txBody>
      </p:sp>
      <p:sp>
        <p:nvSpPr>
          <p:cNvPr id="28686" name="TextBox 11"/>
          <p:cNvSpPr txBox="1">
            <a:spLocks noChangeArrowheads="1"/>
          </p:cNvSpPr>
          <p:nvPr/>
        </p:nvSpPr>
        <p:spPr bwMode="auto">
          <a:xfrm>
            <a:off x="4079875" y="4716463"/>
            <a:ext cx="1511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ISA</a:t>
            </a:r>
            <a:r>
              <a:rPr lang="zh-CN" altLang="en-US"/>
              <a:t>指令集</a:t>
            </a:r>
          </a:p>
        </p:txBody>
      </p:sp>
      <p:sp>
        <p:nvSpPr>
          <p:cNvPr id="28687" name="TextBox 12"/>
          <p:cNvSpPr txBox="1">
            <a:spLocks noChangeArrowheads="1"/>
          </p:cNvSpPr>
          <p:nvPr/>
        </p:nvSpPr>
        <p:spPr bwMode="auto">
          <a:xfrm>
            <a:off x="4151314" y="3716339"/>
            <a:ext cx="1512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系统调用</a:t>
            </a:r>
          </a:p>
        </p:txBody>
      </p:sp>
      <p:sp>
        <p:nvSpPr>
          <p:cNvPr id="28688" name="TextBox 13"/>
          <p:cNvSpPr txBox="1">
            <a:spLocks noChangeArrowheads="1"/>
          </p:cNvSpPr>
          <p:nvPr/>
        </p:nvSpPr>
        <p:spPr bwMode="auto">
          <a:xfrm>
            <a:off x="4151314" y="2708275"/>
            <a:ext cx="1512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API</a:t>
            </a:r>
            <a:endParaRPr lang="zh-CN" altLang="en-US"/>
          </a:p>
        </p:txBody>
      </p:sp>
      <p:sp>
        <p:nvSpPr>
          <p:cNvPr id="15" name="矩形 14"/>
          <p:cNvSpPr/>
          <p:nvPr/>
        </p:nvSpPr>
        <p:spPr bwMode="auto">
          <a:xfrm>
            <a:off x="6528048" y="6165304"/>
            <a:ext cx="3312368" cy="576064"/>
          </a:xfrm>
          <a:prstGeom prst="rect">
            <a:avLst/>
          </a:prstGeom>
          <a:solidFill>
            <a:srgbClr val="00B0F0"/>
          </a:solidFill>
          <a:ln w="9525" cap="flat" cmpd="sng" algn="ctr">
            <a:noFill/>
            <a:prstDash val="solid"/>
            <a:round/>
            <a:headEnd type="none" w="med" len="med"/>
            <a:tailEnd type="none" w="med" len="med"/>
          </a:ln>
          <a:effectLst/>
          <a:scene3d>
            <a:camera prst="orthographicFront"/>
            <a:lightRig rig="threePt" dir="t"/>
          </a:scene3d>
          <a:sp3d prstMaterial="metal">
            <a:bevelT w="152400" h="50800" prst="softRound"/>
            <a:bevelB/>
          </a:sp3d>
        </p:spPr>
        <p:txBody>
          <a:bodyPr/>
          <a:lstStyle/>
          <a:p>
            <a:pPr algn="ctr">
              <a:defRPr/>
            </a:pPr>
            <a:r>
              <a:rPr kumimoji="1" lang="zh-CN" altLang="en-US" dirty="0">
                <a:solidFill>
                  <a:srgbClr val="C00000"/>
                </a:solidFill>
                <a:latin typeface="黑体" pitchFamily="49" charset="-122"/>
                <a:ea typeface="黑体" pitchFamily="49" charset="-122"/>
              </a:rPr>
              <a:t>硬件级虚拟化</a:t>
            </a:r>
          </a:p>
        </p:txBody>
      </p:sp>
      <p:sp>
        <p:nvSpPr>
          <p:cNvPr id="16" name="矩形 15"/>
          <p:cNvSpPr/>
          <p:nvPr/>
        </p:nvSpPr>
        <p:spPr bwMode="auto">
          <a:xfrm>
            <a:off x="6528048" y="5157192"/>
            <a:ext cx="3312368" cy="576064"/>
          </a:xfrm>
          <a:prstGeom prst="rect">
            <a:avLst/>
          </a:prstGeom>
          <a:solidFill>
            <a:srgbClr val="00B0F0"/>
          </a:solidFill>
          <a:ln w="9525" cap="flat" cmpd="sng" algn="ctr">
            <a:noFill/>
            <a:prstDash val="solid"/>
            <a:round/>
            <a:headEnd type="none" w="med" len="med"/>
            <a:tailEnd type="none" w="med" len="med"/>
          </a:ln>
          <a:effectLst/>
          <a:scene3d>
            <a:camera prst="orthographicFront"/>
            <a:lightRig rig="threePt" dir="t"/>
          </a:scene3d>
          <a:sp3d prstMaterial="metal">
            <a:bevelT w="152400" h="50800" prst="softRound"/>
          </a:sp3d>
        </p:spPr>
        <p:txBody>
          <a:bodyPr/>
          <a:lstStyle/>
          <a:p>
            <a:pPr algn="ctr">
              <a:defRPr/>
            </a:pPr>
            <a:r>
              <a:rPr kumimoji="1" lang="zh-CN" altLang="en-US" dirty="0">
                <a:solidFill>
                  <a:srgbClr val="C00000"/>
                </a:solidFill>
                <a:latin typeface="黑体" pitchFamily="49" charset="-122"/>
                <a:ea typeface="黑体" pitchFamily="49" charset="-122"/>
              </a:rPr>
              <a:t>指令级虚拟化</a:t>
            </a:r>
          </a:p>
        </p:txBody>
      </p:sp>
      <p:sp>
        <p:nvSpPr>
          <p:cNvPr id="17" name="矩形 16"/>
          <p:cNvSpPr/>
          <p:nvPr/>
        </p:nvSpPr>
        <p:spPr bwMode="auto">
          <a:xfrm>
            <a:off x="6528048" y="4149080"/>
            <a:ext cx="3312368" cy="576064"/>
          </a:xfrm>
          <a:prstGeom prst="rect">
            <a:avLst/>
          </a:prstGeom>
          <a:solidFill>
            <a:srgbClr val="00B0F0"/>
          </a:solidFill>
          <a:ln w="9525" cap="flat" cmpd="sng" algn="ctr">
            <a:noFill/>
            <a:prstDash val="solid"/>
            <a:round/>
            <a:headEnd type="none" w="med" len="med"/>
            <a:tailEnd type="none" w="med" len="med"/>
          </a:ln>
          <a:effectLst/>
          <a:scene3d>
            <a:camera prst="orthographicFront"/>
            <a:lightRig rig="threePt" dir="t"/>
          </a:scene3d>
          <a:sp3d prstMaterial="metal">
            <a:bevelT w="152400" h="50800" prst="softRound"/>
          </a:sp3d>
        </p:spPr>
        <p:txBody>
          <a:bodyPr/>
          <a:lstStyle/>
          <a:p>
            <a:pPr algn="ctr">
              <a:defRPr/>
            </a:pPr>
            <a:r>
              <a:rPr kumimoji="1" lang="zh-CN" altLang="en-US" dirty="0">
                <a:solidFill>
                  <a:srgbClr val="C00000"/>
                </a:solidFill>
                <a:latin typeface="黑体" pitchFamily="49" charset="-122"/>
                <a:ea typeface="黑体" pitchFamily="49" charset="-122"/>
              </a:rPr>
              <a:t>操作系统级虚拟化</a:t>
            </a:r>
          </a:p>
        </p:txBody>
      </p:sp>
      <p:sp>
        <p:nvSpPr>
          <p:cNvPr id="18" name="矩形 17"/>
          <p:cNvSpPr/>
          <p:nvPr/>
        </p:nvSpPr>
        <p:spPr bwMode="auto">
          <a:xfrm>
            <a:off x="6528048" y="3212976"/>
            <a:ext cx="3312368" cy="576064"/>
          </a:xfrm>
          <a:prstGeom prst="rect">
            <a:avLst/>
          </a:prstGeom>
          <a:solidFill>
            <a:srgbClr val="00B0F0"/>
          </a:solidFill>
          <a:ln w="9525" cap="flat" cmpd="sng" algn="ctr">
            <a:noFill/>
            <a:prstDash val="solid"/>
            <a:round/>
            <a:headEnd type="none" w="med" len="med"/>
            <a:tailEnd type="none" w="med" len="med"/>
          </a:ln>
          <a:effectLst/>
          <a:scene3d>
            <a:camera prst="orthographicFront"/>
            <a:lightRig rig="threePt" dir="t"/>
          </a:scene3d>
          <a:sp3d prstMaterial="metal">
            <a:bevelT w="152400" h="50800" prst="softRound"/>
          </a:sp3d>
        </p:spPr>
        <p:txBody>
          <a:bodyPr/>
          <a:lstStyle/>
          <a:p>
            <a:pPr algn="ctr">
              <a:defRPr/>
            </a:pPr>
            <a:r>
              <a:rPr kumimoji="1" lang="zh-CN" altLang="en-US" dirty="0">
                <a:solidFill>
                  <a:srgbClr val="C00000"/>
                </a:solidFill>
                <a:latin typeface="黑体" pitchFamily="49" charset="-122"/>
                <a:ea typeface="黑体" pitchFamily="49" charset="-122"/>
              </a:rPr>
              <a:t>程序库级虚拟化</a:t>
            </a:r>
          </a:p>
        </p:txBody>
      </p:sp>
      <p:sp>
        <p:nvSpPr>
          <p:cNvPr id="19" name="矩形 18"/>
          <p:cNvSpPr/>
          <p:nvPr/>
        </p:nvSpPr>
        <p:spPr bwMode="auto">
          <a:xfrm>
            <a:off x="6528048" y="2276872"/>
            <a:ext cx="3312368" cy="576064"/>
          </a:xfrm>
          <a:prstGeom prst="rect">
            <a:avLst/>
          </a:prstGeom>
          <a:solidFill>
            <a:srgbClr val="00B0F0"/>
          </a:solidFill>
          <a:ln w="9525" cap="flat" cmpd="sng" algn="ctr">
            <a:noFill/>
            <a:prstDash val="solid"/>
            <a:round/>
            <a:headEnd type="none" w="med" len="med"/>
            <a:tailEnd type="none" w="med" len="med"/>
          </a:ln>
          <a:effectLst/>
          <a:scene3d>
            <a:camera prst="orthographicFront"/>
            <a:lightRig rig="threePt" dir="t"/>
          </a:scene3d>
          <a:sp3d prstMaterial="metal">
            <a:bevelT w="152400" h="50800" prst="softRound"/>
          </a:sp3d>
        </p:spPr>
        <p:txBody>
          <a:bodyPr/>
          <a:lstStyle/>
          <a:p>
            <a:pPr algn="ctr">
              <a:defRPr/>
            </a:pPr>
            <a:r>
              <a:rPr kumimoji="1" lang="zh-CN" altLang="en-US" dirty="0">
                <a:solidFill>
                  <a:srgbClr val="C00000"/>
                </a:solidFill>
                <a:latin typeface="黑体" pitchFamily="49" charset="-122"/>
                <a:ea typeface="黑体" pitchFamily="49" charset="-122"/>
              </a:rPr>
              <a:t>编程语言级虚拟化</a:t>
            </a:r>
          </a:p>
        </p:txBody>
      </p:sp>
      <p:cxnSp>
        <p:nvCxnSpPr>
          <p:cNvPr id="21" name="曲线连接符 20"/>
          <p:cNvCxnSpPr>
            <a:cxnSpLocks noChangeShapeType="1"/>
          </p:cNvCxnSpPr>
          <p:nvPr/>
        </p:nvCxnSpPr>
        <p:spPr bwMode="auto">
          <a:xfrm>
            <a:off x="5375276" y="5445125"/>
            <a:ext cx="1152525" cy="1079500"/>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 name="曲线连接符 22"/>
          <p:cNvCxnSpPr>
            <a:cxnSpLocks noChangeShapeType="1"/>
          </p:cNvCxnSpPr>
          <p:nvPr/>
        </p:nvCxnSpPr>
        <p:spPr bwMode="auto">
          <a:xfrm>
            <a:off x="5303838" y="4868863"/>
            <a:ext cx="1223962" cy="431800"/>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曲线连接符 24"/>
          <p:cNvCxnSpPr>
            <a:cxnSpLocks noChangeShapeType="1"/>
          </p:cNvCxnSpPr>
          <p:nvPr/>
        </p:nvCxnSpPr>
        <p:spPr bwMode="auto">
          <a:xfrm>
            <a:off x="5375276" y="4221164"/>
            <a:ext cx="1152525" cy="287337"/>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 name="曲线连接符 28"/>
          <p:cNvCxnSpPr>
            <a:cxnSpLocks noChangeShapeType="1"/>
          </p:cNvCxnSpPr>
          <p:nvPr/>
        </p:nvCxnSpPr>
        <p:spPr bwMode="auto">
          <a:xfrm>
            <a:off x="5375276" y="3357564"/>
            <a:ext cx="1152525" cy="358775"/>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 name="曲线连接符 31"/>
          <p:cNvCxnSpPr>
            <a:cxnSpLocks noChangeShapeType="1"/>
          </p:cNvCxnSpPr>
          <p:nvPr/>
        </p:nvCxnSpPr>
        <p:spPr bwMode="auto">
          <a:xfrm flipV="1">
            <a:off x="4943475" y="2708276"/>
            <a:ext cx="1512888" cy="144463"/>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4" name="曲线连接符 43"/>
          <p:cNvCxnSpPr>
            <a:cxnSpLocks noChangeShapeType="1"/>
          </p:cNvCxnSpPr>
          <p:nvPr/>
        </p:nvCxnSpPr>
        <p:spPr bwMode="auto">
          <a:xfrm flipV="1">
            <a:off x="5303838" y="1484314"/>
            <a:ext cx="1223962" cy="649287"/>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ppt_x"/>
                                          </p:val>
                                        </p:tav>
                                        <p:tav tm="100000">
                                          <p:val>
                                            <p:strVal val="#ppt_x"/>
                                          </p:val>
                                        </p:tav>
                                      </p:tavLst>
                                    </p:anim>
                                    <p:anim calcmode="lin" valueType="num">
                                      <p:cBhvr additive="base">
                                        <p:cTn id="5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ppt_x"/>
                                          </p:val>
                                        </p:tav>
                                        <p:tav tm="100000">
                                          <p:val>
                                            <p:strVal val="#ppt_x"/>
                                          </p:val>
                                        </p:tav>
                                      </p:tavLst>
                                    </p:anim>
                                    <p:anim calcmode="lin" valueType="num">
                                      <p:cBhvr additive="base">
                                        <p:cTn id="58" dur="500" fill="hold"/>
                                        <p:tgtEl>
                                          <p:spTgt spid="55"/>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fill="hold"/>
                                        <p:tgtEl>
                                          <p:spTgt spid="44"/>
                                        </p:tgtEl>
                                        <p:attrNameLst>
                                          <p:attrName>ppt_x</p:attrName>
                                        </p:attrNameLst>
                                      </p:cBhvr>
                                      <p:tavLst>
                                        <p:tav tm="0">
                                          <p:val>
                                            <p:strVal val="#ppt_x"/>
                                          </p:val>
                                        </p:tav>
                                        <p:tav tm="100000">
                                          <p:val>
                                            <p:strVal val="#ppt_x"/>
                                          </p:val>
                                        </p:tav>
                                      </p:tavLst>
                                    </p:anim>
                                    <p:anim calcmode="lin" valueType="num">
                                      <p:cBhvr additive="base">
                                        <p:cTn id="6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19288" y="0"/>
            <a:ext cx="8229600" cy="1371600"/>
          </a:xfrm>
        </p:spPr>
        <p:txBody>
          <a:bodyPr anchor="b"/>
          <a:lstStyle/>
          <a:p>
            <a:pPr eaLnBrk="1" hangingPunct="1"/>
            <a:r>
              <a:rPr lang="zh-CN" altLang="en-US" b="1" smtClean="0">
                <a:latin typeface="Times New Roman" panose="02020603050405020304" pitchFamily="18" charset="0"/>
              </a:rPr>
              <a:t>软件的基本形态</a:t>
            </a:r>
          </a:p>
        </p:txBody>
      </p:sp>
      <p:sp>
        <p:nvSpPr>
          <p:cNvPr id="31747" name="AutoShape 3" descr="花束"/>
          <p:cNvSpPr>
            <a:spLocks noChangeArrowheads="1"/>
          </p:cNvSpPr>
          <p:nvPr/>
        </p:nvSpPr>
        <p:spPr bwMode="auto">
          <a:xfrm>
            <a:off x="4964113" y="2578100"/>
            <a:ext cx="1981200" cy="609600"/>
          </a:xfrm>
          <a:prstGeom prst="leftRightArrow">
            <a:avLst>
              <a:gd name="adj1" fmla="val 50000"/>
              <a:gd name="adj2" fmla="val 65000"/>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ahoma" panose="020B0604030504040204" pitchFamily="34" charset="0"/>
                <a:cs typeface="Times New Roman" panose="02020603050405020304" pitchFamily="18" charset="0"/>
              </a:rPr>
              <a:t>连接</a:t>
            </a:r>
          </a:p>
        </p:txBody>
      </p:sp>
      <p:sp>
        <p:nvSpPr>
          <p:cNvPr id="31748" name="Oval 4" descr="蓝色砂纸"/>
          <p:cNvSpPr>
            <a:spLocks noChangeArrowheads="1"/>
          </p:cNvSpPr>
          <p:nvPr/>
        </p:nvSpPr>
        <p:spPr bwMode="auto">
          <a:xfrm>
            <a:off x="2606675" y="2349500"/>
            <a:ext cx="2228850" cy="1066800"/>
          </a:xfrm>
          <a:prstGeom prst="ellipse">
            <a:avLst/>
          </a:prstGeom>
          <a:blipFill dpi="0" rotWithShape="0">
            <a:blip r:embed="rId3"/>
            <a:srcRect/>
            <a:tile tx="0" ty="0" sx="100000" sy="100000" flip="none" algn="tl"/>
          </a:blipFill>
          <a:ln w="9525">
            <a:solidFill>
              <a:schemeClr val="tx1"/>
            </a:solidFill>
            <a:miter lim="800000"/>
            <a:headEnd/>
            <a:tailEnd/>
          </a:ln>
          <a:effectLst>
            <a:prstShdw prst="shdw13" dist="89803" dir="13500000">
              <a:schemeClr val="bg2">
                <a:alpha val="50000"/>
              </a:schemeClr>
            </a:prst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ahoma" panose="020B0604030504040204" pitchFamily="34" charset="0"/>
                <a:cs typeface="Times New Roman" panose="02020603050405020304" pitchFamily="18" charset="0"/>
              </a:rPr>
              <a:t>软件实体</a:t>
            </a:r>
          </a:p>
        </p:txBody>
      </p:sp>
      <p:sp>
        <p:nvSpPr>
          <p:cNvPr id="31749" name="Oval 5" descr="蓝色砂纸"/>
          <p:cNvSpPr>
            <a:spLocks noChangeArrowheads="1"/>
          </p:cNvSpPr>
          <p:nvPr/>
        </p:nvSpPr>
        <p:spPr bwMode="auto">
          <a:xfrm>
            <a:off x="7102475" y="2349500"/>
            <a:ext cx="2228850" cy="1066800"/>
          </a:xfrm>
          <a:prstGeom prst="ellipse">
            <a:avLst/>
          </a:prstGeom>
          <a:blipFill dpi="0" rotWithShape="0">
            <a:blip r:embed="rId3"/>
            <a:srcRect/>
            <a:tile tx="0" ty="0" sx="100000" sy="100000" flip="none" algn="tl"/>
          </a:blipFill>
          <a:ln w="9525">
            <a:solidFill>
              <a:schemeClr val="tx1"/>
            </a:solidFill>
            <a:miter lim="800000"/>
            <a:headEnd/>
            <a:tailEnd/>
          </a:ln>
          <a:effectLst>
            <a:prstShdw prst="shdw13" dist="89803" dir="13500000">
              <a:schemeClr val="bg2">
                <a:alpha val="50000"/>
              </a:schemeClr>
            </a:prst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ahoma" panose="020B0604030504040204" pitchFamily="34" charset="0"/>
                <a:cs typeface="Times New Roman" panose="02020603050405020304" pitchFamily="18" charset="0"/>
              </a:rPr>
              <a:t>软件实体</a:t>
            </a:r>
          </a:p>
        </p:txBody>
      </p:sp>
      <p:sp>
        <p:nvSpPr>
          <p:cNvPr id="31750" name="AutoShape 6"/>
          <p:cNvSpPr>
            <a:spLocks noChangeArrowheads="1"/>
          </p:cNvSpPr>
          <p:nvPr/>
        </p:nvSpPr>
        <p:spPr bwMode="auto">
          <a:xfrm>
            <a:off x="1919288" y="1628775"/>
            <a:ext cx="8291512" cy="6858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2"/>
              </a:buClr>
              <a:buSzPct val="75000"/>
              <a:buFont typeface="Wingdings" panose="05000000000000000000" pitchFamily="2" charset="2"/>
              <a:buNone/>
            </a:pPr>
            <a:r>
              <a:rPr lang="zh-CN" altLang="en-US" sz="2800" b="1">
                <a:solidFill>
                  <a:srgbClr val="FF9900"/>
                </a:solidFill>
                <a:latin typeface="黑体" panose="02010609060101010101" pitchFamily="49" charset="-122"/>
                <a:ea typeface="黑体" panose="02010609060101010101" pitchFamily="49" charset="-122"/>
                <a:cs typeface="Times New Roman" panose="02020603050405020304" pitchFamily="18" charset="0"/>
              </a:rPr>
              <a:t>软件的基本模型 </a:t>
            </a:r>
            <a:r>
              <a:rPr lang="en-US" altLang="zh-CN" sz="2800" b="1">
                <a:solidFill>
                  <a:srgbClr val="FF99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2800" b="1">
                <a:solidFill>
                  <a:srgbClr val="FF9900"/>
                </a:solidFill>
                <a:latin typeface="黑体" panose="02010609060101010101" pitchFamily="49" charset="-122"/>
                <a:ea typeface="黑体" panose="02010609060101010101" pitchFamily="49" charset="-122"/>
                <a:cs typeface="Times New Roman" panose="02020603050405020304" pitchFamily="18" charset="0"/>
              </a:rPr>
              <a:t>实体元素＋连接</a:t>
            </a:r>
          </a:p>
        </p:txBody>
      </p:sp>
      <p:grpSp>
        <p:nvGrpSpPr>
          <p:cNvPr id="2" name="Group 18"/>
          <p:cNvGrpSpPr>
            <a:grpSpLocks/>
          </p:cNvGrpSpPr>
          <p:nvPr/>
        </p:nvGrpSpPr>
        <p:grpSpPr bwMode="auto">
          <a:xfrm>
            <a:off x="2208213" y="3500439"/>
            <a:ext cx="7785100" cy="1190625"/>
            <a:chOff x="431" y="2205"/>
            <a:chExt cx="4904" cy="750"/>
          </a:xfrm>
        </p:grpSpPr>
        <p:sp>
          <p:nvSpPr>
            <p:cNvPr id="31760" name="AutoShape 7"/>
            <p:cNvSpPr>
              <a:spLocks/>
            </p:cNvSpPr>
            <p:nvPr/>
          </p:nvSpPr>
          <p:spPr bwMode="auto">
            <a:xfrm>
              <a:off x="2712" y="2283"/>
              <a:ext cx="272" cy="636"/>
            </a:xfrm>
            <a:prstGeom prst="rightBrace">
              <a:avLst>
                <a:gd name="adj1" fmla="val 194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61" name="Text Box 8"/>
            <p:cNvSpPr txBox="1">
              <a:spLocks noChangeArrowheads="1"/>
            </p:cNvSpPr>
            <p:nvPr/>
          </p:nvSpPr>
          <p:spPr bwMode="auto">
            <a:xfrm>
              <a:off x="2984" y="2465"/>
              <a:ext cx="23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集中、静态平台及其相关技术</a:t>
              </a:r>
            </a:p>
          </p:txBody>
        </p:sp>
        <p:sp>
          <p:nvSpPr>
            <p:cNvPr id="31762" name="Text Box 9"/>
            <p:cNvSpPr txBox="1">
              <a:spLocks noChangeArrowheads="1"/>
            </p:cNvSpPr>
            <p:nvPr/>
          </p:nvSpPr>
          <p:spPr bwMode="auto">
            <a:xfrm>
              <a:off x="431" y="2205"/>
              <a:ext cx="2405"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机器指令	     顺序和转移</a:t>
              </a:r>
            </a:p>
            <a:p>
              <a:pPr eaLnBrk="1" hangingPunct="1"/>
              <a:r>
                <a:rPr kumimoji="1" lang="zh-CN" altLang="en-US" b="1"/>
                <a:t>高级语句	     三种控制结构</a:t>
              </a:r>
            </a:p>
            <a:p>
              <a:pPr eaLnBrk="1" hangingPunct="1"/>
              <a:r>
                <a:rPr kumimoji="1" lang="zh-CN" altLang="en-US" b="1"/>
                <a:t>函数和过程	     子程序调用</a:t>
              </a:r>
            </a:p>
            <a:p>
              <a:pPr eaLnBrk="1" hangingPunct="1"/>
              <a:r>
                <a:rPr kumimoji="1" lang="zh-CN" altLang="en-US" b="1"/>
                <a:t>对象		     消息传递</a:t>
              </a:r>
            </a:p>
          </p:txBody>
        </p:sp>
      </p:grpSp>
      <p:grpSp>
        <p:nvGrpSpPr>
          <p:cNvPr id="3" name="Group 19"/>
          <p:cNvGrpSpPr>
            <a:grpSpLocks/>
          </p:cNvGrpSpPr>
          <p:nvPr/>
        </p:nvGrpSpPr>
        <p:grpSpPr bwMode="auto">
          <a:xfrm>
            <a:off x="2208213" y="4724401"/>
            <a:ext cx="7480300" cy="904875"/>
            <a:chOff x="431" y="2976"/>
            <a:chExt cx="4712" cy="570"/>
          </a:xfrm>
        </p:grpSpPr>
        <p:grpSp>
          <p:nvGrpSpPr>
            <p:cNvPr id="31756" name="Group 10"/>
            <p:cNvGrpSpPr>
              <a:grpSpLocks/>
            </p:cNvGrpSpPr>
            <p:nvPr/>
          </p:nvGrpSpPr>
          <p:grpSpPr bwMode="auto">
            <a:xfrm>
              <a:off x="2699" y="3067"/>
              <a:ext cx="2444" cy="454"/>
              <a:chOff x="2699" y="3067"/>
              <a:chExt cx="2352" cy="454"/>
            </a:xfrm>
          </p:grpSpPr>
          <p:sp>
            <p:nvSpPr>
              <p:cNvPr id="31758" name="AutoShape 11"/>
              <p:cNvSpPr>
                <a:spLocks/>
              </p:cNvSpPr>
              <p:nvPr/>
            </p:nvSpPr>
            <p:spPr bwMode="auto">
              <a:xfrm>
                <a:off x="2699" y="3067"/>
                <a:ext cx="273" cy="454"/>
              </a:xfrm>
              <a:prstGeom prst="rightBrace">
                <a:avLst>
                  <a:gd name="adj1" fmla="val 1385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9" name="Text Box 12"/>
              <p:cNvSpPr txBox="1">
                <a:spLocks noChangeArrowheads="1"/>
              </p:cNvSpPr>
              <p:nvPr/>
            </p:nvSpPr>
            <p:spPr bwMode="auto">
              <a:xfrm>
                <a:off x="2971" y="3158"/>
                <a:ext cx="20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单机</a:t>
                </a:r>
                <a:r>
                  <a:rPr lang="en-US" altLang="zh-CN" sz="2000" b="1"/>
                  <a:t>/</a:t>
                </a:r>
                <a:r>
                  <a:rPr lang="zh-CN" altLang="en-US" sz="2000" b="1"/>
                  <a:t>网络平台及其相关技术</a:t>
                </a:r>
              </a:p>
            </p:txBody>
          </p:sp>
        </p:grpSp>
        <p:sp>
          <p:nvSpPr>
            <p:cNvPr id="31757" name="Text Box 13"/>
            <p:cNvSpPr txBox="1">
              <a:spLocks noChangeArrowheads="1"/>
            </p:cNvSpPr>
            <p:nvPr/>
          </p:nvSpPr>
          <p:spPr bwMode="auto">
            <a:xfrm>
              <a:off x="431" y="2976"/>
              <a:ext cx="2268"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400" b="1">
                  <a:latin typeface="Tahoma" panose="020B0604030504040204" pitchFamily="34" charset="0"/>
                  <a:cs typeface="Times New Roman" panose="02020603050405020304" pitchFamily="18" charset="0"/>
                </a:rPr>
                <a:t>对象		   消息传递</a:t>
              </a:r>
            </a:p>
            <a:p>
              <a:pPr eaLnBrk="1" hangingPunct="1">
                <a:lnSpc>
                  <a:spcPct val="110000"/>
                </a:lnSpc>
              </a:pPr>
              <a:r>
                <a:rPr kumimoji="1" lang="zh-CN" altLang="en-US" sz="2400" b="1">
                  <a:latin typeface="Tahoma" panose="020B0604030504040204" pitchFamily="34" charset="0"/>
                  <a:cs typeface="Times New Roman" panose="02020603050405020304" pitchFamily="18" charset="0"/>
                </a:rPr>
                <a:t>构件		   连接子</a:t>
              </a:r>
            </a:p>
          </p:txBody>
        </p:sp>
      </p:grpSp>
      <p:grpSp>
        <p:nvGrpSpPr>
          <p:cNvPr id="5" name="Group 14"/>
          <p:cNvGrpSpPr>
            <a:grpSpLocks/>
          </p:cNvGrpSpPr>
          <p:nvPr/>
        </p:nvGrpSpPr>
        <p:grpSpPr bwMode="auto">
          <a:xfrm>
            <a:off x="7535863" y="4292601"/>
            <a:ext cx="2406650" cy="720725"/>
            <a:chOff x="3787" y="2704"/>
            <a:chExt cx="1442" cy="454"/>
          </a:xfrm>
        </p:grpSpPr>
        <p:sp>
          <p:nvSpPr>
            <p:cNvPr id="31754" name="AutoShape 15"/>
            <p:cNvSpPr>
              <a:spLocks noChangeArrowheads="1"/>
            </p:cNvSpPr>
            <p:nvPr/>
          </p:nvSpPr>
          <p:spPr bwMode="auto">
            <a:xfrm>
              <a:off x="3787" y="2704"/>
              <a:ext cx="318" cy="454"/>
            </a:xfrm>
            <a:prstGeom prst="downArrow">
              <a:avLst>
                <a:gd name="adj1" fmla="val 50000"/>
                <a:gd name="adj2" fmla="val 35692"/>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5" name="Text Box 16"/>
            <p:cNvSpPr txBox="1">
              <a:spLocks noChangeArrowheads="1"/>
            </p:cNvSpPr>
            <p:nvPr/>
          </p:nvSpPr>
          <p:spPr bwMode="auto">
            <a:xfrm>
              <a:off x="4105" y="2795"/>
              <a:ext cx="11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传统技术网络化</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t>软件服务化的理念</a:t>
            </a:r>
          </a:p>
        </p:txBody>
      </p:sp>
      <p:sp>
        <p:nvSpPr>
          <p:cNvPr id="32771" name="Rectangle 3"/>
          <p:cNvSpPr>
            <a:spLocks noGrp="1" noChangeArrowheads="1"/>
          </p:cNvSpPr>
          <p:nvPr>
            <p:ph idx="1"/>
          </p:nvPr>
        </p:nvSpPr>
        <p:spPr>
          <a:xfrm>
            <a:off x="1524000" y="1571625"/>
            <a:ext cx="8915400" cy="4929188"/>
          </a:xfrm>
        </p:spPr>
        <p:txBody>
          <a:bodyPr/>
          <a:lstStyle/>
          <a:p>
            <a:r>
              <a:rPr lang="zh-CN" altLang="en-US" b="1" smtClean="0"/>
              <a:t>软件开发理念的变化</a:t>
            </a:r>
            <a:endParaRPr lang="zh-CN" altLang="en-US" smtClean="0"/>
          </a:p>
          <a:p>
            <a:pPr lvl="1"/>
            <a:r>
              <a:rPr lang="zh-CN" altLang="en-US" smtClean="0">
                <a:latin typeface="Times New Roman" panose="02020603050405020304" pitchFamily="18" charset="0"/>
              </a:rPr>
              <a:t>集成  </a:t>
            </a:r>
            <a:r>
              <a:rPr lang="en-US" altLang="zh-CN" smtClean="0">
                <a:latin typeface="Times New Roman" panose="02020603050405020304" pitchFamily="18" charset="0"/>
              </a:rPr>
              <a:t>VS </a:t>
            </a:r>
            <a:r>
              <a:rPr lang="zh-CN" altLang="en-US" smtClean="0">
                <a:latin typeface="Times New Roman" panose="02020603050405020304" pitchFamily="18" charset="0"/>
              </a:rPr>
              <a:t>编码</a:t>
            </a:r>
            <a:endParaRPr lang="en-US" altLang="zh-CN" smtClean="0">
              <a:latin typeface="Times New Roman" panose="02020603050405020304" pitchFamily="18" charset="0"/>
            </a:endParaRPr>
          </a:p>
          <a:p>
            <a:pPr lvl="2"/>
            <a:endParaRPr lang="en-US" altLang="zh-CN" smtClean="0">
              <a:latin typeface="Times New Roman" panose="02020603050405020304" pitchFamily="18" charset="0"/>
            </a:endParaRPr>
          </a:p>
          <a:p>
            <a:pPr lvl="2"/>
            <a:endParaRPr lang="en-US" altLang="zh-CN" smtClean="0">
              <a:latin typeface="Times New Roman" panose="02020603050405020304" pitchFamily="18" charset="0"/>
            </a:endParaRPr>
          </a:p>
          <a:p>
            <a:pPr lvl="2"/>
            <a:endParaRPr lang="en-US" altLang="zh-CN" smtClean="0">
              <a:latin typeface="Times New Roman" panose="02020603050405020304" pitchFamily="18" charset="0"/>
            </a:endParaRPr>
          </a:p>
          <a:p>
            <a:pPr lvl="2"/>
            <a:endParaRPr lang="en-US" altLang="zh-CN" smtClean="0">
              <a:latin typeface="Times New Roman" panose="02020603050405020304" pitchFamily="18" charset="0"/>
            </a:endParaRPr>
          </a:p>
          <a:p>
            <a:pPr lvl="2"/>
            <a:endParaRPr lang="zh-CN" altLang="en-US" smtClean="0">
              <a:latin typeface="Times New Roman" panose="02020603050405020304" pitchFamily="18" charset="0"/>
            </a:endParaRPr>
          </a:p>
        </p:txBody>
      </p:sp>
      <p:sp>
        <p:nvSpPr>
          <p:cNvPr id="15362" name="日期占位符 3"/>
          <p:cNvSpPr>
            <a:spLocks noGrp="1"/>
          </p:cNvSpPr>
          <p:nvPr>
            <p:ph type="dt" sz="quarter" idx="10"/>
          </p:nvPr>
        </p:nvSpPr>
        <p:spPr/>
        <p:txBody>
          <a:bodyPr/>
          <a:lstStyle/>
          <a:p>
            <a:pPr>
              <a:defRPr/>
            </a:pPr>
            <a:fld id="{46AE9ED2-1D0D-4C71-B615-A206D50F625D}" type="datetime1">
              <a:rPr lang="zh-CN" altLang="en-US" smtClean="0">
                <a:latin typeface="Arial" pitchFamily="34" charset="0"/>
              </a:rPr>
              <a:pPr>
                <a:defRPr/>
              </a:pPr>
              <a:t>2016/10/24</a:t>
            </a:fld>
            <a:endParaRPr lang="en-US" altLang="zh-CN" smtClean="0">
              <a:latin typeface="Arial" pitchFamily="34" charset="0"/>
            </a:endParaRPr>
          </a:p>
        </p:txBody>
      </p:sp>
      <p:sp>
        <p:nvSpPr>
          <p:cNvPr id="15363" name="页脚占位符 4"/>
          <p:cNvSpPr>
            <a:spLocks noGrp="1"/>
          </p:cNvSpPr>
          <p:nvPr>
            <p:ph type="ftr" sz="quarter" idx="11"/>
          </p:nvPr>
        </p:nvSpPr>
        <p:spPr/>
        <p:txBody>
          <a:bodyPr/>
          <a:lstStyle/>
          <a:p>
            <a:pPr>
              <a:defRPr/>
            </a:pPr>
            <a:r>
              <a:rPr lang="en-US" altLang="zh-CN" smtClean="0">
                <a:latin typeface="Arial" pitchFamily="34" charset="0"/>
              </a:rPr>
              <a:t>http://moon.nju.edu.cn</a:t>
            </a:r>
          </a:p>
        </p:txBody>
      </p:sp>
      <p:sp>
        <p:nvSpPr>
          <p:cNvPr id="15364"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CE9DE4-5CD3-43F8-BAEE-8AE7B65CD3B1}" type="slidenum">
              <a:rPr lang="en-US" altLang="zh-CN">
                <a:solidFill>
                  <a:srgbClr val="636363"/>
                </a:solidFill>
              </a:rPr>
              <a:pPr eaLnBrk="1" hangingPunct="1"/>
              <a:t>16</a:t>
            </a:fld>
            <a:endParaRPr lang="en-US" altLang="zh-CN">
              <a:solidFill>
                <a:srgbClr val="636363"/>
              </a:solidFill>
            </a:endParaRPr>
          </a:p>
        </p:txBody>
      </p:sp>
      <p:grpSp>
        <p:nvGrpSpPr>
          <p:cNvPr id="32775" name="组合 44"/>
          <p:cNvGrpSpPr>
            <a:grpSpLocks/>
          </p:cNvGrpSpPr>
          <p:nvPr/>
        </p:nvGrpSpPr>
        <p:grpSpPr bwMode="auto">
          <a:xfrm>
            <a:off x="3287713" y="3141663"/>
            <a:ext cx="5383212" cy="2589212"/>
            <a:chOff x="1258888" y="2132015"/>
            <a:chExt cx="6696075" cy="3887785"/>
          </a:xfrm>
        </p:grpSpPr>
        <p:sp>
          <p:nvSpPr>
            <p:cNvPr id="32776" name="AutoShape 35"/>
            <p:cNvSpPr>
              <a:spLocks noChangeArrowheads="1"/>
            </p:cNvSpPr>
            <p:nvPr/>
          </p:nvSpPr>
          <p:spPr bwMode="auto">
            <a:xfrm>
              <a:off x="1258888" y="4503738"/>
              <a:ext cx="6696075" cy="1516062"/>
            </a:xfrm>
            <a:prstGeom prst="cube">
              <a:avLst>
                <a:gd name="adj" fmla="val 73611"/>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ahoma" panose="020B0604030504040204" pitchFamily="34" charset="0"/>
                  <a:cs typeface="Times New Roman" panose="02020603050405020304" pitchFamily="18" charset="0"/>
                </a:rPr>
                <a:t>网络计算平台</a:t>
              </a:r>
            </a:p>
          </p:txBody>
        </p:sp>
        <p:sp>
          <p:nvSpPr>
            <p:cNvPr id="32777" name="AutoShape 36"/>
            <p:cNvSpPr>
              <a:spLocks noChangeArrowheads="1"/>
            </p:cNvSpPr>
            <p:nvPr/>
          </p:nvSpPr>
          <p:spPr bwMode="auto">
            <a:xfrm>
              <a:off x="2195513" y="4868863"/>
              <a:ext cx="1008062" cy="473075"/>
            </a:xfrm>
            <a:prstGeom prst="cube">
              <a:avLst>
                <a:gd name="adj" fmla="val 25000"/>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200" b="1">
                  <a:latin typeface="Tahoma" panose="020B0604030504040204" pitchFamily="34" charset="0"/>
                  <a:cs typeface="Times New Roman" panose="02020603050405020304" pitchFamily="18" charset="0"/>
                </a:rPr>
                <a:t>资源实体</a:t>
              </a:r>
            </a:p>
          </p:txBody>
        </p:sp>
        <p:grpSp>
          <p:nvGrpSpPr>
            <p:cNvPr id="32778" name="Group 37"/>
            <p:cNvGrpSpPr>
              <a:grpSpLocks/>
            </p:cNvGrpSpPr>
            <p:nvPr/>
          </p:nvGrpSpPr>
          <p:grpSpPr bwMode="auto">
            <a:xfrm>
              <a:off x="3275013" y="4148138"/>
              <a:ext cx="3816350" cy="1265237"/>
              <a:chOff x="3560" y="2931"/>
              <a:chExt cx="2042" cy="797"/>
            </a:xfrm>
          </p:grpSpPr>
          <p:sp>
            <p:nvSpPr>
              <p:cNvPr id="32807" name="AutoShape 38"/>
              <p:cNvSpPr>
                <a:spLocks noChangeArrowheads="1"/>
              </p:cNvSpPr>
              <p:nvPr/>
            </p:nvSpPr>
            <p:spPr bwMode="auto">
              <a:xfrm>
                <a:off x="3787" y="3385"/>
                <a:ext cx="635" cy="298"/>
              </a:xfrm>
              <a:prstGeom prst="cube">
                <a:avLst>
                  <a:gd name="adj" fmla="val 25000"/>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200" b="1">
                    <a:latin typeface="Tahoma" panose="020B0604030504040204" pitchFamily="34" charset="0"/>
                    <a:cs typeface="Times New Roman" panose="02020603050405020304" pitchFamily="18" charset="0"/>
                  </a:rPr>
                  <a:t>资源实体</a:t>
                </a:r>
              </a:p>
            </p:txBody>
          </p:sp>
          <p:sp>
            <p:nvSpPr>
              <p:cNvPr id="32808" name="AutoShape 39"/>
              <p:cNvSpPr>
                <a:spLocks noChangeArrowheads="1"/>
              </p:cNvSpPr>
              <p:nvPr/>
            </p:nvSpPr>
            <p:spPr bwMode="auto">
              <a:xfrm>
                <a:off x="3560" y="2976"/>
                <a:ext cx="635" cy="298"/>
              </a:xfrm>
              <a:prstGeom prst="cube">
                <a:avLst>
                  <a:gd name="adj" fmla="val 25000"/>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200" b="1">
                    <a:latin typeface="Tahoma" panose="020B0604030504040204" pitchFamily="34" charset="0"/>
                    <a:cs typeface="Times New Roman" panose="02020603050405020304" pitchFamily="18" charset="0"/>
                  </a:rPr>
                  <a:t>资源实体</a:t>
                </a:r>
              </a:p>
            </p:txBody>
          </p:sp>
          <p:sp>
            <p:nvSpPr>
              <p:cNvPr id="32809" name="AutoShape 40"/>
              <p:cNvSpPr>
                <a:spLocks noChangeArrowheads="1"/>
              </p:cNvSpPr>
              <p:nvPr/>
            </p:nvSpPr>
            <p:spPr bwMode="auto">
              <a:xfrm>
                <a:off x="4288" y="3078"/>
                <a:ext cx="635" cy="298"/>
              </a:xfrm>
              <a:prstGeom prst="cube">
                <a:avLst>
                  <a:gd name="adj" fmla="val 25000"/>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200" b="1">
                    <a:latin typeface="Tahoma" panose="020B0604030504040204" pitchFamily="34" charset="0"/>
                    <a:cs typeface="Times New Roman" panose="02020603050405020304" pitchFamily="18" charset="0"/>
                  </a:rPr>
                  <a:t>资源实体</a:t>
                </a:r>
              </a:p>
            </p:txBody>
          </p:sp>
          <p:sp>
            <p:nvSpPr>
              <p:cNvPr id="32810" name="AutoShape 41"/>
              <p:cNvSpPr>
                <a:spLocks noChangeArrowheads="1"/>
              </p:cNvSpPr>
              <p:nvPr/>
            </p:nvSpPr>
            <p:spPr bwMode="auto">
              <a:xfrm>
                <a:off x="4558" y="3430"/>
                <a:ext cx="635" cy="298"/>
              </a:xfrm>
              <a:prstGeom prst="cube">
                <a:avLst>
                  <a:gd name="adj" fmla="val 25000"/>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200" b="1">
                    <a:latin typeface="Tahoma" panose="020B0604030504040204" pitchFamily="34" charset="0"/>
                    <a:cs typeface="Times New Roman" panose="02020603050405020304" pitchFamily="18" charset="0"/>
                  </a:rPr>
                  <a:t>资源实体</a:t>
                </a:r>
              </a:p>
            </p:txBody>
          </p:sp>
          <p:sp>
            <p:nvSpPr>
              <p:cNvPr id="32811" name="AutoShape 42"/>
              <p:cNvSpPr>
                <a:spLocks noChangeArrowheads="1"/>
              </p:cNvSpPr>
              <p:nvPr/>
            </p:nvSpPr>
            <p:spPr bwMode="auto">
              <a:xfrm>
                <a:off x="4967" y="2931"/>
                <a:ext cx="635" cy="298"/>
              </a:xfrm>
              <a:prstGeom prst="cube">
                <a:avLst>
                  <a:gd name="adj" fmla="val 25000"/>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200" b="1">
                    <a:latin typeface="Tahoma" panose="020B0604030504040204" pitchFamily="34" charset="0"/>
                    <a:cs typeface="Times New Roman" panose="02020603050405020304" pitchFamily="18" charset="0"/>
                  </a:rPr>
                  <a:t>资源实体</a:t>
                </a:r>
              </a:p>
            </p:txBody>
          </p:sp>
        </p:grpSp>
        <p:grpSp>
          <p:nvGrpSpPr>
            <p:cNvPr id="32779" name="Group 74"/>
            <p:cNvGrpSpPr>
              <a:grpSpLocks/>
            </p:cNvGrpSpPr>
            <p:nvPr/>
          </p:nvGrpSpPr>
          <p:grpSpPr bwMode="auto">
            <a:xfrm>
              <a:off x="1619251" y="2132015"/>
              <a:ext cx="4895850" cy="2917825"/>
              <a:chOff x="2517" y="1661"/>
              <a:chExt cx="2715" cy="1838"/>
            </a:xfrm>
          </p:grpSpPr>
          <p:sp>
            <p:nvSpPr>
              <p:cNvPr id="32780" name="AutoShape 75"/>
              <p:cNvSpPr>
                <a:spLocks noChangeArrowheads="1"/>
              </p:cNvSpPr>
              <p:nvPr/>
            </p:nvSpPr>
            <p:spPr bwMode="auto">
              <a:xfrm>
                <a:off x="4241" y="1752"/>
                <a:ext cx="680" cy="251"/>
              </a:xfrm>
              <a:prstGeom prst="cube">
                <a:avLst>
                  <a:gd name="adj" fmla="val 39065"/>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solidFill>
                      <a:schemeClr val="bg1"/>
                    </a:solidFill>
                    <a:latin typeface="Tahoma" panose="020B0604030504040204" pitchFamily="34" charset="0"/>
                    <a:cs typeface="Times New Roman" panose="02020603050405020304" pitchFamily="18" charset="0"/>
                  </a:rPr>
                  <a:t>应用系统</a:t>
                </a:r>
              </a:p>
            </p:txBody>
          </p:sp>
          <p:grpSp>
            <p:nvGrpSpPr>
              <p:cNvPr id="32781" name="Group 76"/>
              <p:cNvGrpSpPr>
                <a:grpSpLocks/>
              </p:cNvGrpSpPr>
              <p:nvPr/>
            </p:nvGrpSpPr>
            <p:grpSpPr bwMode="auto">
              <a:xfrm>
                <a:off x="2517" y="1661"/>
                <a:ext cx="2715" cy="1838"/>
                <a:chOff x="2517" y="1661"/>
                <a:chExt cx="2715" cy="1838"/>
              </a:xfrm>
            </p:grpSpPr>
            <p:grpSp>
              <p:nvGrpSpPr>
                <p:cNvPr id="32782" name="Group 77"/>
                <p:cNvGrpSpPr>
                  <a:grpSpLocks/>
                </p:cNvGrpSpPr>
                <p:nvPr/>
              </p:nvGrpSpPr>
              <p:grpSpPr bwMode="auto">
                <a:xfrm>
                  <a:off x="2517" y="2432"/>
                  <a:ext cx="612" cy="1067"/>
                  <a:chOff x="2732" y="2744"/>
                  <a:chExt cx="612" cy="1067"/>
                </a:xfrm>
              </p:grpSpPr>
              <p:sp>
                <p:nvSpPr>
                  <p:cNvPr id="32804" name="Text Box 78"/>
                  <p:cNvSpPr txBox="1">
                    <a:spLocks noChangeArrowheads="1"/>
                  </p:cNvSpPr>
                  <p:nvPr/>
                </p:nvSpPr>
                <p:spPr bwMode="auto">
                  <a:xfrm>
                    <a:off x="2732" y="3462"/>
                    <a:ext cx="60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ahoma" panose="020B0604030504040204" pitchFamily="34" charset="0"/>
                        <a:cs typeface="Times New Roman" panose="02020603050405020304" pitchFamily="18" charset="0"/>
                      </a:rPr>
                      <a:t>先实体</a:t>
                    </a:r>
                  </a:p>
                </p:txBody>
              </p:sp>
              <p:sp>
                <p:nvSpPr>
                  <p:cNvPr id="32805" name="Text Box 79"/>
                  <p:cNvSpPr txBox="1">
                    <a:spLocks noChangeArrowheads="1"/>
                  </p:cNvSpPr>
                  <p:nvPr/>
                </p:nvSpPr>
                <p:spPr bwMode="auto">
                  <a:xfrm>
                    <a:off x="2736" y="2744"/>
                    <a:ext cx="60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ahoma" panose="020B0604030504040204" pitchFamily="34" charset="0"/>
                        <a:cs typeface="Times New Roman" panose="02020603050405020304" pitchFamily="18" charset="0"/>
                      </a:rPr>
                      <a:t>后协同</a:t>
                    </a:r>
                  </a:p>
                </p:txBody>
              </p:sp>
              <p:sp>
                <p:nvSpPr>
                  <p:cNvPr id="32806" name="Line 80"/>
                  <p:cNvSpPr>
                    <a:spLocks noChangeShapeType="1"/>
                  </p:cNvSpPr>
                  <p:nvPr/>
                </p:nvSpPr>
                <p:spPr bwMode="auto">
                  <a:xfrm flipV="1">
                    <a:off x="2976" y="2920"/>
                    <a:ext cx="0" cy="57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2783" name="Group 81"/>
                <p:cNvGrpSpPr>
                  <a:grpSpLocks/>
                </p:cNvGrpSpPr>
                <p:nvPr/>
              </p:nvGrpSpPr>
              <p:grpSpPr bwMode="auto">
                <a:xfrm>
                  <a:off x="2835" y="1661"/>
                  <a:ext cx="1468" cy="810"/>
                  <a:chOff x="2928" y="2080"/>
                  <a:chExt cx="1468" cy="810"/>
                </a:xfrm>
              </p:grpSpPr>
              <p:sp>
                <p:nvSpPr>
                  <p:cNvPr id="32801" name="Text Box 82"/>
                  <p:cNvSpPr txBox="1">
                    <a:spLocks noChangeArrowheads="1"/>
                  </p:cNvSpPr>
                  <p:nvPr/>
                </p:nvSpPr>
                <p:spPr bwMode="auto">
                  <a:xfrm>
                    <a:off x="2928" y="2512"/>
                    <a:ext cx="60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ahoma" panose="020B0604030504040204" pitchFamily="34" charset="0"/>
                        <a:cs typeface="Times New Roman" panose="02020603050405020304" pitchFamily="18" charset="0"/>
                      </a:rPr>
                      <a:t>多协同</a:t>
                    </a:r>
                    <a:endParaRPr kumimoji="1" lang="zh-CN" altLang="en-US" sz="2000" b="1">
                      <a:latin typeface="Tahoma" panose="020B0604030504040204" pitchFamily="34" charset="0"/>
                      <a:cs typeface="Times New Roman" panose="02020603050405020304" pitchFamily="18" charset="0"/>
                    </a:endParaRPr>
                  </a:p>
                </p:txBody>
              </p:sp>
              <p:sp>
                <p:nvSpPr>
                  <p:cNvPr id="32802" name="Text Box 83"/>
                  <p:cNvSpPr txBox="1">
                    <a:spLocks noChangeArrowheads="1"/>
                  </p:cNvSpPr>
                  <p:nvPr/>
                </p:nvSpPr>
                <p:spPr bwMode="auto">
                  <a:xfrm>
                    <a:off x="3788" y="2080"/>
                    <a:ext cx="60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ahoma" panose="020B0604030504040204" pitchFamily="34" charset="0"/>
                        <a:cs typeface="Times New Roman" panose="02020603050405020304" pitchFamily="18" charset="0"/>
                      </a:rPr>
                      <a:t>动态性</a:t>
                    </a:r>
                  </a:p>
                </p:txBody>
              </p:sp>
              <p:sp>
                <p:nvSpPr>
                  <p:cNvPr id="32803" name="Line 84"/>
                  <p:cNvSpPr>
                    <a:spLocks noChangeShapeType="1"/>
                  </p:cNvSpPr>
                  <p:nvPr/>
                </p:nvSpPr>
                <p:spPr bwMode="auto">
                  <a:xfrm flipV="1">
                    <a:off x="3312" y="2266"/>
                    <a:ext cx="528" cy="2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2784" name="AutoShape 85"/>
                <p:cNvSpPr>
                  <a:spLocks noChangeArrowheads="1"/>
                </p:cNvSpPr>
                <p:nvPr/>
              </p:nvSpPr>
              <p:spPr bwMode="auto">
                <a:xfrm>
                  <a:off x="3152" y="2387"/>
                  <a:ext cx="619" cy="283"/>
                </a:xfrm>
                <a:prstGeom prst="cube">
                  <a:avLst>
                    <a:gd name="adj" fmla="val 39065"/>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400" b="1">
                      <a:solidFill>
                        <a:schemeClr val="bg1"/>
                      </a:solidFill>
                      <a:latin typeface="Tahoma" panose="020B0604030504040204" pitchFamily="34" charset="0"/>
                      <a:cs typeface="Times New Roman" panose="02020603050405020304" pitchFamily="18" charset="0"/>
                    </a:rPr>
                    <a:t>组合实体</a:t>
                  </a:r>
                </a:p>
              </p:txBody>
            </p:sp>
            <p:sp>
              <p:nvSpPr>
                <p:cNvPr id="32785" name="AutoShape 86"/>
                <p:cNvSpPr>
                  <a:spLocks noChangeArrowheads="1"/>
                </p:cNvSpPr>
                <p:nvPr/>
              </p:nvSpPr>
              <p:spPr bwMode="auto">
                <a:xfrm>
                  <a:off x="4241" y="2341"/>
                  <a:ext cx="619" cy="283"/>
                </a:xfrm>
                <a:prstGeom prst="cube">
                  <a:avLst>
                    <a:gd name="adj" fmla="val 39065"/>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400" b="1">
                      <a:solidFill>
                        <a:schemeClr val="bg1"/>
                      </a:solidFill>
                      <a:latin typeface="Tahoma" panose="020B0604030504040204" pitchFamily="34" charset="0"/>
                      <a:cs typeface="Times New Roman" panose="02020603050405020304" pitchFamily="18" charset="0"/>
                    </a:rPr>
                    <a:t>组合实体</a:t>
                  </a:r>
                </a:p>
              </p:txBody>
            </p:sp>
            <p:grpSp>
              <p:nvGrpSpPr>
                <p:cNvPr id="32786" name="Group 87"/>
                <p:cNvGrpSpPr>
                  <a:grpSpLocks/>
                </p:cNvGrpSpPr>
                <p:nvPr/>
              </p:nvGrpSpPr>
              <p:grpSpPr bwMode="auto">
                <a:xfrm>
                  <a:off x="3216" y="2003"/>
                  <a:ext cx="2016" cy="1440"/>
                  <a:chOff x="3216" y="2003"/>
                  <a:chExt cx="2016" cy="1440"/>
                </a:xfrm>
              </p:grpSpPr>
              <p:sp>
                <p:nvSpPr>
                  <p:cNvPr id="32787" name="Line 88"/>
                  <p:cNvSpPr>
                    <a:spLocks noChangeShapeType="1"/>
                  </p:cNvSpPr>
                  <p:nvPr/>
                </p:nvSpPr>
                <p:spPr bwMode="auto">
                  <a:xfrm flipV="1">
                    <a:off x="3515" y="2003"/>
                    <a:ext cx="997" cy="429"/>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2788" name="Group 89"/>
                  <p:cNvGrpSpPr>
                    <a:grpSpLocks/>
                  </p:cNvGrpSpPr>
                  <p:nvPr/>
                </p:nvGrpSpPr>
                <p:grpSpPr bwMode="auto">
                  <a:xfrm>
                    <a:off x="4128" y="2003"/>
                    <a:ext cx="1104" cy="1440"/>
                    <a:chOff x="4128" y="2003"/>
                    <a:chExt cx="1104" cy="1440"/>
                  </a:xfrm>
                </p:grpSpPr>
                <p:grpSp>
                  <p:nvGrpSpPr>
                    <p:cNvPr id="32793" name="Group 90"/>
                    <p:cNvGrpSpPr>
                      <a:grpSpLocks/>
                    </p:cNvGrpSpPr>
                    <p:nvPr/>
                  </p:nvGrpSpPr>
                  <p:grpSpPr bwMode="auto">
                    <a:xfrm>
                      <a:off x="4176" y="2579"/>
                      <a:ext cx="816" cy="864"/>
                      <a:chOff x="4128" y="2736"/>
                      <a:chExt cx="816" cy="864"/>
                    </a:xfrm>
                  </p:grpSpPr>
                  <p:sp>
                    <p:nvSpPr>
                      <p:cNvPr id="32798" name="Line 91"/>
                      <p:cNvSpPr>
                        <a:spLocks noChangeShapeType="1"/>
                      </p:cNvSpPr>
                      <p:nvPr/>
                    </p:nvSpPr>
                    <p:spPr bwMode="auto">
                      <a:xfrm flipV="1">
                        <a:off x="4128" y="2736"/>
                        <a:ext cx="336" cy="864"/>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9" name="Line 92"/>
                      <p:cNvSpPr>
                        <a:spLocks noChangeShapeType="1"/>
                      </p:cNvSpPr>
                      <p:nvPr/>
                    </p:nvSpPr>
                    <p:spPr bwMode="auto">
                      <a:xfrm flipH="1" flipV="1">
                        <a:off x="4512" y="2784"/>
                        <a:ext cx="96" cy="48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00" name="Line 93"/>
                      <p:cNvSpPr>
                        <a:spLocks noChangeShapeType="1"/>
                      </p:cNvSpPr>
                      <p:nvPr/>
                    </p:nvSpPr>
                    <p:spPr bwMode="auto">
                      <a:xfrm flipH="1" flipV="1">
                        <a:off x="4560" y="2736"/>
                        <a:ext cx="384" cy="864"/>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2794" name="Line 94"/>
                    <p:cNvSpPr>
                      <a:spLocks noChangeShapeType="1"/>
                    </p:cNvSpPr>
                    <p:nvPr/>
                  </p:nvSpPr>
                  <p:spPr bwMode="auto">
                    <a:xfrm flipH="1" flipV="1">
                      <a:off x="4608" y="2003"/>
                      <a:ext cx="624" cy="1104"/>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2795" name="Group 95"/>
                    <p:cNvGrpSpPr>
                      <a:grpSpLocks/>
                    </p:cNvGrpSpPr>
                    <p:nvPr/>
                  </p:nvGrpSpPr>
                  <p:grpSpPr bwMode="auto">
                    <a:xfrm>
                      <a:off x="4128" y="2003"/>
                      <a:ext cx="432" cy="1440"/>
                      <a:chOff x="4128" y="2003"/>
                      <a:chExt cx="432" cy="1440"/>
                    </a:xfrm>
                  </p:grpSpPr>
                  <p:sp>
                    <p:nvSpPr>
                      <p:cNvPr id="32796" name="Line 96"/>
                      <p:cNvSpPr>
                        <a:spLocks noChangeShapeType="1"/>
                      </p:cNvSpPr>
                      <p:nvPr/>
                    </p:nvSpPr>
                    <p:spPr bwMode="auto">
                      <a:xfrm flipV="1">
                        <a:off x="4513" y="2003"/>
                        <a:ext cx="47" cy="384"/>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7" name="Line 97"/>
                      <p:cNvSpPr>
                        <a:spLocks noChangeShapeType="1"/>
                      </p:cNvSpPr>
                      <p:nvPr/>
                    </p:nvSpPr>
                    <p:spPr bwMode="auto">
                      <a:xfrm flipV="1">
                        <a:off x="4128" y="2051"/>
                        <a:ext cx="384" cy="1392"/>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32789" name="Group 98"/>
                  <p:cNvGrpSpPr>
                    <a:grpSpLocks/>
                  </p:cNvGrpSpPr>
                  <p:nvPr/>
                </p:nvGrpSpPr>
                <p:grpSpPr bwMode="auto">
                  <a:xfrm>
                    <a:off x="3216" y="2675"/>
                    <a:ext cx="864" cy="768"/>
                    <a:chOff x="3216" y="2675"/>
                    <a:chExt cx="864" cy="768"/>
                  </a:xfrm>
                </p:grpSpPr>
                <p:sp>
                  <p:nvSpPr>
                    <p:cNvPr id="32790" name="Line 99"/>
                    <p:cNvSpPr>
                      <a:spLocks noChangeShapeType="1"/>
                    </p:cNvSpPr>
                    <p:nvPr/>
                  </p:nvSpPr>
                  <p:spPr bwMode="auto">
                    <a:xfrm flipV="1">
                      <a:off x="3216" y="2675"/>
                      <a:ext cx="192" cy="76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1" name="Line 100"/>
                    <p:cNvSpPr>
                      <a:spLocks noChangeShapeType="1"/>
                    </p:cNvSpPr>
                    <p:nvPr/>
                  </p:nvSpPr>
                  <p:spPr bwMode="auto">
                    <a:xfrm flipH="1" flipV="1">
                      <a:off x="3456" y="2675"/>
                      <a:ext cx="624" cy="76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2" name="Line 101"/>
                    <p:cNvSpPr>
                      <a:spLocks noChangeShapeType="1"/>
                    </p:cNvSpPr>
                    <p:nvPr/>
                  </p:nvSpPr>
                  <p:spPr bwMode="auto">
                    <a:xfrm flipH="1" flipV="1">
                      <a:off x="3456" y="2675"/>
                      <a:ext cx="467" cy="301"/>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1703388" y="476250"/>
            <a:ext cx="338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ea typeface="华文彩云" panose="02010800040101010101" pitchFamily="2" charset="-122"/>
              </a:rPr>
              <a:t>云服务模式</a:t>
            </a:r>
          </a:p>
        </p:txBody>
      </p:sp>
      <p:sp>
        <p:nvSpPr>
          <p:cNvPr id="33795" name="Text Box 4"/>
          <p:cNvSpPr txBox="1">
            <a:spLocks noChangeArrowheads="1"/>
          </p:cNvSpPr>
          <p:nvPr/>
        </p:nvSpPr>
        <p:spPr bwMode="auto">
          <a:xfrm>
            <a:off x="1668464" y="1196975"/>
            <a:ext cx="70199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sz="2800"/>
              <a:t>SaaS</a:t>
            </a:r>
            <a:r>
              <a:rPr lang="zh-CN" altLang="en-US" sz="2800"/>
              <a:t>、</a:t>
            </a:r>
            <a:r>
              <a:rPr lang="en-US" altLang="zh-CN" sz="2800"/>
              <a:t>PaaS</a:t>
            </a:r>
            <a:r>
              <a:rPr lang="zh-CN" altLang="en-US" sz="2800"/>
              <a:t>和</a:t>
            </a:r>
            <a:r>
              <a:rPr lang="en-US" altLang="zh-CN" sz="2800"/>
              <a:t>IaaS</a:t>
            </a:r>
            <a:endParaRPr lang="zh-CN" altLang="en-US" sz="2800"/>
          </a:p>
        </p:txBody>
      </p:sp>
      <p:pic>
        <p:nvPicPr>
          <p:cNvPr id="3379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364" y="2060576"/>
            <a:ext cx="8243887"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zh-CN" altLang="en-US" smtClean="0"/>
              <a:t>这就是云！</a:t>
            </a:r>
          </a:p>
        </p:txBody>
      </p:sp>
      <p:pic>
        <p:nvPicPr>
          <p:cNvPr id="34819" name="内容占位符 5" descr="001280672.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921000" y="1714500"/>
            <a:ext cx="6350000" cy="44577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云的前世今生</a:t>
            </a:r>
          </a:p>
        </p:txBody>
      </p:sp>
      <p:pic>
        <p:nvPicPr>
          <p:cNvPr id="35843" name="内容占位符 3" descr="imagesCA71HADJ.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167189" y="1571625"/>
            <a:ext cx="3786187" cy="506095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mtClean="0"/>
              <a:t>Animoto</a:t>
            </a:r>
            <a:r>
              <a:rPr lang="zh-CN" altLang="en-US" smtClean="0"/>
              <a:t>的创业</a:t>
            </a:r>
          </a:p>
        </p:txBody>
      </p:sp>
      <p:sp>
        <p:nvSpPr>
          <p:cNvPr id="16387" name="内容占位符 2"/>
          <p:cNvSpPr>
            <a:spLocks noGrp="1"/>
          </p:cNvSpPr>
          <p:nvPr>
            <p:ph idx="1"/>
          </p:nvPr>
        </p:nvSpPr>
        <p:spPr/>
        <p:txBody>
          <a:bodyPr/>
          <a:lstStyle/>
          <a:p>
            <a:r>
              <a:rPr lang="en-US" altLang="zh-CN" smtClean="0"/>
              <a:t>2006</a:t>
            </a:r>
            <a:r>
              <a:rPr lang="zh-CN" altLang="en-US" smtClean="0"/>
              <a:t>年</a:t>
            </a:r>
            <a:r>
              <a:rPr lang="en-US" altLang="zh-CN" smtClean="0"/>
              <a:t>8</a:t>
            </a:r>
            <a:r>
              <a:rPr lang="zh-CN" altLang="en-US" smtClean="0"/>
              <a:t>月：</a:t>
            </a:r>
          </a:p>
        </p:txBody>
      </p:sp>
      <p:pic>
        <p:nvPicPr>
          <p:cNvPr id="4" name="图片 3" descr="stevie-headsho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4689" y="1643064"/>
            <a:ext cx="2693987"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4"/>
          <p:cNvSpPr txBox="1">
            <a:spLocks noChangeArrowheads="1"/>
          </p:cNvSpPr>
          <p:nvPr/>
        </p:nvSpPr>
        <p:spPr bwMode="auto">
          <a:xfrm>
            <a:off x="7167563" y="4429126"/>
            <a:ext cx="2481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Stevie Clifton</a:t>
            </a:r>
            <a:endParaRPr lang="zh-CN" altLang="en-US" sz="2800" b="1"/>
          </a:p>
        </p:txBody>
      </p:sp>
      <p:sp>
        <p:nvSpPr>
          <p:cNvPr id="6" name="TextBox 5"/>
          <p:cNvSpPr txBox="1">
            <a:spLocks noChangeArrowheads="1"/>
          </p:cNvSpPr>
          <p:nvPr/>
        </p:nvSpPr>
        <p:spPr bwMode="auto">
          <a:xfrm>
            <a:off x="2166939" y="2714625"/>
            <a:ext cx="49291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hlinkClick r:id="rId4"/>
              </a:rPr>
              <a:t>Animoto</a:t>
            </a:r>
            <a:r>
              <a:rPr lang="zh-CN" altLang="en-US" sz="2800"/>
              <a:t>：</a:t>
            </a:r>
            <a:endParaRPr lang="en-US" altLang="zh-CN" sz="2800"/>
          </a:p>
          <a:p>
            <a:pPr eaLnBrk="1" hangingPunct="1"/>
            <a:r>
              <a:rPr lang="en-US" altLang="zh-CN" sz="2800"/>
              <a:t>        </a:t>
            </a:r>
            <a:r>
              <a:rPr lang="zh-CN" altLang="en-US" sz="2800"/>
              <a:t>通过网站，帮助客户处理</a:t>
            </a:r>
            <a:endParaRPr lang="en-US" altLang="zh-CN" sz="2800"/>
          </a:p>
          <a:p>
            <a:pPr eaLnBrk="1" hangingPunct="1"/>
            <a:r>
              <a:rPr lang="en-US" altLang="zh-CN" sz="2800"/>
              <a:t>        </a:t>
            </a:r>
            <a:r>
              <a:rPr lang="zh-CN" altLang="en-US" sz="2800"/>
              <a:t>个人照片和视频</a:t>
            </a:r>
          </a:p>
        </p:txBody>
      </p:sp>
      <p:sp>
        <p:nvSpPr>
          <p:cNvPr id="7" name="TextBox 6"/>
          <p:cNvSpPr txBox="1">
            <a:spLocks noChangeArrowheads="1"/>
          </p:cNvSpPr>
          <p:nvPr/>
        </p:nvSpPr>
        <p:spPr bwMode="auto">
          <a:xfrm>
            <a:off x="2309814" y="4714875"/>
            <a:ext cx="42941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2008</a:t>
            </a:r>
            <a:r>
              <a:rPr lang="zh-CN" altLang="en-US" sz="2800"/>
              <a:t>年</a:t>
            </a:r>
            <a:r>
              <a:rPr lang="en-US" altLang="zh-CN" sz="2800"/>
              <a:t>4</a:t>
            </a:r>
            <a:r>
              <a:rPr lang="zh-CN" altLang="en-US" sz="2800"/>
              <a:t>月之前：</a:t>
            </a:r>
            <a:endParaRPr lang="en-US" altLang="zh-CN" sz="2800"/>
          </a:p>
          <a:p>
            <a:pPr eaLnBrk="1" hangingPunct="1"/>
            <a:r>
              <a:rPr lang="en-US" altLang="zh-CN" sz="2800"/>
              <a:t>        </a:t>
            </a:r>
            <a:r>
              <a:rPr lang="zh-CN" altLang="en-US" sz="2800"/>
              <a:t>每天</a:t>
            </a:r>
            <a:r>
              <a:rPr lang="en-US" altLang="zh-CN" sz="2800"/>
              <a:t>5000</a:t>
            </a:r>
            <a:r>
              <a:rPr lang="zh-CN" altLang="en-US" sz="2800"/>
              <a:t>左右的客户</a:t>
            </a:r>
            <a:endParaRPr lang="en-US" altLang="zh-CN" sz="2800"/>
          </a:p>
          <a:p>
            <a:pPr eaLnBrk="1" hangingPunct="1"/>
            <a:r>
              <a:rPr lang="en-US" altLang="zh-CN" sz="2800"/>
              <a:t>        </a:t>
            </a:r>
            <a:r>
              <a:rPr lang="zh-CN" altLang="en-US" sz="2800"/>
              <a:t>办公室里几台服务器</a:t>
            </a:r>
            <a:endParaRPr lang="en-US" altLang="zh-CN" sz="2800"/>
          </a:p>
          <a:p>
            <a:pPr eaLnBrk="1" hangingPunct="1"/>
            <a:r>
              <a:rPr lang="en-US" altLang="zh-CN" sz="2800"/>
              <a:t>        </a:t>
            </a:r>
            <a:r>
              <a:rPr lang="zh-CN" altLang="en-US" sz="2800"/>
              <a:t>租用的公共网络</a:t>
            </a:r>
          </a:p>
        </p:txBody>
      </p:sp>
      <p:sp>
        <p:nvSpPr>
          <p:cNvPr id="8" name="椭圆形标注 7"/>
          <p:cNvSpPr/>
          <p:nvPr/>
        </p:nvSpPr>
        <p:spPr>
          <a:xfrm>
            <a:off x="7524750" y="4500564"/>
            <a:ext cx="2857500" cy="1500187"/>
          </a:xfrm>
          <a:prstGeom prst="wedgeEllipseCallout">
            <a:avLst>
              <a:gd name="adj1" fmla="val -31984"/>
              <a:gd name="adj2" fmla="val -8428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600" dirty="0"/>
              <a:t>Enjoy Life</a:t>
            </a:r>
            <a:r>
              <a:rPr lang="zh-CN" altLang="en-US" sz="36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算盘</a:t>
            </a:r>
          </a:p>
        </p:txBody>
      </p:sp>
      <p:pic>
        <p:nvPicPr>
          <p:cNvPr id="36867" name="内容占位符 3" descr="images11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24188" y="1571625"/>
            <a:ext cx="5929312" cy="3981450"/>
          </a:xfrm>
        </p:spPr>
      </p:pic>
      <p:sp>
        <p:nvSpPr>
          <p:cNvPr id="36868" name="TextBox 4"/>
          <p:cNvSpPr txBox="1">
            <a:spLocks noChangeArrowheads="1"/>
          </p:cNvSpPr>
          <p:nvPr/>
        </p:nvSpPr>
        <p:spPr bwMode="auto">
          <a:xfrm>
            <a:off x="3581400" y="5643564"/>
            <a:ext cx="480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t>较早的计算辅助设备</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巴贝奇差分机</a:t>
            </a:r>
          </a:p>
        </p:txBody>
      </p:sp>
      <p:pic>
        <p:nvPicPr>
          <p:cNvPr id="37891" name="图片 3" descr="12611994244F8b6Fb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1314" y="1643064"/>
            <a:ext cx="6072187"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Box 4"/>
          <p:cNvSpPr txBox="1">
            <a:spLocks noChangeArrowheads="1"/>
          </p:cNvSpPr>
          <p:nvPr/>
        </p:nvSpPr>
        <p:spPr bwMode="auto">
          <a:xfrm>
            <a:off x="2309813" y="5538788"/>
            <a:ext cx="7262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蒸汽动力机械装置，齿轮咬合、转动、平移表达运算</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t>Alan Turing</a:t>
            </a:r>
            <a:endParaRPr lang="zh-CN" altLang="en-US" smtClean="0"/>
          </a:p>
        </p:txBody>
      </p:sp>
      <p:pic>
        <p:nvPicPr>
          <p:cNvPr id="38915" name="内容占位符 3" descr="images22.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595563" y="1714501"/>
            <a:ext cx="2500312" cy="3122613"/>
          </a:xfrm>
        </p:spPr>
      </p:pic>
      <p:sp>
        <p:nvSpPr>
          <p:cNvPr id="38916" name="TextBox 4"/>
          <p:cNvSpPr txBox="1">
            <a:spLocks noChangeArrowheads="1"/>
          </p:cNvSpPr>
          <p:nvPr/>
        </p:nvSpPr>
        <p:spPr bwMode="auto">
          <a:xfrm>
            <a:off x="1824038" y="5143500"/>
            <a:ext cx="88439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24</a:t>
            </a:r>
            <a:r>
              <a:rPr lang="zh-CN" altLang="en-US" sz="2800"/>
              <a:t>岁提出图灵机模型：阐明现代计算机原理的开山作品</a:t>
            </a:r>
            <a:endParaRPr lang="en-US" altLang="zh-CN" sz="2800"/>
          </a:p>
          <a:p>
            <a:pPr eaLnBrk="1" hangingPunct="1"/>
            <a:r>
              <a:rPr lang="en-US" altLang="zh-CN" sz="2800"/>
              <a:t>42</a:t>
            </a:r>
            <a:r>
              <a:rPr lang="zh-CN" altLang="en-US" sz="2800"/>
              <a:t>岁离开人世</a:t>
            </a:r>
          </a:p>
        </p:txBody>
      </p:sp>
      <p:pic>
        <p:nvPicPr>
          <p:cNvPr id="38917" name="图片 5" descr="untitled.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2214564"/>
            <a:ext cx="4948238"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t>John von Neumann</a:t>
            </a:r>
            <a:r>
              <a:rPr lang="zh-CN" altLang="en-US" smtClean="0"/>
              <a:t>，</a:t>
            </a:r>
            <a:r>
              <a:rPr lang="en-US" altLang="zh-CN" smtClean="0"/>
              <a:t>EDVAC</a:t>
            </a:r>
            <a:endParaRPr lang="zh-CN" altLang="en-US" smtClean="0"/>
          </a:p>
        </p:txBody>
      </p:sp>
      <p:pic>
        <p:nvPicPr>
          <p:cNvPr id="39939" name="内容占位符 3" descr="imagesCAZNC9PD.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452814" y="1620838"/>
            <a:ext cx="5000625" cy="3236912"/>
          </a:xfrm>
        </p:spPr>
      </p:pic>
      <p:sp>
        <p:nvSpPr>
          <p:cNvPr id="39940" name="TextBox 4"/>
          <p:cNvSpPr txBox="1">
            <a:spLocks noChangeArrowheads="1"/>
          </p:cNvSpPr>
          <p:nvPr/>
        </p:nvSpPr>
        <p:spPr bwMode="auto">
          <a:xfrm>
            <a:off x="2381250" y="5214938"/>
            <a:ext cx="7570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冯诺依曼体系结构：存储程序，顺序执行</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IBM</a:t>
            </a:r>
            <a:r>
              <a:rPr lang="zh-CN" altLang="en-US" smtClean="0"/>
              <a:t>，深蓝</a:t>
            </a:r>
          </a:p>
        </p:txBody>
      </p:sp>
      <p:pic>
        <p:nvPicPr>
          <p:cNvPr id="40963" name="内容占位符 3" descr="imagesCA7BYTL0.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024064" y="2143126"/>
            <a:ext cx="2619375" cy="1743075"/>
          </a:xfrm>
        </p:spPr>
      </p:pic>
      <p:pic>
        <p:nvPicPr>
          <p:cNvPr id="40964" name="图片 4" descr="imagesCAUIAC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1939" y="1928813"/>
            <a:ext cx="15144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5"/>
          <p:cNvSpPr txBox="1">
            <a:spLocks noChangeArrowheads="1"/>
          </p:cNvSpPr>
          <p:nvPr/>
        </p:nvSpPr>
        <p:spPr bwMode="auto">
          <a:xfrm>
            <a:off x="5738813" y="2500313"/>
            <a:ext cx="1211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a:t>VS</a:t>
            </a:r>
            <a:endParaRPr lang="zh-CN" altLang="en-US" sz="6000"/>
          </a:p>
        </p:txBody>
      </p:sp>
      <p:sp>
        <p:nvSpPr>
          <p:cNvPr id="40966" name="TextBox 6"/>
          <p:cNvSpPr txBox="1">
            <a:spLocks noChangeArrowheads="1"/>
          </p:cNvSpPr>
          <p:nvPr/>
        </p:nvSpPr>
        <p:spPr bwMode="auto">
          <a:xfrm>
            <a:off x="5381625" y="3357564"/>
            <a:ext cx="2039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t>2.5 : 3.5</a:t>
            </a:r>
            <a:endParaRPr lang="zh-CN" altLang="en-US" sz="4000"/>
          </a:p>
        </p:txBody>
      </p:sp>
      <p:sp>
        <p:nvSpPr>
          <p:cNvPr id="40967" name="TextBox 7"/>
          <p:cNvSpPr txBox="1">
            <a:spLocks noChangeArrowheads="1"/>
          </p:cNvSpPr>
          <p:nvPr/>
        </p:nvSpPr>
        <p:spPr bwMode="auto">
          <a:xfrm>
            <a:off x="3309938" y="4714875"/>
            <a:ext cx="5954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You can Beat me in one move!</a:t>
            </a:r>
            <a:endParaRPr lang="zh-CN" altLang="en-US" sz="32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IBM PC</a:t>
            </a:r>
            <a:endParaRPr lang="zh-CN"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net-rob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814" y="2905126"/>
            <a:ext cx="632618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标题 1"/>
          <p:cNvSpPr>
            <a:spLocks noGrp="1"/>
          </p:cNvSpPr>
          <p:nvPr>
            <p:ph type="title"/>
          </p:nvPr>
        </p:nvSpPr>
        <p:spPr/>
        <p:txBody>
          <a:bodyPr/>
          <a:lstStyle/>
          <a:p>
            <a:r>
              <a:rPr lang="en-US" altLang="zh-CN" smtClean="0"/>
              <a:t>Internet</a:t>
            </a:r>
            <a:endParaRPr lang="zh-CN" altLang="en-US" smtClean="0"/>
          </a:p>
        </p:txBody>
      </p:sp>
      <p:pic>
        <p:nvPicPr>
          <p:cNvPr id="43012" name="内容占位符 4" descr="untitled111.bmp"/>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1524000" y="1428751"/>
            <a:ext cx="3227388" cy="2428875"/>
          </a:xfrm>
        </p:spPr>
      </p:pic>
      <p:sp>
        <p:nvSpPr>
          <p:cNvPr id="43013" name="TextBox 5"/>
          <p:cNvSpPr txBox="1">
            <a:spLocks noChangeArrowheads="1"/>
          </p:cNvSpPr>
          <p:nvPr/>
        </p:nvSpPr>
        <p:spPr bwMode="auto">
          <a:xfrm>
            <a:off x="5095875" y="1714501"/>
            <a:ext cx="4935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1989</a:t>
            </a:r>
            <a:r>
              <a:rPr lang="zh-CN" altLang="en-US" sz="2800"/>
              <a:t>年：人类历史的发展拐点</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拐点何在？</a:t>
            </a:r>
          </a:p>
        </p:txBody>
      </p:sp>
      <p:sp>
        <p:nvSpPr>
          <p:cNvPr id="44035" name="内容占位符 2"/>
          <p:cNvSpPr>
            <a:spLocks noGrp="1"/>
          </p:cNvSpPr>
          <p:nvPr>
            <p:ph idx="1"/>
          </p:nvPr>
        </p:nvSpPr>
        <p:spPr/>
        <p:txBody>
          <a:bodyPr/>
          <a:lstStyle/>
          <a:p>
            <a:r>
              <a:rPr lang="en-US" altLang="zh-CN" smtClean="0"/>
              <a:t>2010</a:t>
            </a:r>
            <a:r>
              <a:rPr lang="zh-CN" altLang="en-US" smtClean="0"/>
              <a:t>年网络调查数据：</a:t>
            </a:r>
            <a:endParaRPr lang="en-US" altLang="zh-CN" smtClean="0"/>
          </a:p>
          <a:p>
            <a:pPr lvl="1"/>
            <a:r>
              <a:rPr lang="zh-CN" altLang="en-US" smtClean="0"/>
              <a:t>超过</a:t>
            </a:r>
            <a:r>
              <a:rPr lang="en-US" altLang="zh-CN" smtClean="0"/>
              <a:t>20</a:t>
            </a:r>
            <a:r>
              <a:rPr lang="zh-CN" altLang="en-US" smtClean="0"/>
              <a:t>亿的网民</a:t>
            </a:r>
            <a:endParaRPr lang="en-US" altLang="zh-CN" smtClean="0"/>
          </a:p>
          <a:p>
            <a:pPr lvl="1"/>
            <a:r>
              <a:rPr lang="zh-CN" altLang="en-US" smtClean="0"/>
              <a:t>每天</a:t>
            </a:r>
            <a:r>
              <a:rPr lang="en-US" altLang="zh-CN" smtClean="0"/>
              <a:t>290</a:t>
            </a:r>
            <a:r>
              <a:rPr lang="zh-CN" altLang="en-US" smtClean="0"/>
              <a:t>亿封有价值的</a:t>
            </a:r>
            <a:r>
              <a:rPr lang="en-US" altLang="zh-CN" smtClean="0"/>
              <a:t>email</a:t>
            </a:r>
          </a:p>
          <a:p>
            <a:pPr lvl="1"/>
            <a:r>
              <a:rPr lang="en-US" altLang="zh-CN" smtClean="0"/>
              <a:t>2.55</a:t>
            </a:r>
            <a:r>
              <a:rPr lang="zh-CN" altLang="en-US" smtClean="0"/>
              <a:t>亿个网站</a:t>
            </a:r>
            <a:endParaRPr lang="en-US" altLang="zh-CN" smtClean="0"/>
          </a:p>
          <a:p>
            <a:pPr lvl="1"/>
            <a:r>
              <a:rPr lang="en-US" altLang="zh-CN" smtClean="0"/>
              <a:t>Facebook</a:t>
            </a:r>
            <a:r>
              <a:rPr lang="zh-CN" altLang="en-US" smtClean="0"/>
              <a:t>用户：</a:t>
            </a:r>
            <a:r>
              <a:rPr lang="en-US" altLang="zh-CN" smtClean="0"/>
              <a:t>6</a:t>
            </a:r>
            <a:r>
              <a:rPr lang="zh-CN" altLang="en-US" smtClean="0"/>
              <a:t>亿</a:t>
            </a:r>
            <a:endParaRPr lang="en-US" altLang="zh-CN" smtClean="0"/>
          </a:p>
          <a:p>
            <a:pPr lvl="1"/>
            <a:r>
              <a:rPr lang="en-US" altLang="zh-CN" smtClean="0"/>
              <a:t>Twitter</a:t>
            </a:r>
            <a:r>
              <a:rPr lang="zh-CN" altLang="en-US" smtClean="0"/>
              <a:t>发送</a:t>
            </a:r>
            <a:r>
              <a:rPr lang="en-US" altLang="zh-CN" smtClean="0"/>
              <a:t>250</a:t>
            </a:r>
            <a:r>
              <a:rPr lang="zh-CN" altLang="en-US" smtClean="0"/>
              <a:t>亿条短信</a:t>
            </a:r>
            <a:endParaRPr lang="en-US" altLang="zh-CN" smtClean="0"/>
          </a:p>
          <a:p>
            <a:pPr lvl="1"/>
            <a:r>
              <a:rPr lang="en-US" altLang="zh-CN" smtClean="0"/>
              <a:t>Flickr</a:t>
            </a:r>
            <a:r>
              <a:rPr lang="zh-CN" altLang="en-US" smtClean="0"/>
              <a:t>托管的图片：</a:t>
            </a:r>
            <a:r>
              <a:rPr lang="en-US" altLang="zh-CN" smtClean="0"/>
              <a:t>50</a:t>
            </a:r>
            <a:r>
              <a:rPr lang="zh-CN" altLang="en-US" smtClean="0"/>
              <a:t>亿张</a:t>
            </a:r>
          </a:p>
        </p:txBody>
      </p:sp>
      <p:sp>
        <p:nvSpPr>
          <p:cNvPr id="4" name="TextBox 3"/>
          <p:cNvSpPr txBox="1">
            <a:spLocks noChangeArrowheads="1"/>
          </p:cNvSpPr>
          <p:nvPr/>
        </p:nvSpPr>
        <p:spPr bwMode="auto">
          <a:xfrm>
            <a:off x="1666875" y="5715001"/>
            <a:ext cx="8885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FF0000"/>
                </a:solidFill>
              </a:rPr>
              <a:t>互联网时代人类产生的信息超过了过去</a:t>
            </a:r>
            <a:r>
              <a:rPr lang="en-US" altLang="zh-CN" sz="2800">
                <a:solidFill>
                  <a:srgbClr val="FF0000"/>
                </a:solidFill>
              </a:rPr>
              <a:t>5000</a:t>
            </a:r>
            <a:r>
              <a:rPr lang="zh-CN" altLang="en-US" sz="2800">
                <a:solidFill>
                  <a:srgbClr val="FF0000"/>
                </a:solidFill>
              </a:rPr>
              <a:t>年信息总和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巨大的挑战！</a:t>
            </a:r>
          </a:p>
        </p:txBody>
      </p:sp>
      <p:sp>
        <p:nvSpPr>
          <p:cNvPr id="45059" name="内容占位符 2"/>
          <p:cNvSpPr>
            <a:spLocks noGrp="1"/>
          </p:cNvSpPr>
          <p:nvPr>
            <p:ph idx="1"/>
          </p:nvPr>
        </p:nvSpPr>
        <p:spPr/>
        <p:txBody>
          <a:bodyPr/>
          <a:lstStyle/>
          <a:p>
            <a:r>
              <a:rPr lang="zh-CN" altLang="en-US" smtClean="0"/>
              <a:t>如何从信息海洋中得到想得到的信息？</a:t>
            </a:r>
          </a:p>
        </p:txBody>
      </p:sp>
      <p:sp>
        <p:nvSpPr>
          <p:cNvPr id="4" name="TextBox 3"/>
          <p:cNvSpPr txBox="1">
            <a:spLocks noChangeArrowheads="1"/>
          </p:cNvSpPr>
          <p:nvPr/>
        </p:nvSpPr>
        <p:spPr bwMode="auto">
          <a:xfrm>
            <a:off x="3810000" y="3286126"/>
            <a:ext cx="42878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solidFill>
                  <a:srgbClr val="FF0000"/>
                </a:solidFill>
              </a:rPr>
              <a:t>搜索时代的到来！</a:t>
            </a:r>
            <a:endParaRPr lang="en-US" altLang="zh-CN" sz="4000">
              <a:solidFill>
                <a:srgbClr val="FF0000"/>
              </a:solidFill>
            </a:endParaRPr>
          </a:p>
          <a:p>
            <a:pPr eaLnBrk="1" hangingPunct="1"/>
            <a:r>
              <a:rPr lang="zh-CN" altLang="en-US" sz="4000">
                <a:solidFill>
                  <a:srgbClr val="FF0000"/>
                </a:solidFill>
              </a:rPr>
              <a:t>云时代的到来！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传奇：</a:t>
            </a:r>
            <a:r>
              <a:rPr lang="en-US" altLang="zh-CN" smtClean="0"/>
              <a:t>Google</a:t>
            </a:r>
            <a:endParaRPr lang="zh-CN" altLang="en-US" smtClean="0"/>
          </a:p>
        </p:txBody>
      </p:sp>
      <p:sp>
        <p:nvSpPr>
          <p:cNvPr id="46083" name="内容占位符 2"/>
          <p:cNvSpPr>
            <a:spLocks noGrp="1"/>
          </p:cNvSpPr>
          <p:nvPr>
            <p:ph idx="1"/>
          </p:nvPr>
        </p:nvSpPr>
        <p:spPr/>
        <p:txBody>
          <a:bodyPr/>
          <a:lstStyle/>
          <a:p>
            <a:r>
              <a:rPr lang="zh-CN" altLang="en-US" smtClean="0"/>
              <a:t>创业：</a:t>
            </a:r>
            <a:r>
              <a:rPr lang="en-US" altLang="zh-CN" smtClean="0">
                <a:hlinkClick r:id="rId3"/>
              </a:rPr>
              <a:t>Backrub</a:t>
            </a:r>
            <a:endParaRPr lang="zh-CN" altLang="en-US" smtClean="0"/>
          </a:p>
        </p:txBody>
      </p:sp>
      <p:pic>
        <p:nvPicPr>
          <p:cNvPr id="46084" name="图片 3" descr="images3.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10375" y="4143376"/>
            <a:ext cx="22860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图片 4" descr="imagesCAMGZ8CS.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143375"/>
            <a:ext cx="306705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图片 5" descr="imagesCAXBYYC0.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10376" y="4071939"/>
            <a:ext cx="2500313"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图片 6" descr="imagesCAZ4103P.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24375" y="2143125"/>
            <a:ext cx="2928938"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Box 7"/>
          <p:cNvSpPr txBox="1">
            <a:spLocks noChangeArrowheads="1"/>
          </p:cNvSpPr>
          <p:nvPr/>
        </p:nvSpPr>
        <p:spPr bwMode="auto">
          <a:xfrm>
            <a:off x="2809875" y="6072188"/>
            <a:ext cx="63642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依据反向链接来评估网站的重要性</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天有不测风云</a:t>
            </a:r>
          </a:p>
        </p:txBody>
      </p:sp>
      <p:sp>
        <p:nvSpPr>
          <p:cNvPr id="17411" name="内容占位符 2"/>
          <p:cNvSpPr>
            <a:spLocks noGrp="1"/>
          </p:cNvSpPr>
          <p:nvPr>
            <p:ph idx="1"/>
          </p:nvPr>
        </p:nvSpPr>
        <p:spPr/>
        <p:txBody>
          <a:bodyPr/>
          <a:lstStyle/>
          <a:p>
            <a:r>
              <a:rPr lang="en-US" altLang="zh-CN" smtClean="0"/>
              <a:t>2008</a:t>
            </a:r>
            <a:r>
              <a:rPr lang="zh-CN" altLang="en-US" smtClean="0"/>
              <a:t>年：</a:t>
            </a:r>
          </a:p>
        </p:txBody>
      </p:sp>
      <p:pic>
        <p:nvPicPr>
          <p:cNvPr id="17412" name="图片 3" descr="imag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86000"/>
            <a:ext cx="25717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形标注 4"/>
          <p:cNvSpPr/>
          <p:nvPr/>
        </p:nvSpPr>
        <p:spPr>
          <a:xfrm>
            <a:off x="5453063" y="2643188"/>
            <a:ext cx="4500562" cy="857250"/>
          </a:xfrm>
          <a:prstGeom prst="wedgeEllipseCallout">
            <a:avLst>
              <a:gd name="adj1" fmla="val -66236"/>
              <a:gd name="adj2" fmla="val 2984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小伙子，做得不错，推荐你一下！</a:t>
            </a:r>
          </a:p>
        </p:txBody>
      </p:sp>
      <p:sp>
        <p:nvSpPr>
          <p:cNvPr id="17414" name="TextBox 5"/>
          <p:cNvSpPr txBox="1">
            <a:spLocks noChangeArrowheads="1"/>
          </p:cNvSpPr>
          <p:nvPr/>
        </p:nvSpPr>
        <p:spPr bwMode="auto">
          <a:xfrm>
            <a:off x="2809876" y="4572001"/>
            <a:ext cx="66786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rPr>
              <a:t>三天内，</a:t>
            </a:r>
            <a:r>
              <a:rPr lang="en-US" altLang="zh-CN" sz="3200" b="1">
                <a:solidFill>
                  <a:srgbClr val="FF0000"/>
                </a:solidFill>
              </a:rPr>
              <a:t>75</a:t>
            </a:r>
            <a:r>
              <a:rPr lang="zh-CN" altLang="en-US" sz="3200" b="1">
                <a:solidFill>
                  <a:srgbClr val="FF0000"/>
                </a:solidFill>
              </a:rPr>
              <a:t>万人注册</a:t>
            </a:r>
            <a:r>
              <a:rPr lang="en-US" altLang="zh-CN" sz="3200" b="1">
                <a:solidFill>
                  <a:srgbClr val="FF0000"/>
                </a:solidFill>
              </a:rPr>
              <a:t>Animoto</a:t>
            </a:r>
            <a:r>
              <a:rPr lang="zh-CN" altLang="en-US" sz="3200" b="1">
                <a:solidFill>
                  <a:srgbClr val="FF0000"/>
                </a:solidFill>
              </a:rPr>
              <a:t>！</a:t>
            </a:r>
            <a:endParaRPr lang="en-US" altLang="zh-CN" sz="3200" b="1">
              <a:solidFill>
                <a:srgbClr val="FF0000"/>
              </a:solidFill>
            </a:endParaRPr>
          </a:p>
          <a:p>
            <a:pPr eaLnBrk="1" hangingPunct="1"/>
            <a:r>
              <a:rPr lang="zh-CN" altLang="en-US" sz="3200" b="1">
                <a:solidFill>
                  <a:srgbClr val="FF0000"/>
                </a:solidFill>
              </a:rPr>
              <a:t>每个小时，</a:t>
            </a:r>
            <a:r>
              <a:rPr lang="en-US" altLang="zh-CN" sz="3200" b="1">
                <a:solidFill>
                  <a:srgbClr val="FF0000"/>
                </a:solidFill>
              </a:rPr>
              <a:t>12000</a:t>
            </a:r>
            <a:r>
              <a:rPr lang="zh-CN" altLang="en-US" sz="3200" b="1">
                <a:solidFill>
                  <a:srgbClr val="FF0000"/>
                </a:solidFill>
              </a:rPr>
              <a:t>人使用提供的服务</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传奇：</a:t>
            </a:r>
            <a:r>
              <a:rPr lang="en-US" altLang="zh-CN" smtClean="0"/>
              <a:t>Google</a:t>
            </a:r>
            <a:endParaRPr lang="zh-CN" altLang="en-US" smtClean="0"/>
          </a:p>
        </p:txBody>
      </p:sp>
      <p:sp>
        <p:nvSpPr>
          <p:cNvPr id="47107" name="内容占位符 2"/>
          <p:cNvSpPr>
            <a:spLocks noGrp="1"/>
          </p:cNvSpPr>
          <p:nvPr>
            <p:ph idx="1"/>
          </p:nvPr>
        </p:nvSpPr>
        <p:spPr/>
        <p:txBody>
          <a:bodyPr/>
          <a:lstStyle/>
          <a:p>
            <a:r>
              <a:rPr lang="zh-CN" altLang="en-US" smtClean="0"/>
              <a:t>艰难造就成功：</a:t>
            </a:r>
          </a:p>
        </p:txBody>
      </p:sp>
      <p:pic>
        <p:nvPicPr>
          <p:cNvPr id="4" name="图片 3" descr="untitled1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1314" y="2357439"/>
            <a:ext cx="4941887"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2300_4.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2857501"/>
            <a:ext cx="4762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descr="00493601804521304.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52688" y="3500438"/>
            <a:ext cx="47625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imagesCAHEFHPO.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24439" y="2071689"/>
            <a:ext cx="4429125" cy="452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952625" y="0"/>
            <a:ext cx="8229600" cy="1143000"/>
          </a:xfrm>
        </p:spPr>
        <p:txBody>
          <a:bodyPr/>
          <a:lstStyle/>
          <a:p>
            <a:r>
              <a:rPr lang="zh-CN" altLang="en-US" smtClean="0"/>
              <a:t>传奇：</a:t>
            </a:r>
            <a:r>
              <a:rPr lang="en-US" altLang="zh-CN" smtClean="0"/>
              <a:t>Google</a:t>
            </a:r>
            <a:endParaRPr lang="zh-CN" altLang="en-US" smtClean="0"/>
          </a:p>
        </p:txBody>
      </p:sp>
      <p:sp>
        <p:nvSpPr>
          <p:cNvPr id="38915" name="内容占位符 2"/>
          <p:cNvSpPr>
            <a:spLocks noGrp="1"/>
          </p:cNvSpPr>
          <p:nvPr>
            <p:ph idx="1"/>
          </p:nvPr>
        </p:nvSpPr>
        <p:spPr>
          <a:xfrm>
            <a:off x="1981200" y="1700213"/>
            <a:ext cx="8229600" cy="4800600"/>
          </a:xfrm>
        </p:spPr>
        <p:txBody>
          <a:bodyPr/>
          <a:lstStyle/>
          <a:p>
            <a:r>
              <a:rPr lang="zh-CN" altLang="en-US" sz="3600"/>
              <a:t>艰难造就的成功：</a:t>
            </a:r>
            <a:endParaRPr lang="en-US" altLang="zh-CN" sz="3600"/>
          </a:p>
          <a:p>
            <a:pPr lvl="1"/>
            <a:r>
              <a:rPr lang="zh-CN" altLang="en-US" sz="3200"/>
              <a:t>先进的系统架构技术</a:t>
            </a:r>
            <a:endParaRPr lang="en-US" altLang="zh-CN" sz="3200"/>
          </a:p>
          <a:p>
            <a:pPr lvl="2"/>
            <a:r>
              <a:rPr lang="zh-CN" altLang="en-US" sz="2800"/>
              <a:t>没钱，买旧的、淘汰的，</a:t>
            </a:r>
            <a:r>
              <a:rPr lang="en-US" altLang="zh-CN" sz="2800"/>
              <a:t>DIY</a:t>
            </a:r>
            <a:r>
              <a:rPr lang="zh-CN" altLang="en-US" sz="2800"/>
              <a:t>！</a:t>
            </a:r>
            <a:endParaRPr lang="en-US" altLang="zh-CN" sz="2800"/>
          </a:p>
          <a:p>
            <a:pPr lvl="1"/>
            <a:r>
              <a:rPr lang="zh-CN" altLang="en-US" sz="3200"/>
              <a:t>先进的容错和优化技术</a:t>
            </a:r>
            <a:endParaRPr lang="en-US" altLang="zh-CN" sz="3200"/>
          </a:p>
          <a:p>
            <a:pPr lvl="2"/>
            <a:r>
              <a:rPr lang="zh-CN" altLang="en-US" sz="2800"/>
              <a:t>旧机器很容易坏</a:t>
            </a:r>
            <a:endParaRPr lang="en-US" altLang="zh-CN" sz="2800"/>
          </a:p>
          <a:p>
            <a:pPr lvl="1"/>
            <a:r>
              <a:rPr lang="zh-CN" altLang="en-US" sz="3200"/>
              <a:t>强有力的并行和调度算法</a:t>
            </a:r>
            <a:endParaRPr lang="en-US" altLang="zh-CN" sz="3200"/>
          </a:p>
          <a:p>
            <a:pPr lvl="2"/>
            <a:r>
              <a:rPr lang="zh-CN" altLang="en-US" sz="2800"/>
              <a:t>经常在不同机器之间做负载均衡和计算调度</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4"/>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搜索引擎</a:t>
            </a:r>
          </a:p>
        </p:txBody>
      </p:sp>
      <p:sp>
        <p:nvSpPr>
          <p:cNvPr id="44035" name="内容占位符 2"/>
          <p:cNvSpPr>
            <a:spLocks noGrp="1"/>
          </p:cNvSpPr>
          <p:nvPr>
            <p:ph idx="1"/>
          </p:nvPr>
        </p:nvSpPr>
        <p:spPr/>
        <p:txBody>
          <a:bodyPr/>
          <a:lstStyle/>
          <a:p>
            <a:r>
              <a:rPr lang="zh-CN" altLang="en-US" smtClean="0"/>
              <a:t>搜索引擎的基本工作原理：</a:t>
            </a:r>
            <a:endParaRPr lang="en-US" altLang="zh-CN" smtClean="0"/>
          </a:p>
          <a:p>
            <a:pPr lvl="1"/>
            <a:r>
              <a:rPr lang="zh-CN" altLang="en-US" smtClean="0"/>
              <a:t>维护庞大的网页库</a:t>
            </a:r>
            <a:endParaRPr lang="en-US" altLang="zh-CN" smtClean="0"/>
          </a:p>
          <a:p>
            <a:pPr lvl="2"/>
            <a:r>
              <a:rPr lang="zh-CN" altLang="en-US" smtClean="0"/>
              <a:t>定期（文献披露</a:t>
            </a:r>
            <a:r>
              <a:rPr lang="en-US" altLang="zh-CN" smtClean="0"/>
              <a:t>Google</a:t>
            </a:r>
            <a:r>
              <a:rPr lang="zh-CN" altLang="en-US" smtClean="0"/>
              <a:t>是</a:t>
            </a:r>
            <a:r>
              <a:rPr lang="en-US" altLang="zh-CN" smtClean="0"/>
              <a:t>28</a:t>
            </a:r>
            <a:r>
              <a:rPr lang="zh-CN" altLang="en-US" smtClean="0"/>
              <a:t>天）“扒”网页</a:t>
            </a:r>
            <a:endParaRPr lang="en-US" altLang="zh-CN" smtClean="0"/>
          </a:p>
          <a:p>
            <a:pPr lvl="2"/>
            <a:r>
              <a:rPr lang="zh-CN" altLang="en-US" smtClean="0"/>
              <a:t>存储网页信息</a:t>
            </a:r>
            <a:endParaRPr lang="en-US" altLang="zh-CN" smtClean="0"/>
          </a:p>
          <a:p>
            <a:pPr lvl="1"/>
            <a:r>
              <a:rPr lang="zh-CN" altLang="en-US" smtClean="0"/>
              <a:t>提供界面接受用户查询信息</a:t>
            </a:r>
            <a:endParaRPr lang="en-US" altLang="zh-CN" smtClean="0"/>
          </a:p>
          <a:p>
            <a:pPr lvl="2"/>
            <a:r>
              <a:rPr lang="zh-CN" altLang="en-US" smtClean="0"/>
              <a:t>通常是浏览器页面</a:t>
            </a:r>
            <a:endParaRPr lang="en-US" altLang="zh-CN" smtClean="0"/>
          </a:p>
          <a:p>
            <a:pPr lvl="2"/>
            <a:r>
              <a:rPr lang="zh-CN" altLang="en-US" smtClean="0"/>
              <a:t>通常是字符串关键词</a:t>
            </a:r>
            <a:endParaRPr lang="en-US" altLang="zh-CN" smtClean="0"/>
          </a:p>
          <a:p>
            <a:pPr lvl="1"/>
            <a:r>
              <a:rPr lang="zh-CN" altLang="en-US" smtClean="0"/>
              <a:t>在网页库中进行关键词或者语义匹配</a:t>
            </a:r>
            <a:endParaRPr lang="en-US" altLang="zh-CN" smtClean="0"/>
          </a:p>
          <a:p>
            <a:pPr lvl="2"/>
            <a:r>
              <a:rPr lang="zh-CN" altLang="en-US" smtClean="0"/>
              <a:t>海量（大）数据库中得到海量（小）相关网页</a:t>
            </a:r>
            <a:endParaRPr lang="en-US" altLang="zh-CN" smtClean="0"/>
          </a:p>
          <a:p>
            <a:pPr lvl="1"/>
            <a:r>
              <a:rPr lang="zh-CN" altLang="en-US" smtClean="0"/>
              <a:t>安排某种算法将相关网页排序、显示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搜索引擎</a:t>
            </a:r>
          </a:p>
        </p:txBody>
      </p:sp>
      <p:sp>
        <p:nvSpPr>
          <p:cNvPr id="50179" name="内容占位符 2"/>
          <p:cNvSpPr>
            <a:spLocks noGrp="1"/>
          </p:cNvSpPr>
          <p:nvPr>
            <p:ph idx="1"/>
          </p:nvPr>
        </p:nvSpPr>
        <p:spPr/>
        <p:txBody>
          <a:bodyPr/>
          <a:lstStyle/>
          <a:p>
            <a:r>
              <a:rPr lang="zh-CN" altLang="en-US" smtClean="0"/>
              <a:t>如何处理海量数据？</a:t>
            </a:r>
            <a:endParaRPr lang="en-US" altLang="zh-CN" smtClean="0"/>
          </a:p>
          <a:p>
            <a:endParaRPr lang="en-US" altLang="zh-CN" smtClean="0"/>
          </a:p>
          <a:p>
            <a:endParaRPr lang="en-US" altLang="zh-CN" smtClean="0"/>
          </a:p>
          <a:p>
            <a:r>
              <a:rPr lang="zh-CN" altLang="en-US" smtClean="0"/>
              <a:t>如何进行优先推荐排序？</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mtClean="0"/>
              <a:t>PageRanking</a:t>
            </a:r>
            <a:endParaRPr lang="zh-CN" altLang="en-US" smtClean="0"/>
          </a:p>
        </p:txBody>
      </p:sp>
      <p:sp>
        <p:nvSpPr>
          <p:cNvPr id="46083" name="内容占位符 2"/>
          <p:cNvSpPr>
            <a:spLocks noGrp="1"/>
          </p:cNvSpPr>
          <p:nvPr>
            <p:ph idx="1"/>
          </p:nvPr>
        </p:nvSpPr>
        <p:spPr/>
        <p:txBody>
          <a:bodyPr/>
          <a:lstStyle/>
          <a:p>
            <a:r>
              <a:rPr lang="zh-CN" altLang="en-US" smtClean="0"/>
              <a:t>网页内容是否精彩？正确？</a:t>
            </a:r>
            <a:endParaRPr lang="en-US" altLang="zh-CN" smtClean="0"/>
          </a:p>
          <a:p>
            <a:r>
              <a:rPr lang="zh-CN" altLang="en-US" smtClean="0"/>
              <a:t>网页内容是否正好是我要的东西？</a:t>
            </a:r>
            <a:endParaRPr lang="en-US" altLang="zh-CN" smtClean="0"/>
          </a:p>
          <a:p>
            <a:r>
              <a:rPr lang="zh-CN" altLang="en-US" smtClean="0"/>
              <a:t>人们对网页的兴趣和关注度？</a:t>
            </a:r>
            <a:endParaRPr lang="en-US" altLang="zh-CN" smtClean="0"/>
          </a:p>
        </p:txBody>
      </p:sp>
      <p:sp>
        <p:nvSpPr>
          <p:cNvPr id="46084" name="TextBox 3"/>
          <p:cNvSpPr txBox="1">
            <a:spLocks noChangeArrowheads="1"/>
          </p:cNvSpPr>
          <p:nvPr/>
        </p:nvSpPr>
        <p:spPr bwMode="auto">
          <a:xfrm>
            <a:off x="1493838" y="4152901"/>
            <a:ext cx="91741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i="1">
                <a:solidFill>
                  <a:srgbClr val="FF0000"/>
                </a:solidFill>
              </a:rPr>
              <a:t>A page has high rank </a:t>
            </a:r>
          </a:p>
          <a:p>
            <a:pPr algn="ctr" eaLnBrk="1" hangingPunct="1"/>
            <a:r>
              <a:rPr lang="en-US" altLang="zh-CN" sz="3200" b="1" i="1">
                <a:solidFill>
                  <a:srgbClr val="FF0000"/>
                </a:solidFill>
              </a:rPr>
              <a:t>if the sum of the ranks of its backlinks is high.</a:t>
            </a:r>
            <a:endParaRPr lang="zh-CN" altLang="en-US" sz="3200" b="1" i="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8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mtClean="0"/>
              <a:t>Web</a:t>
            </a:r>
            <a:r>
              <a:rPr lang="zh-CN" altLang="en-US" smtClean="0"/>
              <a:t>页面的链结构</a:t>
            </a:r>
          </a:p>
        </p:txBody>
      </p:sp>
      <p:grpSp>
        <p:nvGrpSpPr>
          <p:cNvPr id="52227" name="组合 20"/>
          <p:cNvGrpSpPr>
            <a:grpSpLocks/>
          </p:cNvGrpSpPr>
          <p:nvPr/>
        </p:nvGrpSpPr>
        <p:grpSpPr bwMode="auto">
          <a:xfrm>
            <a:off x="6311900" y="1557339"/>
            <a:ext cx="4032250" cy="4319587"/>
            <a:chOff x="2771800" y="1772816"/>
            <a:chExt cx="4032448" cy="4320480"/>
          </a:xfrm>
        </p:grpSpPr>
        <p:grpSp>
          <p:nvGrpSpPr>
            <p:cNvPr id="3" name="组合 7"/>
            <p:cNvGrpSpPr/>
            <p:nvPr/>
          </p:nvGrpSpPr>
          <p:grpSpPr>
            <a:xfrm>
              <a:off x="2771800" y="1772816"/>
              <a:ext cx="1080120" cy="1872208"/>
              <a:chOff x="2771800" y="1772816"/>
              <a:chExt cx="1080120" cy="1872208"/>
            </a:xfrm>
            <a:scene3d>
              <a:camera prst="orthographicFront">
                <a:rot lat="0" lon="0" rev="0"/>
              </a:camera>
              <a:lightRig rig="balanced" dir="t">
                <a:rot lat="0" lon="0" rev="8700000"/>
              </a:lightRig>
            </a:scene3d>
          </p:grpSpPr>
          <p:sp>
            <p:nvSpPr>
              <p:cNvPr id="5" name="矩形 4"/>
              <p:cNvSpPr/>
              <p:nvPr/>
            </p:nvSpPr>
            <p:spPr>
              <a:xfrm>
                <a:off x="2771800" y="1772816"/>
                <a:ext cx="1080120" cy="1872208"/>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solidFill>
                    <a:schemeClr val="bg2"/>
                  </a:solidFill>
                </a:endParaRPr>
              </a:p>
            </p:txBody>
          </p:sp>
          <p:sp>
            <p:nvSpPr>
              <p:cNvPr id="7" name="TextBox 6"/>
              <p:cNvSpPr txBox="1"/>
              <p:nvPr/>
            </p:nvSpPr>
            <p:spPr>
              <a:xfrm>
                <a:off x="2771800" y="1844824"/>
                <a:ext cx="423514" cy="523220"/>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p>
                <a:pPr>
                  <a:defRPr/>
                </a:pPr>
                <a:r>
                  <a:rPr lang="en-US" altLang="zh-CN" sz="2800" dirty="0">
                    <a:solidFill>
                      <a:schemeClr val="bg2"/>
                    </a:solidFill>
                    <a:latin typeface="Arial" charset="0"/>
                  </a:rPr>
                  <a:t>A</a:t>
                </a:r>
                <a:endParaRPr lang="zh-CN" altLang="en-US" sz="2800" dirty="0">
                  <a:solidFill>
                    <a:schemeClr val="bg2"/>
                  </a:solidFill>
                  <a:latin typeface="Arial" charset="0"/>
                </a:endParaRPr>
              </a:p>
            </p:txBody>
          </p:sp>
        </p:grpSp>
        <p:grpSp>
          <p:nvGrpSpPr>
            <p:cNvPr id="4" name="组合 8"/>
            <p:cNvGrpSpPr/>
            <p:nvPr/>
          </p:nvGrpSpPr>
          <p:grpSpPr>
            <a:xfrm>
              <a:off x="3203848" y="4221088"/>
              <a:ext cx="1080120" cy="1872208"/>
              <a:chOff x="2771800" y="1772816"/>
              <a:chExt cx="1080120" cy="1872208"/>
            </a:xfrm>
            <a:scene3d>
              <a:camera prst="orthographicFront">
                <a:rot lat="0" lon="0" rev="0"/>
              </a:camera>
              <a:lightRig rig="balanced" dir="t">
                <a:rot lat="0" lon="0" rev="8700000"/>
              </a:lightRig>
            </a:scene3d>
          </p:grpSpPr>
          <p:sp>
            <p:nvSpPr>
              <p:cNvPr id="10" name="矩形 9"/>
              <p:cNvSpPr/>
              <p:nvPr/>
            </p:nvSpPr>
            <p:spPr>
              <a:xfrm>
                <a:off x="2771800" y="1772816"/>
                <a:ext cx="1080120" cy="1872208"/>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solidFill>
                    <a:schemeClr val="bg2"/>
                  </a:solidFill>
                </a:endParaRPr>
              </a:p>
            </p:txBody>
          </p:sp>
          <p:sp>
            <p:nvSpPr>
              <p:cNvPr id="11" name="TextBox 10"/>
              <p:cNvSpPr txBox="1"/>
              <p:nvPr/>
            </p:nvSpPr>
            <p:spPr>
              <a:xfrm>
                <a:off x="2771800" y="1844824"/>
                <a:ext cx="423514" cy="523220"/>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p>
                <a:pPr>
                  <a:defRPr/>
                </a:pPr>
                <a:r>
                  <a:rPr lang="en-US" altLang="zh-CN" sz="2800" dirty="0">
                    <a:solidFill>
                      <a:schemeClr val="bg2"/>
                    </a:solidFill>
                    <a:latin typeface="Arial" charset="0"/>
                  </a:rPr>
                  <a:t>B</a:t>
                </a:r>
                <a:endParaRPr lang="zh-CN" altLang="en-US" sz="2800" dirty="0">
                  <a:solidFill>
                    <a:schemeClr val="bg2"/>
                  </a:solidFill>
                  <a:latin typeface="Arial" charset="0"/>
                </a:endParaRPr>
              </a:p>
            </p:txBody>
          </p:sp>
        </p:grpSp>
        <p:grpSp>
          <p:nvGrpSpPr>
            <p:cNvPr id="6" name="组合 11"/>
            <p:cNvGrpSpPr/>
            <p:nvPr/>
          </p:nvGrpSpPr>
          <p:grpSpPr>
            <a:xfrm>
              <a:off x="5724128" y="2708920"/>
              <a:ext cx="1080120" cy="1872208"/>
              <a:chOff x="2771800" y="1772816"/>
              <a:chExt cx="1080120" cy="1872208"/>
            </a:xfrm>
            <a:scene3d>
              <a:camera prst="orthographicFront">
                <a:rot lat="0" lon="0" rev="0"/>
              </a:camera>
              <a:lightRig rig="balanced" dir="t">
                <a:rot lat="0" lon="0" rev="8700000"/>
              </a:lightRig>
            </a:scene3d>
          </p:grpSpPr>
          <p:sp>
            <p:nvSpPr>
              <p:cNvPr id="13" name="矩形 12"/>
              <p:cNvSpPr/>
              <p:nvPr/>
            </p:nvSpPr>
            <p:spPr>
              <a:xfrm>
                <a:off x="2771800" y="1772816"/>
                <a:ext cx="1080120" cy="1872208"/>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solidFill>
                    <a:schemeClr val="bg2"/>
                  </a:solidFill>
                </a:endParaRPr>
              </a:p>
            </p:txBody>
          </p:sp>
          <p:sp>
            <p:nvSpPr>
              <p:cNvPr id="14" name="TextBox 13"/>
              <p:cNvSpPr txBox="1"/>
              <p:nvPr/>
            </p:nvSpPr>
            <p:spPr>
              <a:xfrm>
                <a:off x="2771800" y="1844824"/>
                <a:ext cx="444352" cy="523220"/>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p>
                <a:pPr>
                  <a:defRPr/>
                </a:pPr>
                <a:r>
                  <a:rPr lang="en-US" altLang="zh-CN" sz="2800" dirty="0">
                    <a:solidFill>
                      <a:schemeClr val="bg2"/>
                    </a:solidFill>
                    <a:latin typeface="Arial" charset="0"/>
                  </a:rPr>
                  <a:t>U</a:t>
                </a:r>
                <a:endParaRPr lang="zh-CN" altLang="en-US" sz="2800" dirty="0">
                  <a:solidFill>
                    <a:schemeClr val="bg2"/>
                  </a:solidFill>
                  <a:latin typeface="Arial" charset="0"/>
                </a:endParaRPr>
              </a:p>
            </p:txBody>
          </p:sp>
        </p:grpSp>
        <p:cxnSp>
          <p:nvCxnSpPr>
            <p:cNvPr id="16" name="直接箭头连接符 15"/>
            <p:cNvCxnSpPr/>
            <p:nvPr/>
          </p:nvCxnSpPr>
          <p:spPr>
            <a:xfrm>
              <a:off x="3564002" y="2349197"/>
              <a:ext cx="2448045" cy="93523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3995823" y="3933850"/>
              <a:ext cx="1944782" cy="11511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2228" name="组合 21"/>
          <p:cNvGrpSpPr>
            <a:grpSpLocks/>
          </p:cNvGrpSpPr>
          <p:nvPr/>
        </p:nvGrpSpPr>
        <p:grpSpPr bwMode="auto">
          <a:xfrm>
            <a:off x="1774826" y="2967039"/>
            <a:ext cx="4772025" cy="1038225"/>
            <a:chOff x="251520" y="3501008"/>
            <a:chExt cx="4770858" cy="1037729"/>
          </a:xfrm>
        </p:grpSpPr>
        <p:sp>
          <p:nvSpPr>
            <p:cNvPr id="52229" name="TextBox 18"/>
            <p:cNvSpPr txBox="1">
              <a:spLocks noChangeArrowheads="1"/>
            </p:cNvSpPr>
            <p:nvPr/>
          </p:nvSpPr>
          <p:spPr bwMode="auto">
            <a:xfrm>
              <a:off x="251520" y="3501008"/>
              <a:ext cx="4394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页面</a:t>
              </a:r>
              <a:r>
                <a:rPr lang="en-US" altLang="zh-CN" sz="2400"/>
                <a:t>A</a:t>
              </a:r>
              <a:r>
                <a:rPr lang="zh-CN" altLang="en-US" sz="2400"/>
                <a:t>和</a:t>
              </a:r>
              <a:r>
                <a:rPr lang="en-US" altLang="zh-CN" sz="2400"/>
                <a:t>B</a:t>
              </a:r>
              <a:r>
                <a:rPr lang="zh-CN" altLang="en-US" sz="2400"/>
                <a:t>是页面</a:t>
              </a:r>
              <a:r>
                <a:rPr lang="en-US" altLang="zh-CN" sz="2400"/>
                <a:t>U</a:t>
              </a:r>
              <a:r>
                <a:rPr lang="zh-CN" altLang="en-US" sz="2400"/>
                <a:t>的</a:t>
              </a:r>
              <a:r>
                <a:rPr lang="en-US" altLang="zh-CN" sz="2400"/>
                <a:t>backlink</a:t>
              </a:r>
              <a:r>
                <a:rPr lang="zh-CN" altLang="en-US" sz="2400"/>
                <a:t>！</a:t>
              </a:r>
            </a:p>
          </p:txBody>
        </p:sp>
        <p:sp>
          <p:nvSpPr>
            <p:cNvPr id="52230" name="TextBox 19"/>
            <p:cNvSpPr txBox="1">
              <a:spLocks noChangeArrowheads="1"/>
            </p:cNvSpPr>
            <p:nvPr/>
          </p:nvSpPr>
          <p:spPr bwMode="auto">
            <a:xfrm>
              <a:off x="251520" y="4077072"/>
              <a:ext cx="4770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页面</a:t>
              </a:r>
              <a:r>
                <a:rPr lang="en-US" altLang="zh-CN" sz="2400"/>
                <a:t>U</a:t>
              </a:r>
              <a:r>
                <a:rPr lang="zh-CN" altLang="en-US" sz="2400"/>
                <a:t>是页面</a:t>
              </a:r>
              <a:r>
                <a:rPr lang="en-US" altLang="zh-CN" sz="2400"/>
                <a:t>A</a:t>
              </a:r>
              <a:r>
                <a:rPr lang="zh-CN" altLang="en-US" sz="2400"/>
                <a:t>和</a:t>
              </a:r>
              <a:r>
                <a:rPr lang="en-US" altLang="zh-CN" sz="2400"/>
                <a:t>B</a:t>
              </a:r>
              <a:r>
                <a:rPr lang="zh-CN" altLang="en-US" sz="2400"/>
                <a:t>的</a:t>
              </a:r>
              <a:r>
                <a:rPr lang="en-US" altLang="zh-CN" sz="2400"/>
                <a:t>forwardlink</a:t>
              </a:r>
              <a:r>
                <a:rPr lang="zh-CN" altLang="en-US" sz="2400"/>
                <a:t>！</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mtClean="0"/>
              <a:t>PageRanking</a:t>
            </a:r>
            <a:endParaRPr lang="zh-CN" altLang="en-US" smtClean="0"/>
          </a:p>
        </p:txBody>
      </p:sp>
      <p:sp>
        <p:nvSpPr>
          <p:cNvPr id="48131" name="内容占位符 2"/>
          <p:cNvSpPr>
            <a:spLocks noGrp="1"/>
          </p:cNvSpPr>
          <p:nvPr>
            <p:ph idx="1"/>
          </p:nvPr>
        </p:nvSpPr>
        <p:spPr>
          <a:xfrm>
            <a:off x="1703389" y="1600201"/>
            <a:ext cx="5329237" cy="3700463"/>
          </a:xfrm>
        </p:spPr>
        <p:txBody>
          <a:bodyPr/>
          <a:lstStyle/>
          <a:p>
            <a:r>
              <a:rPr lang="zh-CN" altLang="en-US" smtClean="0"/>
              <a:t>简单</a:t>
            </a:r>
            <a:r>
              <a:rPr lang="en-US" altLang="zh-CN" smtClean="0"/>
              <a:t>Rank</a:t>
            </a:r>
            <a:r>
              <a:rPr lang="zh-CN" altLang="en-US" smtClean="0"/>
              <a:t>模型：</a:t>
            </a:r>
            <a:r>
              <a:rPr lang="en-US" altLang="zh-CN" smtClean="0"/>
              <a:t> </a:t>
            </a:r>
          </a:p>
          <a:p>
            <a:pPr lvl="1"/>
            <a:r>
              <a:rPr lang="zh-CN" altLang="en-US" smtClean="0"/>
              <a:t>我的</a:t>
            </a:r>
            <a:r>
              <a:rPr lang="en-US" altLang="zh-CN" smtClean="0"/>
              <a:t>backlinks</a:t>
            </a:r>
            <a:r>
              <a:rPr lang="zh-CN" altLang="en-US" smtClean="0"/>
              <a:t>网页给我多少关注！</a:t>
            </a:r>
            <a:endParaRPr lang="en-US" altLang="zh-CN" smtClean="0"/>
          </a:p>
          <a:p>
            <a:pPr lvl="1"/>
            <a:endParaRPr lang="en-US" altLang="zh-CN" smtClean="0"/>
          </a:p>
          <a:p>
            <a:pPr lvl="1"/>
            <a:r>
              <a:rPr lang="zh-CN" altLang="en-US" smtClean="0"/>
              <a:t>有多少</a:t>
            </a:r>
            <a:r>
              <a:rPr lang="en-US" altLang="zh-CN" smtClean="0"/>
              <a:t>Backlinks</a:t>
            </a:r>
            <a:r>
              <a:rPr lang="zh-CN" altLang="en-US" smtClean="0"/>
              <a:t>？</a:t>
            </a:r>
            <a:endParaRPr lang="en-US" altLang="zh-CN" smtClean="0"/>
          </a:p>
          <a:p>
            <a:pPr lvl="1"/>
            <a:r>
              <a:rPr lang="zh-CN" altLang="en-US" smtClean="0"/>
              <a:t>它们自己的</a:t>
            </a:r>
            <a:r>
              <a:rPr lang="en-US" altLang="zh-CN" smtClean="0"/>
              <a:t>rank</a:t>
            </a:r>
            <a:r>
              <a:rPr lang="zh-CN" altLang="en-US" smtClean="0"/>
              <a:t>是多少？</a:t>
            </a:r>
            <a:endParaRPr lang="en-US" altLang="zh-CN" smtClean="0"/>
          </a:p>
          <a:p>
            <a:pPr lvl="1"/>
            <a:r>
              <a:rPr lang="zh-CN" altLang="en-US" smtClean="0"/>
              <a:t>它们只关注了“我”吗？</a:t>
            </a:r>
            <a:endParaRPr lang="en-US" altLang="zh-CN" smtClean="0"/>
          </a:p>
          <a:p>
            <a:pPr lvl="1"/>
            <a:endParaRPr lang="zh-CN" altLang="en-US" smtClean="0"/>
          </a:p>
        </p:txBody>
      </p:sp>
      <p:grpSp>
        <p:nvGrpSpPr>
          <p:cNvPr id="53252" name="组合 3"/>
          <p:cNvGrpSpPr>
            <a:grpSpLocks/>
          </p:cNvGrpSpPr>
          <p:nvPr/>
        </p:nvGrpSpPr>
        <p:grpSpPr bwMode="auto">
          <a:xfrm>
            <a:off x="7248526" y="1484313"/>
            <a:ext cx="2951163" cy="4032250"/>
            <a:chOff x="2771800" y="1772816"/>
            <a:chExt cx="4032448" cy="4320480"/>
          </a:xfrm>
        </p:grpSpPr>
        <p:grpSp>
          <p:nvGrpSpPr>
            <p:cNvPr id="3" name="组合 7"/>
            <p:cNvGrpSpPr/>
            <p:nvPr/>
          </p:nvGrpSpPr>
          <p:grpSpPr>
            <a:xfrm>
              <a:off x="2771800" y="1772816"/>
              <a:ext cx="1080120" cy="1872208"/>
              <a:chOff x="2771800" y="1772816"/>
              <a:chExt cx="1080120" cy="1872208"/>
            </a:xfrm>
            <a:scene3d>
              <a:camera prst="orthographicFront">
                <a:rot lat="0" lon="0" rev="0"/>
              </a:camera>
              <a:lightRig rig="balanced" dir="t">
                <a:rot lat="0" lon="0" rev="8700000"/>
              </a:lightRig>
            </a:scene3d>
          </p:grpSpPr>
          <p:sp>
            <p:nvSpPr>
              <p:cNvPr id="14" name="矩形 4"/>
              <p:cNvSpPr/>
              <p:nvPr/>
            </p:nvSpPr>
            <p:spPr>
              <a:xfrm>
                <a:off x="2771800" y="1772816"/>
                <a:ext cx="1080120" cy="1872208"/>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solidFill>
                    <a:schemeClr val="bg2"/>
                  </a:solidFill>
                </a:endParaRPr>
              </a:p>
            </p:txBody>
          </p:sp>
          <p:sp>
            <p:nvSpPr>
              <p:cNvPr id="15" name="TextBox 14"/>
              <p:cNvSpPr txBox="1"/>
              <p:nvPr/>
            </p:nvSpPr>
            <p:spPr>
              <a:xfrm>
                <a:off x="2771800" y="1844824"/>
                <a:ext cx="578687" cy="560620"/>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p>
                <a:pPr>
                  <a:defRPr/>
                </a:pPr>
                <a:r>
                  <a:rPr lang="en-US" altLang="zh-CN" sz="2800" dirty="0">
                    <a:solidFill>
                      <a:schemeClr val="bg2"/>
                    </a:solidFill>
                    <a:latin typeface="Arial" charset="0"/>
                  </a:rPr>
                  <a:t>A</a:t>
                </a:r>
                <a:endParaRPr lang="zh-CN" altLang="en-US" sz="2800" dirty="0">
                  <a:solidFill>
                    <a:schemeClr val="bg2"/>
                  </a:solidFill>
                  <a:latin typeface="Arial" charset="0"/>
                </a:endParaRPr>
              </a:p>
            </p:txBody>
          </p:sp>
        </p:grpSp>
        <p:grpSp>
          <p:nvGrpSpPr>
            <p:cNvPr id="4" name="组合 8"/>
            <p:cNvGrpSpPr/>
            <p:nvPr/>
          </p:nvGrpSpPr>
          <p:grpSpPr>
            <a:xfrm>
              <a:off x="3203848" y="4221088"/>
              <a:ext cx="1080120" cy="1872208"/>
              <a:chOff x="2771800" y="1772816"/>
              <a:chExt cx="1080120" cy="1872208"/>
            </a:xfrm>
            <a:scene3d>
              <a:camera prst="orthographicFront">
                <a:rot lat="0" lon="0" rev="0"/>
              </a:camera>
              <a:lightRig rig="balanced" dir="t">
                <a:rot lat="0" lon="0" rev="8700000"/>
              </a:lightRig>
            </a:scene3d>
          </p:grpSpPr>
          <p:sp>
            <p:nvSpPr>
              <p:cNvPr id="12" name="矩形 11"/>
              <p:cNvSpPr/>
              <p:nvPr/>
            </p:nvSpPr>
            <p:spPr>
              <a:xfrm>
                <a:off x="2771800" y="1772816"/>
                <a:ext cx="1080120" cy="1872208"/>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solidFill>
                    <a:schemeClr val="bg2"/>
                  </a:solidFill>
                </a:endParaRPr>
              </a:p>
            </p:txBody>
          </p:sp>
          <p:sp>
            <p:nvSpPr>
              <p:cNvPr id="13" name="TextBox 12"/>
              <p:cNvSpPr txBox="1"/>
              <p:nvPr/>
            </p:nvSpPr>
            <p:spPr>
              <a:xfrm>
                <a:off x="2771800" y="1844824"/>
                <a:ext cx="578687" cy="560620"/>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p>
                <a:pPr>
                  <a:defRPr/>
                </a:pPr>
                <a:r>
                  <a:rPr lang="en-US" altLang="zh-CN" sz="2800" dirty="0">
                    <a:solidFill>
                      <a:schemeClr val="bg2"/>
                    </a:solidFill>
                    <a:latin typeface="Arial" charset="0"/>
                  </a:rPr>
                  <a:t>B</a:t>
                </a:r>
                <a:endParaRPr lang="zh-CN" altLang="en-US" sz="2800" dirty="0">
                  <a:solidFill>
                    <a:schemeClr val="bg2"/>
                  </a:solidFill>
                  <a:latin typeface="Arial" charset="0"/>
                </a:endParaRPr>
              </a:p>
            </p:txBody>
          </p:sp>
        </p:grpSp>
        <p:grpSp>
          <p:nvGrpSpPr>
            <p:cNvPr id="5" name="组合 11"/>
            <p:cNvGrpSpPr/>
            <p:nvPr/>
          </p:nvGrpSpPr>
          <p:grpSpPr>
            <a:xfrm>
              <a:off x="5724128" y="2708920"/>
              <a:ext cx="1080120" cy="1872208"/>
              <a:chOff x="2771800" y="1772816"/>
              <a:chExt cx="1080120" cy="1872208"/>
            </a:xfrm>
            <a:scene3d>
              <a:camera prst="orthographicFront">
                <a:rot lat="0" lon="0" rev="0"/>
              </a:camera>
              <a:lightRig rig="balanced" dir="t">
                <a:rot lat="0" lon="0" rev="8700000"/>
              </a:lightRig>
            </a:scene3d>
          </p:grpSpPr>
          <p:sp>
            <p:nvSpPr>
              <p:cNvPr id="10" name="矩形 9"/>
              <p:cNvSpPr/>
              <p:nvPr/>
            </p:nvSpPr>
            <p:spPr>
              <a:xfrm>
                <a:off x="2771800" y="1772816"/>
                <a:ext cx="1080120" cy="1872208"/>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solidFill>
                    <a:schemeClr val="bg2"/>
                  </a:solidFill>
                </a:endParaRPr>
              </a:p>
            </p:txBody>
          </p:sp>
          <p:sp>
            <p:nvSpPr>
              <p:cNvPr id="11" name="TextBox 10"/>
              <p:cNvSpPr txBox="1"/>
              <p:nvPr/>
            </p:nvSpPr>
            <p:spPr>
              <a:xfrm>
                <a:off x="2771800" y="1844824"/>
                <a:ext cx="607159" cy="560620"/>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p>
                <a:pPr>
                  <a:defRPr/>
                </a:pPr>
                <a:r>
                  <a:rPr lang="en-US" altLang="zh-CN" sz="2800" dirty="0">
                    <a:solidFill>
                      <a:schemeClr val="bg2"/>
                    </a:solidFill>
                    <a:latin typeface="Arial" charset="0"/>
                  </a:rPr>
                  <a:t>U</a:t>
                </a:r>
                <a:endParaRPr lang="zh-CN" altLang="en-US" sz="2800" dirty="0">
                  <a:solidFill>
                    <a:schemeClr val="bg2"/>
                  </a:solidFill>
                  <a:latin typeface="Arial" charset="0"/>
                </a:endParaRPr>
              </a:p>
            </p:txBody>
          </p:sp>
        </p:grpSp>
        <p:cxnSp>
          <p:nvCxnSpPr>
            <p:cNvPr id="8" name="直接箭头连接符 7"/>
            <p:cNvCxnSpPr/>
            <p:nvPr/>
          </p:nvCxnSpPr>
          <p:spPr>
            <a:xfrm>
              <a:off x="3563540" y="2349446"/>
              <a:ext cx="2448968" cy="93553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3995200" y="3933056"/>
              <a:ext cx="1945727" cy="11515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mtClean="0"/>
              <a:t>For example:</a:t>
            </a:r>
            <a:endParaRPr lang="zh-CN" altLang="en-US" smtClean="0"/>
          </a:p>
        </p:txBody>
      </p:sp>
      <p:grpSp>
        <p:nvGrpSpPr>
          <p:cNvPr id="2" name="组合 12"/>
          <p:cNvGrpSpPr>
            <a:grpSpLocks/>
          </p:cNvGrpSpPr>
          <p:nvPr/>
        </p:nvGrpSpPr>
        <p:grpSpPr bwMode="auto">
          <a:xfrm>
            <a:off x="4727575" y="2420938"/>
            <a:ext cx="2952750" cy="3384550"/>
            <a:chOff x="3419872" y="780359"/>
            <a:chExt cx="2952328" cy="2648641"/>
          </a:xfrm>
        </p:grpSpPr>
        <p:sp>
          <p:nvSpPr>
            <p:cNvPr id="9" name="椭圆 8"/>
            <p:cNvSpPr/>
            <p:nvPr/>
          </p:nvSpPr>
          <p:spPr>
            <a:xfrm>
              <a:off x="3419872" y="836263"/>
              <a:ext cx="504753" cy="7329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p:nvSpPr>
          <p:spPr>
            <a:xfrm>
              <a:off x="5867447" y="780359"/>
              <a:ext cx="504753" cy="8447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p:cNvSpPr/>
            <p:nvPr/>
          </p:nvSpPr>
          <p:spPr>
            <a:xfrm>
              <a:off x="3564314" y="2492286"/>
              <a:ext cx="503165" cy="9367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a:xfrm>
              <a:off x="5724593" y="2076106"/>
              <a:ext cx="503166" cy="9367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3" name="矩形 12"/>
          <p:cNvSpPr/>
          <p:nvPr/>
        </p:nvSpPr>
        <p:spPr>
          <a:xfrm>
            <a:off x="4440239" y="2060575"/>
            <a:ext cx="935037" cy="151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5" name="直接连接符 14"/>
          <p:cNvCxnSpPr/>
          <p:nvPr/>
        </p:nvCxnSpPr>
        <p:spPr>
          <a:xfrm>
            <a:off x="4583113" y="2852738"/>
            <a:ext cx="36036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83113" y="3141663"/>
            <a:ext cx="36036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432176" y="1989139"/>
            <a:ext cx="1008063" cy="28733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432176" y="2636838"/>
            <a:ext cx="1008063"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503614" y="3068639"/>
            <a:ext cx="936625" cy="28892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82" name="TextBox 22"/>
          <p:cNvSpPr txBox="1">
            <a:spLocks noChangeArrowheads="1"/>
          </p:cNvSpPr>
          <p:nvPr/>
        </p:nvSpPr>
        <p:spPr bwMode="auto">
          <a:xfrm>
            <a:off x="4440239" y="2060575"/>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100</a:t>
            </a:r>
            <a:endParaRPr lang="zh-CN" altLang="en-US" sz="2000" b="1"/>
          </a:p>
        </p:txBody>
      </p:sp>
      <p:grpSp>
        <p:nvGrpSpPr>
          <p:cNvPr id="54283" name="组合 24"/>
          <p:cNvGrpSpPr>
            <a:grpSpLocks/>
          </p:cNvGrpSpPr>
          <p:nvPr/>
        </p:nvGrpSpPr>
        <p:grpSpPr bwMode="auto">
          <a:xfrm>
            <a:off x="3575050" y="4365626"/>
            <a:ext cx="1944688" cy="1584325"/>
            <a:chOff x="1907704" y="1988840"/>
            <a:chExt cx="1944216" cy="1584176"/>
          </a:xfrm>
        </p:grpSpPr>
        <p:sp>
          <p:nvSpPr>
            <p:cNvPr id="26" name="矩形 25"/>
            <p:cNvSpPr/>
            <p:nvPr/>
          </p:nvSpPr>
          <p:spPr>
            <a:xfrm>
              <a:off x="2915522" y="2060271"/>
              <a:ext cx="936398" cy="1512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7" name="直接连接符 26"/>
            <p:cNvCxnSpPr/>
            <p:nvPr/>
          </p:nvCxnSpPr>
          <p:spPr>
            <a:xfrm>
              <a:off x="3059949" y="2852359"/>
              <a:ext cx="36027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059949" y="3141257"/>
              <a:ext cx="36027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907704" y="1988840"/>
              <a:ext cx="1007818" cy="2873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907704" y="2636479"/>
              <a:ext cx="1007818"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1979125" y="3068238"/>
              <a:ext cx="936398" cy="28889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307" name="TextBox 31"/>
            <p:cNvSpPr txBox="1">
              <a:spLocks noChangeArrowheads="1"/>
            </p:cNvSpPr>
            <p:nvPr/>
          </p:nvSpPr>
          <p:spPr bwMode="auto">
            <a:xfrm>
              <a:off x="2915816" y="2060848"/>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21</a:t>
              </a:r>
              <a:endParaRPr lang="zh-CN" altLang="en-US" sz="2000" b="1"/>
            </a:p>
          </p:txBody>
        </p:sp>
        <p:cxnSp>
          <p:nvCxnSpPr>
            <p:cNvPr id="33" name="直接连接符 32"/>
            <p:cNvCxnSpPr/>
            <p:nvPr/>
          </p:nvCxnSpPr>
          <p:spPr>
            <a:xfrm>
              <a:off x="3059949" y="2565049"/>
              <a:ext cx="360276"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7464425" y="2060575"/>
            <a:ext cx="935038" cy="151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5" name="直接连接符 34"/>
          <p:cNvCxnSpPr/>
          <p:nvPr/>
        </p:nvCxnSpPr>
        <p:spPr>
          <a:xfrm>
            <a:off x="7608889" y="2852738"/>
            <a:ext cx="35877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608889" y="3141663"/>
            <a:ext cx="35877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4943475" y="2636838"/>
            <a:ext cx="2520950" cy="2159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34" idx="1"/>
          </p:cNvCxnSpPr>
          <p:nvPr/>
        </p:nvCxnSpPr>
        <p:spPr>
          <a:xfrm flipV="1">
            <a:off x="5087939" y="2816226"/>
            <a:ext cx="2376487" cy="212566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89" name="TextBox 39"/>
          <p:cNvSpPr txBox="1">
            <a:spLocks noChangeArrowheads="1"/>
          </p:cNvSpPr>
          <p:nvPr/>
        </p:nvSpPr>
        <p:spPr bwMode="auto">
          <a:xfrm>
            <a:off x="7464426" y="2060575"/>
            <a:ext cx="442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a:t>
            </a:r>
          </a:p>
        </p:txBody>
      </p:sp>
      <p:sp>
        <p:nvSpPr>
          <p:cNvPr id="41" name="矩形 40"/>
          <p:cNvSpPr/>
          <p:nvPr/>
        </p:nvSpPr>
        <p:spPr>
          <a:xfrm>
            <a:off x="7391401" y="4437064"/>
            <a:ext cx="936625" cy="1512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2" name="直接连接符 41"/>
          <p:cNvCxnSpPr/>
          <p:nvPr/>
        </p:nvCxnSpPr>
        <p:spPr>
          <a:xfrm>
            <a:off x="7535863" y="5229225"/>
            <a:ext cx="36036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535863" y="5516563"/>
            <a:ext cx="36036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4943476" y="3141663"/>
            <a:ext cx="2447925" cy="15113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5087939" y="3141663"/>
            <a:ext cx="2447925" cy="23749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087939" y="5229226"/>
            <a:ext cx="1944687" cy="115252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96" name="TextBox 46"/>
          <p:cNvSpPr txBox="1">
            <a:spLocks noChangeArrowheads="1"/>
          </p:cNvSpPr>
          <p:nvPr/>
        </p:nvSpPr>
        <p:spPr bwMode="auto">
          <a:xfrm>
            <a:off x="7391401" y="4437063"/>
            <a:ext cx="442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a:t>
            </a:r>
          </a:p>
        </p:txBody>
      </p:sp>
      <p:cxnSp>
        <p:nvCxnSpPr>
          <p:cNvPr id="61" name="直接箭头连接符 60"/>
          <p:cNvCxnSpPr/>
          <p:nvPr/>
        </p:nvCxnSpPr>
        <p:spPr>
          <a:xfrm>
            <a:off x="7896226" y="5516563"/>
            <a:ext cx="1800225" cy="36036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7824788" y="4652963"/>
            <a:ext cx="1655762" cy="57626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7896226" y="3141664"/>
            <a:ext cx="1800225" cy="35877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7967664" y="2133600"/>
            <a:ext cx="1368425" cy="71913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标题 1"/>
          <p:cNvSpPr>
            <a:spLocks noGrp="1"/>
          </p:cNvSpPr>
          <p:nvPr>
            <p:ph type="title"/>
          </p:nvPr>
        </p:nvSpPr>
        <p:spPr/>
        <p:txBody>
          <a:bodyPr/>
          <a:lstStyle/>
          <a:p>
            <a:r>
              <a:rPr lang="zh-CN" altLang="en-US" smtClean="0"/>
              <a:t>离散计算模型</a:t>
            </a:r>
          </a:p>
        </p:txBody>
      </p:sp>
      <p:sp>
        <p:nvSpPr>
          <p:cNvPr id="3" name="内容占位符 2"/>
          <p:cNvSpPr>
            <a:spLocks noGrp="1"/>
          </p:cNvSpPr>
          <p:nvPr>
            <p:ph idx="1"/>
          </p:nvPr>
        </p:nvSpPr>
        <p:spPr>
          <a:xfrm>
            <a:off x="1992313" y="1557338"/>
            <a:ext cx="8229600" cy="4686300"/>
          </a:xfrm>
        </p:spPr>
        <p:txBody>
          <a:bodyPr/>
          <a:lstStyle/>
          <a:p>
            <a:r>
              <a:rPr lang="zh-CN" altLang="en-US" smtClean="0"/>
              <a:t>定义以下内容：</a:t>
            </a:r>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网页</a:t>
            </a:r>
            <a:r>
              <a:rPr lang="en-US" altLang="zh-CN" smtClean="0"/>
              <a:t>u</a:t>
            </a:r>
            <a:r>
              <a:rPr lang="zh-CN" altLang="en-US" smtClean="0"/>
              <a:t>的</a:t>
            </a:r>
            <a:r>
              <a:rPr lang="en-US" altLang="zh-CN" smtClean="0"/>
              <a:t>pagerank</a:t>
            </a:r>
            <a:r>
              <a:rPr lang="zh-CN" altLang="en-US" smtClean="0"/>
              <a:t>：</a:t>
            </a:r>
          </a:p>
        </p:txBody>
      </p:sp>
      <p:graphicFrame>
        <p:nvGraphicFramePr>
          <p:cNvPr id="93186" name="Object 2"/>
          <p:cNvGraphicFramePr>
            <a:graphicFrameLocks noChangeAspect="1"/>
          </p:cNvGraphicFramePr>
          <p:nvPr/>
        </p:nvGraphicFramePr>
        <p:xfrm>
          <a:off x="2855913" y="2420939"/>
          <a:ext cx="5154612" cy="1728787"/>
        </p:xfrm>
        <a:graphic>
          <a:graphicData uri="http://schemas.openxmlformats.org/presentationml/2006/ole">
            <mc:AlternateContent xmlns:mc="http://schemas.openxmlformats.org/markup-compatibility/2006">
              <mc:Choice xmlns:v="urn:schemas-microsoft-com:vml" Requires="v">
                <p:oleObj spid="_x0000_s1044" name="公式" r:id="rId3" imgW="2082600" imgH="698400" progId="Equation.3">
                  <p:embed/>
                </p:oleObj>
              </mc:Choice>
              <mc:Fallback>
                <p:oleObj name="公式" r:id="rId3" imgW="2082600" imgH="698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420939"/>
                        <a:ext cx="5154612" cy="172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87" name="Object 2"/>
          <p:cNvGraphicFramePr>
            <a:graphicFrameLocks noChangeAspect="1"/>
          </p:cNvGraphicFramePr>
          <p:nvPr/>
        </p:nvGraphicFramePr>
        <p:xfrm>
          <a:off x="3719513" y="5148264"/>
          <a:ext cx="4044950" cy="1449387"/>
        </p:xfrm>
        <a:graphic>
          <a:graphicData uri="http://schemas.openxmlformats.org/presentationml/2006/ole">
            <mc:AlternateContent xmlns:mc="http://schemas.openxmlformats.org/markup-compatibility/2006">
              <mc:Choice xmlns:v="urn:schemas-microsoft-com:vml" Requires="v">
                <p:oleObj spid="_x0000_s1045" name="公式" r:id="rId5" imgW="1168200" imgH="419040" progId="Equation.3">
                  <p:embed/>
                </p:oleObj>
              </mc:Choice>
              <mc:Fallback>
                <p:oleObj name="公式" r:id="rId5" imgW="1168200" imgH="41904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513" y="5148264"/>
                        <a:ext cx="4044950" cy="144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30" name="组合 5"/>
          <p:cNvGrpSpPr>
            <a:grpSpLocks/>
          </p:cNvGrpSpPr>
          <p:nvPr/>
        </p:nvGrpSpPr>
        <p:grpSpPr bwMode="auto">
          <a:xfrm>
            <a:off x="8328026" y="1916114"/>
            <a:ext cx="2016125" cy="3457575"/>
            <a:chOff x="2771800" y="1772816"/>
            <a:chExt cx="4032448" cy="4320480"/>
          </a:xfrm>
        </p:grpSpPr>
        <p:grpSp>
          <p:nvGrpSpPr>
            <p:cNvPr id="4" name="组合 7"/>
            <p:cNvGrpSpPr/>
            <p:nvPr/>
          </p:nvGrpSpPr>
          <p:grpSpPr>
            <a:xfrm>
              <a:off x="2771800" y="1772816"/>
              <a:ext cx="1080120" cy="1872208"/>
              <a:chOff x="2771800" y="1772816"/>
              <a:chExt cx="1080120" cy="1872208"/>
            </a:xfrm>
            <a:scene3d>
              <a:camera prst="orthographicFront">
                <a:rot lat="0" lon="0" rev="0"/>
              </a:camera>
              <a:lightRig rig="balanced" dir="t">
                <a:rot lat="0" lon="0" rev="8700000"/>
              </a:lightRig>
            </a:scene3d>
          </p:grpSpPr>
          <p:sp>
            <p:nvSpPr>
              <p:cNvPr id="16" name="矩形 4"/>
              <p:cNvSpPr/>
              <p:nvPr/>
            </p:nvSpPr>
            <p:spPr>
              <a:xfrm>
                <a:off x="2771800" y="1772816"/>
                <a:ext cx="1080120" cy="1872208"/>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solidFill>
                    <a:schemeClr val="bg2"/>
                  </a:solidFill>
                </a:endParaRPr>
              </a:p>
            </p:txBody>
          </p:sp>
          <p:sp>
            <p:nvSpPr>
              <p:cNvPr id="17" name="TextBox 16"/>
              <p:cNvSpPr txBox="1"/>
              <p:nvPr/>
            </p:nvSpPr>
            <p:spPr>
              <a:xfrm>
                <a:off x="2771800" y="1844824"/>
                <a:ext cx="847070" cy="653799"/>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p>
                <a:pPr>
                  <a:defRPr/>
                </a:pPr>
                <a:r>
                  <a:rPr lang="en-US" altLang="zh-CN" sz="2800" dirty="0">
                    <a:solidFill>
                      <a:schemeClr val="bg2"/>
                    </a:solidFill>
                    <a:latin typeface="Arial" charset="0"/>
                  </a:rPr>
                  <a:t>A</a:t>
                </a:r>
                <a:endParaRPr lang="zh-CN" altLang="en-US" sz="2800" dirty="0">
                  <a:solidFill>
                    <a:schemeClr val="bg2"/>
                  </a:solidFill>
                  <a:latin typeface="Arial" charset="0"/>
                </a:endParaRPr>
              </a:p>
            </p:txBody>
          </p:sp>
        </p:grpSp>
        <p:grpSp>
          <p:nvGrpSpPr>
            <p:cNvPr id="5" name="组合 8"/>
            <p:cNvGrpSpPr/>
            <p:nvPr/>
          </p:nvGrpSpPr>
          <p:grpSpPr>
            <a:xfrm>
              <a:off x="3203848" y="4221088"/>
              <a:ext cx="1080120" cy="1872208"/>
              <a:chOff x="2771800" y="1772816"/>
              <a:chExt cx="1080120" cy="1872208"/>
            </a:xfrm>
            <a:scene3d>
              <a:camera prst="orthographicFront">
                <a:rot lat="0" lon="0" rev="0"/>
              </a:camera>
              <a:lightRig rig="balanced" dir="t">
                <a:rot lat="0" lon="0" rev="8700000"/>
              </a:lightRig>
            </a:scene3d>
          </p:grpSpPr>
          <p:sp>
            <p:nvSpPr>
              <p:cNvPr id="14" name="矩形 13"/>
              <p:cNvSpPr/>
              <p:nvPr/>
            </p:nvSpPr>
            <p:spPr>
              <a:xfrm>
                <a:off x="2771800" y="1772816"/>
                <a:ext cx="1080120" cy="1872208"/>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solidFill>
                    <a:schemeClr val="bg2"/>
                  </a:solidFill>
                </a:endParaRPr>
              </a:p>
            </p:txBody>
          </p:sp>
          <p:sp>
            <p:nvSpPr>
              <p:cNvPr id="15" name="TextBox 14"/>
              <p:cNvSpPr txBox="1"/>
              <p:nvPr/>
            </p:nvSpPr>
            <p:spPr>
              <a:xfrm>
                <a:off x="2771800" y="1844824"/>
                <a:ext cx="847070" cy="653799"/>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p>
                <a:pPr>
                  <a:defRPr/>
                </a:pPr>
                <a:r>
                  <a:rPr lang="en-US" altLang="zh-CN" sz="2800" dirty="0">
                    <a:solidFill>
                      <a:schemeClr val="bg2"/>
                    </a:solidFill>
                    <a:latin typeface="Arial" charset="0"/>
                  </a:rPr>
                  <a:t>B</a:t>
                </a:r>
                <a:endParaRPr lang="zh-CN" altLang="en-US" sz="2800" dirty="0">
                  <a:solidFill>
                    <a:schemeClr val="bg2"/>
                  </a:solidFill>
                  <a:latin typeface="Arial" charset="0"/>
                </a:endParaRPr>
              </a:p>
            </p:txBody>
          </p:sp>
        </p:grpSp>
        <p:grpSp>
          <p:nvGrpSpPr>
            <p:cNvPr id="6" name="组合 11"/>
            <p:cNvGrpSpPr/>
            <p:nvPr/>
          </p:nvGrpSpPr>
          <p:grpSpPr>
            <a:xfrm>
              <a:off x="5724128" y="2708920"/>
              <a:ext cx="1080120" cy="1872208"/>
              <a:chOff x="2771800" y="1772816"/>
              <a:chExt cx="1080120" cy="1872208"/>
            </a:xfrm>
            <a:scene3d>
              <a:camera prst="orthographicFront">
                <a:rot lat="0" lon="0" rev="0"/>
              </a:camera>
              <a:lightRig rig="balanced" dir="t">
                <a:rot lat="0" lon="0" rev="8700000"/>
              </a:lightRig>
            </a:scene3d>
          </p:grpSpPr>
          <p:sp>
            <p:nvSpPr>
              <p:cNvPr id="12" name="矩形 11"/>
              <p:cNvSpPr/>
              <p:nvPr/>
            </p:nvSpPr>
            <p:spPr>
              <a:xfrm>
                <a:off x="2771800" y="1772816"/>
                <a:ext cx="1080120" cy="1872208"/>
              </a:xfrm>
              <a:prstGeom prst="rect">
                <a:avLst/>
              </a:prstGeom>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solidFill>
                    <a:schemeClr val="bg2"/>
                  </a:solidFill>
                </a:endParaRPr>
              </a:p>
            </p:txBody>
          </p:sp>
          <p:sp>
            <p:nvSpPr>
              <p:cNvPr id="13" name="TextBox 12"/>
              <p:cNvSpPr txBox="1"/>
              <p:nvPr/>
            </p:nvSpPr>
            <p:spPr>
              <a:xfrm>
                <a:off x="2771800" y="1844824"/>
                <a:ext cx="888748" cy="653799"/>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p>
                <a:pPr>
                  <a:defRPr/>
                </a:pPr>
                <a:r>
                  <a:rPr lang="en-US" altLang="zh-CN" sz="2800" dirty="0">
                    <a:solidFill>
                      <a:schemeClr val="bg2"/>
                    </a:solidFill>
                    <a:latin typeface="Arial" charset="0"/>
                  </a:rPr>
                  <a:t>U</a:t>
                </a:r>
                <a:endParaRPr lang="zh-CN" altLang="en-US" sz="2800" dirty="0">
                  <a:solidFill>
                    <a:schemeClr val="bg2"/>
                  </a:solidFill>
                  <a:latin typeface="Arial" charset="0"/>
                </a:endParaRPr>
              </a:p>
            </p:txBody>
          </p:sp>
        </p:grpSp>
        <p:cxnSp>
          <p:nvCxnSpPr>
            <p:cNvPr id="10" name="直接箭头连接符 9"/>
            <p:cNvCxnSpPr/>
            <p:nvPr/>
          </p:nvCxnSpPr>
          <p:spPr>
            <a:xfrm>
              <a:off x="3562415" y="2348087"/>
              <a:ext cx="2451220" cy="93630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3997410" y="3933055"/>
              <a:ext cx="1943195" cy="11525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1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3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smtClean="0"/>
              <a:t>For example:</a:t>
            </a:r>
            <a:endParaRPr lang="zh-CN" altLang="en-US" smtClean="0"/>
          </a:p>
        </p:txBody>
      </p:sp>
      <p:grpSp>
        <p:nvGrpSpPr>
          <p:cNvPr id="2" name="组合 12"/>
          <p:cNvGrpSpPr>
            <a:grpSpLocks/>
          </p:cNvGrpSpPr>
          <p:nvPr/>
        </p:nvGrpSpPr>
        <p:grpSpPr bwMode="auto">
          <a:xfrm>
            <a:off x="4727575" y="2420938"/>
            <a:ext cx="2952750" cy="3384550"/>
            <a:chOff x="3419872" y="780359"/>
            <a:chExt cx="2952328" cy="2648641"/>
          </a:xfrm>
        </p:grpSpPr>
        <p:sp>
          <p:nvSpPr>
            <p:cNvPr id="9" name="椭圆 8"/>
            <p:cNvSpPr/>
            <p:nvPr/>
          </p:nvSpPr>
          <p:spPr>
            <a:xfrm>
              <a:off x="3419872" y="836263"/>
              <a:ext cx="504753" cy="7329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p:nvSpPr>
          <p:spPr>
            <a:xfrm>
              <a:off x="5867447" y="780359"/>
              <a:ext cx="504753" cy="8447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p:cNvSpPr/>
            <p:nvPr/>
          </p:nvSpPr>
          <p:spPr>
            <a:xfrm>
              <a:off x="3564314" y="2492286"/>
              <a:ext cx="503165" cy="9367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a:xfrm>
              <a:off x="5724593" y="2076106"/>
              <a:ext cx="503166" cy="9367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3" name="矩形 12"/>
          <p:cNvSpPr/>
          <p:nvPr/>
        </p:nvSpPr>
        <p:spPr>
          <a:xfrm>
            <a:off x="4440239" y="2060575"/>
            <a:ext cx="935037" cy="151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5" name="直接连接符 14"/>
          <p:cNvCxnSpPr/>
          <p:nvPr/>
        </p:nvCxnSpPr>
        <p:spPr>
          <a:xfrm>
            <a:off x="4583113" y="2852738"/>
            <a:ext cx="36036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83113" y="3141663"/>
            <a:ext cx="36036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432176" y="1989139"/>
            <a:ext cx="1008063" cy="28733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432176" y="2636838"/>
            <a:ext cx="1008063"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503614" y="3068639"/>
            <a:ext cx="936625" cy="28892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06" name="TextBox 22"/>
          <p:cNvSpPr txBox="1">
            <a:spLocks noChangeArrowheads="1"/>
          </p:cNvSpPr>
          <p:nvPr/>
        </p:nvSpPr>
        <p:spPr bwMode="auto">
          <a:xfrm>
            <a:off x="4440239" y="2060575"/>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100</a:t>
            </a:r>
            <a:endParaRPr lang="zh-CN" altLang="en-US" sz="2000" b="1"/>
          </a:p>
        </p:txBody>
      </p:sp>
      <p:grpSp>
        <p:nvGrpSpPr>
          <p:cNvPr id="55307" name="组合 24"/>
          <p:cNvGrpSpPr>
            <a:grpSpLocks/>
          </p:cNvGrpSpPr>
          <p:nvPr/>
        </p:nvGrpSpPr>
        <p:grpSpPr bwMode="auto">
          <a:xfrm>
            <a:off x="3575050" y="4365626"/>
            <a:ext cx="1944688" cy="1584325"/>
            <a:chOff x="1907704" y="1988840"/>
            <a:chExt cx="1944216" cy="1584176"/>
          </a:xfrm>
        </p:grpSpPr>
        <p:sp>
          <p:nvSpPr>
            <p:cNvPr id="26" name="矩形 25"/>
            <p:cNvSpPr/>
            <p:nvPr/>
          </p:nvSpPr>
          <p:spPr>
            <a:xfrm>
              <a:off x="2915522" y="2060271"/>
              <a:ext cx="936398" cy="1512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7" name="直接连接符 26"/>
            <p:cNvCxnSpPr/>
            <p:nvPr/>
          </p:nvCxnSpPr>
          <p:spPr>
            <a:xfrm>
              <a:off x="3059949" y="2852359"/>
              <a:ext cx="36027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059949" y="3141257"/>
              <a:ext cx="36027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907704" y="1988840"/>
              <a:ext cx="1007818" cy="2873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907704" y="2636479"/>
              <a:ext cx="1007818"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1979125" y="3068238"/>
              <a:ext cx="936398" cy="28889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31" name="TextBox 31"/>
            <p:cNvSpPr txBox="1">
              <a:spLocks noChangeArrowheads="1"/>
            </p:cNvSpPr>
            <p:nvPr/>
          </p:nvSpPr>
          <p:spPr bwMode="auto">
            <a:xfrm>
              <a:off x="2915816" y="2060848"/>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21</a:t>
              </a:r>
              <a:endParaRPr lang="zh-CN" altLang="en-US" sz="2000" b="1"/>
            </a:p>
          </p:txBody>
        </p:sp>
        <p:cxnSp>
          <p:nvCxnSpPr>
            <p:cNvPr id="33" name="直接连接符 32"/>
            <p:cNvCxnSpPr/>
            <p:nvPr/>
          </p:nvCxnSpPr>
          <p:spPr>
            <a:xfrm>
              <a:off x="3059949" y="2565049"/>
              <a:ext cx="360276"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7464425" y="2060575"/>
            <a:ext cx="935038" cy="151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5" name="直接连接符 34"/>
          <p:cNvCxnSpPr/>
          <p:nvPr/>
        </p:nvCxnSpPr>
        <p:spPr>
          <a:xfrm>
            <a:off x="7608889" y="2852738"/>
            <a:ext cx="35877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608889" y="3141663"/>
            <a:ext cx="35877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4943475" y="2636838"/>
            <a:ext cx="2520950" cy="2159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34" idx="1"/>
          </p:cNvCxnSpPr>
          <p:nvPr/>
        </p:nvCxnSpPr>
        <p:spPr>
          <a:xfrm flipV="1">
            <a:off x="5087939" y="2816226"/>
            <a:ext cx="2376487" cy="212566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13" name="TextBox 39"/>
          <p:cNvSpPr txBox="1">
            <a:spLocks noChangeArrowheads="1"/>
          </p:cNvSpPr>
          <p:nvPr/>
        </p:nvSpPr>
        <p:spPr bwMode="auto">
          <a:xfrm>
            <a:off x="7464425" y="2060575"/>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64</a:t>
            </a:r>
            <a:endParaRPr lang="zh-CN" altLang="en-US" sz="2000" b="1"/>
          </a:p>
        </p:txBody>
      </p:sp>
      <p:sp>
        <p:nvSpPr>
          <p:cNvPr id="41" name="矩形 40"/>
          <p:cNvSpPr/>
          <p:nvPr/>
        </p:nvSpPr>
        <p:spPr>
          <a:xfrm>
            <a:off x="7391401" y="4437064"/>
            <a:ext cx="936625" cy="1512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2" name="直接连接符 41"/>
          <p:cNvCxnSpPr/>
          <p:nvPr/>
        </p:nvCxnSpPr>
        <p:spPr>
          <a:xfrm>
            <a:off x="7535863" y="5229225"/>
            <a:ext cx="36036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535863" y="5516563"/>
            <a:ext cx="36036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4943476" y="3141663"/>
            <a:ext cx="2447925" cy="15113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5087939" y="3141663"/>
            <a:ext cx="2447925" cy="23749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087939" y="5229226"/>
            <a:ext cx="1944687" cy="115252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20" name="TextBox 46"/>
          <p:cNvSpPr txBox="1">
            <a:spLocks noChangeArrowheads="1"/>
          </p:cNvSpPr>
          <p:nvPr/>
        </p:nvSpPr>
        <p:spPr bwMode="auto">
          <a:xfrm>
            <a:off x="7391400" y="4437063"/>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50</a:t>
            </a:r>
            <a:endParaRPr lang="zh-CN" altLang="en-US" sz="2000" b="1"/>
          </a:p>
        </p:txBody>
      </p:sp>
      <p:cxnSp>
        <p:nvCxnSpPr>
          <p:cNvPr id="61" name="直接箭头连接符 60"/>
          <p:cNvCxnSpPr/>
          <p:nvPr/>
        </p:nvCxnSpPr>
        <p:spPr>
          <a:xfrm>
            <a:off x="7896226" y="5516563"/>
            <a:ext cx="1800225" cy="36036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7824788" y="4652963"/>
            <a:ext cx="1655762" cy="57626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7896226" y="3141664"/>
            <a:ext cx="1800225" cy="35877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7967664" y="2133600"/>
            <a:ext cx="1368425" cy="71913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灭顶之灾！</a:t>
            </a:r>
          </a:p>
        </p:txBody>
      </p:sp>
      <p:sp>
        <p:nvSpPr>
          <p:cNvPr id="18435" name="内容占位符 2"/>
          <p:cNvSpPr>
            <a:spLocks noGrp="1"/>
          </p:cNvSpPr>
          <p:nvPr>
            <p:ph idx="1"/>
          </p:nvPr>
        </p:nvSpPr>
        <p:spPr/>
        <p:txBody>
          <a:bodyPr/>
          <a:lstStyle/>
          <a:p>
            <a:r>
              <a:rPr lang="zh-CN" altLang="en-US" smtClean="0"/>
              <a:t>响应迟缓！</a:t>
            </a:r>
            <a:endParaRPr lang="en-US" altLang="zh-CN" smtClean="0"/>
          </a:p>
          <a:p>
            <a:r>
              <a:rPr lang="zh-CN" altLang="en-US" smtClean="0"/>
              <a:t>机器宕机！</a:t>
            </a:r>
            <a:endParaRPr lang="en-US" altLang="zh-CN" smtClean="0"/>
          </a:p>
          <a:p>
            <a:r>
              <a:rPr lang="zh-CN" altLang="en-US" smtClean="0"/>
              <a:t>新客户恶评！</a:t>
            </a:r>
            <a:endParaRPr lang="en-US" altLang="zh-CN" smtClean="0"/>
          </a:p>
          <a:p>
            <a:r>
              <a:rPr lang="zh-CN" altLang="en-US" smtClean="0"/>
              <a:t>老客户离开！</a:t>
            </a:r>
            <a:endParaRPr lang="en-US" altLang="zh-CN" smtClean="0"/>
          </a:p>
          <a:p>
            <a:endParaRPr lang="zh-CN" altLang="en-US" smtClean="0"/>
          </a:p>
        </p:txBody>
      </p:sp>
      <p:pic>
        <p:nvPicPr>
          <p:cNvPr id="4" name="图片 3" descr="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7314" y="2357439"/>
            <a:ext cx="185737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2738439" y="5072063"/>
            <a:ext cx="69675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兄弟我没钱买机器、租线路！</a:t>
            </a:r>
            <a:endParaRPr lang="en-US" altLang="zh-CN" sz="2800"/>
          </a:p>
          <a:p>
            <a:pPr eaLnBrk="1" hangingPunct="1"/>
            <a:r>
              <a:rPr lang="zh-CN" altLang="en-US" sz="2800"/>
              <a:t>兄弟我不是学</a:t>
            </a:r>
            <a:r>
              <a:rPr lang="en-US" altLang="zh-CN" sz="2800"/>
              <a:t>IT</a:t>
            </a:r>
            <a:r>
              <a:rPr lang="zh-CN" altLang="en-US" sz="2800"/>
              <a:t>的！买了机器也维护不了！</a:t>
            </a:r>
            <a:endParaRPr lang="en-US" altLang="zh-CN" sz="2800"/>
          </a:p>
          <a:p>
            <a:pPr eaLnBrk="1" hangingPunct="1"/>
            <a:r>
              <a:rPr lang="en-US" altLang="zh-CN" sz="2800"/>
              <a:t>MY GOD</a:t>
            </a:r>
            <a:r>
              <a:rPr lang="zh-CN" altLang="en-US"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endParaRPr lang="zh-CN" altLang="en-US" smtClean="0"/>
          </a:p>
        </p:txBody>
      </p:sp>
      <p:pic>
        <p:nvPicPr>
          <p:cNvPr id="56323" name="内容占位符 6" descr="pagerank简化.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503613" y="188913"/>
            <a:ext cx="4895850" cy="4241800"/>
          </a:xfrm>
        </p:spPr>
      </p:pic>
      <p:grpSp>
        <p:nvGrpSpPr>
          <p:cNvPr id="2" name="组合 3"/>
          <p:cNvGrpSpPr>
            <a:grpSpLocks/>
          </p:cNvGrpSpPr>
          <p:nvPr/>
        </p:nvGrpSpPr>
        <p:grpSpPr bwMode="auto">
          <a:xfrm>
            <a:off x="1703389" y="4508501"/>
            <a:ext cx="7705725" cy="955675"/>
            <a:chOff x="467544" y="4221088"/>
            <a:chExt cx="6866529" cy="955268"/>
          </a:xfrm>
        </p:grpSpPr>
        <p:sp>
          <p:nvSpPr>
            <p:cNvPr id="56331" name="TextBox 4"/>
            <p:cNvSpPr txBox="1">
              <a:spLocks noChangeArrowheads="1"/>
            </p:cNvSpPr>
            <p:nvPr/>
          </p:nvSpPr>
          <p:spPr bwMode="auto">
            <a:xfrm>
              <a:off x="467544" y="4221088"/>
              <a:ext cx="67455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我们很难知道一个网页到底有多少</a:t>
              </a:r>
              <a:r>
                <a:rPr lang="en-US" altLang="zh-CN" sz="2800" b="1"/>
                <a:t>backlinks</a:t>
              </a:r>
              <a:r>
                <a:rPr lang="zh-CN" altLang="en-US" sz="2800" b="1"/>
                <a:t>！</a:t>
              </a:r>
            </a:p>
          </p:txBody>
        </p:sp>
        <p:sp>
          <p:nvSpPr>
            <p:cNvPr id="56332" name="TextBox 5"/>
            <p:cNvSpPr txBox="1">
              <a:spLocks noChangeArrowheads="1"/>
            </p:cNvSpPr>
            <p:nvPr/>
          </p:nvSpPr>
          <p:spPr bwMode="auto">
            <a:xfrm>
              <a:off x="467544" y="4653136"/>
              <a:ext cx="68665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我们很容易知道一个网页有多少</a:t>
              </a:r>
              <a:r>
                <a:rPr lang="en-US" altLang="zh-CN" sz="2800" b="1"/>
                <a:t>forwardlinks</a:t>
              </a:r>
              <a:r>
                <a:rPr lang="zh-CN" altLang="en-US" sz="2800" b="1"/>
                <a:t>！</a:t>
              </a:r>
            </a:p>
          </p:txBody>
        </p:sp>
      </p:grpSp>
      <p:sp>
        <p:nvSpPr>
          <p:cNvPr id="8" name="TextBox 7"/>
          <p:cNvSpPr txBox="1">
            <a:spLocks noChangeArrowheads="1"/>
          </p:cNvSpPr>
          <p:nvPr/>
        </p:nvSpPr>
        <p:spPr bwMode="auto">
          <a:xfrm>
            <a:off x="3863976" y="5732464"/>
            <a:ext cx="43037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所以，迭代不可避免！</a:t>
            </a:r>
          </a:p>
        </p:txBody>
      </p:sp>
      <p:grpSp>
        <p:nvGrpSpPr>
          <p:cNvPr id="3" name="组合 12"/>
          <p:cNvGrpSpPr>
            <a:grpSpLocks/>
          </p:cNvGrpSpPr>
          <p:nvPr/>
        </p:nvGrpSpPr>
        <p:grpSpPr bwMode="auto">
          <a:xfrm>
            <a:off x="4943475" y="836614"/>
            <a:ext cx="1873250" cy="2592387"/>
            <a:chOff x="3419872" y="836712"/>
            <a:chExt cx="1872208" cy="2592288"/>
          </a:xfrm>
        </p:grpSpPr>
        <p:sp>
          <p:nvSpPr>
            <p:cNvPr id="9" name="椭圆 8"/>
            <p:cNvSpPr/>
            <p:nvPr/>
          </p:nvSpPr>
          <p:spPr>
            <a:xfrm>
              <a:off x="3419872" y="836712"/>
              <a:ext cx="504544" cy="936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p:nvSpPr>
          <p:spPr>
            <a:xfrm>
              <a:off x="4644740" y="836712"/>
              <a:ext cx="502958" cy="936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p:cNvSpPr/>
            <p:nvPr/>
          </p:nvSpPr>
          <p:spPr>
            <a:xfrm>
              <a:off x="3564255" y="2492411"/>
              <a:ext cx="502957" cy="936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a:xfrm>
              <a:off x="4787536" y="2060627"/>
              <a:ext cx="504544" cy="936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zh-CN" altLang="en-US" smtClean="0"/>
              <a:t>如何去实现这个计算模型？</a:t>
            </a:r>
          </a:p>
        </p:txBody>
      </p:sp>
      <p:sp>
        <p:nvSpPr>
          <p:cNvPr id="2052" name="内容占位符 2"/>
          <p:cNvSpPr>
            <a:spLocks noGrp="1"/>
          </p:cNvSpPr>
          <p:nvPr>
            <p:ph idx="1"/>
          </p:nvPr>
        </p:nvSpPr>
        <p:spPr>
          <a:xfrm>
            <a:off x="1981200" y="1341438"/>
            <a:ext cx="8229600" cy="4686300"/>
          </a:xfrm>
        </p:spPr>
        <p:txBody>
          <a:bodyPr/>
          <a:lstStyle/>
          <a:p>
            <a:r>
              <a:rPr lang="zh-CN" altLang="en-US" smtClean="0"/>
              <a:t>定义矩阵</a:t>
            </a:r>
            <a:r>
              <a:rPr lang="en-US" altLang="zh-CN" smtClean="0"/>
              <a:t>A</a:t>
            </a:r>
            <a:r>
              <a:rPr lang="zh-CN" altLang="en-US" smtClean="0"/>
              <a:t>：</a:t>
            </a:r>
            <a:endParaRPr lang="en-US" altLang="zh-CN" smtClean="0"/>
          </a:p>
          <a:p>
            <a:pPr lvl="1"/>
            <a:r>
              <a:rPr lang="en-US" altLang="zh-CN" smtClean="0"/>
              <a:t>A</a:t>
            </a:r>
            <a:r>
              <a:rPr lang="zh-CN" altLang="en-US" smtClean="0"/>
              <a:t>的行标和列标均为所有的</a:t>
            </a:r>
            <a:r>
              <a:rPr lang="en-US" altLang="zh-CN" smtClean="0"/>
              <a:t>web page</a:t>
            </a:r>
            <a:endParaRPr lang="zh-CN" altLang="en-US" smtClean="0"/>
          </a:p>
        </p:txBody>
      </p:sp>
      <p:graphicFrame>
        <p:nvGraphicFramePr>
          <p:cNvPr id="2050" name="Object 2"/>
          <p:cNvGraphicFramePr>
            <a:graphicFrameLocks noChangeAspect="1"/>
          </p:cNvGraphicFramePr>
          <p:nvPr/>
        </p:nvGraphicFramePr>
        <p:xfrm>
          <a:off x="3721101" y="2908300"/>
          <a:ext cx="4519613" cy="2819400"/>
        </p:xfrm>
        <a:graphic>
          <a:graphicData uri="http://schemas.openxmlformats.org/presentationml/2006/ole">
            <mc:AlternateContent xmlns:mc="http://schemas.openxmlformats.org/markup-compatibility/2006">
              <mc:Choice xmlns:v="urn:schemas-microsoft-com:vml" Requires="v">
                <p:oleObj spid="_x0000_s2063" name="公式" r:id="rId3" imgW="1854000" imgH="1155600" progId="Equation.3">
                  <p:embed/>
                </p:oleObj>
              </mc:Choice>
              <mc:Fallback>
                <p:oleObj name="公式" r:id="rId3" imgW="1854000" imgH="1155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1101" y="2908300"/>
                        <a:ext cx="4519613"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3" name="TextBox 4"/>
          <p:cNvSpPr txBox="1">
            <a:spLocks noChangeArrowheads="1"/>
          </p:cNvSpPr>
          <p:nvPr/>
        </p:nvSpPr>
        <p:spPr bwMode="auto">
          <a:xfrm>
            <a:off x="1992314" y="5876926"/>
            <a:ext cx="8270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A[v,u]=1/Nv </a:t>
            </a:r>
            <a:r>
              <a:rPr lang="zh-CN" altLang="en-US" sz="2400"/>
              <a:t>当且仅当页面</a:t>
            </a:r>
            <a:r>
              <a:rPr lang="en-US" altLang="zh-CN" sz="2400"/>
              <a:t>v</a:t>
            </a:r>
            <a:r>
              <a:rPr lang="zh-CN" altLang="en-US" sz="2400"/>
              <a:t>有链接指向页面</a:t>
            </a:r>
            <a:r>
              <a:rPr lang="en-US" altLang="zh-CN" sz="2400"/>
              <a:t>u</a:t>
            </a:r>
            <a:r>
              <a:rPr lang="zh-CN" altLang="en-US" sz="2400"/>
              <a:t>；否则</a:t>
            </a:r>
            <a:r>
              <a:rPr lang="en-US" altLang="zh-CN" sz="2400"/>
              <a:t>A[v,u]=0</a:t>
            </a:r>
            <a:endParaRPr lang="zh-CN" altLang="en-US" sz="2400"/>
          </a:p>
        </p:txBody>
      </p:sp>
      <p:sp>
        <p:nvSpPr>
          <p:cNvPr id="2054" name="TextBox 5"/>
          <p:cNvSpPr txBox="1">
            <a:spLocks noChangeArrowheads="1"/>
          </p:cNvSpPr>
          <p:nvPr/>
        </p:nvSpPr>
        <p:spPr bwMode="auto">
          <a:xfrm>
            <a:off x="5591176" y="2349500"/>
            <a:ext cx="3857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u</a:t>
            </a:r>
            <a:endParaRPr lang="zh-CN" altLang="en-US" sz="2800"/>
          </a:p>
        </p:txBody>
      </p:sp>
      <p:sp>
        <p:nvSpPr>
          <p:cNvPr id="2055" name="TextBox 6"/>
          <p:cNvSpPr txBox="1">
            <a:spLocks noChangeArrowheads="1"/>
          </p:cNvSpPr>
          <p:nvPr/>
        </p:nvSpPr>
        <p:spPr bwMode="auto">
          <a:xfrm>
            <a:off x="3575051" y="2924176"/>
            <a:ext cx="385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1</a:t>
            </a:r>
            <a:endParaRPr lang="zh-CN" altLang="en-US" sz="2800"/>
          </a:p>
        </p:txBody>
      </p:sp>
      <p:sp>
        <p:nvSpPr>
          <p:cNvPr id="2056" name="TextBox 7"/>
          <p:cNvSpPr txBox="1">
            <a:spLocks noChangeArrowheads="1"/>
          </p:cNvSpPr>
          <p:nvPr/>
        </p:nvSpPr>
        <p:spPr bwMode="auto">
          <a:xfrm>
            <a:off x="3575051" y="5157789"/>
            <a:ext cx="3857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n</a:t>
            </a:r>
            <a:endParaRPr lang="zh-CN" altLang="en-US" sz="2800"/>
          </a:p>
        </p:txBody>
      </p:sp>
      <p:sp>
        <p:nvSpPr>
          <p:cNvPr id="2057" name="TextBox 8"/>
          <p:cNvSpPr txBox="1">
            <a:spLocks noChangeArrowheads="1"/>
          </p:cNvSpPr>
          <p:nvPr/>
        </p:nvSpPr>
        <p:spPr bwMode="auto">
          <a:xfrm>
            <a:off x="4151313" y="2420939"/>
            <a:ext cx="385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1</a:t>
            </a:r>
            <a:endParaRPr lang="zh-CN" altLang="en-US" sz="2800"/>
          </a:p>
        </p:txBody>
      </p:sp>
      <p:sp>
        <p:nvSpPr>
          <p:cNvPr id="2058" name="TextBox 9"/>
          <p:cNvSpPr txBox="1">
            <a:spLocks noChangeArrowheads="1"/>
          </p:cNvSpPr>
          <p:nvPr/>
        </p:nvSpPr>
        <p:spPr bwMode="auto">
          <a:xfrm>
            <a:off x="7104063" y="2349500"/>
            <a:ext cx="3857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n</a:t>
            </a:r>
            <a:endParaRPr lang="zh-CN" altLang="en-US" sz="28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标题 1"/>
          <p:cNvSpPr>
            <a:spLocks noGrp="1"/>
          </p:cNvSpPr>
          <p:nvPr>
            <p:ph type="title"/>
          </p:nvPr>
        </p:nvSpPr>
        <p:spPr/>
        <p:txBody>
          <a:bodyPr/>
          <a:lstStyle/>
          <a:p>
            <a:r>
              <a:rPr lang="zh-CN" altLang="en-US" smtClean="0"/>
              <a:t>计算模式实现</a:t>
            </a:r>
          </a:p>
        </p:txBody>
      </p:sp>
      <p:sp>
        <p:nvSpPr>
          <p:cNvPr id="3077" name="内容占位符 2"/>
          <p:cNvSpPr>
            <a:spLocks noGrp="1"/>
          </p:cNvSpPr>
          <p:nvPr>
            <p:ph idx="1"/>
          </p:nvPr>
        </p:nvSpPr>
        <p:spPr/>
        <p:txBody>
          <a:bodyPr/>
          <a:lstStyle/>
          <a:p>
            <a:r>
              <a:rPr lang="zh-CN" altLang="en-US" smtClean="0"/>
              <a:t>令当前所有网页的</a:t>
            </a:r>
            <a:r>
              <a:rPr lang="en-US" altLang="zh-CN" smtClean="0"/>
              <a:t>pagerank</a:t>
            </a:r>
            <a:r>
              <a:rPr lang="zh-CN" altLang="en-US" smtClean="0"/>
              <a:t>为向量</a:t>
            </a:r>
            <a:r>
              <a:rPr lang="en-US" altLang="zh-CN" smtClean="0"/>
              <a:t>R</a:t>
            </a:r>
            <a:r>
              <a:rPr lang="zh-CN" altLang="en-US" smtClean="0"/>
              <a:t>：</a:t>
            </a:r>
            <a:endParaRPr lang="en-US" altLang="zh-CN" smtClean="0"/>
          </a:p>
          <a:p>
            <a:pPr lvl="1"/>
            <a:r>
              <a:rPr lang="en-US" altLang="zh-CN" smtClean="0"/>
              <a:t>R:&lt;R1,…Rv,…Rn&gt;,</a:t>
            </a:r>
            <a:r>
              <a:rPr lang="zh-CN" altLang="en-US" smtClean="0"/>
              <a:t>则：</a:t>
            </a:r>
            <a:endParaRPr lang="en-US" altLang="zh-CN" smtClean="0"/>
          </a:p>
          <a:p>
            <a:pPr lvl="1"/>
            <a:r>
              <a:rPr lang="en-US" altLang="zh-CN" smtClean="0"/>
              <a:t>R=R×A</a:t>
            </a:r>
            <a:endParaRPr lang="zh-CN" altLang="en-US" smtClean="0"/>
          </a:p>
        </p:txBody>
      </p:sp>
      <p:graphicFrame>
        <p:nvGraphicFramePr>
          <p:cNvPr id="95234" name="Object 2"/>
          <p:cNvGraphicFramePr>
            <a:graphicFrameLocks noChangeAspect="1"/>
          </p:cNvGraphicFramePr>
          <p:nvPr/>
        </p:nvGraphicFramePr>
        <p:xfrm>
          <a:off x="4872039" y="5373689"/>
          <a:ext cx="2892425" cy="1036637"/>
        </p:xfrm>
        <a:graphic>
          <a:graphicData uri="http://schemas.openxmlformats.org/presentationml/2006/ole">
            <mc:AlternateContent xmlns:mc="http://schemas.openxmlformats.org/markup-compatibility/2006">
              <mc:Choice xmlns:v="urn:schemas-microsoft-com:vml" Requires="v">
                <p:oleObj spid="_x0000_s3086" name="公式" r:id="rId3" imgW="1168200" imgH="419040" progId="Equation.3">
                  <p:embed/>
                </p:oleObj>
              </mc:Choice>
              <mc:Fallback>
                <p:oleObj name="公式" r:id="rId3" imgW="1168200" imgH="419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39" y="5373689"/>
                        <a:ext cx="2892425" cy="103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1703388" y="2636838"/>
          <a:ext cx="8964612" cy="3028950"/>
        </p:xfrm>
        <a:graphic>
          <a:graphicData uri="http://schemas.openxmlformats.org/presentationml/2006/ole">
            <mc:AlternateContent xmlns:mc="http://schemas.openxmlformats.org/markup-compatibility/2006">
              <mc:Choice xmlns:v="urn:schemas-microsoft-com:vml" Requires="v">
                <p:oleObj spid="_x0000_s3087" name="公式" r:id="rId5" imgW="4775040" imgH="1523880" progId="Equation.3">
                  <p:embed/>
                </p:oleObj>
              </mc:Choice>
              <mc:Fallback>
                <p:oleObj name="公式" r:id="rId5" imgW="4775040" imgH="15238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388" y="2636838"/>
                        <a:ext cx="8964612" cy="302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如何有效应对海量数据处理？</a:t>
            </a:r>
          </a:p>
        </p:txBody>
      </p:sp>
      <p:sp>
        <p:nvSpPr>
          <p:cNvPr id="57347" name="内容占位符 2"/>
          <p:cNvSpPr>
            <a:spLocks noGrp="1"/>
          </p:cNvSpPr>
          <p:nvPr>
            <p:ph idx="1"/>
          </p:nvPr>
        </p:nvSpPr>
        <p:spPr/>
        <p:txBody>
          <a:bodyPr/>
          <a:lstStyle/>
          <a:p>
            <a:pPr algn="ctr">
              <a:buFont typeface="Wingdings 2" panose="05020102010507070707" pitchFamily="18" charset="2"/>
              <a:buNone/>
            </a:pPr>
            <a:r>
              <a:rPr lang="en-US" altLang="zh-CN" sz="4800" b="1"/>
              <a:t>Great thing is it is naturally parallelizable!</a:t>
            </a:r>
          </a:p>
          <a:p>
            <a:pPr algn="ctr">
              <a:buFont typeface="Wingdings 2" panose="05020102010507070707" pitchFamily="18" charset="2"/>
              <a:buNone/>
            </a:pPr>
            <a:endParaRPr lang="en-US" altLang="zh-CN" sz="4800" b="1"/>
          </a:p>
          <a:p>
            <a:pPr algn="ctr">
              <a:buFont typeface="Wingdings 2" panose="05020102010507070707" pitchFamily="18" charset="2"/>
              <a:buNone/>
            </a:pPr>
            <a:r>
              <a:rPr lang="en-US" altLang="zh-CN" sz="4800" b="1"/>
              <a:t>The natural method is dividing and concur!</a:t>
            </a:r>
            <a:endParaRPr lang="zh-CN" altLang="en-US" sz="4800" b="1"/>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endParaRPr lang="zh-CN" altLang="en-US" smtClean="0"/>
          </a:p>
        </p:txBody>
      </p:sp>
      <p:pic>
        <p:nvPicPr>
          <p:cNvPr id="52227" name="内容占位符 3" descr="菲数列.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1" y="549276"/>
            <a:ext cx="8374063" cy="2879725"/>
          </a:xfrm>
        </p:spPr>
      </p:pic>
      <p:pic>
        <p:nvPicPr>
          <p:cNvPr id="52228" name="图片 4" descr="数据相关性.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357564"/>
            <a:ext cx="83883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4016" y="1874396"/>
            <a:ext cx="2819400" cy="783772"/>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chemeClr val="tx1"/>
                </a:solidFill>
                <a:latin typeface="+mj-ea"/>
                <a:ea typeface="+mj-ea"/>
              </a:rPr>
              <a:t>大数据计算任务</a:t>
            </a:r>
          </a:p>
        </p:txBody>
      </p:sp>
      <p:sp>
        <p:nvSpPr>
          <p:cNvPr id="6" name="Rounded Rectangle 5"/>
          <p:cNvSpPr/>
          <p:nvPr/>
        </p:nvSpPr>
        <p:spPr>
          <a:xfrm>
            <a:off x="2309787" y="3833828"/>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bg1"/>
                </a:solidFill>
                <a:latin typeface="+mj-ea"/>
                <a:ea typeface="+mj-ea"/>
              </a:rPr>
              <a:t>子任务</a:t>
            </a:r>
          </a:p>
        </p:txBody>
      </p:sp>
      <p:sp>
        <p:nvSpPr>
          <p:cNvPr id="7" name="Rounded Rectangle 6"/>
          <p:cNvSpPr/>
          <p:nvPr/>
        </p:nvSpPr>
        <p:spPr>
          <a:xfrm>
            <a:off x="3975302" y="3833828"/>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bg1"/>
                </a:solidFill>
                <a:latin typeface="+mj-ea"/>
                <a:ea typeface="+mj-ea"/>
              </a:rPr>
              <a:t>子任务</a:t>
            </a:r>
          </a:p>
        </p:txBody>
      </p:sp>
      <p:sp>
        <p:nvSpPr>
          <p:cNvPr id="8" name="Rounded Rectangle 7"/>
          <p:cNvSpPr/>
          <p:nvPr/>
        </p:nvSpPr>
        <p:spPr>
          <a:xfrm>
            <a:off x="6838241" y="3822943"/>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bg1"/>
                </a:solidFill>
                <a:latin typeface="+mj-ea"/>
                <a:ea typeface="+mj-ea"/>
              </a:rPr>
              <a:t>子任务</a:t>
            </a:r>
          </a:p>
        </p:txBody>
      </p:sp>
      <p:sp>
        <p:nvSpPr>
          <p:cNvPr id="9" name="Rounded Rectangle 8"/>
          <p:cNvSpPr/>
          <p:nvPr/>
        </p:nvSpPr>
        <p:spPr>
          <a:xfrm>
            <a:off x="8525532" y="3822944"/>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bg1"/>
                </a:solidFill>
                <a:latin typeface="+mj-ea"/>
                <a:ea typeface="+mj-ea"/>
              </a:rPr>
              <a:t>子任务</a:t>
            </a:r>
          </a:p>
        </p:txBody>
      </p:sp>
      <p:sp>
        <p:nvSpPr>
          <p:cNvPr id="59409" name="TextBox 9"/>
          <p:cNvSpPr txBox="1">
            <a:spLocks noChangeArrowheads="1"/>
          </p:cNvSpPr>
          <p:nvPr/>
        </p:nvSpPr>
        <p:spPr bwMode="auto">
          <a:xfrm>
            <a:off x="5324475" y="4019550"/>
            <a:ext cx="1339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a:t>
            </a:r>
            <a:endParaRPr lang="zh-CN" altLang="en-US" sz="2000" b="1"/>
          </a:p>
        </p:txBody>
      </p:sp>
      <p:cxnSp>
        <p:nvCxnSpPr>
          <p:cNvPr id="11" name="Straight Arrow Connector 10"/>
          <p:cNvCxnSpPr/>
          <p:nvPr/>
        </p:nvCxnSpPr>
        <p:spPr>
          <a:xfrm rot="10800000" flipV="1">
            <a:off x="2897621" y="2669055"/>
            <a:ext cx="3091543" cy="1121229"/>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0"/>
          </p:cNvCxnSpPr>
          <p:nvPr/>
        </p:nvCxnSpPr>
        <p:spPr>
          <a:xfrm rot="10800000" flipV="1">
            <a:off x="4568575" y="2669058"/>
            <a:ext cx="1442361" cy="1164770"/>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0"/>
          </p:cNvCxnSpPr>
          <p:nvPr/>
        </p:nvCxnSpPr>
        <p:spPr>
          <a:xfrm>
            <a:off x="6054480" y="2679945"/>
            <a:ext cx="1377033" cy="1142999"/>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7012418" y="1662124"/>
            <a:ext cx="1132118" cy="3124206"/>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75238" y="3082926"/>
            <a:ext cx="2024062" cy="461963"/>
          </a:xfrm>
          <a:prstGeom prst="rect">
            <a:avLst/>
          </a:prstGeom>
          <a:noFill/>
        </p:spPr>
        <p:txBody>
          <a:bodyPr>
            <a:spAutoFit/>
          </a:bodyPr>
          <a:lstStyle/>
          <a:p>
            <a:pPr algn="ctr">
              <a:defRPr/>
            </a:pPr>
            <a:r>
              <a:rPr lang="zh-CN" altLang="en-US" sz="2400" dirty="0">
                <a:solidFill>
                  <a:srgbClr val="0066FF"/>
                </a:solidFill>
                <a:latin typeface="+mj-ea"/>
                <a:ea typeface="+mj-ea"/>
              </a:rPr>
              <a:t>任务划分</a:t>
            </a:r>
          </a:p>
        </p:txBody>
      </p:sp>
      <p:sp>
        <p:nvSpPr>
          <p:cNvPr id="16" name="Rounded Rectangle 15"/>
          <p:cNvSpPr/>
          <p:nvPr/>
        </p:nvSpPr>
        <p:spPr>
          <a:xfrm>
            <a:off x="4606671" y="5717062"/>
            <a:ext cx="2819400" cy="783772"/>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bg1"/>
                </a:solidFill>
                <a:latin typeface="+mj-ea"/>
                <a:ea typeface="+mj-ea"/>
              </a:rPr>
              <a:t>计算结果</a:t>
            </a:r>
          </a:p>
        </p:txBody>
      </p:sp>
      <p:cxnSp>
        <p:nvCxnSpPr>
          <p:cNvPr id="17" name="Straight Arrow Connector 16"/>
          <p:cNvCxnSpPr>
            <a:stCxn id="6" idx="2"/>
            <a:endCxn id="16" idx="0"/>
          </p:cNvCxnSpPr>
          <p:nvPr/>
        </p:nvCxnSpPr>
        <p:spPr>
          <a:xfrm rot="16200000" flipH="1">
            <a:off x="3790240" y="3490932"/>
            <a:ext cx="1338948" cy="3113313"/>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16" idx="0"/>
          </p:cNvCxnSpPr>
          <p:nvPr/>
        </p:nvCxnSpPr>
        <p:spPr>
          <a:xfrm rot="16200000" flipH="1">
            <a:off x="4622998" y="4323689"/>
            <a:ext cx="1338948" cy="1447798"/>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16" idx="0"/>
          </p:cNvCxnSpPr>
          <p:nvPr/>
        </p:nvCxnSpPr>
        <p:spPr>
          <a:xfrm rot="5400000">
            <a:off x="6049027" y="4334576"/>
            <a:ext cx="1349833" cy="1415141"/>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6" idx="0"/>
          </p:cNvCxnSpPr>
          <p:nvPr/>
        </p:nvCxnSpPr>
        <p:spPr>
          <a:xfrm rot="5400000">
            <a:off x="6892671" y="3490930"/>
            <a:ext cx="1349832" cy="3102432"/>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41900" y="4737101"/>
            <a:ext cx="2025650" cy="461963"/>
          </a:xfrm>
          <a:prstGeom prst="rect">
            <a:avLst/>
          </a:prstGeom>
          <a:noFill/>
        </p:spPr>
        <p:txBody>
          <a:bodyPr>
            <a:spAutoFit/>
          </a:bodyPr>
          <a:lstStyle/>
          <a:p>
            <a:pPr algn="ctr">
              <a:defRPr/>
            </a:pPr>
            <a:r>
              <a:rPr lang="zh-CN" altLang="en-US" sz="2400" dirty="0">
                <a:solidFill>
                  <a:srgbClr val="C00000"/>
                </a:solidFill>
                <a:latin typeface="+mj-ea"/>
                <a:ea typeface="+mj-ea"/>
              </a:rPr>
              <a:t>结果合并</a:t>
            </a:r>
          </a:p>
        </p:txBody>
      </p:sp>
      <p:sp>
        <p:nvSpPr>
          <p:cNvPr id="59423" name="标题 21"/>
          <p:cNvSpPr>
            <a:spLocks noGrp="1"/>
          </p:cNvSpPr>
          <p:nvPr>
            <p:ph type="title"/>
          </p:nvPr>
        </p:nvSpPr>
        <p:spPr/>
        <p:txBody>
          <a:bodyPr/>
          <a:lstStyle/>
          <a:p>
            <a:r>
              <a:rPr lang="zh-CN" altLang="en-US" smtClean="0">
                <a:solidFill>
                  <a:srgbClr val="0066FF"/>
                </a:solidFill>
                <a:latin typeface="黑体" panose="02010609060101010101" pitchFamily="49" charset="-122"/>
                <a:ea typeface="黑体" panose="02010609060101010101" pitchFamily="49" charset="-122"/>
              </a:rPr>
              <a:t>大数据任务划分和并行计算模型</a:t>
            </a:r>
            <a:endParaRPr lang="zh-CN"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667240" y="1714489"/>
            <a:ext cx="2819400" cy="462703"/>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a:defRPr/>
            </a:pPr>
            <a:r>
              <a:rPr lang="zh-CN" altLang="en-US" sz="2000" b="1" dirty="0">
                <a:solidFill>
                  <a:schemeClr val="tx1"/>
                </a:solidFill>
                <a:latin typeface="+mj-ea"/>
                <a:ea typeface="+mj-ea"/>
              </a:rPr>
              <a:t>海量数据存储</a:t>
            </a:r>
          </a:p>
        </p:txBody>
      </p:sp>
      <p:grpSp>
        <p:nvGrpSpPr>
          <p:cNvPr id="2" name="Group 6"/>
          <p:cNvGrpSpPr>
            <a:grpSpLocks/>
          </p:cNvGrpSpPr>
          <p:nvPr/>
        </p:nvGrpSpPr>
        <p:grpSpPr bwMode="auto">
          <a:xfrm>
            <a:off x="5070476" y="1714501"/>
            <a:ext cx="1997075" cy="461963"/>
            <a:chOff x="3559867" y="1539706"/>
            <a:chExt cx="1997499" cy="783512"/>
          </a:xfrm>
        </p:grpSpPr>
        <p:cxnSp>
          <p:nvCxnSpPr>
            <p:cNvPr id="8" name="Straight Connector 7"/>
            <p:cNvCxnSpPr/>
            <p:nvPr/>
          </p:nvCxnSpPr>
          <p:spPr>
            <a:xfrm rot="16200000" flipH="1">
              <a:off x="3590925" y="1919898"/>
              <a:ext cx="76197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5175586" y="1941438"/>
              <a:ext cx="76197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3179676" y="1927975"/>
              <a:ext cx="76197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4777282" y="1929322"/>
              <a:ext cx="764664"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4391196" y="1927975"/>
              <a:ext cx="76197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3994237" y="1927975"/>
              <a:ext cx="761970" cy="158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13"/>
          <p:cNvGrpSpPr>
            <a:grpSpLocks/>
          </p:cNvGrpSpPr>
          <p:nvPr/>
        </p:nvGrpSpPr>
        <p:grpSpPr bwMode="auto">
          <a:xfrm>
            <a:off x="2511426" y="2155826"/>
            <a:ext cx="7121525" cy="1052513"/>
            <a:chOff x="1002140" y="1894897"/>
            <a:chExt cx="7121238" cy="1053184"/>
          </a:xfrm>
        </p:grpSpPr>
        <p:sp>
          <p:nvSpPr>
            <p:cNvPr id="60469" name="TextBox 14"/>
            <p:cNvSpPr txBox="1">
              <a:spLocks noChangeArrowheads="1"/>
            </p:cNvSpPr>
            <p:nvPr/>
          </p:nvSpPr>
          <p:spPr bwMode="auto">
            <a:xfrm>
              <a:off x="3917539" y="2459541"/>
              <a:ext cx="1338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a:t>
              </a:r>
              <a:endParaRPr lang="zh-CN" altLang="en-US" sz="2000" b="1"/>
            </a:p>
          </p:txBody>
        </p:sp>
        <p:cxnSp>
          <p:nvCxnSpPr>
            <p:cNvPr id="16" name="Straight Arrow Connector 15"/>
            <p:cNvCxnSpPr>
              <a:endCxn id="21" idx="0"/>
            </p:cNvCxnSpPr>
            <p:nvPr/>
          </p:nvCxnSpPr>
          <p:spPr>
            <a:xfrm rot="10800000" flipV="1">
              <a:off x="1493980" y="1916931"/>
              <a:ext cx="1888200" cy="561412"/>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2" idx="0"/>
            </p:cNvCxnSpPr>
            <p:nvPr/>
          </p:nvCxnSpPr>
          <p:spPr>
            <a:xfrm rot="10800000" flipV="1">
              <a:off x="3188852" y="1894901"/>
              <a:ext cx="589934" cy="569588"/>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23" idx="0"/>
            </p:cNvCxnSpPr>
            <p:nvPr/>
          </p:nvCxnSpPr>
          <p:spPr>
            <a:xfrm>
              <a:off x="5354201" y="1916938"/>
              <a:ext cx="568605" cy="556787"/>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4" idx="0"/>
            </p:cNvCxnSpPr>
            <p:nvPr/>
          </p:nvCxnSpPr>
          <p:spPr>
            <a:xfrm>
              <a:off x="5739788" y="1894897"/>
              <a:ext cx="1891751" cy="588065"/>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51562" y="2134763"/>
              <a:ext cx="2023981" cy="462257"/>
            </a:xfrm>
            <a:prstGeom prst="rect">
              <a:avLst/>
            </a:prstGeom>
            <a:noFill/>
          </p:spPr>
          <p:txBody>
            <a:bodyPr>
              <a:spAutoFit/>
            </a:bodyPr>
            <a:lstStyle/>
            <a:p>
              <a:pPr algn="ctr">
                <a:defRPr/>
              </a:pPr>
              <a:r>
                <a:rPr lang="zh-CN" altLang="en-US" sz="2400" dirty="0">
                  <a:solidFill>
                    <a:srgbClr val="C00000"/>
                  </a:solidFill>
                  <a:latin typeface="+mj-ea"/>
                  <a:ea typeface="+mj-ea"/>
                </a:rPr>
                <a:t>数据划分</a:t>
              </a:r>
            </a:p>
          </p:txBody>
        </p:sp>
        <p:sp>
          <p:nvSpPr>
            <p:cNvPr id="21" name="Rounded Rectangle 20"/>
            <p:cNvSpPr/>
            <p:nvPr/>
          </p:nvSpPr>
          <p:spPr>
            <a:xfrm>
              <a:off x="1002140" y="2478343"/>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1"/>
                  </a:solidFill>
                  <a:latin typeface="+mj-lt"/>
                  <a:ea typeface="+mj-ea"/>
                </a:rPr>
                <a:t>Map</a:t>
              </a:r>
              <a:endParaRPr lang="zh-CN" altLang="en-US" sz="2000" dirty="0">
                <a:solidFill>
                  <a:schemeClr val="bg1"/>
                </a:solidFill>
                <a:latin typeface="+mj-lt"/>
                <a:ea typeface="+mj-ea"/>
              </a:endParaRPr>
            </a:p>
          </p:txBody>
        </p:sp>
        <p:sp>
          <p:nvSpPr>
            <p:cNvPr id="22" name="Rounded Rectangle 21"/>
            <p:cNvSpPr/>
            <p:nvPr/>
          </p:nvSpPr>
          <p:spPr>
            <a:xfrm>
              <a:off x="2697012" y="2464489"/>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1"/>
                  </a:solidFill>
                  <a:latin typeface="+mj-lt"/>
                  <a:ea typeface="+mj-ea"/>
                </a:rPr>
                <a:t>Map</a:t>
              </a:r>
              <a:endParaRPr lang="zh-CN" altLang="en-US" sz="2000" dirty="0">
                <a:solidFill>
                  <a:schemeClr val="bg1"/>
                </a:solidFill>
                <a:latin typeface="+mj-lt"/>
                <a:ea typeface="+mj-ea"/>
              </a:endParaRPr>
            </a:p>
          </p:txBody>
        </p:sp>
        <p:sp>
          <p:nvSpPr>
            <p:cNvPr id="23" name="Rounded Rectangle 22"/>
            <p:cNvSpPr/>
            <p:nvPr/>
          </p:nvSpPr>
          <p:spPr>
            <a:xfrm>
              <a:off x="5430966" y="2473725"/>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1"/>
                  </a:solidFill>
                  <a:latin typeface="+mj-lt"/>
                  <a:ea typeface="+mj-ea"/>
                </a:rPr>
                <a:t>Map</a:t>
              </a:r>
              <a:endParaRPr lang="zh-CN" altLang="en-US" sz="2000" dirty="0">
                <a:solidFill>
                  <a:schemeClr val="bg1"/>
                </a:solidFill>
                <a:latin typeface="+mj-lt"/>
                <a:ea typeface="+mj-ea"/>
              </a:endParaRPr>
            </a:p>
          </p:txBody>
        </p:sp>
        <p:sp>
          <p:nvSpPr>
            <p:cNvPr id="24" name="Rounded Rectangle 23"/>
            <p:cNvSpPr/>
            <p:nvPr/>
          </p:nvSpPr>
          <p:spPr>
            <a:xfrm>
              <a:off x="7139699" y="2482962"/>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1"/>
                  </a:solidFill>
                  <a:latin typeface="+mj-lt"/>
                  <a:ea typeface="+mj-ea"/>
                </a:rPr>
                <a:t>Map</a:t>
              </a:r>
              <a:endParaRPr lang="zh-CN" altLang="en-US" sz="2000" dirty="0">
                <a:solidFill>
                  <a:schemeClr val="bg1"/>
                </a:solidFill>
                <a:latin typeface="+mj-lt"/>
                <a:ea typeface="+mj-ea"/>
              </a:endParaRPr>
            </a:p>
          </p:txBody>
        </p:sp>
        <p:sp>
          <p:nvSpPr>
            <p:cNvPr id="25" name="TextBox 24"/>
            <p:cNvSpPr txBox="1"/>
            <p:nvPr/>
          </p:nvSpPr>
          <p:spPr>
            <a:xfrm>
              <a:off x="1840306" y="1950495"/>
              <a:ext cx="512742" cy="460668"/>
            </a:xfrm>
            <a:prstGeom prst="rect">
              <a:avLst/>
            </a:prstGeom>
            <a:noFill/>
          </p:spPr>
          <p:txBody>
            <a:bodyPr>
              <a:spAutoFit/>
            </a:bodyPr>
            <a:lstStyle/>
            <a:p>
              <a:pPr>
                <a:defRPr/>
              </a:pPr>
              <a:r>
                <a:rPr lang="zh-CN" altLang="en-US" sz="1200" b="1" dirty="0">
                  <a:latin typeface="+mj-lt"/>
                  <a:ea typeface="+mj-ea"/>
                </a:rPr>
                <a:t>计算策略</a:t>
              </a:r>
            </a:p>
          </p:txBody>
        </p:sp>
        <p:sp>
          <p:nvSpPr>
            <p:cNvPr id="70" name="TextBox 69"/>
            <p:cNvSpPr txBox="1"/>
            <p:nvPr/>
          </p:nvSpPr>
          <p:spPr>
            <a:xfrm>
              <a:off x="3145179" y="1950495"/>
              <a:ext cx="514329" cy="460668"/>
            </a:xfrm>
            <a:prstGeom prst="rect">
              <a:avLst/>
            </a:prstGeom>
            <a:noFill/>
          </p:spPr>
          <p:txBody>
            <a:bodyPr>
              <a:spAutoFit/>
            </a:bodyPr>
            <a:lstStyle/>
            <a:p>
              <a:pPr>
                <a:defRPr/>
              </a:pPr>
              <a:r>
                <a:rPr lang="zh-CN" altLang="en-US" sz="1200" b="1" dirty="0">
                  <a:latin typeface="+mj-lt"/>
                  <a:ea typeface="+mj-ea"/>
                </a:rPr>
                <a:t>计算策略</a:t>
              </a:r>
            </a:p>
          </p:txBody>
        </p:sp>
        <p:sp>
          <p:nvSpPr>
            <p:cNvPr id="71" name="TextBox 70"/>
            <p:cNvSpPr txBox="1"/>
            <p:nvPr/>
          </p:nvSpPr>
          <p:spPr>
            <a:xfrm>
              <a:off x="5378702" y="1950495"/>
              <a:ext cx="512741" cy="460668"/>
            </a:xfrm>
            <a:prstGeom prst="rect">
              <a:avLst/>
            </a:prstGeom>
            <a:noFill/>
          </p:spPr>
          <p:txBody>
            <a:bodyPr>
              <a:spAutoFit/>
            </a:bodyPr>
            <a:lstStyle/>
            <a:p>
              <a:pPr>
                <a:defRPr/>
              </a:pPr>
              <a:r>
                <a:rPr lang="zh-CN" altLang="en-US" sz="1200" b="1" dirty="0">
                  <a:latin typeface="+mj-lt"/>
                  <a:ea typeface="+mj-ea"/>
                </a:rPr>
                <a:t>计算策略</a:t>
              </a:r>
            </a:p>
          </p:txBody>
        </p:sp>
        <p:sp>
          <p:nvSpPr>
            <p:cNvPr id="72" name="TextBox 71"/>
            <p:cNvSpPr txBox="1"/>
            <p:nvPr/>
          </p:nvSpPr>
          <p:spPr>
            <a:xfrm>
              <a:off x="6674049" y="1950495"/>
              <a:ext cx="514329" cy="460668"/>
            </a:xfrm>
            <a:prstGeom prst="rect">
              <a:avLst/>
            </a:prstGeom>
            <a:noFill/>
          </p:spPr>
          <p:txBody>
            <a:bodyPr>
              <a:spAutoFit/>
            </a:bodyPr>
            <a:lstStyle/>
            <a:p>
              <a:pPr>
                <a:defRPr/>
              </a:pPr>
              <a:r>
                <a:rPr lang="zh-CN" altLang="en-US" sz="1200" b="1" dirty="0">
                  <a:latin typeface="+mj-lt"/>
                  <a:ea typeface="+mj-ea"/>
                </a:rPr>
                <a:t>计算策略</a:t>
              </a:r>
            </a:p>
          </p:txBody>
        </p:sp>
      </p:grpSp>
      <p:grpSp>
        <p:nvGrpSpPr>
          <p:cNvPr id="5" name="Group 28"/>
          <p:cNvGrpSpPr>
            <a:grpSpLocks/>
          </p:cNvGrpSpPr>
          <p:nvPr/>
        </p:nvGrpSpPr>
        <p:grpSpPr bwMode="auto">
          <a:xfrm>
            <a:off x="2987676" y="3190876"/>
            <a:ext cx="6149975" cy="581025"/>
            <a:chOff x="1477823" y="2930487"/>
            <a:chExt cx="6149467" cy="581106"/>
          </a:xfrm>
        </p:grpSpPr>
        <p:cxnSp>
          <p:nvCxnSpPr>
            <p:cNvPr id="30" name="Straight Arrow Connector 29"/>
            <p:cNvCxnSpPr/>
            <p:nvPr/>
          </p:nvCxnSpPr>
          <p:spPr>
            <a:xfrm rot="5400000">
              <a:off x="1230137" y="3200401"/>
              <a:ext cx="504895" cy="95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2902427" y="3196432"/>
              <a:ext cx="536650" cy="47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5636670" y="3206752"/>
              <a:ext cx="544588" cy="14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7359760" y="3212309"/>
              <a:ext cx="523948" cy="47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55689" y="3111487"/>
              <a:ext cx="2022308" cy="400106"/>
            </a:xfrm>
            <a:prstGeom prst="rect">
              <a:avLst/>
            </a:prstGeom>
            <a:noFill/>
          </p:spPr>
          <p:txBody>
            <a:bodyPr>
              <a:spAutoFit/>
            </a:bodyPr>
            <a:lstStyle/>
            <a:p>
              <a:pPr algn="ctr">
                <a:defRPr/>
              </a:pPr>
              <a:r>
                <a:rPr lang="zh-CN" altLang="en-US" sz="2000" dirty="0">
                  <a:solidFill>
                    <a:srgbClr val="FF0000"/>
                  </a:solidFill>
                  <a:latin typeface="+mj-ea"/>
                  <a:ea typeface="+mj-ea"/>
                </a:rPr>
                <a:t>中  间  结  果</a:t>
              </a:r>
            </a:p>
          </p:txBody>
        </p:sp>
        <p:sp>
          <p:nvSpPr>
            <p:cNvPr id="35" name="TextBox 34"/>
            <p:cNvSpPr txBox="1"/>
            <p:nvPr/>
          </p:nvSpPr>
          <p:spPr>
            <a:xfrm>
              <a:off x="1488935" y="3097198"/>
              <a:ext cx="880989" cy="258798"/>
            </a:xfrm>
            <a:prstGeom prst="rect">
              <a:avLst/>
            </a:prstGeom>
            <a:noFill/>
          </p:spPr>
          <p:txBody>
            <a:bodyPr>
              <a:spAutoFit/>
            </a:bodyPr>
            <a:lstStyle/>
            <a:p>
              <a:pPr>
                <a:lnSpc>
                  <a:spcPct val="90000"/>
                </a:lnSpc>
                <a:defRPr/>
              </a:pPr>
              <a:r>
                <a:rPr lang="zh-CN" altLang="en-US" sz="1200" b="1" dirty="0">
                  <a:latin typeface="Arial" charset="0"/>
                  <a:ea typeface="+mj-ea"/>
                </a:rPr>
                <a:t>中间结果</a:t>
              </a:r>
              <a:endParaRPr lang="en-US" altLang="zh-CN" sz="1200" b="1" dirty="0">
                <a:latin typeface="Arial" charset="0"/>
                <a:ea typeface="+mj-ea"/>
              </a:endParaRPr>
            </a:p>
          </p:txBody>
        </p:sp>
        <p:sp>
          <p:nvSpPr>
            <p:cNvPr id="73" name="TextBox 72"/>
            <p:cNvSpPr txBox="1"/>
            <p:nvPr/>
          </p:nvSpPr>
          <p:spPr>
            <a:xfrm>
              <a:off x="3146148" y="3097198"/>
              <a:ext cx="880989" cy="258798"/>
            </a:xfrm>
            <a:prstGeom prst="rect">
              <a:avLst/>
            </a:prstGeom>
            <a:noFill/>
          </p:spPr>
          <p:txBody>
            <a:bodyPr>
              <a:spAutoFit/>
            </a:bodyPr>
            <a:lstStyle/>
            <a:p>
              <a:pPr>
                <a:lnSpc>
                  <a:spcPct val="90000"/>
                </a:lnSpc>
                <a:defRPr/>
              </a:pPr>
              <a:r>
                <a:rPr lang="zh-CN" altLang="en-US" sz="1200" b="1" dirty="0">
                  <a:latin typeface="Arial" charset="0"/>
                  <a:ea typeface="+mj-ea"/>
                </a:rPr>
                <a:t>中间结果</a:t>
              </a:r>
              <a:endParaRPr lang="en-US" altLang="zh-CN" sz="1200" b="1" dirty="0">
                <a:latin typeface="Arial" charset="0"/>
                <a:ea typeface="+mj-ea"/>
              </a:endParaRPr>
            </a:p>
          </p:txBody>
        </p:sp>
        <p:sp>
          <p:nvSpPr>
            <p:cNvPr id="74" name="TextBox 73"/>
            <p:cNvSpPr txBox="1"/>
            <p:nvPr/>
          </p:nvSpPr>
          <p:spPr>
            <a:xfrm>
              <a:off x="5017656" y="3097198"/>
              <a:ext cx="880990" cy="258798"/>
            </a:xfrm>
            <a:prstGeom prst="rect">
              <a:avLst/>
            </a:prstGeom>
            <a:noFill/>
          </p:spPr>
          <p:txBody>
            <a:bodyPr>
              <a:spAutoFit/>
            </a:bodyPr>
            <a:lstStyle/>
            <a:p>
              <a:pPr>
                <a:lnSpc>
                  <a:spcPct val="90000"/>
                </a:lnSpc>
                <a:defRPr/>
              </a:pPr>
              <a:r>
                <a:rPr lang="zh-CN" altLang="en-US" sz="1200" b="1" dirty="0">
                  <a:latin typeface="Arial" charset="0"/>
                  <a:ea typeface="+mj-ea"/>
                </a:rPr>
                <a:t>中间结果</a:t>
              </a:r>
              <a:endParaRPr lang="en-US" altLang="zh-CN" sz="1200" b="1" dirty="0">
                <a:latin typeface="Arial" charset="0"/>
                <a:ea typeface="+mj-ea"/>
              </a:endParaRPr>
            </a:p>
          </p:txBody>
        </p:sp>
        <p:sp>
          <p:nvSpPr>
            <p:cNvPr id="75" name="TextBox 74"/>
            <p:cNvSpPr txBox="1"/>
            <p:nvPr/>
          </p:nvSpPr>
          <p:spPr>
            <a:xfrm>
              <a:off x="6746301" y="3097198"/>
              <a:ext cx="880989" cy="258798"/>
            </a:xfrm>
            <a:prstGeom prst="rect">
              <a:avLst/>
            </a:prstGeom>
            <a:noFill/>
          </p:spPr>
          <p:txBody>
            <a:bodyPr>
              <a:spAutoFit/>
            </a:bodyPr>
            <a:lstStyle/>
            <a:p>
              <a:pPr>
                <a:lnSpc>
                  <a:spcPct val="90000"/>
                </a:lnSpc>
                <a:defRPr/>
              </a:pPr>
              <a:r>
                <a:rPr lang="zh-CN" altLang="en-US" sz="1200" b="1" dirty="0">
                  <a:latin typeface="Arial" charset="0"/>
                  <a:ea typeface="+mj-ea"/>
                </a:rPr>
                <a:t>中间结果</a:t>
              </a:r>
              <a:endParaRPr lang="en-US" altLang="zh-CN" sz="1200" b="1" dirty="0">
                <a:latin typeface="Arial" charset="0"/>
                <a:ea typeface="+mj-ea"/>
              </a:endParaRPr>
            </a:p>
          </p:txBody>
        </p:sp>
      </p:grpSp>
      <p:grpSp>
        <p:nvGrpSpPr>
          <p:cNvPr id="6" name="Group 38"/>
          <p:cNvGrpSpPr>
            <a:grpSpLocks/>
          </p:cNvGrpSpPr>
          <p:nvPr/>
        </p:nvGrpSpPr>
        <p:grpSpPr bwMode="auto">
          <a:xfrm>
            <a:off x="2519363" y="3719514"/>
            <a:ext cx="7175500" cy="1417637"/>
            <a:chOff x="1008544" y="3459295"/>
            <a:chExt cx="7176652" cy="1416849"/>
          </a:xfrm>
        </p:grpSpPr>
        <p:sp>
          <p:nvSpPr>
            <p:cNvPr id="40" name="Rounded Rectangle 39"/>
            <p:cNvSpPr/>
            <p:nvPr/>
          </p:nvSpPr>
          <p:spPr>
            <a:xfrm>
              <a:off x="1008544" y="3467228"/>
              <a:ext cx="7176652" cy="3506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j-lt"/>
                </a:rPr>
                <a:t>Barrier</a:t>
              </a:r>
              <a:r>
                <a:rPr lang="zh-CN" altLang="en-US" b="1" dirty="0">
                  <a:solidFill>
                    <a:schemeClr val="tx1"/>
                  </a:solidFill>
                  <a:latin typeface="+mj-lt"/>
                </a:rPr>
                <a:t>：</a:t>
              </a:r>
              <a:r>
                <a:rPr lang="en-US" altLang="zh-CN" b="1" dirty="0">
                  <a:solidFill>
                    <a:schemeClr val="tx1"/>
                  </a:solidFill>
                  <a:latin typeface="+mj-lt"/>
                </a:rPr>
                <a:t>Aggregation and Shuffle</a:t>
              </a:r>
              <a:endParaRPr lang="zh-CN" altLang="en-US" b="1" dirty="0">
                <a:solidFill>
                  <a:schemeClr val="tx1"/>
                </a:solidFill>
                <a:latin typeface="+mj-lt"/>
              </a:endParaRPr>
            </a:p>
          </p:txBody>
        </p:sp>
        <p:sp>
          <p:nvSpPr>
            <p:cNvPr id="41" name="Rounded Rectangle 40"/>
            <p:cNvSpPr/>
            <p:nvPr/>
          </p:nvSpPr>
          <p:spPr>
            <a:xfrm>
              <a:off x="2004269" y="441102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2000" dirty="0">
                  <a:solidFill>
                    <a:schemeClr val="bg1"/>
                  </a:solidFill>
                  <a:latin typeface="+mj-lt"/>
                  <a:ea typeface="+mj-ea"/>
                </a:rPr>
                <a:t>Reduce</a:t>
              </a:r>
              <a:endParaRPr lang="zh-CN" altLang="en-US" sz="2000" dirty="0">
                <a:solidFill>
                  <a:schemeClr val="bg1"/>
                </a:solidFill>
                <a:latin typeface="+mj-lt"/>
                <a:ea typeface="+mj-ea"/>
              </a:endParaRPr>
            </a:p>
          </p:txBody>
        </p:sp>
        <p:cxnSp>
          <p:nvCxnSpPr>
            <p:cNvPr id="42" name="Straight Arrow Connector 41"/>
            <p:cNvCxnSpPr>
              <a:endCxn id="0" idx="0"/>
            </p:cNvCxnSpPr>
            <p:nvPr/>
          </p:nvCxnSpPr>
          <p:spPr>
            <a:xfrm rot="5400000">
              <a:off x="2215445" y="4114562"/>
              <a:ext cx="577529" cy="15878"/>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094521" y="440284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2000" dirty="0">
                  <a:solidFill>
                    <a:schemeClr val="bg1"/>
                  </a:solidFill>
                  <a:latin typeface="+mj-lt"/>
                  <a:ea typeface="+mj-ea"/>
                </a:rPr>
                <a:t>Reduce</a:t>
              </a:r>
              <a:endParaRPr lang="zh-CN" altLang="en-US" sz="2000" dirty="0">
                <a:solidFill>
                  <a:schemeClr val="bg1"/>
                </a:solidFill>
                <a:latin typeface="+mj-lt"/>
                <a:ea typeface="+mj-ea"/>
              </a:endParaRPr>
            </a:p>
          </p:txBody>
        </p:sp>
        <p:sp>
          <p:nvSpPr>
            <p:cNvPr id="44" name="Rounded Rectangle 43"/>
            <p:cNvSpPr/>
            <p:nvPr/>
          </p:nvSpPr>
          <p:spPr>
            <a:xfrm>
              <a:off x="6197580" y="4405682"/>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2000" dirty="0">
                  <a:solidFill>
                    <a:schemeClr val="bg1"/>
                  </a:solidFill>
                  <a:latin typeface="+mj-lt"/>
                  <a:ea typeface="+mj-ea"/>
                </a:rPr>
                <a:t>Reduce</a:t>
              </a:r>
              <a:endParaRPr lang="zh-CN" altLang="en-US" sz="2000" dirty="0">
                <a:solidFill>
                  <a:schemeClr val="bg1"/>
                </a:solidFill>
                <a:latin typeface="+mj-lt"/>
                <a:ea typeface="+mj-ea"/>
              </a:endParaRPr>
            </a:p>
          </p:txBody>
        </p:sp>
        <p:cxnSp>
          <p:nvCxnSpPr>
            <p:cNvPr id="45" name="Straight Arrow Connector 44"/>
            <p:cNvCxnSpPr>
              <a:stCxn id="40" idx="2"/>
              <a:endCxn id="0" idx="0"/>
            </p:cNvCxnSpPr>
            <p:nvPr/>
          </p:nvCxnSpPr>
          <p:spPr>
            <a:xfrm rot="5400000">
              <a:off x="4298582" y="4105044"/>
              <a:ext cx="585461" cy="11115"/>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0" idx="0"/>
            </p:cNvCxnSpPr>
            <p:nvPr/>
          </p:nvCxnSpPr>
          <p:spPr>
            <a:xfrm rot="5400000">
              <a:off x="6396803" y="4104252"/>
              <a:ext cx="593395" cy="7938"/>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486458" y="3487854"/>
              <a:ext cx="1025690" cy="323670"/>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551556" y="3467228"/>
              <a:ext cx="3034199" cy="350643"/>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486458" y="3489440"/>
              <a:ext cx="5214187" cy="318911"/>
            </a:xfrm>
            <a:prstGeom prst="straightConnector1">
              <a:avLst/>
            </a:prstGeom>
            <a:ln>
              <a:solidFill>
                <a:schemeClr val="bg2">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flipV="1">
              <a:off x="2507385" y="3492613"/>
              <a:ext cx="668444" cy="309391"/>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186944" y="3465641"/>
              <a:ext cx="1398812" cy="341122"/>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177417" y="3478334"/>
              <a:ext cx="3513701" cy="318910"/>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V="1">
              <a:off x="2531200" y="3459295"/>
              <a:ext cx="3373980" cy="336363"/>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flipV="1">
              <a:off x="2567719" y="3497374"/>
              <a:ext cx="5052236" cy="295111"/>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916294" y="3459295"/>
              <a:ext cx="770062" cy="337949"/>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flipV="1">
              <a:off x="6695882" y="3503720"/>
              <a:ext cx="928836" cy="299870"/>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flipV="1">
              <a:off x="4585755" y="3465641"/>
              <a:ext cx="1306723" cy="341122"/>
            </a:xfrm>
            <a:prstGeom prst="straightConnector1">
              <a:avLst/>
            </a:prstGeom>
            <a:ln>
              <a:solidFill>
                <a:schemeClr val="bg2">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481981" y="4003504"/>
              <a:ext cx="808167" cy="423627"/>
            </a:xfrm>
            <a:prstGeom prst="rect">
              <a:avLst/>
            </a:prstGeom>
            <a:noFill/>
          </p:spPr>
          <p:txBody>
            <a:bodyPr>
              <a:spAutoFit/>
            </a:bodyPr>
            <a:lstStyle/>
            <a:p>
              <a:pPr>
                <a:lnSpc>
                  <a:spcPct val="90000"/>
                </a:lnSpc>
                <a:defRPr/>
              </a:pPr>
              <a:r>
                <a:rPr lang="zh-CN" altLang="en-US" sz="1200" b="1" dirty="0">
                  <a:latin typeface="Arial" charset="0"/>
                  <a:ea typeface="+mj-ea"/>
                </a:rPr>
                <a:t>归并后中间结果</a:t>
              </a:r>
              <a:endParaRPr lang="en-US" altLang="zh-CN" sz="1200" b="1" dirty="0">
                <a:latin typeface="Arial" charset="0"/>
                <a:ea typeface="+mj-ea"/>
              </a:endParaRPr>
            </a:p>
          </p:txBody>
        </p:sp>
        <p:sp>
          <p:nvSpPr>
            <p:cNvPr id="76" name="TextBox 75"/>
            <p:cNvSpPr txBox="1"/>
            <p:nvPr/>
          </p:nvSpPr>
          <p:spPr>
            <a:xfrm>
              <a:off x="4585755" y="4003504"/>
              <a:ext cx="808168" cy="423627"/>
            </a:xfrm>
            <a:prstGeom prst="rect">
              <a:avLst/>
            </a:prstGeom>
            <a:noFill/>
          </p:spPr>
          <p:txBody>
            <a:bodyPr>
              <a:spAutoFit/>
            </a:bodyPr>
            <a:lstStyle/>
            <a:p>
              <a:pPr>
                <a:lnSpc>
                  <a:spcPct val="90000"/>
                </a:lnSpc>
                <a:defRPr/>
              </a:pPr>
              <a:r>
                <a:rPr lang="zh-CN" altLang="en-US" sz="1200" b="1" dirty="0">
                  <a:latin typeface="Arial" charset="0"/>
                  <a:ea typeface="+mj-ea"/>
                </a:rPr>
                <a:t>归并后中间结果</a:t>
              </a:r>
              <a:endParaRPr lang="en-US" altLang="zh-CN" sz="1200" b="1" dirty="0">
                <a:latin typeface="Arial" charset="0"/>
                <a:ea typeface="+mj-ea"/>
              </a:endParaRPr>
            </a:p>
          </p:txBody>
        </p:sp>
        <p:sp>
          <p:nvSpPr>
            <p:cNvPr id="77" name="TextBox 76"/>
            <p:cNvSpPr txBox="1"/>
            <p:nvPr/>
          </p:nvSpPr>
          <p:spPr>
            <a:xfrm>
              <a:off x="6746690" y="4003504"/>
              <a:ext cx="806579" cy="423627"/>
            </a:xfrm>
            <a:prstGeom prst="rect">
              <a:avLst/>
            </a:prstGeom>
            <a:noFill/>
          </p:spPr>
          <p:txBody>
            <a:bodyPr>
              <a:spAutoFit/>
            </a:bodyPr>
            <a:lstStyle/>
            <a:p>
              <a:pPr>
                <a:lnSpc>
                  <a:spcPct val="90000"/>
                </a:lnSpc>
                <a:defRPr/>
              </a:pPr>
              <a:r>
                <a:rPr lang="zh-CN" altLang="en-US" sz="1200" b="1" dirty="0">
                  <a:latin typeface="Arial" charset="0"/>
                  <a:ea typeface="+mj-ea"/>
                </a:rPr>
                <a:t>归并后中间结果</a:t>
              </a:r>
              <a:endParaRPr lang="en-US" altLang="zh-CN" sz="1200" b="1" dirty="0">
                <a:latin typeface="Arial" charset="0"/>
                <a:ea typeface="+mj-ea"/>
              </a:endParaRPr>
            </a:p>
          </p:txBody>
        </p:sp>
      </p:grpSp>
      <p:grpSp>
        <p:nvGrpSpPr>
          <p:cNvPr id="7" name="Group 60"/>
          <p:cNvGrpSpPr>
            <a:grpSpLocks/>
          </p:cNvGrpSpPr>
          <p:nvPr/>
        </p:nvGrpSpPr>
        <p:grpSpPr bwMode="auto">
          <a:xfrm>
            <a:off x="3919538" y="5118101"/>
            <a:ext cx="4235450" cy="1179513"/>
            <a:chOff x="2410151" y="4858438"/>
            <a:chExt cx="4235085" cy="1178806"/>
          </a:xfrm>
        </p:grpSpPr>
        <p:sp>
          <p:nvSpPr>
            <p:cNvPr id="62" name="Rounded Rectangle 61"/>
            <p:cNvSpPr/>
            <p:nvPr/>
          </p:nvSpPr>
          <p:spPr>
            <a:xfrm>
              <a:off x="3157184" y="5596570"/>
              <a:ext cx="2819400" cy="440674"/>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a:defRPr/>
              </a:pPr>
              <a:r>
                <a:rPr lang="zh-CN" altLang="en-US" sz="2000" b="1" dirty="0">
                  <a:solidFill>
                    <a:schemeClr val="bg1"/>
                  </a:solidFill>
                  <a:latin typeface="+mj-ea"/>
                  <a:ea typeface="+mj-ea"/>
                </a:rPr>
                <a:t>计算结果</a:t>
              </a:r>
            </a:p>
          </p:txBody>
        </p:sp>
        <p:cxnSp>
          <p:nvCxnSpPr>
            <p:cNvPr id="63" name="Straight Arrow Connector 62"/>
            <p:cNvCxnSpPr>
              <a:endCxn id="62" idx="0"/>
            </p:cNvCxnSpPr>
            <p:nvPr/>
          </p:nvCxnSpPr>
          <p:spPr>
            <a:xfrm>
              <a:off x="2410151" y="4883253"/>
              <a:ext cx="2156733" cy="713317"/>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2" idx="0"/>
            </p:cNvCxnSpPr>
            <p:nvPr/>
          </p:nvCxnSpPr>
          <p:spPr>
            <a:xfrm rot="5400000">
              <a:off x="4219755" y="5230380"/>
              <a:ext cx="713319" cy="19060"/>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2" idx="0"/>
            </p:cNvCxnSpPr>
            <p:nvPr/>
          </p:nvCxnSpPr>
          <p:spPr>
            <a:xfrm rot="10800000" flipV="1">
              <a:off x="4566884" y="4858438"/>
              <a:ext cx="2078352" cy="738132"/>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grpSp>
      <p:sp>
        <p:nvSpPr>
          <p:cNvPr id="60426" name="标题 68"/>
          <p:cNvSpPr>
            <a:spLocks noGrp="1"/>
          </p:cNvSpPr>
          <p:nvPr>
            <p:ph type="title"/>
          </p:nvPr>
        </p:nvSpPr>
        <p:spPr>
          <a:xfrm>
            <a:off x="1919288" y="188913"/>
            <a:ext cx="8229600" cy="1143000"/>
          </a:xfrm>
        </p:spPr>
        <p:txBody>
          <a:bodyPr/>
          <a:lstStyle/>
          <a:p>
            <a:r>
              <a:rPr lang="zh-CN" altLang="en-US" smtClean="0">
                <a:solidFill>
                  <a:srgbClr val="0066FF"/>
                </a:solidFill>
                <a:latin typeface="黑体" panose="02010609060101010101" pitchFamily="49" charset="-122"/>
                <a:ea typeface="黑体" panose="02010609060101010101" pitchFamily="49" charset="-122"/>
              </a:rPr>
              <a:t>基于</a:t>
            </a:r>
            <a:r>
              <a:rPr lang="en-US" altLang="zh-CN" smtClean="0">
                <a:solidFill>
                  <a:srgbClr val="0066FF"/>
                </a:solidFill>
                <a:latin typeface="黑体" panose="02010609060101010101" pitchFamily="49" charset="-122"/>
                <a:ea typeface="黑体" panose="02010609060101010101" pitchFamily="49" charset="-122"/>
              </a:rPr>
              <a:t>MapReduce</a:t>
            </a:r>
            <a:r>
              <a:rPr lang="zh-CN" altLang="en-US" smtClean="0">
                <a:solidFill>
                  <a:srgbClr val="0066FF"/>
                </a:solidFill>
                <a:latin typeface="黑体" panose="02010609060101010101" pitchFamily="49" charset="-122"/>
                <a:ea typeface="黑体" panose="02010609060101010101" pitchFamily="49" charset="-122"/>
              </a:rPr>
              <a:t>的并行计算模型</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2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2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20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p:cNvSpPr>
            <a:spLocks noGrp="1"/>
          </p:cNvSpPr>
          <p:nvPr>
            <p:ph sz="quarter" idx="1"/>
          </p:nvPr>
        </p:nvSpPr>
        <p:spPr>
          <a:xfrm>
            <a:off x="1839914" y="890588"/>
            <a:ext cx="8639175" cy="5537200"/>
          </a:xfrm>
        </p:spPr>
        <p:txBody>
          <a:bodyPr/>
          <a:lstStyle/>
          <a:p>
            <a:pPr>
              <a:buFont typeface="Wingdings 2" panose="05020102010507070707" pitchFamily="18" charset="2"/>
              <a:buNone/>
            </a:pPr>
            <a:r>
              <a:rPr lang="zh-CN" altLang="en-US" smtClean="0">
                <a:latin typeface="黑体" panose="02010609060101010101" pitchFamily="49" charset="-122"/>
              </a:rPr>
              <a:t>  </a:t>
            </a:r>
            <a:endParaRPr lang="en-US" altLang="zh-CN" sz="2400">
              <a:solidFill>
                <a:srgbClr val="D60093"/>
              </a:solidFill>
              <a:latin typeface="黑体" panose="02010609060101010101" pitchFamily="49" charset="-122"/>
            </a:endParaRPr>
          </a:p>
          <a:p>
            <a:pPr>
              <a:buFont typeface="Wingdings 2" panose="05020102010507070707" pitchFamily="18" charset="2"/>
              <a:buNone/>
            </a:pPr>
            <a:r>
              <a:rPr lang="en-US" altLang="zh-CN" smtClean="0">
                <a:solidFill>
                  <a:srgbClr val="D60093"/>
                </a:solidFill>
                <a:latin typeface="黑体" panose="02010609060101010101" pitchFamily="49" charset="-122"/>
              </a:rPr>
              <a:t>   </a:t>
            </a:r>
          </a:p>
          <a:p>
            <a:pPr>
              <a:buFont typeface="Wingdings 2" panose="05020102010507070707" pitchFamily="18" charset="2"/>
              <a:buNone/>
            </a:pPr>
            <a:endParaRPr lang="en-US" altLang="zh-CN" smtClean="0">
              <a:solidFill>
                <a:srgbClr val="0066FF"/>
              </a:solidFill>
              <a:latin typeface="黑体" panose="02010609060101010101" pitchFamily="49" charset="-122"/>
            </a:endParaRPr>
          </a:p>
          <a:p>
            <a:pPr lvl="1">
              <a:buFont typeface="Wingdings 2" panose="05020102010507070707" pitchFamily="18" charset="2"/>
              <a:buNone/>
            </a:pPr>
            <a:endParaRPr lang="zh-CN" altLang="en-US" smtClean="0"/>
          </a:p>
        </p:txBody>
      </p:sp>
      <p:sp>
        <p:nvSpPr>
          <p:cNvPr id="4" name="Title 1"/>
          <p:cNvSpPr>
            <a:spLocks noGrp="1"/>
          </p:cNvSpPr>
          <p:nvPr>
            <p:ph type="title"/>
          </p:nvPr>
        </p:nvSpPr>
        <p:spPr>
          <a:xfrm>
            <a:off x="1809720" y="285728"/>
            <a:ext cx="7772400" cy="485622"/>
          </a:xfrm>
          <a:ln>
            <a:miter lim="800000"/>
            <a:headEnd/>
            <a:tailEnd/>
          </a:ln>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Aft>
                <a:spcPts val="600"/>
              </a:spcAft>
              <a:defRPr/>
            </a:pPr>
            <a:r>
              <a:rPr lang="en-US" altLang="zh-CN" sz="3200"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cs typeface="+mn-cs"/>
              </a:rPr>
              <a:t>Google MapReduce</a:t>
            </a:r>
            <a:r>
              <a:rPr lang="zh-CN" altLang="en-US" sz="3200" spc="50" dirty="0">
                <a:ln w="11430"/>
                <a:solidFill>
                  <a:srgbClr val="C00000"/>
                </a:solidFill>
                <a:effectLst>
                  <a:outerShdw blurRad="76200" dist="50800" dir="5400000" algn="tl" rotWithShape="0">
                    <a:srgbClr val="000000">
                      <a:alpha val="65000"/>
                    </a:srgbClr>
                  </a:outerShdw>
                </a:effectLst>
                <a:latin typeface="黑体" pitchFamily="49" charset="-122"/>
                <a:ea typeface="黑体" pitchFamily="49" charset="-122"/>
                <a:cs typeface="+mn-cs"/>
              </a:rPr>
              <a:t>的基本工作原理</a:t>
            </a:r>
          </a:p>
        </p:txBody>
      </p:sp>
      <p:pic>
        <p:nvPicPr>
          <p:cNvPr id="61444" name="Picture 4" descr="MapReduce-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2133601"/>
            <a:ext cx="7323138"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2"/>
          <p:cNvSpPr txBox="1">
            <a:spLocks noChangeArrowheads="1"/>
          </p:cNvSpPr>
          <p:nvPr/>
        </p:nvSpPr>
        <p:spPr bwMode="auto">
          <a:xfrm>
            <a:off x="7986713" y="6557963"/>
            <a:ext cx="2533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a:solidFill>
                  <a:schemeClr val="tx2"/>
                </a:solidFill>
                <a:latin typeface="Verdana" panose="020B0604030504040204" pitchFamily="34" charset="0"/>
              </a:rPr>
              <a:t>Cite from Dean and Ghemawat (OSDI 2004)</a:t>
            </a:r>
          </a:p>
        </p:txBody>
      </p:sp>
      <p:sp>
        <p:nvSpPr>
          <p:cNvPr id="140" name="Rectangle 139"/>
          <p:cNvSpPr/>
          <p:nvPr/>
        </p:nvSpPr>
        <p:spPr>
          <a:xfrm>
            <a:off x="2405063" y="4459289"/>
            <a:ext cx="622300" cy="1273175"/>
          </a:xfrm>
          <a:prstGeom prst="rect">
            <a:avLst/>
          </a:prstGeom>
          <a:solidFill>
            <a:srgbClr val="0066FF">
              <a:alpha val="51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 name="Oval 204"/>
          <p:cNvSpPr/>
          <p:nvPr/>
        </p:nvSpPr>
        <p:spPr>
          <a:xfrm>
            <a:off x="5327650" y="2262188"/>
            <a:ext cx="1066800" cy="590550"/>
          </a:xfrm>
          <a:prstGeom prst="ellipse">
            <a:avLst/>
          </a:prstGeom>
          <a:solidFill>
            <a:srgbClr val="00FF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6" name="Oval 205"/>
          <p:cNvSpPr/>
          <p:nvPr/>
        </p:nvSpPr>
        <p:spPr>
          <a:xfrm>
            <a:off x="5473701" y="3336926"/>
            <a:ext cx="803275" cy="37941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 name="Group 186"/>
          <p:cNvGrpSpPr>
            <a:grpSpLocks/>
          </p:cNvGrpSpPr>
          <p:nvPr/>
        </p:nvGrpSpPr>
        <p:grpSpPr bwMode="auto">
          <a:xfrm>
            <a:off x="3636963" y="4187826"/>
            <a:ext cx="908050" cy="2049463"/>
            <a:chOff x="2311941" y="3589506"/>
            <a:chExt cx="907914" cy="2049294"/>
          </a:xfrm>
        </p:grpSpPr>
        <p:sp>
          <p:nvSpPr>
            <p:cNvPr id="208" name="Oval 207"/>
            <p:cNvSpPr/>
            <p:nvPr/>
          </p:nvSpPr>
          <p:spPr>
            <a:xfrm>
              <a:off x="2315116" y="3589506"/>
              <a:ext cx="904739" cy="379382"/>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9" name="Oval 208"/>
            <p:cNvSpPr/>
            <p:nvPr/>
          </p:nvSpPr>
          <p:spPr>
            <a:xfrm>
              <a:off x="2330988" y="4432399"/>
              <a:ext cx="888867" cy="379381"/>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0" name="Oval 209"/>
            <p:cNvSpPr/>
            <p:nvPr/>
          </p:nvSpPr>
          <p:spPr>
            <a:xfrm>
              <a:off x="2311941" y="5259418"/>
              <a:ext cx="904739" cy="379382"/>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Group 187"/>
          <p:cNvGrpSpPr>
            <a:grpSpLocks/>
          </p:cNvGrpSpPr>
          <p:nvPr/>
        </p:nvGrpSpPr>
        <p:grpSpPr bwMode="auto">
          <a:xfrm>
            <a:off x="7188201" y="4652964"/>
            <a:ext cx="911225" cy="892175"/>
            <a:chOff x="5862537" y="4053191"/>
            <a:chExt cx="911157" cy="891702"/>
          </a:xfrm>
        </p:grpSpPr>
        <p:sp>
          <p:nvSpPr>
            <p:cNvPr id="212" name="Oval 211"/>
            <p:cNvSpPr/>
            <p:nvPr/>
          </p:nvSpPr>
          <p:spPr>
            <a:xfrm>
              <a:off x="5862537" y="4053191"/>
              <a:ext cx="904807" cy="379211"/>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3" name="Oval 212"/>
            <p:cNvSpPr/>
            <p:nvPr/>
          </p:nvSpPr>
          <p:spPr>
            <a:xfrm>
              <a:off x="5868887" y="4565681"/>
              <a:ext cx="904807" cy="379212"/>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4" name="TextBox 213"/>
          <p:cNvSpPr txBox="1">
            <a:spLocks noChangeArrowheads="1"/>
          </p:cNvSpPr>
          <p:nvPr/>
        </p:nvSpPr>
        <p:spPr bwMode="auto">
          <a:xfrm>
            <a:off x="1738313" y="1000126"/>
            <a:ext cx="3929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黑体" panose="02010609060101010101" pitchFamily="49" charset="-122"/>
                <a:ea typeface="黑体" panose="02010609060101010101" pitchFamily="49" charset="-122"/>
              </a:rPr>
              <a:t>0.</a:t>
            </a:r>
            <a:r>
              <a:rPr lang="zh-CN" altLang="en-US" sz="1400">
                <a:latin typeface="黑体" panose="02010609060101010101" pitchFamily="49" charset="-122"/>
                <a:ea typeface="黑体" panose="02010609060101010101" pitchFamily="49" charset="-122"/>
              </a:rPr>
              <a:t>待处理的大数据被划分为大小相同的数据块</a:t>
            </a:r>
            <a:r>
              <a:rPr lang="en-US" altLang="zh-CN" sz="1400">
                <a:latin typeface="黑体" panose="02010609060101010101" pitchFamily="49" charset="-122"/>
                <a:ea typeface="黑体" panose="02010609060101010101" pitchFamily="49" charset="-122"/>
              </a:rPr>
              <a:t>(</a:t>
            </a:r>
            <a:r>
              <a:rPr lang="zh-CN" altLang="en-US" sz="1400">
                <a:latin typeface="黑体" panose="02010609060101010101" pitchFamily="49" charset="-122"/>
                <a:ea typeface="黑体" panose="02010609060101010101" pitchFamily="49" charset="-122"/>
              </a:rPr>
              <a:t>如</a:t>
            </a:r>
            <a:r>
              <a:rPr lang="en-US" altLang="zh-CN" sz="1400">
                <a:latin typeface="黑体" panose="02010609060101010101" pitchFamily="49" charset="-122"/>
                <a:ea typeface="黑体" panose="02010609060101010101" pitchFamily="49" charset="-122"/>
              </a:rPr>
              <a:t>64MB),</a:t>
            </a:r>
            <a:r>
              <a:rPr lang="zh-CN" altLang="en-US" sz="1400">
                <a:latin typeface="黑体" panose="02010609060101010101" pitchFamily="49" charset="-122"/>
                <a:ea typeface="黑体" panose="02010609060101010101" pitchFamily="49" charset="-122"/>
              </a:rPr>
              <a:t>及与此相应的用户作业程序</a:t>
            </a:r>
          </a:p>
        </p:txBody>
      </p:sp>
      <p:sp>
        <p:nvSpPr>
          <p:cNvPr id="215" name="TextBox 214"/>
          <p:cNvSpPr txBox="1">
            <a:spLocks noChangeArrowheads="1"/>
          </p:cNvSpPr>
          <p:nvPr/>
        </p:nvSpPr>
        <p:spPr bwMode="auto">
          <a:xfrm>
            <a:off x="6024564" y="1000126"/>
            <a:ext cx="4429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黑体" panose="02010609060101010101" pitchFamily="49" charset="-122"/>
                <a:ea typeface="黑体" panose="02010609060101010101" pitchFamily="49" charset="-122"/>
              </a:rPr>
              <a:t>1.</a:t>
            </a:r>
            <a:r>
              <a:rPr lang="zh-CN" altLang="en-US" sz="1400">
                <a:latin typeface="黑体" panose="02010609060101010101" pitchFamily="49" charset="-122"/>
                <a:ea typeface="黑体" panose="02010609060101010101" pitchFamily="49" charset="-122"/>
              </a:rPr>
              <a:t>系统中有一个负责调度的管理软件</a:t>
            </a:r>
            <a:r>
              <a:rPr lang="en-US" altLang="zh-CN" sz="1400">
                <a:latin typeface="黑体" panose="02010609060101010101" pitchFamily="49" charset="-122"/>
                <a:ea typeface="黑体" panose="02010609060101010101" pitchFamily="49" charset="-122"/>
              </a:rPr>
              <a:t>(</a:t>
            </a:r>
            <a:r>
              <a:rPr lang="zh-CN" altLang="en-US" sz="1400">
                <a:latin typeface="黑体" panose="02010609060101010101" pitchFamily="49" charset="-122"/>
                <a:ea typeface="黑体" panose="02010609060101010101" pitchFamily="49" charset="-122"/>
              </a:rPr>
              <a:t>主节点</a:t>
            </a:r>
            <a:r>
              <a:rPr lang="en-US" altLang="zh-CN" sz="1400">
                <a:latin typeface="黑体" panose="02010609060101010101" pitchFamily="49" charset="-122"/>
                <a:ea typeface="黑体" panose="02010609060101010101" pitchFamily="49" charset="-122"/>
              </a:rPr>
              <a:t>,Master),</a:t>
            </a:r>
            <a:r>
              <a:rPr lang="zh-CN" altLang="en-US" sz="1400">
                <a:latin typeface="黑体" panose="02010609060101010101" pitchFamily="49" charset="-122"/>
                <a:ea typeface="黑体" panose="02010609060101010101" pitchFamily="49" charset="-122"/>
              </a:rPr>
              <a:t>以及数据</a:t>
            </a:r>
            <a:r>
              <a:rPr lang="en-US" altLang="zh-CN" sz="1400">
                <a:latin typeface="黑体" panose="02010609060101010101" pitchFamily="49" charset="-122"/>
                <a:ea typeface="黑体" panose="02010609060101010101" pitchFamily="49" charset="-122"/>
              </a:rPr>
              <a:t>Map</a:t>
            </a:r>
            <a:r>
              <a:rPr lang="zh-CN" altLang="en-US" sz="1400">
                <a:latin typeface="黑体" panose="02010609060101010101" pitchFamily="49" charset="-122"/>
                <a:ea typeface="黑体" panose="02010609060101010101" pitchFamily="49" charset="-122"/>
              </a:rPr>
              <a:t>和</a:t>
            </a:r>
            <a:r>
              <a:rPr lang="en-US" altLang="zh-CN" sz="1400">
                <a:latin typeface="黑体" panose="02010609060101010101" pitchFamily="49" charset="-122"/>
                <a:ea typeface="黑体" panose="02010609060101010101" pitchFamily="49" charset="-122"/>
              </a:rPr>
              <a:t>Reduce</a:t>
            </a:r>
            <a:r>
              <a:rPr lang="zh-CN" altLang="en-US" sz="1400">
                <a:latin typeface="黑体" panose="02010609060101010101" pitchFamily="49" charset="-122"/>
                <a:ea typeface="黑体" panose="02010609060101010101" pitchFamily="49" charset="-122"/>
              </a:rPr>
              <a:t>工作节点</a:t>
            </a:r>
            <a:r>
              <a:rPr lang="en-US" altLang="zh-CN" sz="1400">
                <a:latin typeface="黑体" panose="02010609060101010101" pitchFamily="49" charset="-122"/>
                <a:ea typeface="黑体" panose="02010609060101010101" pitchFamily="49" charset="-122"/>
              </a:rPr>
              <a:t>(Worker)</a:t>
            </a:r>
            <a:endParaRPr lang="zh-CN" altLang="en-US" sz="1400">
              <a:latin typeface="黑体" panose="02010609060101010101" pitchFamily="49" charset="-122"/>
              <a:ea typeface="黑体" panose="02010609060101010101" pitchFamily="49" charset="-122"/>
            </a:endParaRPr>
          </a:p>
        </p:txBody>
      </p:sp>
      <p:sp>
        <p:nvSpPr>
          <p:cNvPr id="18" name="TextBox 17"/>
          <p:cNvSpPr txBox="1">
            <a:spLocks noChangeArrowheads="1"/>
          </p:cNvSpPr>
          <p:nvPr/>
        </p:nvSpPr>
        <p:spPr bwMode="auto">
          <a:xfrm>
            <a:off x="1738313" y="1609726"/>
            <a:ext cx="3497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黑体" panose="02010609060101010101" pitchFamily="49" charset="-122"/>
                <a:ea typeface="黑体" panose="02010609060101010101" pitchFamily="49" charset="-122"/>
              </a:rPr>
              <a:t>2.</a:t>
            </a:r>
            <a:r>
              <a:rPr lang="zh-CN" altLang="en-US" sz="1400">
                <a:latin typeface="黑体" panose="02010609060101010101" pitchFamily="49" charset="-122"/>
                <a:ea typeface="黑体" panose="02010609060101010101" pitchFamily="49" charset="-122"/>
              </a:rPr>
              <a:t>主节点为作业程序寻找和配备可用的</a:t>
            </a:r>
            <a:r>
              <a:rPr lang="en-US" altLang="zh-CN" sz="1400">
                <a:latin typeface="黑体" panose="02010609060101010101" pitchFamily="49" charset="-122"/>
                <a:ea typeface="黑体" panose="02010609060101010101" pitchFamily="49" charset="-122"/>
              </a:rPr>
              <a:t>Map</a:t>
            </a:r>
            <a:r>
              <a:rPr lang="zh-CN" altLang="en-US" sz="1400">
                <a:latin typeface="黑体" panose="02010609060101010101" pitchFamily="49" charset="-122"/>
                <a:ea typeface="黑体" panose="02010609060101010101" pitchFamily="49" charset="-122"/>
              </a:rPr>
              <a:t>和</a:t>
            </a:r>
            <a:r>
              <a:rPr lang="en-US" altLang="zh-CN" sz="1400">
                <a:latin typeface="黑体" panose="02010609060101010101" pitchFamily="49" charset="-122"/>
                <a:ea typeface="黑体" panose="02010609060101010101" pitchFamily="49" charset="-122"/>
              </a:rPr>
              <a:t>reduce</a:t>
            </a:r>
            <a:r>
              <a:rPr lang="zh-CN" altLang="en-US" sz="1400">
                <a:latin typeface="黑体" panose="02010609060101010101" pitchFamily="49" charset="-122"/>
                <a:ea typeface="黑体" panose="02010609060101010101" pitchFamily="49" charset="-122"/>
              </a:rPr>
              <a:t>节点，并传送程序和数据 </a:t>
            </a:r>
          </a:p>
        </p:txBody>
      </p:sp>
      <p:sp>
        <p:nvSpPr>
          <p:cNvPr id="20" name="TextBox 19"/>
          <p:cNvSpPr txBox="1">
            <a:spLocks noChangeArrowheads="1"/>
          </p:cNvSpPr>
          <p:nvPr/>
        </p:nvSpPr>
        <p:spPr bwMode="auto">
          <a:xfrm>
            <a:off x="6024564" y="1538289"/>
            <a:ext cx="4175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黑体" panose="02010609060101010101" pitchFamily="49" charset="-122"/>
                <a:ea typeface="黑体" panose="02010609060101010101" pitchFamily="49" charset="-122"/>
              </a:rPr>
              <a:t>3.</a:t>
            </a:r>
            <a:r>
              <a:rPr lang="zh-CN" altLang="en-US" sz="1400">
                <a:latin typeface="黑体" panose="02010609060101010101" pitchFamily="49" charset="-122"/>
                <a:ea typeface="黑体" panose="02010609060101010101" pitchFamily="49" charset="-122"/>
              </a:rPr>
              <a:t>主节点启动每个</a:t>
            </a:r>
            <a:r>
              <a:rPr lang="en-US" altLang="zh-CN" sz="1400">
                <a:latin typeface="黑体" panose="02010609060101010101" pitchFamily="49" charset="-122"/>
                <a:ea typeface="黑体" panose="02010609060101010101" pitchFamily="49" charset="-122"/>
              </a:rPr>
              <a:t>Map</a:t>
            </a:r>
            <a:r>
              <a:rPr lang="zh-CN" altLang="en-US" sz="1400">
                <a:latin typeface="黑体" panose="02010609060101010101" pitchFamily="49" charset="-122"/>
                <a:ea typeface="黑体" panose="02010609060101010101" pitchFamily="49" charset="-122"/>
              </a:rPr>
              <a:t>节点执行程序，每个</a:t>
            </a:r>
            <a:r>
              <a:rPr lang="en-US" altLang="zh-CN" sz="1400">
                <a:latin typeface="黑体" panose="02010609060101010101" pitchFamily="49" charset="-122"/>
                <a:ea typeface="黑体" panose="02010609060101010101" pitchFamily="49" charset="-122"/>
              </a:rPr>
              <a:t>map</a:t>
            </a:r>
            <a:r>
              <a:rPr lang="zh-CN" altLang="en-US" sz="1400">
                <a:latin typeface="黑体" panose="02010609060101010101" pitchFamily="49" charset="-122"/>
                <a:ea typeface="黑体" panose="02010609060101010101" pitchFamily="49" charset="-122"/>
              </a:rPr>
              <a:t>节点尽可能读取本地或本机架的数据进行计算 </a:t>
            </a:r>
          </a:p>
        </p:txBody>
      </p:sp>
      <p:sp>
        <p:nvSpPr>
          <p:cNvPr id="21" name="TextBox 20"/>
          <p:cNvSpPr txBox="1">
            <a:spLocks noChangeArrowheads="1"/>
          </p:cNvSpPr>
          <p:nvPr/>
        </p:nvSpPr>
        <p:spPr bwMode="auto">
          <a:xfrm>
            <a:off x="1703388" y="2112964"/>
            <a:ext cx="371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黑体" panose="02010609060101010101" pitchFamily="49" charset="-122"/>
                <a:ea typeface="黑体" panose="02010609060101010101" pitchFamily="49" charset="-122"/>
              </a:rPr>
              <a:t>4.</a:t>
            </a:r>
            <a:r>
              <a:rPr lang="zh-CN" altLang="en-US" sz="1400">
                <a:latin typeface="黑体" panose="02010609060101010101" pitchFamily="49" charset="-122"/>
                <a:ea typeface="黑体" panose="02010609060101010101" pitchFamily="49" charset="-122"/>
              </a:rPr>
              <a:t>每个</a:t>
            </a:r>
            <a:r>
              <a:rPr lang="en-US" altLang="zh-CN" sz="1400">
                <a:latin typeface="黑体" panose="02010609060101010101" pitchFamily="49" charset="-122"/>
                <a:ea typeface="黑体" panose="02010609060101010101" pitchFamily="49" charset="-122"/>
              </a:rPr>
              <a:t>Map</a:t>
            </a:r>
            <a:r>
              <a:rPr lang="zh-CN" altLang="en-US" sz="1400">
                <a:latin typeface="黑体" panose="02010609060101010101" pitchFamily="49" charset="-122"/>
                <a:ea typeface="黑体" panose="02010609060101010101" pitchFamily="49" charset="-122"/>
              </a:rPr>
              <a:t>节点处理读取的数据块</a:t>
            </a:r>
            <a:r>
              <a:rPr lang="en-US" altLang="zh-CN" sz="1400">
                <a:latin typeface="黑体" panose="02010609060101010101" pitchFamily="49" charset="-122"/>
                <a:ea typeface="黑体" panose="02010609060101010101" pitchFamily="49" charset="-122"/>
              </a:rPr>
              <a:t>,</a:t>
            </a:r>
            <a:r>
              <a:rPr lang="zh-CN" altLang="en-US" sz="1400">
                <a:latin typeface="黑体" panose="02010609060101010101" pitchFamily="49" charset="-122"/>
                <a:ea typeface="黑体" panose="02010609060101010101" pitchFamily="49" charset="-122"/>
              </a:rPr>
              <a:t>并将中间结果存放在本地；</a:t>
            </a:r>
          </a:p>
        </p:txBody>
      </p:sp>
      <p:sp>
        <p:nvSpPr>
          <p:cNvPr id="22" name="TextBox 21"/>
          <p:cNvSpPr txBox="1">
            <a:spLocks noChangeArrowheads="1"/>
          </p:cNvSpPr>
          <p:nvPr/>
        </p:nvSpPr>
        <p:spPr bwMode="auto">
          <a:xfrm>
            <a:off x="6383338" y="2114550"/>
            <a:ext cx="39608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黑体" panose="02010609060101010101" pitchFamily="49" charset="-122"/>
                <a:ea typeface="黑体" panose="02010609060101010101" pitchFamily="49" charset="-122"/>
              </a:rPr>
              <a:t>5.</a:t>
            </a:r>
            <a:r>
              <a:rPr lang="zh-CN" altLang="en-US" sz="1400">
                <a:latin typeface="黑体" panose="02010609060101010101" pitchFamily="49" charset="-122"/>
                <a:ea typeface="黑体" panose="02010609060101010101" pitchFamily="49" charset="-122"/>
              </a:rPr>
              <a:t>主节点等所有</a:t>
            </a:r>
            <a:r>
              <a:rPr lang="en-US" altLang="zh-CN" sz="1400">
                <a:latin typeface="黑体" panose="02010609060101010101" pitchFamily="49" charset="-122"/>
                <a:ea typeface="黑体" panose="02010609060101010101" pitchFamily="49" charset="-122"/>
              </a:rPr>
              <a:t>Map</a:t>
            </a:r>
            <a:r>
              <a:rPr lang="zh-CN" altLang="en-US" sz="1400">
                <a:latin typeface="黑体" panose="02010609060101010101" pitchFamily="49" charset="-122"/>
                <a:ea typeface="黑体" panose="02010609060101010101" pitchFamily="49" charset="-122"/>
              </a:rPr>
              <a:t>节点计算完成后</a:t>
            </a:r>
            <a:r>
              <a:rPr lang="en-US" altLang="zh-CN" sz="1400">
                <a:latin typeface="黑体" panose="02010609060101010101" pitchFamily="49" charset="-122"/>
                <a:ea typeface="黑体" panose="02010609060101010101" pitchFamily="49" charset="-122"/>
              </a:rPr>
              <a:t>,</a:t>
            </a:r>
            <a:r>
              <a:rPr lang="zh-CN" altLang="en-US" sz="1400">
                <a:latin typeface="黑体" panose="02010609060101010101" pitchFamily="49" charset="-122"/>
                <a:ea typeface="黑体" panose="02010609060101010101" pitchFamily="49" charset="-122"/>
              </a:rPr>
              <a:t>开始启动</a:t>
            </a:r>
            <a:r>
              <a:rPr lang="en-US" altLang="zh-CN" sz="1400">
                <a:latin typeface="黑体" panose="02010609060101010101" pitchFamily="49" charset="-122"/>
                <a:ea typeface="黑体" panose="02010609060101010101" pitchFamily="49" charset="-122"/>
              </a:rPr>
              <a:t>Reduce</a:t>
            </a:r>
            <a:r>
              <a:rPr lang="zh-CN" altLang="en-US" sz="1400">
                <a:latin typeface="黑体" panose="02010609060101010101" pitchFamily="49" charset="-122"/>
                <a:ea typeface="黑体" panose="02010609060101010101" pitchFamily="49" charset="-122"/>
              </a:rPr>
              <a:t>节点运行；</a:t>
            </a:r>
            <a:r>
              <a:rPr lang="en-US" altLang="zh-CN" sz="1400">
                <a:latin typeface="黑体" panose="02010609060101010101" pitchFamily="49" charset="-122"/>
                <a:ea typeface="黑体" panose="02010609060101010101" pitchFamily="49" charset="-122"/>
              </a:rPr>
              <a:t>Reduce</a:t>
            </a:r>
            <a:r>
              <a:rPr lang="zh-CN" altLang="en-US" sz="1400">
                <a:latin typeface="黑体" panose="02010609060101010101" pitchFamily="49" charset="-122"/>
                <a:ea typeface="黑体" panose="02010609060101010101" pitchFamily="49" charset="-122"/>
              </a:rPr>
              <a:t>节点从主节点掌握的中间结果数据位置信息读取这些数据</a:t>
            </a:r>
          </a:p>
        </p:txBody>
      </p:sp>
      <p:sp>
        <p:nvSpPr>
          <p:cNvPr id="23" name="TextBox 22"/>
          <p:cNvSpPr txBox="1">
            <a:spLocks noChangeArrowheads="1"/>
          </p:cNvSpPr>
          <p:nvPr/>
        </p:nvSpPr>
        <p:spPr bwMode="auto">
          <a:xfrm>
            <a:off x="1703389" y="2617789"/>
            <a:ext cx="328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黑体" panose="02010609060101010101" pitchFamily="49" charset="-122"/>
                <a:ea typeface="黑体" panose="02010609060101010101" pitchFamily="49" charset="-122"/>
              </a:rPr>
              <a:t>6.Reduce</a:t>
            </a:r>
            <a:r>
              <a:rPr lang="zh-CN" altLang="en-US" sz="1400">
                <a:latin typeface="黑体" panose="02010609060101010101" pitchFamily="49" charset="-122"/>
                <a:ea typeface="黑体" panose="02010609060101010101" pitchFamily="49" charset="-122"/>
              </a:rPr>
              <a:t>节点计算结果汇总输出到一个结果文件即获得整个处理结果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wipe(left)">
                                      <p:cBhvr>
                                        <p:cTn id="7" dur="1000"/>
                                        <p:tgtEl>
                                          <p:spTgt spid="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box(out)">
                                      <p:cBhvr>
                                        <p:cTn id="12" dur="2000"/>
                                        <p:tgtEl>
                                          <p:spTgt spid="140"/>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205"/>
                                        </p:tgtEl>
                                        <p:attrNameLst>
                                          <p:attrName>style.visibility</p:attrName>
                                        </p:attrNameLst>
                                      </p:cBhvr>
                                      <p:to>
                                        <p:strVal val="visible"/>
                                      </p:to>
                                    </p:set>
                                    <p:animEffect transition="in" filter="fade">
                                      <p:cBhvr>
                                        <p:cTn id="16" dur="2000"/>
                                        <p:tgtEl>
                                          <p:spTgt spid="20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15"/>
                                        </p:tgtEl>
                                        <p:attrNameLst>
                                          <p:attrName>style.visibility</p:attrName>
                                        </p:attrNameLst>
                                      </p:cBhvr>
                                      <p:to>
                                        <p:strVal val="visible"/>
                                      </p:to>
                                    </p:set>
                                    <p:animEffect transition="in" filter="wipe(right)">
                                      <p:cBhvr>
                                        <p:cTn id="21" dur="1000"/>
                                        <p:tgtEl>
                                          <p:spTgt spid="2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1" presetClass="entr" presetSubtype="0" fill="hold" grpId="0" nodeType="clickEffect">
                                  <p:stCondLst>
                                    <p:cond delay="0"/>
                                  </p:stCondLst>
                                  <p:iterate type="lt">
                                    <p:tmPct val="5000"/>
                                  </p:iterate>
                                  <p:childTnLst>
                                    <p:set>
                                      <p:cBhvr>
                                        <p:cTn id="25" dur="1" fill="hold">
                                          <p:stCondLst>
                                            <p:cond delay="0"/>
                                          </p:stCondLst>
                                        </p:cTn>
                                        <p:tgtEl>
                                          <p:spTgt spid="206"/>
                                        </p:tgtEl>
                                        <p:attrNameLst>
                                          <p:attrName>style.visibility</p:attrName>
                                        </p:attrNameLst>
                                      </p:cBhvr>
                                      <p:to>
                                        <p:strVal val="visible"/>
                                      </p:to>
                                    </p:set>
                                    <p:anim calcmode="lin" valueType="num">
                                      <p:cBhvr>
                                        <p:cTn id="26" dur="1000" fill="hold"/>
                                        <p:tgtEl>
                                          <p:spTgt spid="206"/>
                                        </p:tgtEl>
                                        <p:attrNameLst>
                                          <p:attrName>ppt_w</p:attrName>
                                        </p:attrNameLst>
                                      </p:cBhvr>
                                      <p:tavLst>
                                        <p:tav tm="0">
                                          <p:val>
                                            <p:fltVal val="0"/>
                                          </p:val>
                                        </p:tav>
                                        <p:tav tm="100000">
                                          <p:val>
                                            <p:strVal val="#ppt_w"/>
                                          </p:val>
                                        </p:tav>
                                      </p:tavLst>
                                    </p:anim>
                                    <p:anim calcmode="lin" valueType="num">
                                      <p:cBhvr>
                                        <p:cTn id="27" dur="1000" fill="hold"/>
                                        <p:tgtEl>
                                          <p:spTgt spid="206"/>
                                        </p:tgtEl>
                                        <p:attrNameLst>
                                          <p:attrName>ppt_h</p:attrName>
                                        </p:attrNameLst>
                                      </p:cBhvr>
                                      <p:tavLst>
                                        <p:tav tm="0">
                                          <p:val>
                                            <p:fltVal val="0"/>
                                          </p:val>
                                        </p:tav>
                                        <p:tav tm="100000">
                                          <p:val>
                                            <p:strVal val="#ppt_h"/>
                                          </p:val>
                                        </p:tav>
                                      </p:tavLst>
                                    </p:anim>
                                    <p:anim calcmode="lin" valueType="num">
                                      <p:cBhvr>
                                        <p:cTn id="28" dur="1000" fill="hold"/>
                                        <p:tgtEl>
                                          <p:spTgt spid="206"/>
                                        </p:tgtEl>
                                        <p:attrNameLst>
                                          <p:attrName>style.rotation</p:attrName>
                                        </p:attrNameLst>
                                      </p:cBhvr>
                                      <p:tavLst>
                                        <p:tav tm="0">
                                          <p:val>
                                            <p:fltVal val="90"/>
                                          </p:val>
                                        </p:tav>
                                        <p:tav tm="100000">
                                          <p:val>
                                            <p:fltVal val="0"/>
                                          </p:val>
                                        </p:tav>
                                      </p:tavLst>
                                    </p:anim>
                                    <p:animEffect transition="in" filter="fade">
                                      <p:cBhvr>
                                        <p:cTn id="29" dur="1000"/>
                                        <p:tgtEl>
                                          <p:spTgt spid="206"/>
                                        </p:tgtEl>
                                      </p:cBhvr>
                                    </p:animEffect>
                                  </p:childTnLst>
                                </p:cTn>
                              </p:par>
                            </p:childTnLst>
                          </p:cTn>
                        </p:par>
                        <p:par>
                          <p:cTn id="30" fill="hold" nodeType="afterGroup">
                            <p:stCondLst>
                              <p:cond delay="1000"/>
                            </p:stCondLst>
                            <p:childTnLst>
                              <p:par>
                                <p:cTn id="31" presetID="4" presetClass="entr" presetSubtype="32"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out)">
                                      <p:cBhvr>
                                        <p:cTn id="33" dur="1000"/>
                                        <p:tgtEl>
                                          <p:spTgt spid="2"/>
                                        </p:tgtEl>
                                      </p:cBhvr>
                                    </p:animEffect>
                                  </p:childTnLst>
                                </p:cTn>
                              </p:par>
                            </p:childTnLst>
                          </p:cTn>
                        </p:par>
                        <p:par>
                          <p:cTn id="34" fill="hold" nodeType="afterGroup">
                            <p:stCondLst>
                              <p:cond delay="2000"/>
                            </p:stCondLst>
                            <p:childTnLst>
                              <p:par>
                                <p:cTn id="35" presetID="4" presetClass="entr" presetSubtype="32"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ox(out)">
                                      <p:cBhvr>
                                        <p:cTn id="37" dur="10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1000"/>
                                        <p:tgtEl>
                                          <p:spTgt spid="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1000"/>
                                        <p:tgtEl>
                                          <p:spTgt spid="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1000"/>
                                        <p:tgtEl>
                                          <p:spTgt spid="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1000"/>
                                        <p:tgtEl>
                                          <p:spTgt spid="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205" grpId="0" animBg="1"/>
      <p:bldP spid="206" grpId="0" animBg="1"/>
      <p:bldP spid="214" grpId="0"/>
      <p:bldP spid="215" grpId="0"/>
      <p:bldP spid="18" grpId="0"/>
      <p:bldP spid="20" grpId="0"/>
      <p:bldP spid="21" grpId="0"/>
      <p:bldP spid="22" grpId="0"/>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smtClean="0"/>
              <a:t>Google MapReduce</a:t>
            </a:r>
            <a:r>
              <a:rPr lang="zh-CN" altLang="en-US" smtClean="0"/>
              <a:t>的深远意义</a:t>
            </a:r>
          </a:p>
        </p:txBody>
      </p:sp>
      <p:sp>
        <p:nvSpPr>
          <p:cNvPr id="69635" name="内容占位符 2"/>
          <p:cNvSpPr>
            <a:spLocks noGrp="1"/>
          </p:cNvSpPr>
          <p:nvPr>
            <p:ph idx="1"/>
          </p:nvPr>
        </p:nvSpPr>
        <p:spPr/>
        <p:txBody>
          <a:bodyPr/>
          <a:lstStyle/>
          <a:p>
            <a:r>
              <a:rPr lang="zh-CN" altLang="en-US" smtClean="0"/>
              <a:t>一个优良的编程模型</a:t>
            </a:r>
            <a:endParaRPr lang="en-US" altLang="zh-CN" smtClean="0"/>
          </a:p>
          <a:p>
            <a:pPr lvl="1"/>
            <a:r>
              <a:rPr lang="zh-CN" altLang="en-US" smtClean="0"/>
              <a:t>使得海量数据处理人员不用担心“物理上”的数据并行化，可以只关注于“逻辑”并行</a:t>
            </a:r>
            <a:endParaRPr lang="en-US" altLang="zh-CN" smtClean="0"/>
          </a:p>
          <a:p>
            <a:r>
              <a:rPr lang="zh-CN" altLang="en-US" smtClean="0"/>
              <a:t>一个杰出的并行处理框架</a:t>
            </a:r>
            <a:endParaRPr lang="en-US" altLang="zh-CN" smtClean="0"/>
          </a:p>
          <a:p>
            <a:pPr lvl="1"/>
            <a:r>
              <a:rPr lang="zh-CN" altLang="en-US" smtClean="0"/>
              <a:t>提供了非常高效的并行处理支撑环境</a:t>
            </a:r>
            <a:endParaRPr lang="en-US" altLang="zh-CN" smtClean="0"/>
          </a:p>
          <a:p>
            <a:r>
              <a:rPr lang="zh-CN" altLang="en-US" smtClean="0"/>
              <a:t>极大带动和丰富了海量数据处理应用和技术的发展！</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lang="en-US" altLang="zh-CN" smtClean="0"/>
              <a:t>Google</a:t>
            </a:r>
            <a:r>
              <a:rPr lang="zh-CN" altLang="en-US" smtClean="0"/>
              <a:t>数据中心建在哪儿？</a:t>
            </a:r>
          </a:p>
        </p:txBody>
      </p:sp>
      <p:pic>
        <p:nvPicPr>
          <p:cNvPr id="70659" name="内容占位符 3" descr="imgname--googlecae---50226711--google-dc-global-3.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024063" y="2071689"/>
            <a:ext cx="8291512" cy="4071937"/>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mtClean="0"/>
              <a:t>God</a:t>
            </a:r>
            <a:r>
              <a:rPr lang="zh-CN" altLang="en-US" smtClean="0"/>
              <a:t>真的来了</a:t>
            </a:r>
          </a:p>
        </p:txBody>
      </p:sp>
      <p:pic>
        <p:nvPicPr>
          <p:cNvPr id="4" name="内容占位符 3" descr="Michael-Crandell.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330575" y="1357314"/>
            <a:ext cx="2444750" cy="2752725"/>
          </a:xfrm>
        </p:spPr>
      </p:pic>
      <p:sp>
        <p:nvSpPr>
          <p:cNvPr id="5" name="TextBox 4"/>
          <p:cNvSpPr txBox="1">
            <a:spLocks noChangeArrowheads="1"/>
          </p:cNvSpPr>
          <p:nvPr/>
        </p:nvSpPr>
        <p:spPr bwMode="auto">
          <a:xfrm>
            <a:off x="1524001" y="4286251"/>
            <a:ext cx="5521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CEO and a founder of RightScale</a:t>
            </a:r>
            <a:endParaRPr lang="zh-CN" altLang="en-US" sz="2800"/>
          </a:p>
        </p:txBody>
      </p:sp>
      <p:pic>
        <p:nvPicPr>
          <p:cNvPr id="6" name="图片 5" descr="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53439" y="4000501"/>
            <a:ext cx="185737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形标注 6"/>
          <p:cNvSpPr/>
          <p:nvPr/>
        </p:nvSpPr>
        <p:spPr>
          <a:xfrm>
            <a:off x="5524500" y="1928813"/>
            <a:ext cx="4643438" cy="1643062"/>
          </a:xfrm>
          <a:prstGeom prst="wedgeEllipseCallout">
            <a:avLst>
              <a:gd name="adj1" fmla="val -48563"/>
              <a:gd name="adj2" fmla="val 4546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t>老同学，别哭了，用我的“云计算”吧！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r>
              <a:rPr lang="zh-CN" altLang="en-US" b="1" smtClean="0"/>
              <a:t>俄勒冈州的谷歌数据中心</a:t>
            </a:r>
            <a:endParaRPr lang="zh-CN" altLang="en-US" smtClean="0"/>
          </a:p>
        </p:txBody>
      </p:sp>
      <p:pic>
        <p:nvPicPr>
          <p:cNvPr id="71683" name="内容占位符 3" descr="20090503-google-builds-computing.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667000" y="1500188"/>
            <a:ext cx="6929438" cy="4157662"/>
          </a:xfrm>
        </p:spPr>
      </p:pic>
      <p:sp>
        <p:nvSpPr>
          <p:cNvPr id="71684" name="TextBox 4"/>
          <p:cNvSpPr txBox="1">
            <a:spLocks noChangeArrowheads="1"/>
          </p:cNvSpPr>
          <p:nvPr/>
        </p:nvSpPr>
        <p:spPr bwMode="auto">
          <a:xfrm>
            <a:off x="3238500" y="5857876"/>
            <a:ext cx="5475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附近有一个</a:t>
            </a:r>
            <a:r>
              <a:rPr lang="en-US" altLang="zh-CN" sz="2800" b="1"/>
              <a:t>180</a:t>
            </a:r>
            <a:r>
              <a:rPr lang="zh-CN" altLang="en-US" sz="2800" b="1"/>
              <a:t>万千瓦水力发电站</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eaLnBrk="1" hangingPunct="1"/>
            <a:r>
              <a:rPr lang="zh-CN" altLang="en-US" smtClean="0"/>
              <a:t>这个地方的显著特点</a:t>
            </a:r>
          </a:p>
        </p:txBody>
      </p:sp>
      <p:sp>
        <p:nvSpPr>
          <p:cNvPr id="72707" name="内容占位符 2"/>
          <p:cNvSpPr>
            <a:spLocks noGrp="1"/>
          </p:cNvSpPr>
          <p:nvPr>
            <p:ph idx="1"/>
          </p:nvPr>
        </p:nvSpPr>
        <p:spPr/>
        <p:txBody>
          <a:bodyPr/>
          <a:lstStyle/>
          <a:p>
            <a:pPr eaLnBrk="1" hangingPunct="1"/>
            <a:r>
              <a:rPr lang="zh-CN" altLang="en-US" smtClean="0"/>
              <a:t>电力充足、便宜</a:t>
            </a:r>
            <a:endParaRPr lang="en-US" altLang="zh-CN" smtClean="0"/>
          </a:p>
          <a:p>
            <a:pPr lvl="1" eaLnBrk="1" hangingPunct="1"/>
            <a:r>
              <a:rPr lang="zh-CN" altLang="en-US" smtClean="0"/>
              <a:t>美国最廉价的电力</a:t>
            </a:r>
            <a:endParaRPr lang="en-US" altLang="zh-CN" smtClean="0"/>
          </a:p>
          <a:p>
            <a:pPr eaLnBrk="1" hangingPunct="1"/>
            <a:r>
              <a:rPr lang="zh-CN" altLang="en-US" smtClean="0"/>
              <a:t>水源充足</a:t>
            </a:r>
            <a:endParaRPr lang="en-US" altLang="zh-CN" smtClean="0"/>
          </a:p>
        </p:txBody>
      </p:sp>
      <p:sp>
        <p:nvSpPr>
          <p:cNvPr id="72708" name="TextBox 3"/>
          <p:cNvSpPr txBox="1">
            <a:spLocks noChangeArrowheads="1"/>
          </p:cNvSpPr>
          <p:nvPr/>
        </p:nvSpPr>
        <p:spPr bwMode="auto">
          <a:xfrm>
            <a:off x="2381251" y="4500563"/>
            <a:ext cx="7599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rPr>
              <a:t>为什么谷歌选择这个地方建数据中心呢？</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pPr eaLnBrk="1" hangingPunct="1"/>
            <a:r>
              <a:rPr lang="zh-CN" altLang="en-US" smtClean="0"/>
              <a:t>谷歌的计算将消耗大量的电、产生大量的热！</a:t>
            </a:r>
          </a:p>
        </p:txBody>
      </p:sp>
      <p:sp>
        <p:nvSpPr>
          <p:cNvPr id="73731" name="内容占位符 2"/>
          <p:cNvSpPr>
            <a:spLocks noGrp="1"/>
          </p:cNvSpPr>
          <p:nvPr>
            <p:ph idx="1"/>
          </p:nvPr>
        </p:nvSpPr>
        <p:spPr/>
        <p:txBody>
          <a:bodyPr/>
          <a:lstStyle/>
          <a:p>
            <a:pPr eaLnBrk="1" hangingPunct="1"/>
            <a:r>
              <a:rPr lang="zh-CN" altLang="en-US" sz="3600"/>
              <a:t>一个数据中心的组成：</a:t>
            </a:r>
            <a:endParaRPr lang="en-US" altLang="zh-CN" sz="3600"/>
          </a:p>
          <a:p>
            <a:pPr lvl="1" eaLnBrk="1" hangingPunct="1">
              <a:buFont typeface="Wingdings 2" panose="05020102010507070707" pitchFamily="18" charset="2"/>
              <a:buChar char="ß"/>
            </a:pPr>
            <a:r>
              <a:rPr lang="zh-CN" altLang="en-US" sz="3200"/>
              <a:t>万台（级别）以上的高性能服务器</a:t>
            </a:r>
            <a:endParaRPr lang="en-US" altLang="zh-CN" sz="3200"/>
          </a:p>
          <a:p>
            <a:pPr lvl="1" eaLnBrk="1" hangingPunct="1">
              <a:buFont typeface="Wingdings 2" panose="05020102010507070707" pitchFamily="18" charset="2"/>
              <a:buChar char="ß"/>
            </a:pPr>
            <a:r>
              <a:rPr lang="zh-CN" altLang="en-US" sz="3200"/>
              <a:t>高速、高带宽的网络设备</a:t>
            </a:r>
            <a:endParaRPr lang="en-US" altLang="zh-CN" sz="3200"/>
          </a:p>
          <a:p>
            <a:pPr lvl="1" eaLnBrk="1" hangingPunct="1">
              <a:buFont typeface="Wingdings 2" panose="05020102010507070707" pitchFamily="18" charset="2"/>
              <a:buChar char="ß"/>
            </a:pPr>
            <a:r>
              <a:rPr lang="zh-CN" altLang="en-US" sz="3200"/>
              <a:t>各类先进的外围设备</a:t>
            </a:r>
            <a:endParaRPr lang="en-US" altLang="zh-CN" sz="3200"/>
          </a:p>
          <a:p>
            <a:pPr lvl="1" eaLnBrk="1" hangingPunct="1">
              <a:buFont typeface="Wingdings 2" panose="05020102010507070707" pitchFamily="18" charset="2"/>
              <a:buChar char="ß"/>
            </a:pPr>
            <a:r>
              <a:rPr lang="zh-CN" altLang="en-US" sz="3200"/>
              <a:t>精确控制空调系统</a:t>
            </a:r>
            <a:endParaRPr lang="en-US" altLang="zh-CN" sz="3200"/>
          </a:p>
          <a:p>
            <a:pPr lvl="1" eaLnBrk="1" hangingPunct="1">
              <a:buFont typeface="Wingdings 2" panose="05020102010507070707" pitchFamily="18" charset="2"/>
              <a:buChar char="ß"/>
            </a:pPr>
            <a:r>
              <a:rPr lang="en-US" altLang="zh-CN" sz="320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pPr eaLnBrk="1" hangingPunct="1"/>
            <a:r>
              <a:rPr lang="zh-CN" altLang="en-US" smtClean="0"/>
              <a:t>电、热量</a:t>
            </a:r>
          </a:p>
        </p:txBody>
      </p:sp>
      <p:sp>
        <p:nvSpPr>
          <p:cNvPr id="74755" name="内容占位符 2"/>
          <p:cNvSpPr>
            <a:spLocks noGrp="1"/>
          </p:cNvSpPr>
          <p:nvPr>
            <p:ph idx="1"/>
          </p:nvPr>
        </p:nvSpPr>
        <p:spPr/>
        <p:txBody>
          <a:bodyPr/>
          <a:lstStyle/>
          <a:p>
            <a:pPr eaLnBrk="1" hangingPunct="1">
              <a:buFont typeface="Wingdings 2" panose="05020102010507070707" pitchFamily="18" charset="2"/>
              <a:buChar char="Þ"/>
            </a:pPr>
            <a:r>
              <a:rPr lang="zh-CN" altLang="en-US" smtClean="0"/>
              <a:t>芯片是计算机的心脏</a:t>
            </a:r>
            <a:endParaRPr lang="en-US" altLang="zh-CN" smtClean="0"/>
          </a:p>
        </p:txBody>
      </p:sp>
      <p:pic>
        <p:nvPicPr>
          <p:cNvPr id="74756" name="图片 4" descr="imagesCADTCMU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39125" y="4071939"/>
            <a:ext cx="213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图片 5" descr="imagesCAI245DM.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09813" y="2214563"/>
            <a:ext cx="24955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图片 6" descr="imagesCAP0WEXD.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38376" y="4357688"/>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图片 7" descr="imagesCAX47L38.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38689" y="2928938"/>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图片 8" descr="软网卡.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167563" y="2143125"/>
            <a:ext cx="24765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图片 3" descr="imagesCAAZ9F0D.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524501" y="4357688"/>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descr="images.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24125" y="2857500"/>
            <a:ext cx="7323138"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p:nvSpPr>
        <p:spPr bwMode="auto">
          <a:xfrm>
            <a:off x="1881188" y="6143626"/>
            <a:ext cx="203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t>系统时钟</a:t>
            </a:r>
          </a:p>
        </p:txBody>
      </p:sp>
      <p:sp>
        <p:nvSpPr>
          <p:cNvPr id="16" name="右箭头 15"/>
          <p:cNvSpPr/>
          <p:nvPr/>
        </p:nvSpPr>
        <p:spPr>
          <a:xfrm>
            <a:off x="4024313" y="6357938"/>
            <a:ext cx="500062"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a:spLocks noChangeArrowheads="1"/>
          </p:cNvSpPr>
          <p:nvPr/>
        </p:nvSpPr>
        <p:spPr bwMode="auto">
          <a:xfrm>
            <a:off x="4524376" y="6143626"/>
            <a:ext cx="2500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t>门状态改变</a:t>
            </a:r>
          </a:p>
        </p:txBody>
      </p:sp>
      <p:sp>
        <p:nvSpPr>
          <p:cNvPr id="18" name="右箭头 17"/>
          <p:cNvSpPr/>
          <p:nvPr/>
        </p:nvSpPr>
        <p:spPr>
          <a:xfrm>
            <a:off x="7096126" y="6357938"/>
            <a:ext cx="500063"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Box 18"/>
          <p:cNvSpPr txBox="1">
            <a:spLocks noChangeArrowheads="1"/>
          </p:cNvSpPr>
          <p:nvPr/>
        </p:nvSpPr>
        <p:spPr bwMode="auto">
          <a:xfrm>
            <a:off x="7596188" y="6143626"/>
            <a:ext cx="25003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t>瞬间高电流</a:t>
            </a:r>
          </a:p>
        </p:txBody>
      </p:sp>
      <p:sp>
        <p:nvSpPr>
          <p:cNvPr id="20" name="云形 19"/>
          <p:cNvSpPr/>
          <p:nvPr/>
        </p:nvSpPr>
        <p:spPr>
          <a:xfrm>
            <a:off x="3024188" y="3357563"/>
            <a:ext cx="2857500" cy="10715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bg1"/>
                </a:solidFill>
              </a:rPr>
              <a:t>门和门电路</a:t>
            </a:r>
          </a:p>
        </p:txBody>
      </p:sp>
      <p:sp>
        <p:nvSpPr>
          <p:cNvPr id="21" name="云形 20"/>
          <p:cNvSpPr/>
          <p:nvPr/>
        </p:nvSpPr>
        <p:spPr>
          <a:xfrm>
            <a:off x="6667500" y="3357563"/>
            <a:ext cx="2857500" cy="10715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bg1"/>
                </a:solidFill>
              </a:rPr>
              <a:t>频率和功耗成正比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8" grpId="0" animBg="1"/>
      <p:bldP spid="19" grpId="0"/>
      <p:bldP spid="20" grpId="0" animBg="1"/>
      <p:bldP spid="21" grpId="0" animBg="1"/>
      <p:bldP spid="21"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pPr eaLnBrk="1" hangingPunct="1"/>
            <a:r>
              <a:rPr lang="zh-CN" altLang="en-US" smtClean="0"/>
              <a:t>一次</a:t>
            </a:r>
            <a:r>
              <a:rPr lang="en-US" altLang="zh-CN" smtClean="0"/>
              <a:t>google</a:t>
            </a:r>
            <a:r>
              <a:rPr lang="zh-CN" altLang="en-US" smtClean="0"/>
              <a:t>搜索</a:t>
            </a:r>
            <a:r>
              <a:rPr lang="en-US" altLang="zh-CN" smtClean="0"/>
              <a:t>=</a:t>
            </a:r>
            <a:r>
              <a:rPr lang="zh-CN" altLang="en-US" smtClean="0"/>
              <a:t>？</a:t>
            </a:r>
          </a:p>
        </p:txBody>
      </p:sp>
      <p:sp>
        <p:nvSpPr>
          <p:cNvPr id="38915" name="内容占位符 2"/>
          <p:cNvSpPr>
            <a:spLocks noGrp="1"/>
          </p:cNvSpPr>
          <p:nvPr>
            <p:ph idx="1"/>
          </p:nvPr>
        </p:nvSpPr>
        <p:spPr/>
        <p:txBody>
          <a:bodyPr/>
          <a:lstStyle/>
          <a:p>
            <a:pPr eaLnBrk="1" hangingPunct="1">
              <a:spcBef>
                <a:spcPct val="0"/>
              </a:spcBef>
            </a:pPr>
            <a:r>
              <a:rPr lang="zh-CN" altLang="en-US" smtClean="0"/>
              <a:t>哈佛大学物理学</a:t>
            </a:r>
            <a:r>
              <a:rPr lang="en-US" altLang="zh-CN" smtClean="0"/>
              <a:t>Alex Wissner-Gross</a:t>
            </a:r>
            <a:r>
              <a:rPr lang="zh-CN" altLang="en-US" smtClean="0"/>
              <a:t>教授：</a:t>
            </a:r>
            <a:endParaRPr lang="en-US" altLang="zh-CN" smtClean="0"/>
          </a:p>
          <a:p>
            <a:pPr lvl="1" eaLnBrk="1" hangingPunct="1">
              <a:spcBef>
                <a:spcPct val="0"/>
              </a:spcBef>
            </a:pPr>
            <a:r>
              <a:rPr lang="zh-CN" altLang="en-US" smtClean="0"/>
              <a:t>用谷歌进行两次搜索的所产生的二氧化碳排放数量将等于烧开一壶茶的二氧化碳排放数量</a:t>
            </a:r>
          </a:p>
          <a:p>
            <a:pPr lvl="1" eaLnBrk="1" hangingPunct="1">
              <a:spcBef>
                <a:spcPct val="0"/>
              </a:spcBef>
            </a:pPr>
            <a:r>
              <a:rPr lang="zh-CN" altLang="en-US" smtClean="0"/>
              <a:t>烧开一壶茶所释放的二氧化碳大约是</a:t>
            </a:r>
            <a:r>
              <a:rPr lang="en-US" altLang="zh-CN" smtClean="0"/>
              <a:t>15</a:t>
            </a:r>
            <a:r>
              <a:rPr lang="zh-CN" altLang="en-US" smtClean="0"/>
              <a:t>克</a:t>
            </a:r>
          </a:p>
          <a:p>
            <a:pPr eaLnBrk="1" hangingPunct="1"/>
            <a:r>
              <a:rPr lang="zh-CN" altLang="en-US" smtClean="0"/>
              <a:t>谷歌运营高级副总裁</a:t>
            </a:r>
            <a:r>
              <a:rPr lang="en-US" altLang="zh-CN" smtClean="0"/>
              <a:t>Urs Hölzle</a:t>
            </a:r>
            <a:r>
              <a:rPr lang="zh-CN" altLang="en-US" smtClean="0"/>
              <a:t>：</a:t>
            </a:r>
            <a:endParaRPr lang="en-US" altLang="zh-CN" smtClean="0"/>
          </a:p>
          <a:p>
            <a:pPr lvl="1" eaLnBrk="1" hangingPunct="1"/>
            <a:r>
              <a:rPr lang="zh-CN" altLang="en-US" smtClean="0"/>
              <a:t>一次谷歌搜索大约会产生</a:t>
            </a:r>
            <a:r>
              <a:rPr lang="en-US" altLang="zh-CN" smtClean="0"/>
              <a:t>0.2</a:t>
            </a:r>
            <a:r>
              <a:rPr lang="zh-CN" altLang="en-US" smtClean="0"/>
              <a:t>克的二氧化碳</a:t>
            </a:r>
            <a:endParaRPr lang="en-US" altLang="zh-CN" smtClean="0"/>
          </a:p>
          <a:p>
            <a:pPr lvl="1" eaLnBrk="1" hangingPunct="1"/>
            <a:r>
              <a:rPr lang="zh-CN" altLang="en-US" smtClean="0"/>
              <a:t>汽车行驶一公里所产生的温室气体相当于一千次谷歌搜索</a:t>
            </a:r>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pPr eaLnBrk="1" hangingPunct="1"/>
            <a:r>
              <a:rPr lang="zh-CN" altLang="en-US" smtClean="0"/>
              <a:t>电、热量</a:t>
            </a:r>
          </a:p>
        </p:txBody>
      </p:sp>
      <p:sp>
        <p:nvSpPr>
          <p:cNvPr id="76803" name="内容占位符 2"/>
          <p:cNvSpPr>
            <a:spLocks noGrp="1"/>
          </p:cNvSpPr>
          <p:nvPr>
            <p:ph idx="1"/>
          </p:nvPr>
        </p:nvSpPr>
        <p:spPr/>
        <p:txBody>
          <a:bodyPr/>
          <a:lstStyle/>
          <a:p>
            <a:pPr eaLnBrk="1" hangingPunct="1"/>
            <a:r>
              <a:rPr lang="zh-CN" altLang="en-US" smtClean="0"/>
              <a:t>散热及空调</a:t>
            </a:r>
            <a:endParaRPr lang="en-US" altLang="zh-CN" smtClean="0"/>
          </a:p>
          <a:p>
            <a:pPr lvl="1" eaLnBrk="1" hangingPunct="1"/>
            <a:r>
              <a:rPr lang="zh-CN" altLang="en-US" smtClean="0"/>
              <a:t>数据中心用于冷却的电费占总电费的：</a:t>
            </a:r>
            <a:endParaRPr lang="en-US" altLang="zh-CN" smtClean="0"/>
          </a:p>
          <a:p>
            <a:pPr lvl="1" eaLnBrk="1" hangingPunct="1"/>
            <a:endParaRPr lang="zh-CN" altLang="en-US" smtClean="0"/>
          </a:p>
        </p:txBody>
      </p:sp>
      <p:sp>
        <p:nvSpPr>
          <p:cNvPr id="76804" name="TextBox 3"/>
          <p:cNvSpPr txBox="1">
            <a:spLocks noChangeArrowheads="1"/>
          </p:cNvSpPr>
          <p:nvPr/>
        </p:nvSpPr>
        <p:spPr bwMode="auto">
          <a:xfrm>
            <a:off x="4381501" y="3286125"/>
            <a:ext cx="28368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a:solidFill>
                  <a:srgbClr val="FF0000"/>
                </a:solidFill>
              </a:rPr>
              <a:t>30-70%</a:t>
            </a:r>
            <a:endParaRPr lang="zh-CN" altLang="en-US" sz="6000">
              <a:solidFill>
                <a:srgbClr val="FF0000"/>
              </a:solidFill>
            </a:endParaRPr>
          </a:p>
        </p:txBody>
      </p:sp>
      <p:sp>
        <p:nvSpPr>
          <p:cNvPr id="76805" name="TextBox 4"/>
          <p:cNvSpPr txBox="1">
            <a:spLocks noChangeArrowheads="1"/>
          </p:cNvSpPr>
          <p:nvPr/>
        </p:nvSpPr>
        <p:spPr bwMode="auto">
          <a:xfrm>
            <a:off x="1965326" y="4786314"/>
            <a:ext cx="8416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a:t>如果你要建数据中心，有什么创意？</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pPr eaLnBrk="1" hangingPunct="1"/>
            <a:endParaRPr lang="zh-CN" altLang="en-US" smtClean="0"/>
          </a:p>
        </p:txBody>
      </p:sp>
      <p:pic>
        <p:nvPicPr>
          <p:cNvPr id="77827" name="内容占位符 3" descr="云5.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79651" y="765175"/>
            <a:ext cx="7623175" cy="5721350"/>
          </a:xfr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pPr eaLnBrk="1" hangingPunct="1"/>
            <a:r>
              <a:rPr lang="zh-CN" altLang="en-US" smtClean="0"/>
              <a:t>“维基解密”的洞穴数据中心</a:t>
            </a:r>
          </a:p>
        </p:txBody>
      </p:sp>
      <p:pic>
        <p:nvPicPr>
          <p:cNvPr id="78851" name="内容占位符 3" descr="1297672678794.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81275" y="1600200"/>
            <a:ext cx="7029450" cy="4686300"/>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pPr eaLnBrk="1" hangingPunct="1"/>
            <a:r>
              <a:rPr lang="zh-CN" altLang="en-US" smtClean="0"/>
              <a:t>谷歌的比利时数据中心</a:t>
            </a:r>
          </a:p>
        </p:txBody>
      </p:sp>
      <p:pic>
        <p:nvPicPr>
          <p:cNvPr id="79875" name="内容占位符 3" descr="2300_9比利时.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524125" y="1392239"/>
            <a:ext cx="7215188" cy="5153025"/>
          </a:xfrm>
        </p:spPr>
      </p:pic>
      <p:sp>
        <p:nvSpPr>
          <p:cNvPr id="5" name="云形 4"/>
          <p:cNvSpPr/>
          <p:nvPr/>
        </p:nvSpPr>
        <p:spPr>
          <a:xfrm>
            <a:off x="3952875" y="2786063"/>
            <a:ext cx="4929188" cy="2286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t>无空调的数据中心！</a:t>
            </a:r>
            <a:endParaRPr lang="en-US" altLang="zh-CN" sz="4000" dirty="0"/>
          </a:p>
          <a:p>
            <a:pPr algn="ctr">
              <a:defRPr/>
            </a:pPr>
            <a:r>
              <a:rPr lang="zh-CN" altLang="en-US" sz="4000" dirty="0"/>
              <a:t>自由冷却</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pPr eaLnBrk="1" hangingPunct="1"/>
            <a:r>
              <a:rPr lang="zh-CN" altLang="en-US" smtClean="0"/>
              <a:t>无空调？谈何容易！</a:t>
            </a:r>
          </a:p>
        </p:txBody>
      </p:sp>
      <p:sp>
        <p:nvSpPr>
          <p:cNvPr id="3" name="内容占位符 2"/>
          <p:cNvSpPr>
            <a:spLocks noGrp="1"/>
          </p:cNvSpPr>
          <p:nvPr>
            <p:ph idx="1"/>
          </p:nvPr>
        </p:nvSpPr>
        <p:spPr/>
        <p:txBody>
          <a:bodyPr/>
          <a:lstStyle/>
          <a:p>
            <a:pPr eaLnBrk="1" hangingPunct="1"/>
            <a:r>
              <a:rPr lang="zh-CN" altLang="en-US" smtClean="0"/>
              <a:t>自然条件：</a:t>
            </a:r>
            <a:endParaRPr lang="en-US" altLang="zh-CN" smtClean="0"/>
          </a:p>
          <a:p>
            <a:pPr lvl="1" eaLnBrk="1" hangingPunct="1"/>
            <a:r>
              <a:rPr lang="zh-CN" altLang="en-US" smtClean="0"/>
              <a:t>北欧气温低</a:t>
            </a:r>
            <a:endParaRPr lang="en-US" altLang="zh-CN" smtClean="0"/>
          </a:p>
          <a:p>
            <a:pPr eaLnBrk="1" hangingPunct="1"/>
            <a:r>
              <a:rPr lang="zh-CN" altLang="en-US" smtClean="0"/>
              <a:t>气温真的高了，怎么办？</a:t>
            </a:r>
            <a:endParaRPr lang="en-US" altLang="zh-CN" smtClean="0"/>
          </a:p>
          <a:p>
            <a:pPr lvl="1" eaLnBrk="1" hangingPunct="1"/>
            <a:r>
              <a:rPr lang="zh-CN" altLang="en-US" smtClean="0"/>
              <a:t>关机！？</a:t>
            </a:r>
          </a:p>
        </p:txBody>
      </p:sp>
      <p:sp>
        <p:nvSpPr>
          <p:cNvPr id="4" name="TextBox 3"/>
          <p:cNvSpPr txBox="1">
            <a:spLocks noChangeArrowheads="1"/>
          </p:cNvSpPr>
          <p:nvPr/>
        </p:nvSpPr>
        <p:spPr bwMode="auto">
          <a:xfrm>
            <a:off x="4095750" y="4357689"/>
            <a:ext cx="43322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a:solidFill>
                  <a:srgbClr val="FF0000"/>
                </a:solidFill>
              </a:rPr>
              <a:t>No</a:t>
            </a:r>
            <a:r>
              <a:rPr lang="zh-CN" altLang="en-US" sz="4400" b="1">
                <a:solidFill>
                  <a:srgbClr val="FF0000"/>
                </a:solidFill>
              </a:rPr>
              <a:t>，计算调度！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云计算？</a:t>
            </a:r>
          </a:p>
        </p:txBody>
      </p:sp>
      <p:sp>
        <p:nvSpPr>
          <p:cNvPr id="20483" name="内容占位符 2"/>
          <p:cNvSpPr>
            <a:spLocks noGrp="1"/>
          </p:cNvSpPr>
          <p:nvPr>
            <p:ph idx="1"/>
          </p:nvPr>
        </p:nvSpPr>
        <p:spPr/>
        <p:txBody>
          <a:bodyPr/>
          <a:lstStyle/>
          <a:p>
            <a:r>
              <a:rPr lang="zh-CN" altLang="en-US" smtClean="0"/>
              <a:t>亚马逊弹性计算云：</a:t>
            </a:r>
          </a:p>
        </p:txBody>
      </p:sp>
      <p:pic>
        <p:nvPicPr>
          <p:cNvPr id="4" name="图片 3" descr="92620495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4126" y="2357439"/>
            <a:ext cx="437832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Box 4"/>
          <p:cNvSpPr txBox="1">
            <a:spLocks noChangeArrowheads="1"/>
          </p:cNvSpPr>
          <p:nvPr/>
        </p:nvSpPr>
        <p:spPr bwMode="auto">
          <a:xfrm>
            <a:off x="7096126" y="2357438"/>
            <a:ext cx="30575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强大的存储能力！</a:t>
            </a:r>
            <a:endParaRPr lang="en-US" altLang="zh-CN" sz="2800"/>
          </a:p>
          <a:p>
            <a:pPr eaLnBrk="1" hangingPunct="1"/>
            <a:r>
              <a:rPr lang="zh-CN" altLang="en-US" sz="2800"/>
              <a:t>强大的计算能力！</a:t>
            </a:r>
            <a:endParaRPr lang="en-US" altLang="zh-CN" sz="2800"/>
          </a:p>
          <a:p>
            <a:pPr eaLnBrk="1" hangingPunct="1"/>
            <a:r>
              <a:rPr lang="zh-CN" altLang="en-US" sz="2800"/>
              <a:t>坚强的网络能力！</a:t>
            </a:r>
          </a:p>
        </p:txBody>
      </p:sp>
      <p:sp>
        <p:nvSpPr>
          <p:cNvPr id="20486" name="TextBox 5"/>
          <p:cNvSpPr txBox="1">
            <a:spLocks noChangeArrowheads="1"/>
          </p:cNvSpPr>
          <p:nvPr/>
        </p:nvSpPr>
        <p:spPr bwMode="auto">
          <a:xfrm>
            <a:off x="7096126" y="3857626"/>
            <a:ext cx="305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想用吗？来租吧！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mtClean="0"/>
              <a:t>总结三个词</a:t>
            </a:r>
          </a:p>
        </p:txBody>
      </p:sp>
      <p:sp>
        <p:nvSpPr>
          <p:cNvPr id="81923" name="内容占位符 2"/>
          <p:cNvSpPr>
            <a:spLocks noGrp="1"/>
          </p:cNvSpPr>
          <p:nvPr>
            <p:ph idx="1"/>
          </p:nvPr>
        </p:nvSpPr>
        <p:spPr/>
        <p:txBody>
          <a:bodyPr/>
          <a:lstStyle/>
          <a:p>
            <a:r>
              <a:rPr lang="zh-CN" altLang="en-US" smtClean="0"/>
              <a:t>应运而生</a:t>
            </a:r>
            <a:endParaRPr lang="en-US" altLang="zh-CN" smtClean="0"/>
          </a:p>
          <a:p>
            <a:endParaRPr lang="en-US" altLang="zh-CN" smtClean="0"/>
          </a:p>
          <a:p>
            <a:r>
              <a:rPr lang="zh-CN" altLang="en-US" smtClean="0"/>
              <a:t>方兴未艾</a:t>
            </a:r>
            <a:endParaRPr lang="en-US" altLang="zh-CN" smtClean="0"/>
          </a:p>
          <a:p>
            <a:endParaRPr lang="en-US" altLang="zh-CN" smtClean="0"/>
          </a:p>
          <a:p>
            <a:r>
              <a:rPr lang="zh-CN" altLang="en-US" smtClean="0"/>
              <a:t>大有作为</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5"/>
          <p:cNvSpPr>
            <a:spLocks noGrp="1"/>
          </p:cNvSpPr>
          <p:nvPr>
            <p:ph type="title"/>
          </p:nvPr>
        </p:nvSpPr>
        <p:spPr>
          <a:xfrm>
            <a:off x="1981200" y="363538"/>
            <a:ext cx="8229600" cy="1143000"/>
          </a:xfrm>
        </p:spPr>
        <p:txBody>
          <a:bodyPr/>
          <a:lstStyle/>
          <a:p>
            <a:pPr algn="l"/>
            <a:r>
              <a:rPr lang="zh-CN" altLang="en-US" sz="2800">
                <a:solidFill>
                  <a:srgbClr val="0066FF"/>
                </a:solidFill>
                <a:latin typeface="黑体" panose="02010609060101010101" pitchFamily="49" charset="-122"/>
                <a:ea typeface="黑体" panose="02010609060101010101" pitchFamily="49" charset="-122"/>
              </a:rPr>
              <a:t>用</a:t>
            </a:r>
            <a:r>
              <a:rPr lang="en-US" altLang="zh-CN" sz="2800">
                <a:solidFill>
                  <a:srgbClr val="0066FF"/>
                </a:solidFill>
                <a:latin typeface="黑体" panose="02010609060101010101" pitchFamily="49" charset="-122"/>
                <a:ea typeface="黑体" panose="02010609060101010101" pitchFamily="49" charset="-122"/>
              </a:rPr>
              <a:t>MapReduce</a:t>
            </a:r>
            <a:r>
              <a:rPr lang="zh-CN" altLang="en-US" sz="2800">
                <a:solidFill>
                  <a:srgbClr val="0066FF"/>
                </a:solidFill>
                <a:latin typeface="黑体" panose="02010609060101010101" pitchFamily="49" charset="-122"/>
                <a:ea typeface="黑体" panose="02010609060101010101" pitchFamily="49" charset="-122"/>
              </a:rPr>
              <a:t>实现</a:t>
            </a:r>
            <a:r>
              <a:rPr lang="en-US" altLang="zh-CN" sz="2800">
                <a:solidFill>
                  <a:srgbClr val="0066FF"/>
                </a:solidFill>
                <a:latin typeface="黑体" panose="02010609060101010101" pitchFamily="49" charset="-122"/>
                <a:ea typeface="黑体" panose="02010609060101010101" pitchFamily="49" charset="-122"/>
              </a:rPr>
              <a:t>PageRank</a:t>
            </a:r>
            <a:endParaRPr lang="en-US" altLang="zh-CN" sz="2800"/>
          </a:p>
        </p:txBody>
      </p:sp>
      <p:graphicFrame>
        <p:nvGraphicFramePr>
          <p:cNvPr id="297" name="Table 296"/>
          <p:cNvGraphicFramePr>
            <a:graphicFrameLocks noGrp="1"/>
          </p:cNvGraphicFramePr>
          <p:nvPr/>
        </p:nvGraphicFramePr>
        <p:xfrm>
          <a:off x="8305800" y="2057400"/>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5</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1</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2</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3</a:t>
                      </a:r>
                      <a:r>
                        <a:rPr lang="en-US" sz="1200" dirty="0" smtClean="0">
                          <a:solidFill>
                            <a:schemeClr val="tx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298" name="Table 297"/>
          <p:cNvGraphicFramePr>
            <a:graphicFrameLocks noGrp="1"/>
          </p:cNvGraphicFramePr>
          <p:nvPr/>
        </p:nvGraphicFramePr>
        <p:xfrm>
          <a:off x="3429000" y="2057400"/>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1</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2</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4</a:t>
                      </a:r>
                      <a:r>
                        <a:rPr lang="en-US" sz="1200" dirty="0" smtClean="0">
                          <a:solidFill>
                            <a:schemeClr val="tx1"/>
                          </a:solidFill>
                          <a:latin typeface="Arial" pitchFamily="34" charset="0"/>
                          <a:cs typeface="Arial" pitchFamily="34" charset="0"/>
                        </a:rPr>
                        <a:t>]</a:t>
                      </a:r>
                      <a:endParaRPr lang="en-US" sz="1200" dirty="0">
                        <a:solidFill>
                          <a:schemeClr val="tx1"/>
                        </a:solidFill>
                        <a:latin typeface="Arial" pitchFamily="34" charset="0"/>
                        <a:cs typeface="Arial" pitchFamily="34" charset="0"/>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299" name="Table 298"/>
          <p:cNvGraphicFramePr>
            <a:graphicFrameLocks noGrp="1"/>
          </p:cNvGraphicFramePr>
          <p:nvPr/>
        </p:nvGraphicFramePr>
        <p:xfrm>
          <a:off x="4648200" y="2057400"/>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2</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3</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5</a:t>
                      </a:r>
                      <a:r>
                        <a:rPr lang="en-US" sz="1200" dirty="0" smtClean="0">
                          <a:solidFill>
                            <a:schemeClr val="tx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300" name="Table 299"/>
          <p:cNvGraphicFramePr>
            <a:graphicFrameLocks noGrp="1"/>
          </p:cNvGraphicFramePr>
          <p:nvPr/>
        </p:nvGraphicFramePr>
        <p:xfrm>
          <a:off x="5867400" y="2057400"/>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3</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4</a:t>
                      </a:r>
                      <a:r>
                        <a:rPr lang="en-US" sz="1200" dirty="0" smtClean="0">
                          <a:solidFill>
                            <a:schemeClr val="tx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301" name="Table 300"/>
          <p:cNvGraphicFramePr>
            <a:graphicFrameLocks noGrp="1"/>
          </p:cNvGraphicFramePr>
          <p:nvPr/>
        </p:nvGraphicFramePr>
        <p:xfrm>
          <a:off x="7086600" y="2057400"/>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4</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5</a:t>
                      </a:r>
                      <a:r>
                        <a:rPr lang="en-US" sz="1200" dirty="0" smtClean="0">
                          <a:solidFill>
                            <a:schemeClr val="tx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sp>
        <p:nvSpPr>
          <p:cNvPr id="302" name="Rectangle 301"/>
          <p:cNvSpPr/>
          <p:nvPr/>
        </p:nvSpPr>
        <p:spPr>
          <a:xfrm>
            <a:off x="3429000" y="2349500"/>
            <a:ext cx="9144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03" name="Rectangle 302"/>
          <p:cNvSpPr/>
          <p:nvPr/>
        </p:nvSpPr>
        <p:spPr>
          <a:xfrm>
            <a:off x="3352800" y="3035300"/>
            <a:ext cx="4572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2</a:t>
            </a:r>
          </a:p>
        </p:txBody>
      </p:sp>
      <p:sp>
        <p:nvSpPr>
          <p:cNvPr id="304" name="Rectangle 303"/>
          <p:cNvSpPr/>
          <p:nvPr/>
        </p:nvSpPr>
        <p:spPr>
          <a:xfrm>
            <a:off x="3962400" y="3035300"/>
            <a:ext cx="4572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4</a:t>
            </a:r>
          </a:p>
        </p:txBody>
      </p:sp>
      <p:cxnSp>
        <p:nvCxnSpPr>
          <p:cNvPr id="305" name="Straight Arrow Connector 304"/>
          <p:cNvCxnSpPr>
            <a:endCxn id="304" idx="0"/>
          </p:cNvCxnSpPr>
          <p:nvPr/>
        </p:nvCxnSpPr>
        <p:spPr>
          <a:xfrm rot="16200000" flipH="1">
            <a:off x="3924300" y="2768600"/>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06" name="Straight Arrow Connector 305"/>
          <p:cNvCxnSpPr>
            <a:endCxn id="303" idx="0"/>
          </p:cNvCxnSpPr>
          <p:nvPr/>
        </p:nvCxnSpPr>
        <p:spPr>
          <a:xfrm rot="5400000">
            <a:off x="3543300" y="2768600"/>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07" name="Rectangle 306"/>
          <p:cNvSpPr/>
          <p:nvPr/>
        </p:nvSpPr>
        <p:spPr>
          <a:xfrm>
            <a:off x="4648200" y="2349500"/>
            <a:ext cx="9144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08" name="Rectangle 307"/>
          <p:cNvSpPr/>
          <p:nvPr/>
        </p:nvSpPr>
        <p:spPr>
          <a:xfrm>
            <a:off x="4572000" y="3035300"/>
            <a:ext cx="4572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tx1"/>
                </a:solidFill>
                <a:latin typeface="Arial" pitchFamily="34" charset="0"/>
                <a:cs typeface="Arial" pitchFamily="34" charset="0"/>
              </a:rPr>
              <a:t>n</a:t>
            </a:r>
            <a:r>
              <a:rPr lang="en-US" sz="1200" i="1" kern="0" baseline="-25000" dirty="0">
                <a:solidFill>
                  <a:schemeClr val="tx1"/>
                </a:solidFill>
                <a:latin typeface="Arial" pitchFamily="34" charset="0"/>
                <a:cs typeface="Arial" pitchFamily="34" charset="0"/>
              </a:rPr>
              <a:t>3</a:t>
            </a:r>
          </a:p>
        </p:txBody>
      </p:sp>
      <p:sp>
        <p:nvSpPr>
          <p:cNvPr id="309" name="Rectangle 308"/>
          <p:cNvSpPr/>
          <p:nvPr/>
        </p:nvSpPr>
        <p:spPr>
          <a:xfrm>
            <a:off x="5181600" y="3035300"/>
            <a:ext cx="4572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5</a:t>
            </a:r>
          </a:p>
        </p:txBody>
      </p:sp>
      <p:cxnSp>
        <p:nvCxnSpPr>
          <p:cNvPr id="310" name="Straight Arrow Connector 309"/>
          <p:cNvCxnSpPr>
            <a:endCxn id="309" idx="0"/>
          </p:cNvCxnSpPr>
          <p:nvPr/>
        </p:nvCxnSpPr>
        <p:spPr>
          <a:xfrm rot="16200000" flipH="1">
            <a:off x="5143500" y="2768600"/>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11" name="Straight Arrow Connector 310"/>
          <p:cNvCxnSpPr>
            <a:endCxn id="308" idx="0"/>
          </p:cNvCxnSpPr>
          <p:nvPr/>
        </p:nvCxnSpPr>
        <p:spPr>
          <a:xfrm rot="5400000">
            <a:off x="4762500" y="2768600"/>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12" name="Rectangle 311"/>
          <p:cNvSpPr/>
          <p:nvPr/>
        </p:nvSpPr>
        <p:spPr>
          <a:xfrm>
            <a:off x="8305800" y="2349500"/>
            <a:ext cx="9144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cxnSp>
        <p:nvCxnSpPr>
          <p:cNvPr id="313" name="Straight Arrow Connector 312"/>
          <p:cNvCxnSpPr/>
          <p:nvPr/>
        </p:nvCxnSpPr>
        <p:spPr>
          <a:xfrm rot="16200000" flipH="1">
            <a:off x="8953500" y="2768600"/>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14" name="Straight Arrow Connector 313"/>
          <p:cNvCxnSpPr/>
          <p:nvPr/>
        </p:nvCxnSpPr>
        <p:spPr>
          <a:xfrm rot="5400000">
            <a:off x="8267700" y="2768600"/>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15" name="Rectangle 314"/>
          <p:cNvSpPr/>
          <p:nvPr/>
        </p:nvSpPr>
        <p:spPr>
          <a:xfrm>
            <a:off x="8153400" y="3035300"/>
            <a:ext cx="3048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1</a:t>
            </a:r>
          </a:p>
        </p:txBody>
      </p:sp>
      <p:sp>
        <p:nvSpPr>
          <p:cNvPr id="316" name="Rectangle 315"/>
          <p:cNvSpPr/>
          <p:nvPr/>
        </p:nvSpPr>
        <p:spPr>
          <a:xfrm>
            <a:off x="8610600" y="3035300"/>
            <a:ext cx="304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2</a:t>
            </a:r>
          </a:p>
        </p:txBody>
      </p:sp>
      <p:sp>
        <p:nvSpPr>
          <p:cNvPr id="317" name="Rectangle 316"/>
          <p:cNvSpPr/>
          <p:nvPr/>
        </p:nvSpPr>
        <p:spPr>
          <a:xfrm>
            <a:off x="9067800" y="3035300"/>
            <a:ext cx="304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tx1"/>
                </a:solidFill>
                <a:latin typeface="Arial" pitchFamily="34" charset="0"/>
                <a:cs typeface="Arial" pitchFamily="34" charset="0"/>
              </a:rPr>
              <a:t>n</a:t>
            </a:r>
            <a:r>
              <a:rPr lang="en-US" sz="1200" i="1" kern="0" baseline="-25000" dirty="0">
                <a:solidFill>
                  <a:schemeClr val="tx1"/>
                </a:solidFill>
                <a:latin typeface="Arial" pitchFamily="34" charset="0"/>
                <a:cs typeface="Arial" pitchFamily="34" charset="0"/>
              </a:rPr>
              <a:t>3</a:t>
            </a:r>
          </a:p>
        </p:txBody>
      </p:sp>
      <p:cxnSp>
        <p:nvCxnSpPr>
          <p:cNvPr id="318" name="Straight Arrow Connector 317"/>
          <p:cNvCxnSpPr>
            <a:stCxn id="312" idx="2"/>
            <a:endCxn id="316" idx="0"/>
          </p:cNvCxnSpPr>
          <p:nvPr/>
        </p:nvCxnSpPr>
        <p:spPr>
          <a:xfrm rot="5400000">
            <a:off x="8610600" y="2882900"/>
            <a:ext cx="3048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19" name="Rectangle 318"/>
          <p:cNvSpPr/>
          <p:nvPr/>
        </p:nvSpPr>
        <p:spPr>
          <a:xfrm>
            <a:off x="5867400" y="2349500"/>
            <a:ext cx="9144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20" name="Rectangle 319"/>
          <p:cNvSpPr/>
          <p:nvPr/>
        </p:nvSpPr>
        <p:spPr>
          <a:xfrm>
            <a:off x="5867400" y="3035300"/>
            <a:ext cx="9144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4</a:t>
            </a:r>
          </a:p>
        </p:txBody>
      </p:sp>
      <p:cxnSp>
        <p:nvCxnSpPr>
          <p:cNvPr id="321" name="Straight Arrow Connector 320"/>
          <p:cNvCxnSpPr>
            <a:stCxn id="319" idx="2"/>
            <a:endCxn id="320" idx="0"/>
          </p:cNvCxnSpPr>
          <p:nvPr/>
        </p:nvCxnSpPr>
        <p:spPr>
          <a:xfrm rot="5400000">
            <a:off x="6172200" y="2882900"/>
            <a:ext cx="3048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2" name="Rectangle 321"/>
          <p:cNvSpPr/>
          <p:nvPr/>
        </p:nvSpPr>
        <p:spPr>
          <a:xfrm>
            <a:off x="7086600" y="2349500"/>
            <a:ext cx="9144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23" name="Rectangle 322"/>
          <p:cNvSpPr/>
          <p:nvPr/>
        </p:nvSpPr>
        <p:spPr>
          <a:xfrm>
            <a:off x="7086600" y="3035300"/>
            <a:ext cx="9144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5</a:t>
            </a:r>
          </a:p>
        </p:txBody>
      </p:sp>
      <p:cxnSp>
        <p:nvCxnSpPr>
          <p:cNvPr id="324" name="Straight Arrow Connector 323"/>
          <p:cNvCxnSpPr>
            <a:stCxn id="322" idx="2"/>
            <a:endCxn id="323" idx="0"/>
          </p:cNvCxnSpPr>
          <p:nvPr/>
        </p:nvCxnSpPr>
        <p:spPr>
          <a:xfrm rot="5400000">
            <a:off x="7391400" y="2882900"/>
            <a:ext cx="3048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5" name="Rectangle 324"/>
          <p:cNvSpPr/>
          <p:nvPr/>
        </p:nvSpPr>
        <p:spPr>
          <a:xfrm>
            <a:off x="3810000" y="3911600"/>
            <a:ext cx="4572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2</a:t>
            </a:r>
          </a:p>
        </p:txBody>
      </p:sp>
      <p:sp>
        <p:nvSpPr>
          <p:cNvPr id="326" name="Rectangle 325"/>
          <p:cNvSpPr/>
          <p:nvPr/>
        </p:nvSpPr>
        <p:spPr>
          <a:xfrm>
            <a:off x="6248400" y="3911600"/>
            <a:ext cx="4572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4</a:t>
            </a:r>
          </a:p>
        </p:txBody>
      </p:sp>
      <p:sp>
        <p:nvSpPr>
          <p:cNvPr id="327" name="Rectangle 326"/>
          <p:cNvSpPr/>
          <p:nvPr/>
        </p:nvSpPr>
        <p:spPr>
          <a:xfrm>
            <a:off x="5029200" y="3911600"/>
            <a:ext cx="4572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tx1"/>
                </a:solidFill>
                <a:latin typeface="Arial" pitchFamily="34" charset="0"/>
                <a:cs typeface="Arial" pitchFamily="34" charset="0"/>
              </a:rPr>
              <a:t>n</a:t>
            </a:r>
            <a:r>
              <a:rPr lang="en-US" sz="1200" i="1" kern="0" baseline="-25000" dirty="0">
                <a:solidFill>
                  <a:schemeClr val="tx1"/>
                </a:solidFill>
                <a:latin typeface="Arial" pitchFamily="34" charset="0"/>
                <a:cs typeface="Arial" pitchFamily="34" charset="0"/>
              </a:rPr>
              <a:t>3</a:t>
            </a:r>
          </a:p>
        </p:txBody>
      </p:sp>
      <p:sp>
        <p:nvSpPr>
          <p:cNvPr id="328" name="Rectangle 327"/>
          <p:cNvSpPr/>
          <p:nvPr/>
        </p:nvSpPr>
        <p:spPr>
          <a:xfrm>
            <a:off x="8077200" y="3911600"/>
            <a:ext cx="4572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5</a:t>
            </a:r>
          </a:p>
        </p:txBody>
      </p:sp>
      <p:sp>
        <p:nvSpPr>
          <p:cNvPr id="329" name="Rectangle 328"/>
          <p:cNvSpPr/>
          <p:nvPr/>
        </p:nvSpPr>
        <p:spPr>
          <a:xfrm>
            <a:off x="3124200" y="3911600"/>
            <a:ext cx="3048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1</a:t>
            </a:r>
          </a:p>
        </p:txBody>
      </p:sp>
      <p:sp>
        <p:nvSpPr>
          <p:cNvPr id="330" name="Rectangle 329"/>
          <p:cNvSpPr/>
          <p:nvPr/>
        </p:nvSpPr>
        <p:spPr>
          <a:xfrm>
            <a:off x="4419600" y="3911600"/>
            <a:ext cx="304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2</a:t>
            </a:r>
          </a:p>
        </p:txBody>
      </p:sp>
      <p:sp>
        <p:nvSpPr>
          <p:cNvPr id="331" name="Rectangle 330"/>
          <p:cNvSpPr/>
          <p:nvPr/>
        </p:nvSpPr>
        <p:spPr>
          <a:xfrm>
            <a:off x="5638800" y="3911600"/>
            <a:ext cx="304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tx1"/>
                </a:solidFill>
                <a:latin typeface="Arial" pitchFamily="34" charset="0"/>
                <a:cs typeface="Arial" pitchFamily="34" charset="0"/>
              </a:rPr>
              <a:t>n</a:t>
            </a:r>
            <a:r>
              <a:rPr lang="en-US" sz="1200" i="1" kern="0" baseline="-25000" dirty="0">
                <a:solidFill>
                  <a:schemeClr val="tx1"/>
                </a:solidFill>
                <a:latin typeface="Arial" pitchFamily="34" charset="0"/>
                <a:cs typeface="Arial" pitchFamily="34" charset="0"/>
              </a:rPr>
              <a:t>3</a:t>
            </a:r>
          </a:p>
        </p:txBody>
      </p:sp>
      <p:sp>
        <p:nvSpPr>
          <p:cNvPr id="332" name="Rectangle 331"/>
          <p:cNvSpPr/>
          <p:nvPr/>
        </p:nvSpPr>
        <p:spPr>
          <a:xfrm>
            <a:off x="6858000" y="3911600"/>
            <a:ext cx="9144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4</a:t>
            </a:r>
          </a:p>
        </p:txBody>
      </p:sp>
      <p:sp>
        <p:nvSpPr>
          <p:cNvPr id="333" name="Rectangle 332"/>
          <p:cNvSpPr/>
          <p:nvPr/>
        </p:nvSpPr>
        <p:spPr>
          <a:xfrm>
            <a:off x="8686800" y="3911600"/>
            <a:ext cx="9144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sz="1200" i="1" kern="0" dirty="0">
                <a:solidFill>
                  <a:schemeClr val="bg1"/>
                </a:solidFill>
                <a:latin typeface="Arial" pitchFamily="34" charset="0"/>
                <a:cs typeface="Arial" pitchFamily="34" charset="0"/>
              </a:rPr>
              <a:t>n</a:t>
            </a:r>
            <a:r>
              <a:rPr lang="en-US" sz="1200" i="1" kern="0" baseline="-25000" dirty="0">
                <a:solidFill>
                  <a:schemeClr val="bg1"/>
                </a:solidFill>
                <a:latin typeface="Arial" pitchFamily="34" charset="0"/>
                <a:cs typeface="Arial" pitchFamily="34" charset="0"/>
              </a:rPr>
              <a:t>5</a:t>
            </a:r>
          </a:p>
        </p:txBody>
      </p:sp>
      <p:sp>
        <p:nvSpPr>
          <p:cNvPr id="334" name="Rectangle 333"/>
          <p:cNvSpPr/>
          <p:nvPr/>
        </p:nvSpPr>
        <p:spPr>
          <a:xfrm>
            <a:off x="3124200" y="4635500"/>
            <a:ext cx="3048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35" name="Rectangle 334"/>
          <p:cNvSpPr/>
          <p:nvPr/>
        </p:nvSpPr>
        <p:spPr>
          <a:xfrm>
            <a:off x="3886200" y="4635500"/>
            <a:ext cx="762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36" name="Rectangle 335"/>
          <p:cNvSpPr/>
          <p:nvPr/>
        </p:nvSpPr>
        <p:spPr>
          <a:xfrm>
            <a:off x="5105400" y="4635500"/>
            <a:ext cx="762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37" name="Rectangle 336"/>
          <p:cNvSpPr/>
          <p:nvPr/>
        </p:nvSpPr>
        <p:spPr>
          <a:xfrm>
            <a:off x="6324600" y="4635500"/>
            <a:ext cx="13716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sp>
        <p:nvSpPr>
          <p:cNvPr id="338" name="Rectangle 337"/>
          <p:cNvSpPr/>
          <p:nvPr/>
        </p:nvSpPr>
        <p:spPr>
          <a:xfrm>
            <a:off x="8153400" y="4635500"/>
            <a:ext cx="13716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kern="0">
              <a:solidFill>
                <a:schemeClr val="bg1"/>
              </a:solidFill>
              <a:latin typeface="Calibri"/>
            </a:endParaRPr>
          </a:p>
        </p:txBody>
      </p:sp>
      <p:cxnSp>
        <p:nvCxnSpPr>
          <p:cNvPr id="339" name="Straight Arrow Connector 338"/>
          <p:cNvCxnSpPr>
            <a:stCxn id="329" idx="2"/>
            <a:endCxn id="334" idx="0"/>
          </p:cNvCxnSpPr>
          <p:nvPr/>
        </p:nvCxnSpPr>
        <p:spPr>
          <a:xfrm rot="5400000">
            <a:off x="3105150" y="4464050"/>
            <a:ext cx="342900" cy="1588"/>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0" name="Straight Arrow Connector 339"/>
          <p:cNvCxnSpPr>
            <a:stCxn id="325" idx="2"/>
          </p:cNvCxnSpPr>
          <p:nvPr/>
        </p:nvCxnSpPr>
        <p:spPr>
          <a:xfrm rot="16200000" flipH="1">
            <a:off x="3905250" y="4425950"/>
            <a:ext cx="342900" cy="762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1" name="Straight Arrow Connector 340"/>
          <p:cNvCxnSpPr>
            <a:stCxn id="330" idx="2"/>
          </p:cNvCxnSpPr>
          <p:nvPr/>
        </p:nvCxnSpPr>
        <p:spPr>
          <a:xfrm rot="5400000">
            <a:off x="4324350" y="4387850"/>
            <a:ext cx="342900" cy="1524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2" name="Straight Arrow Connector 341"/>
          <p:cNvCxnSpPr>
            <a:stCxn id="327" idx="2"/>
          </p:cNvCxnSpPr>
          <p:nvPr/>
        </p:nvCxnSpPr>
        <p:spPr>
          <a:xfrm rot="16200000" flipH="1">
            <a:off x="5124450" y="4425950"/>
            <a:ext cx="342900" cy="762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3" name="Straight Arrow Connector 342"/>
          <p:cNvCxnSpPr>
            <a:stCxn id="331" idx="2"/>
          </p:cNvCxnSpPr>
          <p:nvPr/>
        </p:nvCxnSpPr>
        <p:spPr>
          <a:xfrm rot="5400000">
            <a:off x="5543550" y="4387850"/>
            <a:ext cx="342900" cy="1524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4" name="Straight Arrow Connector 343"/>
          <p:cNvCxnSpPr>
            <a:stCxn id="326" idx="2"/>
          </p:cNvCxnSpPr>
          <p:nvPr/>
        </p:nvCxnSpPr>
        <p:spPr>
          <a:xfrm rot="16200000" flipH="1">
            <a:off x="6457950" y="4311650"/>
            <a:ext cx="342900" cy="3048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5" name="Straight Arrow Connector 344"/>
          <p:cNvCxnSpPr>
            <a:stCxn id="332" idx="2"/>
          </p:cNvCxnSpPr>
          <p:nvPr/>
        </p:nvCxnSpPr>
        <p:spPr>
          <a:xfrm rot="5400000">
            <a:off x="7105650" y="4425950"/>
            <a:ext cx="342900" cy="762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6" name="Straight Arrow Connector 345"/>
          <p:cNvCxnSpPr>
            <a:stCxn id="328" idx="2"/>
          </p:cNvCxnSpPr>
          <p:nvPr/>
        </p:nvCxnSpPr>
        <p:spPr>
          <a:xfrm rot="16200000" flipH="1">
            <a:off x="8286750" y="4311650"/>
            <a:ext cx="342900" cy="3048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7" name="Straight Arrow Connector 346"/>
          <p:cNvCxnSpPr>
            <a:stCxn id="333" idx="2"/>
          </p:cNvCxnSpPr>
          <p:nvPr/>
        </p:nvCxnSpPr>
        <p:spPr>
          <a:xfrm rot="5400000">
            <a:off x="8934450" y="4425950"/>
            <a:ext cx="342900" cy="762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graphicFrame>
        <p:nvGraphicFramePr>
          <p:cNvPr id="348" name="Table 347"/>
          <p:cNvGraphicFramePr>
            <a:graphicFrameLocks noGrp="1"/>
          </p:cNvGraphicFramePr>
          <p:nvPr/>
        </p:nvGraphicFramePr>
        <p:xfrm>
          <a:off x="8077200" y="5041900"/>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ysClr val="windowText" lastClr="000000"/>
                          </a:solidFill>
                          <a:effectLst/>
                          <a:uLnTx/>
                          <a:uFillTx/>
                          <a:latin typeface="Arial" pitchFamily="34" charset="0"/>
                          <a:ea typeface="+mn-ea"/>
                          <a:cs typeface="Arial" pitchFamily="34" charset="0"/>
                        </a:rPr>
                        <a:t>5</a:t>
                      </a:r>
                      <a:r>
                        <a:rPr lang="en-US" sz="1200" dirty="0" smtClean="0">
                          <a:solidFill>
                            <a:sysClr val="windowText" lastClr="000000"/>
                          </a:solidFill>
                          <a:latin typeface="Arial" pitchFamily="34" charset="0"/>
                          <a:cs typeface="Arial" pitchFamily="34" charset="0"/>
                        </a:rPr>
                        <a:t> [</a:t>
                      </a:r>
                      <a:r>
                        <a:rPr lang="en-US" sz="1200" i="1" dirty="0" smtClean="0">
                          <a:solidFill>
                            <a:sysClr val="windowText" lastClr="000000"/>
                          </a:solidFill>
                          <a:latin typeface="Arial" pitchFamily="34" charset="0"/>
                          <a:cs typeface="Arial" pitchFamily="34" charset="0"/>
                        </a:rPr>
                        <a:t>n</a:t>
                      </a:r>
                      <a:r>
                        <a:rPr lang="en-US" sz="1200" i="1" baseline="-25000" dirty="0" smtClean="0">
                          <a:solidFill>
                            <a:sysClr val="windowText" lastClr="000000"/>
                          </a:solidFill>
                          <a:latin typeface="Arial" pitchFamily="34" charset="0"/>
                          <a:cs typeface="Arial" pitchFamily="34" charset="0"/>
                        </a:rPr>
                        <a:t>1</a:t>
                      </a:r>
                      <a:r>
                        <a:rPr lang="en-US" sz="1200" dirty="0" smtClean="0">
                          <a:solidFill>
                            <a:sysClr val="windowText" lastClr="000000"/>
                          </a:solidFill>
                          <a:latin typeface="Arial" pitchFamily="34" charset="0"/>
                          <a:cs typeface="Arial" pitchFamily="34" charset="0"/>
                        </a:rPr>
                        <a:t>, </a:t>
                      </a:r>
                      <a:r>
                        <a:rPr lang="en-US" sz="1200" i="1" dirty="0" smtClean="0">
                          <a:solidFill>
                            <a:sysClr val="windowText" lastClr="000000"/>
                          </a:solidFill>
                          <a:latin typeface="Arial" pitchFamily="34" charset="0"/>
                          <a:cs typeface="Arial" pitchFamily="34" charset="0"/>
                        </a:rPr>
                        <a:t>n</a:t>
                      </a:r>
                      <a:r>
                        <a:rPr lang="en-US" sz="1200" i="1" baseline="-25000" dirty="0" smtClean="0">
                          <a:solidFill>
                            <a:sysClr val="windowText" lastClr="000000"/>
                          </a:solidFill>
                          <a:latin typeface="Arial" pitchFamily="34" charset="0"/>
                          <a:cs typeface="Arial" pitchFamily="34" charset="0"/>
                        </a:rPr>
                        <a:t>2</a:t>
                      </a:r>
                      <a:r>
                        <a:rPr lang="en-US" sz="1200" dirty="0" smtClean="0">
                          <a:solidFill>
                            <a:sysClr val="windowText" lastClr="000000"/>
                          </a:solidFill>
                          <a:latin typeface="Arial" pitchFamily="34" charset="0"/>
                          <a:cs typeface="Arial" pitchFamily="34" charset="0"/>
                        </a:rPr>
                        <a:t>, </a:t>
                      </a:r>
                      <a:r>
                        <a:rPr lang="en-US" sz="1200" i="1" dirty="0" smtClean="0">
                          <a:solidFill>
                            <a:sysClr val="windowText" lastClr="000000"/>
                          </a:solidFill>
                          <a:latin typeface="Arial" pitchFamily="34" charset="0"/>
                          <a:cs typeface="Arial" pitchFamily="34" charset="0"/>
                        </a:rPr>
                        <a:t>n</a:t>
                      </a:r>
                      <a:r>
                        <a:rPr lang="en-US" sz="1200" i="1" baseline="-25000" dirty="0" smtClean="0">
                          <a:solidFill>
                            <a:sysClr val="windowText" lastClr="000000"/>
                          </a:solidFill>
                          <a:latin typeface="Arial" pitchFamily="34" charset="0"/>
                          <a:cs typeface="Arial" pitchFamily="34" charset="0"/>
                        </a:rPr>
                        <a:t>3</a:t>
                      </a:r>
                      <a:r>
                        <a:rPr lang="en-US" sz="1200" dirty="0" smtClean="0">
                          <a:solidFill>
                            <a:sysClr val="windowText" lastClr="000000"/>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349" name="Table 348"/>
          <p:cNvGraphicFramePr>
            <a:graphicFrameLocks noGrp="1"/>
          </p:cNvGraphicFramePr>
          <p:nvPr/>
        </p:nvGraphicFramePr>
        <p:xfrm>
          <a:off x="3048000" y="5041900"/>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1</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2</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4</a:t>
                      </a:r>
                      <a:r>
                        <a:rPr lang="en-US" sz="1200" dirty="0" smtClean="0">
                          <a:solidFill>
                            <a:schemeClr val="tx1"/>
                          </a:solidFill>
                          <a:latin typeface="Arial" pitchFamily="34" charset="0"/>
                          <a:cs typeface="Arial" pitchFamily="34" charset="0"/>
                        </a:rPr>
                        <a:t>]</a:t>
                      </a:r>
                      <a:endParaRPr lang="en-US" sz="1200" dirty="0">
                        <a:solidFill>
                          <a:schemeClr val="tx1"/>
                        </a:solidFill>
                        <a:latin typeface="Arial" pitchFamily="34" charset="0"/>
                        <a:cs typeface="Arial" pitchFamily="34" charset="0"/>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350" name="Table 349"/>
          <p:cNvGraphicFramePr>
            <a:graphicFrameLocks noGrp="1"/>
          </p:cNvGraphicFramePr>
          <p:nvPr/>
        </p:nvGraphicFramePr>
        <p:xfrm>
          <a:off x="3810000" y="5041900"/>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2</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3</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5</a:t>
                      </a:r>
                      <a:r>
                        <a:rPr lang="en-US" sz="1200" dirty="0" smtClean="0">
                          <a:solidFill>
                            <a:schemeClr val="tx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351" name="Table 350"/>
          <p:cNvGraphicFramePr>
            <a:graphicFrameLocks noGrp="1"/>
          </p:cNvGraphicFramePr>
          <p:nvPr/>
        </p:nvGraphicFramePr>
        <p:xfrm>
          <a:off x="5029200" y="5041900"/>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3</a:t>
                      </a:r>
                      <a:r>
                        <a:rPr lang="en-US" sz="1200" dirty="0" smtClean="0">
                          <a:solidFill>
                            <a:schemeClr val="tx1"/>
                          </a:solidFill>
                          <a:latin typeface="Arial" pitchFamily="34" charset="0"/>
                          <a:cs typeface="Arial" pitchFamily="34" charset="0"/>
                        </a:rPr>
                        <a:t> [</a:t>
                      </a:r>
                      <a:r>
                        <a:rPr lang="en-US" sz="1200" i="1" dirty="0" smtClean="0">
                          <a:solidFill>
                            <a:schemeClr val="tx1"/>
                          </a:solidFill>
                          <a:latin typeface="Arial" pitchFamily="34" charset="0"/>
                          <a:cs typeface="Arial" pitchFamily="34" charset="0"/>
                        </a:rPr>
                        <a:t>n</a:t>
                      </a:r>
                      <a:r>
                        <a:rPr lang="en-US" sz="1200" i="1" baseline="-25000" dirty="0" smtClean="0">
                          <a:solidFill>
                            <a:schemeClr val="tx1"/>
                          </a:solidFill>
                          <a:latin typeface="Arial" pitchFamily="34" charset="0"/>
                          <a:cs typeface="Arial" pitchFamily="34" charset="0"/>
                        </a:rPr>
                        <a:t>4</a:t>
                      </a:r>
                      <a:r>
                        <a:rPr lang="en-US" sz="1200" dirty="0" smtClean="0">
                          <a:solidFill>
                            <a:schemeClr val="tx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graphicFrame>
        <p:nvGraphicFramePr>
          <p:cNvPr id="352" name="Table 351"/>
          <p:cNvGraphicFramePr>
            <a:graphicFrameLocks noGrp="1"/>
          </p:cNvGraphicFramePr>
          <p:nvPr/>
        </p:nvGraphicFramePr>
        <p:xfrm>
          <a:off x="6248400" y="5041900"/>
          <a:ext cx="1447800" cy="279400"/>
        </p:xfrm>
        <a:graphic>
          <a:graphicData uri="http://schemas.openxmlformats.org/drawingml/2006/table">
            <a:tbl>
              <a:tblPr firstRow="1" bandRow="1"/>
              <a:tblGrid>
                <a:gridCol w="1447800"/>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smtClean="0">
                          <a:ln>
                            <a:noFill/>
                          </a:ln>
                          <a:solidFill>
                            <a:sysClr val="windowText" lastClr="000000"/>
                          </a:solidFill>
                          <a:effectLst/>
                          <a:uLnTx/>
                          <a:uFillTx/>
                          <a:latin typeface="Arial" pitchFamily="34" charset="0"/>
                          <a:ea typeface="+mn-ea"/>
                          <a:cs typeface="Arial" pitchFamily="34" charset="0"/>
                        </a:rPr>
                        <a:t>4</a:t>
                      </a:r>
                      <a:r>
                        <a:rPr lang="en-US" sz="1200" dirty="0" smtClean="0">
                          <a:solidFill>
                            <a:sysClr val="windowText" lastClr="000000"/>
                          </a:solidFill>
                          <a:latin typeface="Arial" pitchFamily="34" charset="0"/>
                          <a:cs typeface="Arial" pitchFamily="34" charset="0"/>
                        </a:rPr>
                        <a:t> [</a:t>
                      </a:r>
                      <a:r>
                        <a:rPr lang="en-US" sz="1200" i="1" dirty="0" smtClean="0">
                          <a:solidFill>
                            <a:sysClr val="windowText" lastClr="000000"/>
                          </a:solidFill>
                          <a:latin typeface="Arial" pitchFamily="34" charset="0"/>
                          <a:cs typeface="Arial" pitchFamily="34" charset="0"/>
                        </a:rPr>
                        <a:t>n</a:t>
                      </a:r>
                      <a:r>
                        <a:rPr lang="en-US" sz="1200" i="1" baseline="-25000" dirty="0" smtClean="0">
                          <a:solidFill>
                            <a:sysClr val="windowText" lastClr="000000"/>
                          </a:solidFill>
                          <a:latin typeface="Arial" pitchFamily="34" charset="0"/>
                          <a:cs typeface="Arial" pitchFamily="34" charset="0"/>
                        </a:rPr>
                        <a:t>5</a:t>
                      </a:r>
                      <a:r>
                        <a:rPr lang="en-US" sz="1200" dirty="0" smtClean="0">
                          <a:solidFill>
                            <a:sysClr val="windowText" lastClr="000000"/>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bl>
          </a:graphicData>
        </a:graphic>
      </p:graphicFrame>
      <p:sp>
        <p:nvSpPr>
          <p:cNvPr id="62533" name="TextBox 352"/>
          <p:cNvSpPr txBox="1">
            <a:spLocks noChangeArrowheads="1"/>
          </p:cNvSpPr>
          <p:nvPr/>
        </p:nvSpPr>
        <p:spPr bwMode="auto">
          <a:xfrm>
            <a:off x="2352676" y="2730500"/>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b="1">
                <a:cs typeface="Arial" panose="020B0604020202020204" pitchFamily="34" charset="0"/>
              </a:rPr>
              <a:t>Map</a:t>
            </a:r>
          </a:p>
        </p:txBody>
      </p:sp>
      <p:sp>
        <p:nvSpPr>
          <p:cNvPr id="62534" name="TextBox 353"/>
          <p:cNvSpPr txBox="1">
            <a:spLocks noChangeArrowheads="1"/>
          </p:cNvSpPr>
          <p:nvPr/>
        </p:nvSpPr>
        <p:spPr bwMode="auto">
          <a:xfrm>
            <a:off x="1981200" y="4330700"/>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b="1">
                <a:cs typeface="Arial" panose="020B0604020202020204" pitchFamily="34" charset="0"/>
              </a:rPr>
              <a:t>Reduce</a:t>
            </a:r>
          </a:p>
        </p:txBody>
      </p:sp>
    </p:spTree>
    <p:extLst>
      <p:ext uri="{BB962C8B-B14F-4D97-AF65-F5344CB8AC3E}">
        <p14:creationId xmlns:p14="http://schemas.microsoft.com/office/powerpoint/2010/main" val="24878453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4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4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4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4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5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animBg="1"/>
      <p:bldP spid="304" grpId="0" animBg="1"/>
      <p:bldP spid="308" grpId="0" animBg="1"/>
      <p:bldP spid="309" grpId="0" animBg="1"/>
      <p:bldP spid="315" grpId="0" animBg="1"/>
      <p:bldP spid="316" grpId="0" animBg="1"/>
      <p:bldP spid="317" grpId="0" animBg="1"/>
      <p:bldP spid="320" grpId="0" animBg="1"/>
      <p:bldP spid="323"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algn="l"/>
            <a:r>
              <a:rPr lang="zh-CN" altLang="en-US" sz="2800">
                <a:solidFill>
                  <a:srgbClr val="0066FF"/>
                </a:solidFill>
                <a:latin typeface="黑体" panose="02010609060101010101" pitchFamily="49" charset="-122"/>
                <a:ea typeface="黑体" panose="02010609060101010101" pitchFamily="49" charset="-122"/>
              </a:rPr>
              <a:t>用</a:t>
            </a:r>
            <a:r>
              <a:rPr lang="en-US" altLang="zh-CN" sz="2800">
                <a:solidFill>
                  <a:srgbClr val="0066FF"/>
                </a:solidFill>
                <a:latin typeface="黑体" panose="02010609060101010101" pitchFamily="49" charset="-122"/>
                <a:ea typeface="黑体" panose="02010609060101010101" pitchFamily="49" charset="-122"/>
              </a:rPr>
              <a:t>MapReduce</a:t>
            </a:r>
            <a:r>
              <a:rPr lang="zh-CN" altLang="en-US" sz="2800">
                <a:solidFill>
                  <a:srgbClr val="0066FF"/>
                </a:solidFill>
                <a:latin typeface="黑体" panose="02010609060101010101" pitchFamily="49" charset="-122"/>
                <a:ea typeface="黑体" panose="02010609060101010101" pitchFamily="49" charset="-122"/>
              </a:rPr>
              <a:t>实现</a:t>
            </a:r>
            <a:r>
              <a:rPr lang="en-US" altLang="zh-CN" sz="2800">
                <a:solidFill>
                  <a:srgbClr val="0066FF"/>
                </a:solidFill>
                <a:latin typeface="黑体" panose="02010609060101010101" pitchFamily="49" charset="-122"/>
                <a:ea typeface="黑体" panose="02010609060101010101" pitchFamily="49" charset="-122"/>
              </a:rPr>
              <a:t>PageRank</a:t>
            </a:r>
            <a:endParaRPr lang="zh-CN" altLang="en-US" sz="2800">
              <a:solidFill>
                <a:srgbClr val="0066FF"/>
              </a:solidFill>
              <a:latin typeface="黑体" panose="02010609060101010101" pitchFamily="49" charset="-122"/>
              <a:ea typeface="黑体" panose="02010609060101010101" pitchFamily="49" charset="-122"/>
            </a:endParaRPr>
          </a:p>
        </p:txBody>
      </p:sp>
      <p:sp>
        <p:nvSpPr>
          <p:cNvPr id="63491" name="内容占位符 2"/>
          <p:cNvSpPr>
            <a:spLocks noGrp="1"/>
          </p:cNvSpPr>
          <p:nvPr>
            <p:ph sz="quarter" idx="1"/>
          </p:nvPr>
        </p:nvSpPr>
        <p:spPr/>
        <p:txBody>
          <a:bodyPr/>
          <a:lstStyle/>
          <a:p>
            <a:r>
              <a:rPr lang="en-US" altLang="zh-CN" sz="2800">
                <a:latin typeface="黑体" panose="02010609060101010101" pitchFamily="49" charset="-122"/>
              </a:rPr>
              <a:t>Phase1: GraphBuilder</a:t>
            </a:r>
          </a:p>
          <a:p>
            <a:pPr lvl="1"/>
            <a:r>
              <a:rPr lang="zh-CN" altLang="en-US" sz="2400">
                <a:latin typeface="黑体" panose="02010609060101010101" pitchFamily="49" charset="-122"/>
              </a:rPr>
              <a:t>建立网页之间的超链接图</a:t>
            </a:r>
            <a:endParaRPr lang="en-US" altLang="zh-CN" sz="2400">
              <a:latin typeface="黑体" panose="02010609060101010101" pitchFamily="49" charset="-122"/>
            </a:endParaRPr>
          </a:p>
          <a:p>
            <a:r>
              <a:rPr lang="en-US" altLang="zh-CN" sz="2800">
                <a:latin typeface="黑体" panose="02010609060101010101" pitchFamily="49" charset="-122"/>
              </a:rPr>
              <a:t>Phase2: PageRankIter</a:t>
            </a:r>
          </a:p>
          <a:p>
            <a:pPr lvl="1"/>
            <a:r>
              <a:rPr lang="zh-CN" altLang="en-US" sz="2400">
                <a:latin typeface="黑体" panose="02010609060101010101" pitchFamily="49" charset="-122"/>
              </a:rPr>
              <a:t>迭代计算各个网页的</a:t>
            </a:r>
            <a:r>
              <a:rPr lang="en-US" altLang="zh-CN" sz="2400">
                <a:latin typeface="黑体" panose="02010609060101010101" pitchFamily="49" charset="-122"/>
              </a:rPr>
              <a:t>PageRank</a:t>
            </a:r>
            <a:r>
              <a:rPr lang="zh-CN" altLang="en-US" sz="2400">
                <a:latin typeface="黑体" panose="02010609060101010101" pitchFamily="49" charset="-122"/>
              </a:rPr>
              <a:t>值</a:t>
            </a:r>
            <a:endParaRPr lang="en-US" altLang="zh-CN" sz="2400">
              <a:latin typeface="黑体" panose="02010609060101010101" pitchFamily="49" charset="-122"/>
            </a:endParaRPr>
          </a:p>
          <a:p>
            <a:r>
              <a:rPr lang="en-US" altLang="zh-CN" sz="2800">
                <a:latin typeface="黑体" panose="02010609060101010101" pitchFamily="49" charset="-122"/>
              </a:rPr>
              <a:t>Phase3: RankViewer</a:t>
            </a:r>
          </a:p>
          <a:p>
            <a:pPr lvl="1"/>
            <a:r>
              <a:rPr lang="zh-CN" altLang="en-US" sz="2400">
                <a:latin typeface="黑体" panose="02010609060101010101" pitchFamily="49" charset="-122"/>
              </a:rPr>
              <a:t>按</a:t>
            </a:r>
            <a:r>
              <a:rPr lang="en-US" altLang="zh-CN" sz="2400">
                <a:latin typeface="黑体" panose="02010609060101010101" pitchFamily="49" charset="-122"/>
              </a:rPr>
              <a:t>PageRank</a:t>
            </a:r>
            <a:r>
              <a:rPr lang="zh-CN" altLang="en-US" sz="2400">
                <a:latin typeface="黑体" panose="02010609060101010101" pitchFamily="49" charset="-122"/>
              </a:rPr>
              <a:t>值从大到小输出</a:t>
            </a:r>
          </a:p>
        </p:txBody>
      </p:sp>
    </p:spTree>
    <p:extLst>
      <p:ext uri="{BB962C8B-B14F-4D97-AF65-F5344CB8AC3E}">
        <p14:creationId xmlns:p14="http://schemas.microsoft.com/office/powerpoint/2010/main" val="83302591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mtClean="0"/>
              <a:t>Phase1</a:t>
            </a:r>
            <a:r>
              <a:rPr lang="zh-CN" altLang="en-US" smtClean="0"/>
              <a:t>：</a:t>
            </a:r>
            <a:r>
              <a:rPr lang="en-US" altLang="zh-CN" smtClean="0"/>
              <a:t>GraphBuilder</a:t>
            </a:r>
            <a:endParaRPr lang="zh-CN" altLang="en-US" smtClean="0"/>
          </a:p>
        </p:txBody>
      </p:sp>
      <p:sp>
        <p:nvSpPr>
          <p:cNvPr id="3" name="内容占位符 2"/>
          <p:cNvSpPr>
            <a:spLocks noGrp="1"/>
          </p:cNvSpPr>
          <p:nvPr>
            <p:ph sz="quarter" idx="1"/>
          </p:nvPr>
        </p:nvSpPr>
        <p:spPr>
          <a:xfrm>
            <a:off x="1992313" y="1289051"/>
            <a:ext cx="8356600" cy="4608513"/>
          </a:xfrm>
        </p:spPr>
        <p:txBody>
          <a:bodyPr>
            <a:normAutofit fontScale="92500"/>
          </a:bodyPr>
          <a:lstStyle/>
          <a:p>
            <a:pPr>
              <a:defRPr/>
            </a:pPr>
            <a:r>
              <a:rPr lang="zh-CN" altLang="en-US" sz="2600" dirty="0">
                <a:latin typeface="黑体" pitchFamily="2" charset="-122"/>
              </a:rPr>
              <a:t>原始数据集：维基百科各网页间的链接信息。文本文件，共</a:t>
            </a:r>
            <a:r>
              <a:rPr lang="en-US" altLang="zh-CN" sz="2600" dirty="0">
                <a:latin typeface="黑体" pitchFamily="2" charset="-122"/>
              </a:rPr>
              <a:t>11.2G</a:t>
            </a:r>
            <a:r>
              <a:rPr lang="zh-CN" altLang="en-US" sz="2600" dirty="0">
                <a:latin typeface="黑体" pitchFamily="2" charset="-122"/>
              </a:rPr>
              <a:t>。每行包含一个网页名，及其所链接的全部网页名</a:t>
            </a:r>
            <a:endParaRPr lang="en-US" altLang="zh-CN" sz="2600" dirty="0">
              <a:latin typeface="黑体" pitchFamily="2" charset="-122"/>
            </a:endParaRPr>
          </a:p>
          <a:p>
            <a:pPr>
              <a:defRPr/>
            </a:pPr>
            <a:r>
              <a:rPr lang="en-US" altLang="zh-CN" sz="2600" dirty="0" err="1">
                <a:latin typeface="黑体" pitchFamily="2" charset="-122"/>
              </a:rPr>
              <a:t>GraphBuilder</a:t>
            </a:r>
            <a:r>
              <a:rPr lang="zh-CN" altLang="en-US" sz="2600" dirty="0">
                <a:latin typeface="黑体" pitchFamily="2" charset="-122"/>
              </a:rPr>
              <a:t>目标：分析原始数据，建立各个网页之间的链接关系。</a:t>
            </a:r>
            <a:endParaRPr lang="en-US" altLang="zh-CN" sz="2600" dirty="0">
              <a:latin typeface="黑体" pitchFamily="2" charset="-122"/>
            </a:endParaRPr>
          </a:p>
          <a:p>
            <a:pPr lvl="1">
              <a:buFont typeface="Arial" pitchFamily="34" charset="0"/>
              <a:buChar char="•"/>
              <a:defRPr/>
            </a:pPr>
            <a:r>
              <a:rPr lang="en-US" altLang="zh-CN" dirty="0" smtClean="0">
                <a:latin typeface="黑体" pitchFamily="2" charset="-122"/>
              </a:rPr>
              <a:t>Map</a:t>
            </a:r>
            <a:r>
              <a:rPr lang="zh-CN" altLang="en-US" dirty="0" smtClean="0">
                <a:latin typeface="黑体" pitchFamily="2" charset="-122"/>
              </a:rPr>
              <a:t>：逐行分析原始数据</a:t>
            </a:r>
            <a:r>
              <a:rPr lang="en-US" altLang="zh-CN" dirty="0" smtClean="0">
                <a:latin typeface="黑体" pitchFamily="2" charset="-122"/>
              </a:rPr>
              <a:t>, </a:t>
            </a:r>
            <a:r>
              <a:rPr lang="zh-CN" altLang="en-US" dirty="0" smtClean="0">
                <a:latin typeface="黑体" pitchFamily="2" charset="-122"/>
              </a:rPr>
              <a:t>输出</a:t>
            </a:r>
            <a:r>
              <a:rPr lang="en-US" altLang="zh-CN" dirty="0" smtClean="0">
                <a:latin typeface="黑体" pitchFamily="2" charset="-122"/>
              </a:rPr>
              <a:t>&lt;URL ,(</a:t>
            </a:r>
            <a:r>
              <a:rPr lang="en-US" altLang="zh-CN" dirty="0" err="1" smtClean="0">
                <a:latin typeface="黑体" pitchFamily="2" charset="-122"/>
              </a:rPr>
              <a:t>PR_init</a:t>
            </a:r>
            <a:r>
              <a:rPr lang="en-US" altLang="zh-CN" dirty="0" smtClean="0">
                <a:latin typeface="黑体" pitchFamily="2" charset="-122"/>
              </a:rPr>
              <a:t>, </a:t>
            </a:r>
            <a:r>
              <a:rPr lang="en-US" altLang="zh-CN" dirty="0" err="1" smtClean="0">
                <a:latin typeface="黑体" pitchFamily="2" charset="-122"/>
              </a:rPr>
              <a:t>link_list</a:t>
            </a:r>
            <a:r>
              <a:rPr lang="en-US" altLang="zh-CN" dirty="0" smtClean="0">
                <a:latin typeface="黑体" pitchFamily="2" charset="-122"/>
              </a:rPr>
              <a:t>)&gt;</a:t>
            </a:r>
          </a:p>
          <a:p>
            <a:pPr lvl="2">
              <a:buFont typeface="Arial" pitchFamily="34" charset="0"/>
              <a:buChar char="•"/>
              <a:defRPr/>
            </a:pPr>
            <a:r>
              <a:rPr lang="zh-CN" altLang="en-US" dirty="0" smtClean="0">
                <a:solidFill>
                  <a:schemeClr val="tx2"/>
                </a:solidFill>
                <a:latin typeface="黑体" pitchFamily="2" charset="-122"/>
              </a:rPr>
              <a:t>其中网页的</a:t>
            </a:r>
            <a:r>
              <a:rPr lang="en-US" altLang="zh-CN" dirty="0" smtClean="0">
                <a:solidFill>
                  <a:schemeClr val="tx2"/>
                </a:solidFill>
                <a:latin typeface="黑体" pitchFamily="2" charset="-122"/>
              </a:rPr>
              <a:t>URL</a:t>
            </a:r>
            <a:r>
              <a:rPr lang="zh-CN" altLang="en-US" dirty="0" smtClean="0">
                <a:solidFill>
                  <a:schemeClr val="tx2"/>
                </a:solidFill>
                <a:latin typeface="黑体" pitchFamily="2" charset="-122"/>
              </a:rPr>
              <a:t>作为</a:t>
            </a:r>
            <a:r>
              <a:rPr lang="en-US" altLang="zh-CN" dirty="0" smtClean="0">
                <a:solidFill>
                  <a:schemeClr val="tx2"/>
                </a:solidFill>
                <a:latin typeface="黑体" pitchFamily="2" charset="-122"/>
              </a:rPr>
              <a:t>key,  </a:t>
            </a:r>
            <a:r>
              <a:rPr lang="en-US" altLang="zh-CN" dirty="0" err="1" smtClean="0">
                <a:solidFill>
                  <a:schemeClr val="tx2"/>
                </a:solidFill>
                <a:latin typeface="黑体" pitchFamily="2" charset="-122"/>
              </a:rPr>
              <a:t>PageRank</a:t>
            </a:r>
            <a:r>
              <a:rPr lang="zh-CN" altLang="en-US" dirty="0" smtClean="0">
                <a:solidFill>
                  <a:schemeClr val="tx2"/>
                </a:solidFill>
                <a:latin typeface="黑体" pitchFamily="2" charset="-122"/>
              </a:rPr>
              <a:t>初始值（</a:t>
            </a:r>
            <a:r>
              <a:rPr lang="en-US" altLang="zh-CN" dirty="0" err="1" smtClean="0">
                <a:solidFill>
                  <a:schemeClr val="tx2"/>
                </a:solidFill>
                <a:latin typeface="黑体" pitchFamily="2" charset="-122"/>
              </a:rPr>
              <a:t>PR_init</a:t>
            </a:r>
            <a:r>
              <a:rPr lang="zh-CN" altLang="en-US" dirty="0" smtClean="0">
                <a:solidFill>
                  <a:schemeClr val="tx2"/>
                </a:solidFill>
                <a:latin typeface="黑体" pitchFamily="2" charset="-122"/>
              </a:rPr>
              <a:t>）和网页的出度列表一起作为</a:t>
            </a:r>
            <a:r>
              <a:rPr lang="en-US" altLang="zh-CN" dirty="0" smtClean="0">
                <a:solidFill>
                  <a:schemeClr val="tx2"/>
                </a:solidFill>
                <a:latin typeface="黑体" pitchFamily="2" charset="-122"/>
              </a:rPr>
              <a:t>value,</a:t>
            </a:r>
            <a:r>
              <a:rPr lang="zh-CN" altLang="en-US" dirty="0" smtClean="0">
                <a:solidFill>
                  <a:schemeClr val="tx2"/>
                </a:solidFill>
                <a:latin typeface="黑体" pitchFamily="2" charset="-122"/>
              </a:rPr>
              <a:t>以字符串表示</a:t>
            </a:r>
            <a:r>
              <a:rPr lang="en-US" altLang="zh-CN" dirty="0" smtClean="0">
                <a:solidFill>
                  <a:schemeClr val="tx2"/>
                </a:solidFill>
                <a:latin typeface="黑体" pitchFamily="2" charset="-122"/>
              </a:rPr>
              <a:t>value</a:t>
            </a:r>
            <a:r>
              <a:rPr lang="zh-CN" altLang="en-US" dirty="0" smtClean="0">
                <a:solidFill>
                  <a:schemeClr val="tx2"/>
                </a:solidFill>
                <a:latin typeface="黑体" pitchFamily="2" charset="-122"/>
              </a:rPr>
              <a:t>，用特定的符号将二者分开</a:t>
            </a:r>
            <a:r>
              <a:rPr lang="zh-CN" altLang="en-US" dirty="0" smtClean="0">
                <a:latin typeface="黑体" pitchFamily="2" charset="-122"/>
              </a:rPr>
              <a:t>。</a:t>
            </a:r>
            <a:endParaRPr lang="en-US" altLang="zh-CN" dirty="0" smtClean="0">
              <a:latin typeface="黑体" pitchFamily="2" charset="-122"/>
            </a:endParaRPr>
          </a:p>
          <a:p>
            <a:pPr lvl="1">
              <a:buFont typeface="Arial" pitchFamily="34" charset="0"/>
              <a:buChar char="•"/>
              <a:defRPr/>
            </a:pPr>
            <a:r>
              <a:rPr lang="en-US" altLang="zh-CN" dirty="0" smtClean="0">
                <a:latin typeface="黑体" pitchFamily="2" charset="-122"/>
              </a:rPr>
              <a:t>Reduce: </a:t>
            </a:r>
            <a:r>
              <a:rPr lang="zh-CN" altLang="en-US" dirty="0" smtClean="0">
                <a:latin typeface="黑体" pitchFamily="2" charset="-122"/>
              </a:rPr>
              <a:t>输出</a:t>
            </a:r>
            <a:r>
              <a:rPr lang="en-US" altLang="zh-CN" dirty="0" smtClean="0">
                <a:latin typeface="黑体" pitchFamily="2" charset="-122"/>
              </a:rPr>
              <a:t>&lt;URL, (</a:t>
            </a:r>
            <a:r>
              <a:rPr lang="en-US" altLang="zh-CN" dirty="0" err="1" smtClean="0">
                <a:latin typeface="黑体" pitchFamily="2" charset="-122"/>
              </a:rPr>
              <a:t>PR_init</a:t>
            </a:r>
            <a:r>
              <a:rPr lang="en-US" altLang="zh-CN" dirty="0" smtClean="0">
                <a:latin typeface="黑体" pitchFamily="2" charset="-122"/>
              </a:rPr>
              <a:t>, </a:t>
            </a:r>
            <a:r>
              <a:rPr lang="en-US" altLang="zh-CN" dirty="0" err="1" smtClean="0">
                <a:latin typeface="黑体" pitchFamily="2" charset="-122"/>
              </a:rPr>
              <a:t>link_list</a:t>
            </a:r>
            <a:r>
              <a:rPr lang="en-US" altLang="zh-CN" dirty="0" smtClean="0">
                <a:latin typeface="黑体" pitchFamily="2" charset="-122"/>
              </a:rPr>
              <a:t>)&gt;</a:t>
            </a:r>
          </a:p>
          <a:p>
            <a:pPr lvl="2">
              <a:buFont typeface="Arial" pitchFamily="34" charset="0"/>
              <a:buChar char="•"/>
              <a:defRPr/>
            </a:pPr>
            <a:r>
              <a:rPr lang="zh-CN" altLang="en-US" dirty="0" smtClean="0">
                <a:solidFill>
                  <a:schemeClr val="tx2"/>
                </a:solidFill>
                <a:latin typeface="黑体" pitchFamily="2" charset="-122"/>
              </a:rPr>
              <a:t>该阶段的</a:t>
            </a:r>
            <a:r>
              <a:rPr lang="en-US" altLang="zh-CN" dirty="0" smtClean="0">
                <a:solidFill>
                  <a:schemeClr val="tx2"/>
                </a:solidFill>
                <a:latin typeface="黑体" pitchFamily="2" charset="-122"/>
              </a:rPr>
              <a:t>Reduce</a:t>
            </a:r>
            <a:r>
              <a:rPr lang="zh-CN" altLang="en-US" dirty="0" smtClean="0">
                <a:solidFill>
                  <a:schemeClr val="tx2"/>
                </a:solidFill>
                <a:latin typeface="黑体" pitchFamily="2" charset="-122"/>
              </a:rPr>
              <a:t>不需要做任何处理</a:t>
            </a:r>
            <a:endParaRPr lang="en-US" altLang="zh-CN" dirty="0" smtClean="0">
              <a:solidFill>
                <a:schemeClr val="tx2"/>
              </a:solidFill>
              <a:latin typeface="黑体" pitchFamily="2" charset="-122"/>
            </a:endParaRPr>
          </a:p>
        </p:txBody>
      </p:sp>
    </p:spTree>
    <p:extLst>
      <p:ext uri="{BB962C8B-B14F-4D97-AF65-F5344CB8AC3E}">
        <p14:creationId xmlns:p14="http://schemas.microsoft.com/office/powerpoint/2010/main" val="60003284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组合 46"/>
          <p:cNvGrpSpPr>
            <a:grpSpLocks/>
          </p:cNvGrpSpPr>
          <p:nvPr/>
        </p:nvGrpSpPr>
        <p:grpSpPr bwMode="auto">
          <a:xfrm>
            <a:off x="1992313" y="981075"/>
            <a:ext cx="5472112" cy="3600450"/>
            <a:chOff x="1908175" y="1989138"/>
            <a:chExt cx="6264275" cy="4392612"/>
          </a:xfrm>
        </p:grpSpPr>
        <p:grpSp>
          <p:nvGrpSpPr>
            <p:cNvPr id="65547" name="组合 12"/>
            <p:cNvGrpSpPr>
              <a:grpSpLocks/>
            </p:cNvGrpSpPr>
            <p:nvPr/>
          </p:nvGrpSpPr>
          <p:grpSpPr bwMode="auto">
            <a:xfrm>
              <a:off x="3203575" y="2420938"/>
              <a:ext cx="2952750" cy="3384550"/>
              <a:chOff x="3419872" y="780359"/>
              <a:chExt cx="2952328" cy="2648641"/>
            </a:xfrm>
          </p:grpSpPr>
          <p:sp>
            <p:nvSpPr>
              <p:cNvPr id="9" name="椭圆 8"/>
              <p:cNvSpPr/>
              <p:nvPr/>
            </p:nvSpPr>
            <p:spPr>
              <a:xfrm>
                <a:off x="3420215" y="836518"/>
                <a:ext cx="505141" cy="732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p:nvSpPr>
            <p:spPr>
              <a:xfrm>
                <a:off x="5867786" y="780439"/>
                <a:ext cx="505141" cy="8442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p:cNvSpPr/>
              <p:nvPr/>
            </p:nvSpPr>
            <p:spPr>
              <a:xfrm>
                <a:off x="3565580" y="2491619"/>
                <a:ext cx="501507" cy="936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a:xfrm>
                <a:off x="5726056" y="2076328"/>
                <a:ext cx="501507" cy="9351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3" name="矩形 12"/>
            <p:cNvSpPr/>
            <p:nvPr/>
          </p:nvSpPr>
          <p:spPr>
            <a:xfrm>
              <a:off x="2916783" y="2060799"/>
              <a:ext cx="934099" cy="1512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5" name="直接连接符 14"/>
            <p:cNvCxnSpPr/>
            <p:nvPr/>
          </p:nvCxnSpPr>
          <p:spPr>
            <a:xfrm>
              <a:off x="3058533" y="2852941"/>
              <a:ext cx="3616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058533" y="3141521"/>
              <a:ext cx="36164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908175" y="1989138"/>
              <a:ext cx="1008608" cy="28664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908175" y="2636022"/>
              <a:ext cx="1008608"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1979050" y="3067924"/>
              <a:ext cx="937733" cy="29051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54" name="TextBox 22"/>
            <p:cNvSpPr txBox="1">
              <a:spLocks noChangeArrowheads="1"/>
            </p:cNvSpPr>
            <p:nvPr/>
          </p:nvSpPr>
          <p:spPr bwMode="auto">
            <a:xfrm>
              <a:off x="2916238" y="2060575"/>
              <a:ext cx="701360" cy="48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100</a:t>
              </a:r>
              <a:endParaRPr lang="zh-CN" altLang="en-US" sz="2000" b="1"/>
            </a:p>
          </p:txBody>
        </p:sp>
        <p:grpSp>
          <p:nvGrpSpPr>
            <p:cNvPr id="65555" name="组合 24"/>
            <p:cNvGrpSpPr>
              <a:grpSpLocks/>
            </p:cNvGrpSpPr>
            <p:nvPr/>
          </p:nvGrpSpPr>
          <p:grpSpPr bwMode="auto">
            <a:xfrm>
              <a:off x="2051050" y="4365625"/>
              <a:ext cx="1944688" cy="1584325"/>
              <a:chOff x="1907704" y="1988840"/>
              <a:chExt cx="1944216" cy="1584176"/>
            </a:xfrm>
          </p:grpSpPr>
          <p:sp>
            <p:nvSpPr>
              <p:cNvPr id="26" name="矩形 25"/>
              <p:cNvSpPr/>
              <p:nvPr/>
            </p:nvSpPr>
            <p:spPr>
              <a:xfrm>
                <a:off x="2916761" y="2060434"/>
                <a:ext cx="935688" cy="1512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7" name="直接连接符 26"/>
              <p:cNvCxnSpPr/>
              <p:nvPr/>
            </p:nvCxnSpPr>
            <p:spPr>
              <a:xfrm>
                <a:off x="3060293" y="2852502"/>
                <a:ext cx="35974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060293" y="3141054"/>
                <a:ext cx="35974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908396" y="1988780"/>
                <a:ext cx="1008364" cy="28661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908396" y="2635603"/>
                <a:ext cx="1008364"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1979255" y="3067464"/>
                <a:ext cx="937506" cy="29048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79" name="TextBox 31"/>
              <p:cNvSpPr txBox="1">
                <a:spLocks noChangeArrowheads="1"/>
              </p:cNvSpPr>
              <p:nvPr/>
            </p:nvSpPr>
            <p:spPr bwMode="auto">
              <a:xfrm>
                <a:off x="2915816" y="2060848"/>
                <a:ext cx="701187" cy="488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100</a:t>
                </a:r>
                <a:endParaRPr lang="zh-CN" altLang="en-US" sz="2000" b="1"/>
              </a:p>
            </p:txBody>
          </p:sp>
          <p:cxnSp>
            <p:nvCxnSpPr>
              <p:cNvPr id="33" name="直接连接符 32"/>
              <p:cNvCxnSpPr/>
              <p:nvPr/>
            </p:nvCxnSpPr>
            <p:spPr>
              <a:xfrm>
                <a:off x="3060293" y="2565886"/>
                <a:ext cx="359741"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5940790" y="2060799"/>
              <a:ext cx="934099" cy="1512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5" name="直接连接符 34"/>
            <p:cNvCxnSpPr/>
            <p:nvPr/>
          </p:nvCxnSpPr>
          <p:spPr>
            <a:xfrm>
              <a:off x="6084359" y="2852941"/>
              <a:ext cx="35982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084359" y="3141521"/>
              <a:ext cx="35982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3420179" y="2636022"/>
              <a:ext cx="2520612" cy="21691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34" idx="1"/>
            </p:cNvCxnSpPr>
            <p:nvPr/>
          </p:nvCxnSpPr>
          <p:spPr>
            <a:xfrm flipV="1">
              <a:off x="3563746" y="2816143"/>
              <a:ext cx="2377045" cy="212658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61" name="TextBox 39"/>
            <p:cNvSpPr txBox="1">
              <a:spLocks noChangeArrowheads="1"/>
            </p:cNvSpPr>
            <p:nvPr/>
          </p:nvSpPr>
          <p:spPr bwMode="auto">
            <a:xfrm>
              <a:off x="5940425" y="2060574"/>
              <a:ext cx="701357" cy="48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100</a:t>
              </a:r>
              <a:endParaRPr lang="zh-CN" altLang="en-US" sz="2000" b="1"/>
            </a:p>
          </p:txBody>
        </p:sp>
        <p:sp>
          <p:nvSpPr>
            <p:cNvPr id="41" name="矩形 40"/>
            <p:cNvSpPr/>
            <p:nvPr/>
          </p:nvSpPr>
          <p:spPr>
            <a:xfrm>
              <a:off x="5868098" y="4437225"/>
              <a:ext cx="935916" cy="1512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2" name="直接连接符 41"/>
            <p:cNvCxnSpPr/>
            <p:nvPr/>
          </p:nvCxnSpPr>
          <p:spPr>
            <a:xfrm>
              <a:off x="6011666" y="5229368"/>
              <a:ext cx="35982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011666" y="5516011"/>
              <a:ext cx="35982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3420179" y="3141521"/>
              <a:ext cx="2447919" cy="151068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3563746" y="3141521"/>
              <a:ext cx="2447920" cy="237449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563746" y="5229368"/>
              <a:ext cx="1944524" cy="115238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68" name="TextBox 46"/>
            <p:cNvSpPr txBox="1">
              <a:spLocks noChangeArrowheads="1"/>
            </p:cNvSpPr>
            <p:nvPr/>
          </p:nvSpPr>
          <p:spPr bwMode="auto">
            <a:xfrm>
              <a:off x="5867400" y="4437063"/>
              <a:ext cx="701357" cy="48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100</a:t>
              </a:r>
              <a:endParaRPr lang="zh-CN" altLang="en-US" sz="2000" b="1"/>
            </a:p>
          </p:txBody>
        </p:sp>
        <p:cxnSp>
          <p:nvCxnSpPr>
            <p:cNvPr id="61" name="直接箭头连接符 60"/>
            <p:cNvCxnSpPr/>
            <p:nvPr/>
          </p:nvCxnSpPr>
          <p:spPr>
            <a:xfrm>
              <a:off x="6371494" y="5516011"/>
              <a:ext cx="1800956" cy="36024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6300618" y="4652208"/>
              <a:ext cx="1655572" cy="57716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6371494" y="3141521"/>
              <a:ext cx="1800956" cy="35830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6444187" y="2134397"/>
              <a:ext cx="1368436" cy="71854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5539" name="TextBox 47"/>
          <p:cNvSpPr txBox="1">
            <a:spLocks noChangeArrowheads="1"/>
          </p:cNvSpPr>
          <p:nvPr/>
        </p:nvSpPr>
        <p:spPr bwMode="auto">
          <a:xfrm>
            <a:off x="2855913" y="620714"/>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endParaRPr lang="zh-CN" altLang="en-US"/>
          </a:p>
        </p:txBody>
      </p:sp>
      <p:sp>
        <p:nvSpPr>
          <p:cNvPr id="65540" name="TextBox 48"/>
          <p:cNvSpPr txBox="1">
            <a:spLocks noChangeArrowheads="1"/>
          </p:cNvSpPr>
          <p:nvPr/>
        </p:nvSpPr>
        <p:spPr bwMode="auto">
          <a:xfrm>
            <a:off x="2855913" y="2565400"/>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endParaRPr lang="zh-CN" altLang="en-US"/>
          </a:p>
        </p:txBody>
      </p:sp>
      <p:sp>
        <p:nvSpPr>
          <p:cNvPr id="65541" name="TextBox 50"/>
          <p:cNvSpPr txBox="1">
            <a:spLocks noChangeArrowheads="1"/>
          </p:cNvSpPr>
          <p:nvPr/>
        </p:nvSpPr>
        <p:spPr bwMode="auto">
          <a:xfrm>
            <a:off x="5519738" y="620714"/>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endParaRPr lang="zh-CN" altLang="en-US"/>
          </a:p>
        </p:txBody>
      </p:sp>
      <p:sp>
        <p:nvSpPr>
          <p:cNvPr id="65542" name="TextBox 51"/>
          <p:cNvSpPr txBox="1">
            <a:spLocks noChangeArrowheads="1"/>
          </p:cNvSpPr>
          <p:nvPr/>
        </p:nvSpPr>
        <p:spPr bwMode="auto">
          <a:xfrm>
            <a:off x="5591176" y="25654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d</a:t>
            </a:r>
            <a:endParaRPr lang="zh-CN" altLang="en-US"/>
          </a:p>
        </p:txBody>
      </p:sp>
      <p:sp>
        <p:nvSpPr>
          <p:cNvPr id="65543" name="TextBox 52"/>
          <p:cNvSpPr txBox="1">
            <a:spLocks noChangeArrowheads="1"/>
          </p:cNvSpPr>
          <p:nvPr/>
        </p:nvSpPr>
        <p:spPr bwMode="auto">
          <a:xfrm>
            <a:off x="2279651" y="5013325"/>
            <a:ext cx="2803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&lt;a, (100, (c,d))&gt;</a:t>
            </a:r>
            <a:endParaRPr lang="zh-CN" altLang="en-US" sz="2800" b="1"/>
          </a:p>
        </p:txBody>
      </p:sp>
      <p:sp>
        <p:nvSpPr>
          <p:cNvPr id="65544" name="TextBox 53"/>
          <p:cNvSpPr txBox="1">
            <a:spLocks noChangeArrowheads="1"/>
          </p:cNvSpPr>
          <p:nvPr/>
        </p:nvSpPr>
        <p:spPr bwMode="auto">
          <a:xfrm>
            <a:off x="2279651" y="5805489"/>
            <a:ext cx="31226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&lt;b, (100, (c,c,?))&gt;</a:t>
            </a:r>
            <a:endParaRPr lang="zh-CN" altLang="en-US" sz="2800" b="1"/>
          </a:p>
        </p:txBody>
      </p:sp>
      <p:sp>
        <p:nvSpPr>
          <p:cNvPr id="65545" name="TextBox 54"/>
          <p:cNvSpPr txBox="1">
            <a:spLocks noChangeArrowheads="1"/>
          </p:cNvSpPr>
          <p:nvPr/>
        </p:nvSpPr>
        <p:spPr bwMode="auto">
          <a:xfrm>
            <a:off x="5951538" y="5013325"/>
            <a:ext cx="28241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&lt;c, (100, (?,?))&gt;</a:t>
            </a:r>
            <a:endParaRPr lang="zh-CN" altLang="en-US" sz="2800" b="1"/>
          </a:p>
        </p:txBody>
      </p:sp>
      <p:sp>
        <p:nvSpPr>
          <p:cNvPr id="65546" name="TextBox 55"/>
          <p:cNvSpPr txBox="1">
            <a:spLocks noChangeArrowheads="1"/>
          </p:cNvSpPr>
          <p:nvPr/>
        </p:nvSpPr>
        <p:spPr bwMode="auto">
          <a:xfrm>
            <a:off x="5951538" y="5732464"/>
            <a:ext cx="2824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&lt;d, (100, (?,?))&gt;</a:t>
            </a:r>
            <a:endParaRPr lang="zh-CN" altLang="en-US" sz="2800" b="1"/>
          </a:p>
        </p:txBody>
      </p:sp>
    </p:spTree>
    <p:extLst>
      <p:ext uri="{BB962C8B-B14F-4D97-AF65-F5344CB8AC3E}">
        <p14:creationId xmlns:p14="http://schemas.microsoft.com/office/powerpoint/2010/main" val="35414785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mtClean="0"/>
              <a:t>Phase2</a:t>
            </a:r>
            <a:r>
              <a:rPr lang="zh-CN" altLang="en-US" smtClean="0"/>
              <a:t>：</a:t>
            </a:r>
            <a:r>
              <a:rPr lang="en-US" altLang="zh-CN" smtClean="0"/>
              <a:t>PageRankIter</a:t>
            </a:r>
            <a:endParaRPr lang="zh-CN" altLang="en-US" smtClean="0"/>
          </a:p>
        </p:txBody>
      </p:sp>
      <p:sp>
        <p:nvSpPr>
          <p:cNvPr id="66563" name="内容占位符 2"/>
          <p:cNvSpPr>
            <a:spLocks noGrp="1"/>
          </p:cNvSpPr>
          <p:nvPr>
            <p:ph sz="quarter" idx="1"/>
          </p:nvPr>
        </p:nvSpPr>
        <p:spPr>
          <a:xfrm>
            <a:off x="1992314" y="1484314"/>
            <a:ext cx="8142287" cy="4681537"/>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400">
                <a:latin typeface="Microsoft Sans Serif" panose="020B0604020202020204" pitchFamily="34" charset="0"/>
                <a:cs typeface="Microsoft Sans Serif" panose="020B0604020202020204" pitchFamily="34" charset="0"/>
              </a:rPr>
              <a:t>PageRankIer</a:t>
            </a:r>
            <a:r>
              <a:rPr lang="zh-CN" altLang="en-US" sz="2400">
                <a:latin typeface="Microsoft Sans Serif" panose="020B0604020202020204" pitchFamily="34" charset="0"/>
                <a:cs typeface="Microsoft Sans Serif" panose="020B0604020202020204" pitchFamily="34" charset="0"/>
              </a:rPr>
              <a:t>：迭代计算</a:t>
            </a:r>
            <a:r>
              <a:rPr lang="en-US" altLang="zh-CN" sz="2400">
                <a:latin typeface="Microsoft Sans Serif" panose="020B0604020202020204" pitchFamily="34" charset="0"/>
                <a:cs typeface="Microsoft Sans Serif" panose="020B0604020202020204" pitchFamily="34" charset="0"/>
              </a:rPr>
              <a:t>PR</a:t>
            </a:r>
            <a:r>
              <a:rPr lang="zh-CN" altLang="en-US" sz="2400">
                <a:latin typeface="Microsoft Sans Serif" panose="020B0604020202020204" pitchFamily="34" charset="0"/>
                <a:cs typeface="Microsoft Sans Serif" panose="020B0604020202020204" pitchFamily="34" charset="0"/>
              </a:rPr>
              <a:t>值，直到</a:t>
            </a:r>
            <a:r>
              <a:rPr lang="en-US" altLang="zh-CN" sz="2400">
                <a:latin typeface="Microsoft Sans Serif" panose="020B0604020202020204" pitchFamily="34" charset="0"/>
                <a:cs typeface="Microsoft Sans Serif" panose="020B0604020202020204" pitchFamily="34" charset="0"/>
              </a:rPr>
              <a:t>PR</a:t>
            </a:r>
            <a:r>
              <a:rPr lang="zh-CN" altLang="en-US" sz="2400">
                <a:latin typeface="Microsoft Sans Serif" panose="020B0604020202020204" pitchFamily="34" charset="0"/>
                <a:cs typeface="Microsoft Sans Serif" panose="020B0604020202020204" pitchFamily="34" charset="0"/>
              </a:rPr>
              <a:t>值收敛或迭代预定次数。</a:t>
            </a:r>
            <a:endParaRPr lang="en-GB" altLang="zh-CN" sz="2400">
              <a:latin typeface="Microsoft Sans Serif" panose="020B0604020202020204" pitchFamily="34" charset="0"/>
              <a:cs typeface="Microsoft Sans Serif" panose="020B0604020202020204" pitchFamily="34" charset="0"/>
            </a:endParaRP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400">
                <a:latin typeface="Microsoft Sans Serif" panose="020B0604020202020204" pitchFamily="34" charset="0"/>
                <a:cs typeface="Microsoft Sans Serif" panose="020B0604020202020204" pitchFamily="34" charset="0"/>
              </a:rPr>
              <a:t>Map</a:t>
            </a:r>
            <a:r>
              <a:rPr lang="zh-CN" altLang="en-US" sz="2400">
                <a:latin typeface="Microsoft Sans Serif" panose="020B0604020202020204" pitchFamily="34" charset="0"/>
                <a:cs typeface="Microsoft Sans Serif" panose="020B0604020202020204" pitchFamily="34" charset="0"/>
              </a:rPr>
              <a:t>对上阶段的</a:t>
            </a:r>
            <a:r>
              <a:rPr lang="en-GB" altLang="zh-CN" sz="2400">
                <a:latin typeface="Microsoft Sans Serif" panose="020B0604020202020204" pitchFamily="34" charset="0"/>
                <a:cs typeface="Microsoft Sans Serif" panose="020B0604020202020204" pitchFamily="34" charset="0"/>
              </a:rPr>
              <a:t> &lt;URL, (cur_rank, </a:t>
            </a:r>
            <a:r>
              <a:rPr lang="en-US" altLang="zh-CN" sz="2400">
                <a:latin typeface="Microsoft Sans Serif" panose="020B0604020202020204" pitchFamily="34" charset="0"/>
                <a:cs typeface="Microsoft Sans Serif" panose="020B0604020202020204" pitchFamily="34" charset="0"/>
              </a:rPr>
              <a:t>link</a:t>
            </a:r>
            <a:r>
              <a:rPr lang="en-GB" altLang="zh-CN" sz="2400">
                <a:latin typeface="Microsoft Sans Serif" panose="020B0604020202020204" pitchFamily="34" charset="0"/>
                <a:cs typeface="Microsoft Sans Serif" panose="020B0604020202020204" pitchFamily="34" charset="0"/>
              </a:rPr>
              <a:t>_list)&gt;</a:t>
            </a:r>
            <a:r>
              <a:rPr lang="zh-CN" altLang="en-US" sz="2400">
                <a:latin typeface="Microsoft Sans Serif" panose="020B0604020202020204" pitchFamily="34" charset="0"/>
                <a:cs typeface="Microsoft Sans Serif" panose="020B0604020202020204" pitchFamily="34" charset="0"/>
              </a:rPr>
              <a:t>产生两种</a:t>
            </a:r>
            <a:r>
              <a:rPr lang="en-US" altLang="zh-CN" sz="2400">
                <a:latin typeface="Microsoft Sans Serif" panose="020B0604020202020204" pitchFamily="34" charset="0"/>
                <a:cs typeface="Microsoft Sans Serif" panose="020B0604020202020204" pitchFamily="34" charset="0"/>
              </a:rPr>
              <a:t>&lt;key, value&gt;</a:t>
            </a:r>
            <a:r>
              <a:rPr lang="zh-CN" altLang="en-US" sz="2400">
                <a:latin typeface="Microsoft Sans Serif" panose="020B0604020202020204" pitchFamily="34" charset="0"/>
                <a:cs typeface="Microsoft Sans Serif" panose="020B0604020202020204" pitchFamily="34" charset="0"/>
              </a:rPr>
              <a:t>对：</a:t>
            </a:r>
            <a:endParaRPr lang="en-GB" altLang="zh-CN" sz="2400">
              <a:latin typeface="Microsoft Sans Serif" panose="020B0604020202020204" pitchFamily="34" charset="0"/>
              <a:cs typeface="Microsoft Sans Serif" panose="020B0604020202020204" pitchFamily="34" charset="0"/>
            </a:endParaRPr>
          </a:p>
          <a:p>
            <a:pPr lvl="1">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400">
                <a:latin typeface="Microsoft Sans Serif" panose="020B0604020202020204" pitchFamily="34" charset="0"/>
                <a:cs typeface="Microsoft Sans Serif" panose="020B0604020202020204" pitchFamily="34" charset="0"/>
              </a:rPr>
              <a:t> </a:t>
            </a:r>
            <a:r>
              <a:rPr lang="en-GB" altLang="zh-CN" sz="2400">
                <a:latin typeface="Microsoft Sans Serif" panose="020B0604020202020204" pitchFamily="34" charset="0"/>
                <a:cs typeface="Microsoft Sans Serif" panose="020B0604020202020204" pitchFamily="34" charset="0"/>
              </a:rPr>
              <a:t>For each </a:t>
            </a:r>
            <a:r>
              <a:rPr lang="en-GB" altLang="zh-CN" sz="2400" i="1">
                <a:latin typeface="Microsoft Sans Serif" panose="020B0604020202020204" pitchFamily="34" charset="0"/>
                <a:cs typeface="Microsoft Sans Serif" panose="020B0604020202020204" pitchFamily="34" charset="0"/>
              </a:rPr>
              <a:t>u</a:t>
            </a:r>
            <a:r>
              <a:rPr lang="en-GB" altLang="zh-CN" sz="2400">
                <a:latin typeface="Microsoft Sans Serif" panose="020B0604020202020204" pitchFamily="34" charset="0"/>
                <a:cs typeface="Microsoft Sans Serif" panose="020B0604020202020204" pitchFamily="34" charset="0"/>
              </a:rPr>
              <a:t> in link_list,  </a:t>
            </a:r>
            <a:r>
              <a:rPr lang="zh-CN" altLang="en-US" sz="2400">
                <a:latin typeface="Microsoft Sans Serif" panose="020B0604020202020204" pitchFamily="34" charset="0"/>
                <a:cs typeface="Microsoft Sans Serif" panose="020B0604020202020204" pitchFamily="34" charset="0"/>
              </a:rPr>
              <a:t>输出</a:t>
            </a:r>
            <a:r>
              <a:rPr lang="en-GB" altLang="zh-CN" sz="2400">
                <a:latin typeface="Microsoft Sans Serif" panose="020B0604020202020204" pitchFamily="34" charset="0"/>
                <a:cs typeface="Microsoft Sans Serif" panose="020B0604020202020204" pitchFamily="34" charset="0"/>
              </a:rPr>
              <a:t> &lt;</a:t>
            </a:r>
            <a:r>
              <a:rPr lang="en-GB" altLang="zh-CN" sz="1800" i="1">
                <a:latin typeface="Microsoft Sans Serif" panose="020B0604020202020204" pitchFamily="34" charset="0"/>
                <a:cs typeface="Microsoft Sans Serif" panose="020B0604020202020204" pitchFamily="34" charset="0"/>
              </a:rPr>
              <a:t>u</a:t>
            </a:r>
            <a:r>
              <a:rPr lang="en-GB" altLang="zh-CN" sz="1800">
                <a:latin typeface="Microsoft Sans Serif" panose="020B0604020202020204" pitchFamily="34" charset="0"/>
                <a:cs typeface="Microsoft Sans Serif" panose="020B0604020202020204" pitchFamily="34" charset="0"/>
              </a:rPr>
              <a:t>,  cur_rank/|link_list|&gt;</a:t>
            </a:r>
          </a:p>
          <a:p>
            <a:pPr lvl="2">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1600">
                <a:solidFill>
                  <a:schemeClr val="tx2"/>
                </a:solidFill>
                <a:latin typeface="Microsoft Sans Serif" panose="020B0604020202020204" pitchFamily="34" charset="0"/>
                <a:cs typeface="Microsoft Sans Serif" panose="020B0604020202020204" pitchFamily="34" charset="0"/>
              </a:rPr>
              <a:t>其中</a:t>
            </a:r>
            <a:r>
              <a:rPr lang="en-US" altLang="zh-CN" sz="1600">
                <a:solidFill>
                  <a:schemeClr val="tx2"/>
                </a:solidFill>
                <a:latin typeface="Microsoft Sans Serif" panose="020B0604020202020204" pitchFamily="34" charset="0"/>
                <a:cs typeface="Microsoft Sans Serif" panose="020B0604020202020204" pitchFamily="34" charset="0"/>
              </a:rPr>
              <a:t>u</a:t>
            </a:r>
            <a:r>
              <a:rPr lang="zh-CN" altLang="en-US" sz="1600">
                <a:solidFill>
                  <a:schemeClr val="tx2"/>
                </a:solidFill>
                <a:latin typeface="Microsoft Sans Serif" panose="020B0604020202020204" pitchFamily="34" charset="0"/>
                <a:cs typeface="Microsoft Sans Serif" panose="020B0604020202020204" pitchFamily="34" charset="0"/>
              </a:rPr>
              <a:t>代表当前</a:t>
            </a:r>
            <a:r>
              <a:rPr lang="en-US" altLang="zh-CN" sz="1600">
                <a:solidFill>
                  <a:schemeClr val="tx2"/>
                </a:solidFill>
                <a:latin typeface="Microsoft Sans Serif" panose="020B0604020202020204" pitchFamily="34" charset="0"/>
                <a:cs typeface="Microsoft Sans Serif" panose="020B0604020202020204" pitchFamily="34" charset="0"/>
              </a:rPr>
              <a:t>URL</a:t>
            </a:r>
            <a:r>
              <a:rPr lang="zh-CN" altLang="en-US" sz="1600">
                <a:solidFill>
                  <a:schemeClr val="tx2"/>
                </a:solidFill>
                <a:latin typeface="Microsoft Sans Serif" panose="020B0604020202020204" pitchFamily="34" charset="0"/>
                <a:cs typeface="Microsoft Sans Serif" panose="020B0604020202020204" pitchFamily="34" charset="0"/>
              </a:rPr>
              <a:t>所链接到网页</a:t>
            </a:r>
            <a:r>
              <a:rPr lang="en-US" altLang="zh-CN" sz="1600">
                <a:solidFill>
                  <a:schemeClr val="tx2"/>
                </a:solidFill>
                <a:latin typeface="Microsoft Sans Serif" panose="020B0604020202020204" pitchFamily="34" charset="0"/>
                <a:cs typeface="Microsoft Sans Serif" panose="020B0604020202020204" pitchFamily="34" charset="0"/>
              </a:rPr>
              <a:t>ID</a:t>
            </a:r>
            <a:r>
              <a:rPr lang="zh-CN" altLang="en-US" sz="1600">
                <a:solidFill>
                  <a:schemeClr val="tx2"/>
                </a:solidFill>
                <a:latin typeface="Microsoft Sans Serif" panose="020B0604020202020204" pitchFamily="34" charset="0"/>
                <a:cs typeface="Microsoft Sans Serif" panose="020B0604020202020204" pitchFamily="34" charset="0"/>
              </a:rPr>
              <a:t>，并作为</a:t>
            </a:r>
            <a:r>
              <a:rPr lang="en-US" altLang="zh-CN" sz="1600">
                <a:solidFill>
                  <a:schemeClr val="tx2"/>
                </a:solidFill>
                <a:latin typeface="Microsoft Sans Serif" panose="020B0604020202020204" pitchFamily="34" charset="0"/>
                <a:cs typeface="Microsoft Sans Serif" panose="020B0604020202020204" pitchFamily="34" charset="0"/>
              </a:rPr>
              <a:t>key</a:t>
            </a:r>
            <a:r>
              <a:rPr lang="zh-CN" altLang="en-US" sz="1800">
                <a:solidFill>
                  <a:schemeClr val="tx2"/>
                </a:solidFill>
                <a:latin typeface="Microsoft Sans Serif" panose="020B0604020202020204" pitchFamily="34" charset="0"/>
                <a:cs typeface="Microsoft Sans Serif" panose="020B0604020202020204" pitchFamily="34" charset="0"/>
              </a:rPr>
              <a:t>；</a:t>
            </a:r>
            <a:endParaRPr lang="en-US" altLang="zh-CN" sz="1800">
              <a:solidFill>
                <a:schemeClr val="tx2"/>
              </a:solidFill>
              <a:latin typeface="Microsoft Sans Serif" panose="020B0604020202020204" pitchFamily="34" charset="0"/>
              <a:cs typeface="Microsoft Sans Serif" panose="020B0604020202020204" pitchFamily="34" charset="0"/>
            </a:endParaRPr>
          </a:p>
          <a:p>
            <a:pPr lvl="2">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1600">
                <a:solidFill>
                  <a:schemeClr val="tx2"/>
                </a:solidFill>
                <a:latin typeface="Microsoft Sans Serif" panose="020B0604020202020204" pitchFamily="34" charset="0"/>
                <a:cs typeface="Microsoft Sans Serif" panose="020B0604020202020204" pitchFamily="34" charset="0"/>
              </a:rPr>
              <a:t>Cur_rank</a:t>
            </a:r>
            <a:r>
              <a:rPr lang="zh-CN" altLang="en-US" sz="1600">
                <a:solidFill>
                  <a:schemeClr val="tx2"/>
                </a:solidFill>
                <a:latin typeface="Microsoft Sans Serif" panose="020B0604020202020204" pitchFamily="34" charset="0"/>
                <a:cs typeface="Microsoft Sans Serif" panose="020B0604020202020204" pitchFamily="34" charset="0"/>
              </a:rPr>
              <a:t>为当前</a:t>
            </a:r>
            <a:r>
              <a:rPr lang="en-US" altLang="zh-CN" sz="1600">
                <a:solidFill>
                  <a:schemeClr val="tx2"/>
                </a:solidFill>
                <a:latin typeface="Microsoft Sans Serif" panose="020B0604020202020204" pitchFamily="34" charset="0"/>
                <a:cs typeface="Microsoft Sans Serif" panose="020B0604020202020204" pitchFamily="34" charset="0"/>
              </a:rPr>
              <a:t>URL</a:t>
            </a:r>
            <a:r>
              <a:rPr lang="zh-CN" altLang="en-US" sz="1600">
                <a:solidFill>
                  <a:schemeClr val="tx2"/>
                </a:solidFill>
                <a:latin typeface="Microsoft Sans Serif" panose="020B0604020202020204" pitchFamily="34" charset="0"/>
                <a:cs typeface="Microsoft Sans Serif" panose="020B0604020202020204" pitchFamily="34" charset="0"/>
              </a:rPr>
              <a:t>的</a:t>
            </a:r>
            <a:r>
              <a:rPr lang="en-US" altLang="zh-CN" sz="1800">
                <a:solidFill>
                  <a:schemeClr val="tx2"/>
                </a:solidFill>
                <a:latin typeface="Microsoft Sans Serif" panose="020B0604020202020204" pitchFamily="34" charset="0"/>
                <a:cs typeface="Microsoft Sans Serif" panose="020B0604020202020204" pitchFamily="34" charset="0"/>
              </a:rPr>
              <a:t>PageRank</a:t>
            </a:r>
            <a:r>
              <a:rPr lang="zh-CN" altLang="en-US" sz="1800">
                <a:solidFill>
                  <a:schemeClr val="tx2"/>
                </a:solidFill>
                <a:latin typeface="Microsoft Sans Serif" panose="020B0604020202020204" pitchFamily="34" charset="0"/>
                <a:cs typeface="Microsoft Sans Serif" panose="020B0604020202020204" pitchFamily="34" charset="0"/>
              </a:rPr>
              <a:t>值，</a:t>
            </a:r>
            <a:r>
              <a:rPr lang="en-GB" altLang="zh-CN" sz="1800">
                <a:solidFill>
                  <a:schemeClr val="tx2"/>
                </a:solidFill>
                <a:latin typeface="Microsoft Sans Serif" panose="020B0604020202020204" pitchFamily="34" charset="0"/>
                <a:cs typeface="Microsoft Sans Serif" panose="020B0604020202020204" pitchFamily="34" charset="0"/>
              </a:rPr>
              <a:t> |link_list</a:t>
            </a:r>
            <a:r>
              <a:rPr lang="en-US" altLang="zh-CN" sz="1800">
                <a:solidFill>
                  <a:schemeClr val="tx2"/>
                </a:solidFill>
                <a:latin typeface="Microsoft Sans Serif" panose="020B0604020202020204" pitchFamily="34" charset="0"/>
                <a:cs typeface="Microsoft Sans Serif" panose="020B0604020202020204" pitchFamily="34" charset="0"/>
              </a:rPr>
              <a:t>|</a:t>
            </a:r>
            <a:r>
              <a:rPr lang="zh-CN" altLang="en-US" sz="1800">
                <a:solidFill>
                  <a:schemeClr val="tx2"/>
                </a:solidFill>
                <a:latin typeface="Microsoft Sans Serif" panose="020B0604020202020204" pitchFamily="34" charset="0"/>
                <a:cs typeface="Microsoft Sans Serif" panose="020B0604020202020204" pitchFamily="34" charset="0"/>
              </a:rPr>
              <a:t>为当前</a:t>
            </a:r>
            <a:r>
              <a:rPr lang="en-US" altLang="zh-CN" sz="1800">
                <a:solidFill>
                  <a:schemeClr val="tx2"/>
                </a:solidFill>
                <a:latin typeface="Microsoft Sans Serif" panose="020B0604020202020204" pitchFamily="34" charset="0"/>
                <a:cs typeface="Microsoft Sans Serif" panose="020B0604020202020204" pitchFamily="34" charset="0"/>
              </a:rPr>
              <a:t>URL</a:t>
            </a:r>
            <a:r>
              <a:rPr lang="zh-CN" altLang="en-US" sz="1800">
                <a:solidFill>
                  <a:schemeClr val="tx2"/>
                </a:solidFill>
                <a:latin typeface="Microsoft Sans Serif" panose="020B0604020202020204" pitchFamily="34" charset="0"/>
                <a:cs typeface="Microsoft Sans Serif" panose="020B0604020202020204" pitchFamily="34" charset="0"/>
              </a:rPr>
              <a:t>的出度数量，</a:t>
            </a:r>
            <a:r>
              <a:rPr lang="en-GB" altLang="zh-CN" sz="1800">
                <a:solidFill>
                  <a:schemeClr val="tx2"/>
                </a:solidFill>
                <a:latin typeface="Microsoft Sans Serif" panose="020B0604020202020204" pitchFamily="34" charset="0"/>
                <a:cs typeface="Microsoft Sans Serif" panose="020B0604020202020204" pitchFamily="34" charset="0"/>
              </a:rPr>
              <a:t> ,  cur_rank/|link_list|</a:t>
            </a:r>
            <a:r>
              <a:rPr lang="zh-CN" altLang="en-US" sz="1800">
                <a:solidFill>
                  <a:schemeClr val="tx2"/>
                </a:solidFill>
                <a:latin typeface="Microsoft Sans Serif" panose="020B0604020202020204" pitchFamily="34" charset="0"/>
                <a:cs typeface="Microsoft Sans Serif" panose="020B0604020202020204" pitchFamily="34" charset="0"/>
              </a:rPr>
              <a:t>作为</a:t>
            </a:r>
            <a:r>
              <a:rPr lang="en-US" altLang="zh-CN" sz="1800">
                <a:solidFill>
                  <a:schemeClr val="tx2"/>
                </a:solidFill>
                <a:latin typeface="Microsoft Sans Serif" panose="020B0604020202020204" pitchFamily="34" charset="0"/>
                <a:cs typeface="Microsoft Sans Serif" panose="020B0604020202020204" pitchFamily="34" charset="0"/>
              </a:rPr>
              <a:t>value</a:t>
            </a:r>
            <a:r>
              <a:rPr lang="zh-CN" altLang="en-US" sz="1800">
                <a:solidFill>
                  <a:schemeClr val="tx2"/>
                </a:solidFill>
                <a:latin typeface="Microsoft Sans Serif" panose="020B0604020202020204" pitchFamily="34" charset="0"/>
                <a:cs typeface="Microsoft Sans Serif" panose="020B0604020202020204" pitchFamily="34" charset="0"/>
              </a:rPr>
              <a:t>。</a:t>
            </a:r>
            <a:endParaRPr lang="en-GB" altLang="zh-CN" sz="1600">
              <a:solidFill>
                <a:schemeClr val="tx2"/>
              </a:solidFill>
              <a:latin typeface="Microsoft Sans Serif" panose="020B0604020202020204" pitchFamily="34" charset="0"/>
              <a:cs typeface="Microsoft Sans Serif" panose="020B0604020202020204" pitchFamily="34" charset="0"/>
            </a:endParaRPr>
          </a:p>
          <a:p>
            <a:pPr lvl="1">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400">
                <a:latin typeface="Microsoft Sans Serif" panose="020B0604020202020204" pitchFamily="34" charset="0"/>
                <a:cs typeface="Microsoft Sans Serif" panose="020B0604020202020204" pitchFamily="34" charset="0"/>
              </a:rPr>
              <a:t> </a:t>
            </a:r>
            <a:r>
              <a:rPr lang="zh-CN" altLang="en-US" sz="2400">
                <a:latin typeface="Microsoft Sans Serif" panose="020B0604020202020204" pitchFamily="34" charset="0"/>
                <a:cs typeface="Microsoft Sans Serif" panose="020B0604020202020204" pitchFamily="34" charset="0"/>
              </a:rPr>
              <a:t>同时在迭代过程中，传递每个网页的链接信息</a:t>
            </a:r>
            <a:r>
              <a:rPr lang="en-GB" altLang="zh-CN" sz="2400">
                <a:latin typeface="Microsoft Sans Serif" panose="020B0604020202020204" pitchFamily="34" charset="0"/>
                <a:cs typeface="Microsoft Sans Serif" panose="020B0604020202020204" pitchFamily="34" charset="0"/>
              </a:rPr>
              <a:t>&lt;URL, link_list&gt;</a:t>
            </a:r>
          </a:p>
          <a:p>
            <a:pPr lvl="2">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1800">
                <a:solidFill>
                  <a:schemeClr val="tx2"/>
                </a:solidFill>
                <a:latin typeface="Microsoft Sans Serif" panose="020B0604020202020204" pitchFamily="34" charset="0"/>
                <a:cs typeface="Microsoft Sans Serif" panose="020B0604020202020204" pitchFamily="34" charset="0"/>
              </a:rPr>
              <a:t>在迭代过程中，必须保留网页的局部链出信息，以维护图的结构。</a:t>
            </a:r>
            <a:endParaRPr lang="en-GB" altLang="zh-CN" sz="1800">
              <a:solidFill>
                <a:schemeClr val="tx2"/>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81757084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组合 49"/>
          <p:cNvGrpSpPr>
            <a:grpSpLocks/>
          </p:cNvGrpSpPr>
          <p:nvPr/>
        </p:nvGrpSpPr>
        <p:grpSpPr bwMode="auto">
          <a:xfrm>
            <a:off x="1992313" y="620714"/>
            <a:ext cx="4248150" cy="3240087"/>
            <a:chOff x="467544" y="620688"/>
            <a:chExt cx="5472137" cy="3960142"/>
          </a:xfrm>
        </p:grpSpPr>
        <p:grpSp>
          <p:nvGrpSpPr>
            <p:cNvPr id="67599" name="组合 46"/>
            <p:cNvGrpSpPr>
              <a:grpSpLocks/>
            </p:cNvGrpSpPr>
            <p:nvPr/>
          </p:nvGrpSpPr>
          <p:grpSpPr bwMode="auto">
            <a:xfrm>
              <a:off x="467544" y="980728"/>
              <a:ext cx="5472137" cy="3600102"/>
              <a:chOff x="1908175" y="1989138"/>
              <a:chExt cx="6264275" cy="4392612"/>
            </a:xfrm>
          </p:grpSpPr>
          <p:grpSp>
            <p:nvGrpSpPr>
              <p:cNvPr id="67604" name="组合 12"/>
              <p:cNvGrpSpPr>
                <a:grpSpLocks/>
              </p:cNvGrpSpPr>
              <p:nvPr/>
            </p:nvGrpSpPr>
            <p:grpSpPr bwMode="auto">
              <a:xfrm>
                <a:off x="3203575" y="2420938"/>
                <a:ext cx="2952750" cy="3384550"/>
                <a:chOff x="3419872" y="780359"/>
                <a:chExt cx="2952328" cy="2648641"/>
              </a:xfrm>
            </p:grpSpPr>
            <p:sp>
              <p:nvSpPr>
                <p:cNvPr id="9" name="椭圆 8"/>
                <p:cNvSpPr/>
                <p:nvPr/>
              </p:nvSpPr>
              <p:spPr>
                <a:xfrm>
                  <a:off x="3418995" y="836028"/>
                  <a:ext cx="505564" cy="733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10" name="椭圆 9"/>
                <p:cNvSpPr/>
                <p:nvPr/>
              </p:nvSpPr>
              <p:spPr>
                <a:xfrm>
                  <a:off x="5867237" y="780448"/>
                  <a:ext cx="505564" cy="8448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11" name="椭圆 10"/>
                <p:cNvSpPr/>
                <p:nvPr/>
              </p:nvSpPr>
              <p:spPr>
                <a:xfrm>
                  <a:off x="3564110" y="2492315"/>
                  <a:ext cx="503225" cy="9374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12" name="椭圆 11"/>
                <p:cNvSpPr/>
                <p:nvPr/>
              </p:nvSpPr>
              <p:spPr>
                <a:xfrm>
                  <a:off x="5724463" y="2077317"/>
                  <a:ext cx="503223" cy="9355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grpSp>
          <p:sp>
            <p:nvSpPr>
              <p:cNvPr id="13" name="矩形 12"/>
              <p:cNvSpPr/>
              <p:nvPr/>
            </p:nvSpPr>
            <p:spPr>
              <a:xfrm>
                <a:off x="2917106" y="2061203"/>
                <a:ext cx="934024" cy="15127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cxnSp>
            <p:nvCxnSpPr>
              <p:cNvPr id="15" name="直接连接符 14"/>
              <p:cNvCxnSpPr/>
              <p:nvPr/>
            </p:nvCxnSpPr>
            <p:spPr>
              <a:xfrm>
                <a:off x="3059903" y="2854289"/>
                <a:ext cx="3605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059903" y="3143115"/>
                <a:ext cx="3605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908175" y="1990180"/>
                <a:ext cx="1008931" cy="28645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908175" y="2638854"/>
                <a:ext cx="1008931"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1980742" y="3069725"/>
                <a:ext cx="936364" cy="28882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611" name="TextBox 22"/>
              <p:cNvSpPr txBox="1">
                <a:spLocks noChangeArrowheads="1"/>
              </p:cNvSpPr>
              <p:nvPr/>
            </p:nvSpPr>
            <p:spPr bwMode="auto">
              <a:xfrm>
                <a:off x="2916238" y="2060575"/>
                <a:ext cx="775731" cy="5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100</a:t>
                </a:r>
                <a:endParaRPr lang="zh-CN" altLang="en-US" sz="1600" b="1"/>
              </a:p>
            </p:txBody>
          </p:sp>
          <p:grpSp>
            <p:nvGrpSpPr>
              <p:cNvPr id="67612" name="组合 24"/>
              <p:cNvGrpSpPr>
                <a:grpSpLocks/>
              </p:cNvGrpSpPr>
              <p:nvPr/>
            </p:nvGrpSpPr>
            <p:grpSpPr bwMode="auto">
              <a:xfrm>
                <a:off x="2051050" y="4365625"/>
                <a:ext cx="1944688" cy="1584325"/>
                <a:chOff x="1907704" y="1988840"/>
                <a:chExt cx="1944216" cy="1584176"/>
              </a:xfrm>
            </p:grpSpPr>
            <p:sp>
              <p:nvSpPr>
                <p:cNvPr id="26" name="矩形 25"/>
                <p:cNvSpPr/>
                <p:nvPr/>
              </p:nvSpPr>
              <p:spPr>
                <a:xfrm>
                  <a:off x="2916312" y="2061304"/>
                  <a:ext cx="936137" cy="1512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cxnSp>
              <p:nvCxnSpPr>
                <p:cNvPr id="27" name="直接连接符 26"/>
                <p:cNvCxnSpPr/>
                <p:nvPr/>
              </p:nvCxnSpPr>
              <p:spPr>
                <a:xfrm>
                  <a:off x="3059073" y="2854316"/>
                  <a:ext cx="36041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059073" y="3143114"/>
                  <a:ext cx="36041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907624" y="1990288"/>
                  <a:ext cx="1008688" cy="28643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907624" y="2636533"/>
                  <a:ext cx="1008688"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1980176" y="3069732"/>
                  <a:ext cx="936137" cy="28879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636" name="TextBox 31"/>
                <p:cNvSpPr txBox="1">
                  <a:spLocks noChangeArrowheads="1"/>
                </p:cNvSpPr>
                <p:nvPr/>
              </p:nvSpPr>
              <p:spPr bwMode="auto">
                <a:xfrm>
                  <a:off x="2915816" y="2060848"/>
                  <a:ext cx="775543" cy="50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100</a:t>
                  </a:r>
                  <a:endParaRPr lang="zh-CN" altLang="en-US" sz="1600" b="1"/>
                </a:p>
              </p:txBody>
            </p:sp>
            <p:cxnSp>
              <p:nvCxnSpPr>
                <p:cNvPr id="33" name="直接连接符 32"/>
                <p:cNvCxnSpPr/>
                <p:nvPr/>
              </p:nvCxnSpPr>
              <p:spPr>
                <a:xfrm>
                  <a:off x="3059073" y="2565517"/>
                  <a:ext cx="360413"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5941562" y="2061203"/>
                <a:ext cx="934024" cy="15127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cxnSp>
            <p:nvCxnSpPr>
              <p:cNvPr id="35" name="直接连接符 34"/>
              <p:cNvCxnSpPr/>
              <p:nvPr/>
            </p:nvCxnSpPr>
            <p:spPr>
              <a:xfrm>
                <a:off x="6084358" y="2854289"/>
                <a:ext cx="35815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084358" y="3143115"/>
                <a:ext cx="35815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3420403" y="2638854"/>
                <a:ext cx="2521159" cy="21543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34" idx="1"/>
              </p:cNvCxnSpPr>
              <p:nvPr/>
            </p:nvCxnSpPr>
            <p:spPr>
              <a:xfrm flipV="1">
                <a:off x="3563198" y="2816410"/>
                <a:ext cx="2378364" cy="212594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618" name="TextBox 39"/>
              <p:cNvSpPr txBox="1">
                <a:spLocks noChangeArrowheads="1"/>
              </p:cNvSpPr>
              <p:nvPr/>
            </p:nvSpPr>
            <p:spPr bwMode="auto">
              <a:xfrm>
                <a:off x="5940425" y="2060574"/>
                <a:ext cx="775731" cy="5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100</a:t>
                </a:r>
                <a:endParaRPr lang="zh-CN" altLang="en-US" sz="1600" b="1"/>
              </a:p>
            </p:txBody>
          </p:sp>
          <p:sp>
            <p:nvSpPr>
              <p:cNvPr id="41" name="矩形 40"/>
              <p:cNvSpPr/>
              <p:nvPr/>
            </p:nvSpPr>
            <p:spPr>
              <a:xfrm>
                <a:off x="5866653" y="4438096"/>
                <a:ext cx="936364" cy="15127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cxnSp>
            <p:nvCxnSpPr>
              <p:cNvPr id="42" name="直接连接符 41"/>
              <p:cNvCxnSpPr/>
              <p:nvPr/>
            </p:nvCxnSpPr>
            <p:spPr>
              <a:xfrm>
                <a:off x="6011789" y="5228816"/>
                <a:ext cx="3605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011789" y="5517641"/>
                <a:ext cx="3605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3420403" y="3143115"/>
                <a:ext cx="2446250" cy="151041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3563198" y="3143115"/>
                <a:ext cx="2448592" cy="237452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563198" y="5228816"/>
                <a:ext cx="1945297" cy="115293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625" name="TextBox 46"/>
              <p:cNvSpPr txBox="1">
                <a:spLocks noChangeArrowheads="1"/>
              </p:cNvSpPr>
              <p:nvPr/>
            </p:nvSpPr>
            <p:spPr bwMode="auto">
              <a:xfrm>
                <a:off x="5867400" y="4437063"/>
                <a:ext cx="775731" cy="5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100</a:t>
                </a:r>
                <a:endParaRPr lang="zh-CN" altLang="en-US" sz="1600" b="1"/>
              </a:p>
            </p:txBody>
          </p:sp>
          <p:cxnSp>
            <p:nvCxnSpPr>
              <p:cNvPr id="61" name="直接箭头连接符 60"/>
              <p:cNvCxnSpPr/>
              <p:nvPr/>
            </p:nvCxnSpPr>
            <p:spPr>
              <a:xfrm>
                <a:off x="6372290" y="5517641"/>
                <a:ext cx="1800160" cy="35984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6299722" y="4653531"/>
                <a:ext cx="1657364" cy="57528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6372290" y="3143115"/>
                <a:ext cx="1800160" cy="35748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6442517" y="2134592"/>
                <a:ext cx="1369433" cy="71969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7600" name="TextBox 47"/>
            <p:cNvSpPr txBox="1">
              <a:spLocks noChangeArrowheads="1"/>
            </p:cNvSpPr>
            <p:nvPr/>
          </p:nvSpPr>
          <p:spPr bwMode="auto">
            <a:xfrm>
              <a:off x="1331640" y="620688"/>
              <a:ext cx="360040" cy="37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a</a:t>
              </a:r>
              <a:endParaRPr lang="zh-CN" altLang="en-US" sz="1400"/>
            </a:p>
          </p:txBody>
        </p:sp>
        <p:sp>
          <p:nvSpPr>
            <p:cNvPr id="67601" name="TextBox 48"/>
            <p:cNvSpPr txBox="1">
              <a:spLocks noChangeArrowheads="1"/>
            </p:cNvSpPr>
            <p:nvPr/>
          </p:nvSpPr>
          <p:spPr bwMode="auto">
            <a:xfrm>
              <a:off x="1331640" y="2564904"/>
              <a:ext cx="360040" cy="37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b</a:t>
              </a:r>
              <a:endParaRPr lang="zh-CN" altLang="en-US" sz="1400"/>
            </a:p>
          </p:txBody>
        </p:sp>
        <p:sp>
          <p:nvSpPr>
            <p:cNvPr id="67602" name="TextBox 50"/>
            <p:cNvSpPr txBox="1">
              <a:spLocks noChangeArrowheads="1"/>
            </p:cNvSpPr>
            <p:nvPr/>
          </p:nvSpPr>
          <p:spPr bwMode="auto">
            <a:xfrm>
              <a:off x="3995936" y="620688"/>
              <a:ext cx="360040" cy="37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c</a:t>
              </a:r>
              <a:endParaRPr lang="zh-CN" altLang="en-US" sz="1400"/>
            </a:p>
          </p:txBody>
        </p:sp>
        <p:sp>
          <p:nvSpPr>
            <p:cNvPr id="67603" name="TextBox 51"/>
            <p:cNvSpPr txBox="1">
              <a:spLocks noChangeArrowheads="1"/>
            </p:cNvSpPr>
            <p:nvPr/>
          </p:nvSpPr>
          <p:spPr bwMode="auto">
            <a:xfrm>
              <a:off x="4067944" y="2564904"/>
              <a:ext cx="360040" cy="37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d</a:t>
              </a:r>
              <a:endParaRPr lang="zh-CN" altLang="en-US" sz="1400"/>
            </a:p>
          </p:txBody>
        </p:sp>
      </p:grpSp>
      <p:sp>
        <p:nvSpPr>
          <p:cNvPr id="67587" name="TextBox 53"/>
          <p:cNvSpPr txBox="1">
            <a:spLocks noChangeArrowheads="1"/>
          </p:cNvSpPr>
          <p:nvPr/>
        </p:nvSpPr>
        <p:spPr bwMode="auto">
          <a:xfrm>
            <a:off x="6311901" y="1681164"/>
            <a:ext cx="3122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&lt;b, (100, (c,c,?))&gt;</a:t>
            </a:r>
            <a:endParaRPr lang="zh-CN" altLang="en-US" sz="2800" b="1"/>
          </a:p>
        </p:txBody>
      </p:sp>
      <p:sp>
        <p:nvSpPr>
          <p:cNvPr id="67588" name="TextBox 54"/>
          <p:cNvSpPr txBox="1">
            <a:spLocks noChangeArrowheads="1"/>
          </p:cNvSpPr>
          <p:nvPr/>
        </p:nvSpPr>
        <p:spPr bwMode="auto">
          <a:xfrm>
            <a:off x="6383338" y="2330450"/>
            <a:ext cx="28241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&lt;c, (100, (?,?))&gt;</a:t>
            </a:r>
            <a:endParaRPr lang="zh-CN" altLang="en-US" sz="2800" b="1"/>
          </a:p>
        </p:txBody>
      </p:sp>
      <p:sp>
        <p:nvSpPr>
          <p:cNvPr id="67589" name="TextBox 55"/>
          <p:cNvSpPr txBox="1">
            <a:spLocks noChangeArrowheads="1"/>
          </p:cNvSpPr>
          <p:nvPr/>
        </p:nvSpPr>
        <p:spPr bwMode="auto">
          <a:xfrm>
            <a:off x="6383338" y="3049589"/>
            <a:ext cx="2824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&lt;d, (100, (?,?))&gt;</a:t>
            </a:r>
            <a:endParaRPr lang="zh-CN" altLang="en-US" sz="2800" b="1"/>
          </a:p>
        </p:txBody>
      </p:sp>
      <p:grpSp>
        <p:nvGrpSpPr>
          <p:cNvPr id="67590" name="组合 66"/>
          <p:cNvGrpSpPr>
            <a:grpSpLocks/>
          </p:cNvGrpSpPr>
          <p:nvPr/>
        </p:nvGrpSpPr>
        <p:grpSpPr bwMode="auto">
          <a:xfrm>
            <a:off x="2135188" y="4221163"/>
            <a:ext cx="5689600" cy="1098550"/>
            <a:chOff x="611560" y="4221088"/>
            <a:chExt cx="5689378" cy="1099284"/>
          </a:xfrm>
        </p:grpSpPr>
        <p:sp>
          <p:nvSpPr>
            <p:cNvPr id="67596" name="TextBox 52"/>
            <p:cNvSpPr txBox="1">
              <a:spLocks noChangeArrowheads="1"/>
            </p:cNvSpPr>
            <p:nvPr/>
          </p:nvSpPr>
          <p:spPr bwMode="auto">
            <a:xfrm>
              <a:off x="611560" y="4221088"/>
              <a:ext cx="56893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就</a:t>
              </a:r>
              <a:r>
                <a:rPr lang="en-US" altLang="zh-CN" sz="2800" b="1"/>
                <a:t>&lt;a, (100, (c,d))&gt;</a:t>
              </a:r>
              <a:r>
                <a:rPr lang="zh-CN" altLang="en-US" sz="2800" b="1"/>
                <a:t>而言可以得到：</a:t>
              </a:r>
            </a:p>
          </p:txBody>
        </p:sp>
        <p:sp>
          <p:nvSpPr>
            <p:cNvPr id="67597" name="TextBox 56"/>
            <p:cNvSpPr txBox="1">
              <a:spLocks noChangeArrowheads="1"/>
            </p:cNvSpPr>
            <p:nvPr/>
          </p:nvSpPr>
          <p:spPr bwMode="auto">
            <a:xfrm>
              <a:off x="755576" y="4797152"/>
              <a:ext cx="2244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&lt;c, (100, 2)&gt;</a:t>
              </a:r>
              <a:endParaRPr lang="zh-CN" altLang="en-US" sz="2800" b="1"/>
            </a:p>
          </p:txBody>
        </p:sp>
        <p:sp>
          <p:nvSpPr>
            <p:cNvPr id="67598" name="TextBox 57"/>
            <p:cNvSpPr txBox="1">
              <a:spLocks noChangeArrowheads="1"/>
            </p:cNvSpPr>
            <p:nvPr/>
          </p:nvSpPr>
          <p:spPr bwMode="auto">
            <a:xfrm>
              <a:off x="3131840" y="4797152"/>
              <a:ext cx="22637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&lt;d, (100, 2)&gt;</a:t>
              </a:r>
              <a:endParaRPr lang="zh-CN" altLang="en-US" sz="2800" b="1"/>
            </a:p>
          </p:txBody>
        </p:sp>
      </p:grpSp>
      <p:sp>
        <p:nvSpPr>
          <p:cNvPr id="67591" name="TextBox 58"/>
          <p:cNvSpPr txBox="1">
            <a:spLocks noChangeArrowheads="1"/>
          </p:cNvSpPr>
          <p:nvPr/>
        </p:nvSpPr>
        <p:spPr bwMode="auto">
          <a:xfrm>
            <a:off x="6383338" y="908051"/>
            <a:ext cx="2805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&lt;a, (100, (c,d))&gt;</a:t>
            </a:r>
            <a:endParaRPr lang="zh-CN" altLang="en-US" sz="2800" b="1"/>
          </a:p>
        </p:txBody>
      </p:sp>
      <p:grpSp>
        <p:nvGrpSpPr>
          <p:cNvPr id="67592" name="组合 67"/>
          <p:cNvGrpSpPr>
            <a:grpSpLocks/>
          </p:cNvGrpSpPr>
          <p:nvPr/>
        </p:nvGrpSpPr>
        <p:grpSpPr bwMode="auto">
          <a:xfrm>
            <a:off x="2135188" y="5445125"/>
            <a:ext cx="7142162" cy="1100138"/>
            <a:chOff x="611560" y="5445224"/>
            <a:chExt cx="7142058" cy="1099284"/>
          </a:xfrm>
        </p:grpSpPr>
        <p:sp>
          <p:nvSpPr>
            <p:cNvPr id="67593" name="TextBox 59"/>
            <p:cNvSpPr txBox="1">
              <a:spLocks noChangeArrowheads="1"/>
            </p:cNvSpPr>
            <p:nvPr/>
          </p:nvSpPr>
          <p:spPr bwMode="auto">
            <a:xfrm>
              <a:off x="611560" y="5445224"/>
              <a:ext cx="60083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就</a:t>
              </a:r>
              <a:r>
                <a:rPr lang="en-US" altLang="zh-CN" sz="2800" b="1"/>
                <a:t>&lt;b, (100, (c,c,?))&gt;</a:t>
              </a:r>
              <a:r>
                <a:rPr lang="zh-CN" altLang="en-US" sz="2800" b="1"/>
                <a:t>而言可以得到：</a:t>
              </a:r>
            </a:p>
          </p:txBody>
        </p:sp>
        <p:sp>
          <p:nvSpPr>
            <p:cNvPr id="67594" name="TextBox 61"/>
            <p:cNvSpPr txBox="1">
              <a:spLocks noChangeArrowheads="1"/>
            </p:cNvSpPr>
            <p:nvPr/>
          </p:nvSpPr>
          <p:spPr bwMode="auto">
            <a:xfrm>
              <a:off x="755576" y="6021288"/>
              <a:ext cx="2244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&lt;c, (100, 3)&gt;</a:t>
              </a:r>
              <a:endParaRPr lang="zh-CN" altLang="en-US" sz="2800" b="1"/>
            </a:p>
          </p:txBody>
        </p:sp>
        <p:sp>
          <p:nvSpPr>
            <p:cNvPr id="67595" name="TextBox 65"/>
            <p:cNvSpPr txBox="1">
              <a:spLocks noChangeArrowheads="1"/>
            </p:cNvSpPr>
            <p:nvPr/>
          </p:nvSpPr>
          <p:spPr bwMode="auto">
            <a:xfrm>
              <a:off x="3131840" y="6021288"/>
              <a:ext cx="4621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&lt;c, (100, 3)&gt;     &lt;?,(100,3)&gt;</a:t>
              </a:r>
              <a:endParaRPr lang="zh-CN" altLang="en-US" sz="2800" b="1"/>
            </a:p>
          </p:txBody>
        </p:sp>
      </p:grpSp>
    </p:spTree>
    <p:extLst>
      <p:ext uri="{BB962C8B-B14F-4D97-AF65-F5344CB8AC3E}">
        <p14:creationId xmlns:p14="http://schemas.microsoft.com/office/powerpoint/2010/main" val="27363709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smtClean="0"/>
              <a:t>Phase2</a:t>
            </a:r>
            <a:r>
              <a:rPr lang="zh-CN" altLang="en-US" smtClean="0"/>
              <a:t>：</a:t>
            </a:r>
            <a:r>
              <a:rPr lang="en-US" altLang="zh-CN" smtClean="0"/>
              <a:t>PageRankIter</a:t>
            </a:r>
            <a:endParaRPr lang="zh-CN" altLang="en-US" smtClean="0"/>
          </a:p>
        </p:txBody>
      </p:sp>
      <p:sp>
        <p:nvSpPr>
          <p:cNvPr id="68611" name="内容占位符 2"/>
          <p:cNvSpPr>
            <a:spLocks noGrp="1"/>
          </p:cNvSpPr>
          <p:nvPr>
            <p:ph sz="quarter" idx="1"/>
          </p:nvPr>
        </p:nvSpPr>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400">
                <a:latin typeface="Arial" panose="020B0604020202020204" pitchFamily="34" charset="0"/>
                <a:cs typeface="Arial" panose="020B0604020202020204" pitchFamily="34" charset="0"/>
              </a:rPr>
              <a:t>Reduce </a:t>
            </a:r>
            <a:r>
              <a:rPr lang="zh-CN" altLang="en-US" sz="2400">
                <a:latin typeface="Arial" panose="020B0604020202020204" pitchFamily="34" charset="0"/>
                <a:cs typeface="Arial" panose="020B0604020202020204" pitchFamily="34" charset="0"/>
              </a:rPr>
              <a:t>对 </a:t>
            </a:r>
            <a:r>
              <a:rPr lang="en-US" altLang="zh-CN" sz="2400">
                <a:latin typeface="Arial" panose="020B0604020202020204" pitchFamily="34" charset="0"/>
                <a:cs typeface="Arial" panose="020B0604020202020204" pitchFamily="34" charset="0"/>
              </a:rPr>
              <a:t>Map</a:t>
            </a:r>
            <a:r>
              <a:rPr lang="zh-CN" altLang="en-US" sz="2400">
                <a:latin typeface="Arial" panose="020B0604020202020204" pitchFamily="34" charset="0"/>
                <a:cs typeface="Arial" panose="020B0604020202020204" pitchFamily="34" charset="0"/>
              </a:rPr>
              <a:t>输出的</a:t>
            </a:r>
            <a:r>
              <a:rPr lang="en-US" altLang="zh-CN" sz="2400">
                <a:latin typeface="Arial" panose="020B0604020202020204" pitchFamily="34" charset="0"/>
                <a:cs typeface="Arial" panose="020B0604020202020204" pitchFamily="34" charset="0"/>
              </a:rPr>
              <a:t>&lt;</a:t>
            </a:r>
            <a:r>
              <a:rPr lang="en-GB" altLang="zh-CN" sz="2400">
                <a:latin typeface="Arial" panose="020B0604020202020204" pitchFamily="34" charset="0"/>
                <a:cs typeface="Arial" panose="020B0604020202020204" pitchFamily="34" charset="0"/>
              </a:rPr>
              <a:t>URL, url_list&gt; </a:t>
            </a:r>
            <a:r>
              <a:rPr lang="zh-CN" altLang="en-US" sz="2400">
                <a:latin typeface="Arial" panose="020B0604020202020204" pitchFamily="34" charset="0"/>
                <a:cs typeface="Arial" panose="020B0604020202020204" pitchFamily="34" charset="0"/>
              </a:rPr>
              <a:t>和多个</a:t>
            </a:r>
            <a:r>
              <a:rPr lang="en-GB" altLang="zh-CN" sz="2400">
                <a:latin typeface="Arial" panose="020B0604020202020204" pitchFamily="34" charset="0"/>
                <a:cs typeface="Arial" panose="020B0604020202020204" pitchFamily="34" charset="0"/>
              </a:rPr>
              <a:t> </a:t>
            </a:r>
            <a:r>
              <a:rPr lang="en-US" altLang="zh-CN" sz="2400">
                <a:latin typeface="Arial" panose="020B0604020202020204" pitchFamily="34" charset="0"/>
                <a:cs typeface="Arial" panose="020B0604020202020204" pitchFamily="34" charset="0"/>
              </a:rPr>
              <a:t>&lt;</a:t>
            </a:r>
            <a:r>
              <a:rPr lang="en-GB" altLang="zh-CN" sz="2400">
                <a:latin typeface="Arial" panose="020B0604020202020204" pitchFamily="34" charset="0"/>
                <a:cs typeface="Arial" panose="020B0604020202020204" pitchFamily="34" charset="0"/>
              </a:rPr>
              <a:t>URL, </a:t>
            </a:r>
            <a:r>
              <a:rPr lang="en-GB" altLang="zh-CN" sz="2400" i="1">
                <a:latin typeface="Arial" panose="020B0604020202020204" pitchFamily="34" charset="0"/>
                <a:cs typeface="Arial" panose="020B0604020202020204" pitchFamily="34" charset="0"/>
              </a:rPr>
              <a:t>val</a:t>
            </a:r>
            <a:r>
              <a:rPr lang="en-GB" altLang="zh-CN" sz="2400">
                <a:latin typeface="Arial" panose="020B0604020202020204" pitchFamily="34" charset="0"/>
                <a:cs typeface="Arial" panose="020B0604020202020204" pitchFamily="34" charset="0"/>
              </a:rPr>
              <a:t>&gt;</a:t>
            </a:r>
            <a:r>
              <a:rPr lang="zh-CN" altLang="en-US" sz="2400">
                <a:latin typeface="Arial" panose="020B0604020202020204" pitchFamily="34" charset="0"/>
                <a:cs typeface="Arial" panose="020B0604020202020204" pitchFamily="34" charset="0"/>
              </a:rPr>
              <a:t>做如下处理：</a:t>
            </a:r>
            <a:endParaRPr lang="en-US" altLang="zh-CN" sz="2400">
              <a:latin typeface="Arial" panose="020B0604020202020204" pitchFamily="34" charset="0"/>
              <a:cs typeface="Arial" panose="020B0604020202020204" pitchFamily="34" charset="0"/>
            </a:endParaRP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400">
                <a:latin typeface="Arial" panose="020B0604020202020204" pitchFamily="34" charset="0"/>
                <a:cs typeface="Arial" panose="020B0604020202020204" pitchFamily="34" charset="0"/>
              </a:rPr>
              <a:t>其中</a:t>
            </a:r>
            <a:r>
              <a:rPr lang="en-US" altLang="zh-CN" sz="2400">
                <a:latin typeface="Arial" panose="020B0604020202020204" pitchFamily="34" charset="0"/>
                <a:cs typeface="Arial" panose="020B0604020202020204" pitchFamily="34" charset="0"/>
              </a:rPr>
              <a:t>&lt;</a:t>
            </a:r>
            <a:r>
              <a:rPr lang="en-GB" altLang="zh-CN" sz="2400">
                <a:latin typeface="Arial" panose="020B0604020202020204" pitchFamily="34" charset="0"/>
                <a:cs typeface="Arial" panose="020B0604020202020204" pitchFamily="34" charset="0"/>
              </a:rPr>
              <a:t>URL, url_list&gt; </a:t>
            </a:r>
            <a:r>
              <a:rPr lang="zh-CN" altLang="en-US" sz="2400">
                <a:latin typeface="Arial" panose="020B0604020202020204" pitchFamily="34" charset="0"/>
                <a:cs typeface="Arial" panose="020B0604020202020204" pitchFamily="34" charset="0"/>
              </a:rPr>
              <a:t>为当前</a:t>
            </a:r>
            <a:r>
              <a:rPr lang="en-US" altLang="zh-CN" sz="2400">
                <a:latin typeface="Arial" panose="020B0604020202020204" pitchFamily="34" charset="0"/>
                <a:cs typeface="Arial" panose="020B0604020202020204" pitchFamily="34" charset="0"/>
              </a:rPr>
              <a:t>URL</a:t>
            </a:r>
            <a:r>
              <a:rPr lang="zh-CN" altLang="en-US" sz="2400">
                <a:latin typeface="Arial" panose="020B0604020202020204" pitchFamily="34" charset="0"/>
                <a:cs typeface="Arial" panose="020B0604020202020204" pitchFamily="34" charset="0"/>
              </a:rPr>
              <a:t>的链出信息；</a:t>
            </a:r>
            <a:endParaRPr lang="en-US" altLang="zh-CN" sz="2400">
              <a:latin typeface="Arial" panose="020B0604020202020204" pitchFamily="34" charset="0"/>
              <a:cs typeface="Arial" panose="020B0604020202020204" pitchFamily="34" charset="0"/>
            </a:endParaRP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400">
                <a:latin typeface="Arial" panose="020B0604020202020204" pitchFamily="34" charset="0"/>
                <a:cs typeface="Arial" panose="020B0604020202020204" pitchFamily="34" charset="0"/>
              </a:rPr>
              <a:t> </a:t>
            </a:r>
            <a:r>
              <a:rPr lang="en-US" altLang="zh-CN" sz="2400">
                <a:latin typeface="Arial" panose="020B0604020202020204" pitchFamily="34" charset="0"/>
                <a:cs typeface="Arial" panose="020B0604020202020204" pitchFamily="34" charset="0"/>
              </a:rPr>
              <a:t>&lt;</a:t>
            </a:r>
            <a:r>
              <a:rPr lang="en-GB" altLang="zh-CN" sz="2400">
                <a:latin typeface="Arial" panose="020B0604020202020204" pitchFamily="34" charset="0"/>
                <a:cs typeface="Arial" panose="020B0604020202020204" pitchFamily="34" charset="0"/>
              </a:rPr>
              <a:t>URL, val&gt;</a:t>
            </a:r>
            <a:r>
              <a:rPr lang="zh-CN" altLang="en-US" sz="2400">
                <a:latin typeface="Arial" panose="020B0604020202020204" pitchFamily="34" charset="0"/>
                <a:cs typeface="Arial" panose="020B0604020202020204" pitchFamily="34" charset="0"/>
              </a:rPr>
              <a:t>为当前</a:t>
            </a:r>
            <a:r>
              <a:rPr lang="en-US" altLang="zh-CN" sz="2400">
                <a:latin typeface="Arial" panose="020B0604020202020204" pitchFamily="34" charset="0"/>
                <a:cs typeface="Arial" panose="020B0604020202020204" pitchFamily="34" charset="0"/>
              </a:rPr>
              <a:t>URL</a:t>
            </a:r>
            <a:r>
              <a:rPr lang="zh-CN" altLang="en-US" sz="2400">
                <a:latin typeface="Arial" panose="020B0604020202020204" pitchFamily="34" charset="0"/>
                <a:cs typeface="Arial" panose="020B0604020202020204" pitchFamily="34" charset="0"/>
              </a:rPr>
              <a:t>的链入网页对其贡献的</a:t>
            </a:r>
            <a:r>
              <a:rPr lang="en-US" altLang="zh-CN" sz="2400">
                <a:latin typeface="Arial" panose="020B0604020202020204" pitchFamily="34" charset="0"/>
                <a:cs typeface="Arial" panose="020B0604020202020204" pitchFamily="34" charset="0"/>
              </a:rPr>
              <a:t>PageRank</a:t>
            </a:r>
            <a:r>
              <a:rPr lang="zh-CN" altLang="en-US" sz="2400">
                <a:latin typeface="Arial" panose="020B0604020202020204" pitchFamily="34" charset="0"/>
                <a:cs typeface="Arial" panose="020B0604020202020204" pitchFamily="34" charset="0"/>
              </a:rPr>
              <a:t>值</a:t>
            </a:r>
            <a:endParaRPr lang="en-GB" altLang="zh-CN" sz="2400">
              <a:latin typeface="Arial" panose="020B0604020202020204" pitchFamily="34" charset="0"/>
              <a:cs typeface="Arial" panose="020B0604020202020204" pitchFamily="34" charset="0"/>
            </a:endParaRPr>
          </a:p>
          <a:p>
            <a:pPr lvl="1">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400">
                <a:latin typeface="Arial" panose="020B0604020202020204" pitchFamily="34" charset="0"/>
                <a:cs typeface="Arial" panose="020B0604020202020204" pitchFamily="34" charset="0"/>
              </a:rPr>
              <a:t>计算所有</a:t>
            </a:r>
            <a:r>
              <a:rPr lang="en-US" altLang="zh-CN" sz="2400">
                <a:latin typeface="Arial" panose="020B0604020202020204" pitchFamily="34" charset="0"/>
                <a:cs typeface="Arial" panose="020B0604020202020204" pitchFamily="34" charset="0"/>
              </a:rPr>
              <a:t>val</a:t>
            </a:r>
            <a:r>
              <a:rPr lang="zh-CN" altLang="en-US" sz="2400">
                <a:latin typeface="Arial" panose="020B0604020202020204" pitchFamily="34" charset="0"/>
                <a:cs typeface="Arial" panose="020B0604020202020204" pitchFamily="34" charset="0"/>
              </a:rPr>
              <a:t>的和，并乘上</a:t>
            </a:r>
            <a:r>
              <a:rPr lang="en-US" altLang="zh-CN" sz="2400">
                <a:latin typeface="Arial" panose="020B0604020202020204" pitchFamily="34" charset="0"/>
                <a:cs typeface="Arial" panose="020B0604020202020204" pitchFamily="34" charset="0"/>
              </a:rPr>
              <a:t>d</a:t>
            </a:r>
            <a:r>
              <a:rPr lang="zh-CN" altLang="en-US" sz="2400">
                <a:latin typeface="Arial" panose="020B0604020202020204" pitchFamily="34" charset="0"/>
                <a:cs typeface="Arial" panose="020B0604020202020204" pitchFamily="34" charset="0"/>
              </a:rPr>
              <a:t>，在加上常数</a:t>
            </a:r>
            <a:r>
              <a:rPr lang="en-GB" altLang="zh-CN" sz="2400">
                <a:solidFill>
                  <a:srgbClr val="4C4C4C"/>
                </a:solidFill>
                <a:latin typeface="Arial" panose="020B0604020202020204" pitchFamily="34" charset="0"/>
                <a:cs typeface="Arial" panose="020B0604020202020204" pitchFamily="34" charset="0"/>
              </a:rPr>
              <a:t>(1-d) /N</a:t>
            </a:r>
            <a:r>
              <a:rPr lang="zh-CN" altLang="en-US" sz="2400">
                <a:solidFill>
                  <a:srgbClr val="4C4C4C"/>
                </a:solidFill>
                <a:latin typeface="Arial" panose="020B0604020202020204" pitchFamily="34" charset="0"/>
                <a:cs typeface="Arial" panose="020B0604020202020204" pitchFamily="34" charset="0"/>
              </a:rPr>
              <a:t>得到</a:t>
            </a:r>
            <a:r>
              <a:rPr lang="en-US" altLang="zh-CN" sz="2400">
                <a:solidFill>
                  <a:srgbClr val="4C4C4C"/>
                </a:solidFill>
                <a:latin typeface="Arial" panose="020B0604020202020204" pitchFamily="34" charset="0"/>
                <a:cs typeface="Arial" panose="020B0604020202020204" pitchFamily="34" charset="0"/>
              </a:rPr>
              <a:t>new_rank</a:t>
            </a:r>
            <a:r>
              <a:rPr lang="zh-CN" altLang="en-US" sz="2400">
                <a:solidFill>
                  <a:srgbClr val="4C4C4C"/>
                </a:solidFill>
                <a:latin typeface="Arial" panose="020B0604020202020204" pitchFamily="34" charset="0"/>
                <a:cs typeface="Arial" panose="020B0604020202020204" pitchFamily="34" charset="0"/>
              </a:rPr>
              <a:t>。</a:t>
            </a:r>
            <a:endParaRPr lang="en-GB" altLang="zh-CN" sz="2400">
              <a:latin typeface="Arial" panose="020B0604020202020204" pitchFamily="34" charset="0"/>
              <a:cs typeface="Arial" panose="020B0604020202020204" pitchFamily="34" charset="0"/>
            </a:endParaRPr>
          </a:p>
          <a:p>
            <a:pPr lvl="1">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400">
                <a:latin typeface="Arial" panose="020B0604020202020204" pitchFamily="34" charset="0"/>
                <a:cs typeface="Arial" panose="020B0604020202020204" pitchFamily="34" charset="0"/>
              </a:rPr>
              <a:t>输出</a:t>
            </a:r>
            <a:r>
              <a:rPr lang="en-GB" altLang="zh-CN" sz="2400">
                <a:latin typeface="Arial" panose="020B0604020202020204" pitchFamily="34" charset="0"/>
                <a:cs typeface="Arial" panose="020B0604020202020204" pitchFamily="34" charset="0"/>
              </a:rPr>
              <a:t> (URL, (new_rank, url_list))</a:t>
            </a:r>
            <a:r>
              <a:rPr lang="zh-CN" altLang="en-US" sz="2400">
                <a:latin typeface="Arial" panose="020B0604020202020204" pitchFamily="34" charset="0"/>
                <a:cs typeface="Arial" panose="020B0604020202020204" pitchFamily="34" charset="0"/>
              </a:rPr>
              <a:t>。</a:t>
            </a:r>
            <a:endParaRPr lang="en-GB" altLang="zh-CN" sz="2400">
              <a:latin typeface="Arial" panose="020B0604020202020204" pitchFamily="34" charset="0"/>
              <a:cs typeface="Arial" panose="020B0604020202020204" pitchFamily="34" charset="0"/>
            </a:endParaRP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712188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形标注 10"/>
          <p:cNvSpPr/>
          <p:nvPr/>
        </p:nvSpPr>
        <p:spPr>
          <a:xfrm>
            <a:off x="2524125" y="4143375"/>
            <a:ext cx="5429250" cy="857250"/>
          </a:xfrm>
          <a:prstGeom prst="wedgeEllipseCallout">
            <a:avLst>
              <a:gd name="adj1" fmla="val 53753"/>
              <a:gd name="adj2" fmla="val 4073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亚马逊？可靠不？租金贵不？</a:t>
            </a:r>
          </a:p>
        </p:txBody>
      </p:sp>
      <p:sp>
        <p:nvSpPr>
          <p:cNvPr id="21507" name="标题 1"/>
          <p:cNvSpPr>
            <a:spLocks noGrp="1"/>
          </p:cNvSpPr>
          <p:nvPr>
            <p:ph type="title"/>
          </p:nvPr>
        </p:nvSpPr>
        <p:spPr/>
        <p:txBody>
          <a:bodyPr/>
          <a:lstStyle/>
          <a:p>
            <a:r>
              <a:rPr lang="zh-CN" altLang="en-US" smtClean="0"/>
              <a:t>柳暗花明</a:t>
            </a:r>
          </a:p>
        </p:txBody>
      </p:sp>
      <p:pic>
        <p:nvPicPr>
          <p:cNvPr id="4" name="内容占位符 3" descr="Michael-Crandel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1785938"/>
            <a:ext cx="1143000"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stevie-headshot.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39125" y="4214814"/>
            <a:ext cx="1265238"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形标注 5"/>
          <p:cNvSpPr/>
          <p:nvPr/>
        </p:nvSpPr>
        <p:spPr>
          <a:xfrm>
            <a:off x="3667125" y="1857375"/>
            <a:ext cx="5429250" cy="857250"/>
          </a:xfrm>
          <a:prstGeom prst="wedgeEllipseCallout">
            <a:avLst>
              <a:gd name="adj1" fmla="val -56923"/>
              <a:gd name="adj2" fmla="val 3637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你搞定视频处理工具！</a:t>
            </a:r>
            <a:endParaRPr lang="en-US" altLang="zh-CN" sz="2800" dirty="0"/>
          </a:p>
          <a:p>
            <a:pPr algn="ctr">
              <a:defRPr/>
            </a:pPr>
            <a:r>
              <a:rPr lang="zh-CN" altLang="en-US" sz="2800" dirty="0"/>
              <a:t>扔掉你的服务器！</a:t>
            </a:r>
          </a:p>
        </p:txBody>
      </p:sp>
      <p:sp>
        <p:nvSpPr>
          <p:cNvPr id="7" name="椭圆形标注 6"/>
          <p:cNvSpPr/>
          <p:nvPr/>
        </p:nvSpPr>
        <p:spPr>
          <a:xfrm>
            <a:off x="2667000" y="4071938"/>
            <a:ext cx="5429250" cy="857250"/>
          </a:xfrm>
          <a:prstGeom prst="wedgeEllipseCallout">
            <a:avLst>
              <a:gd name="adj1" fmla="val 53753"/>
              <a:gd name="adj2" fmla="val 4073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那我的网站和客户呢？</a:t>
            </a:r>
          </a:p>
        </p:txBody>
      </p:sp>
      <p:sp>
        <p:nvSpPr>
          <p:cNvPr id="8" name="椭圆形标注 7"/>
          <p:cNvSpPr/>
          <p:nvPr/>
        </p:nvSpPr>
        <p:spPr>
          <a:xfrm>
            <a:off x="3738563" y="1857375"/>
            <a:ext cx="5429250" cy="857250"/>
          </a:xfrm>
          <a:prstGeom prst="wedgeEllipseCallout">
            <a:avLst>
              <a:gd name="adj1" fmla="val -56923"/>
              <a:gd name="adj2" fmla="val 3637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我帮你移植到亚马逊上去！</a:t>
            </a:r>
          </a:p>
        </p:txBody>
      </p:sp>
      <p:sp>
        <p:nvSpPr>
          <p:cNvPr id="10" name="椭圆形标注 9"/>
          <p:cNvSpPr/>
          <p:nvPr/>
        </p:nvSpPr>
        <p:spPr>
          <a:xfrm>
            <a:off x="2595563" y="4071938"/>
            <a:ext cx="5429250" cy="857250"/>
          </a:xfrm>
          <a:prstGeom prst="wedgeEllipseCallout">
            <a:avLst>
              <a:gd name="adj1" fmla="val 53753"/>
              <a:gd name="adj2" fmla="val 4073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真的？太爽了！赶紧帮我搬上去！</a:t>
            </a:r>
          </a:p>
        </p:txBody>
      </p:sp>
      <p:sp>
        <p:nvSpPr>
          <p:cNvPr id="12" name="椭圆形标注 11"/>
          <p:cNvSpPr/>
          <p:nvPr/>
        </p:nvSpPr>
        <p:spPr>
          <a:xfrm>
            <a:off x="3738563" y="1857375"/>
            <a:ext cx="5429250" cy="857250"/>
          </a:xfrm>
          <a:prstGeom prst="wedgeEllipseCallout">
            <a:avLst>
              <a:gd name="adj1" fmla="val -56923"/>
              <a:gd name="adj2" fmla="val 3637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他又不是只为你服务。租金嘛，一小时</a:t>
            </a:r>
            <a:r>
              <a:rPr lang="en-US" altLang="zh-CN" sz="2800" dirty="0"/>
              <a:t>10</a:t>
            </a:r>
            <a:r>
              <a:rPr lang="zh-CN" altLang="en-US" sz="2800" dirty="0"/>
              <a:t>美分！</a:t>
            </a:r>
          </a:p>
        </p:txBody>
      </p:sp>
      <p:pic>
        <p:nvPicPr>
          <p:cNvPr id="14" name="图片 13" descr="imagesCAS1A2E3.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39126" y="4214814"/>
            <a:ext cx="12858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par>
                          <p:cTn id="24" fill="hold" nodeType="afterGroup">
                            <p:stCondLst>
                              <p:cond delay="0"/>
                            </p:stCondLst>
                            <p:childTnLst>
                              <p:par>
                                <p:cTn id="25" presetID="1" presetClass="exit" presetSubtype="0" fill="hold" grpId="1" nodeType="after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par>
                          <p:cTn id="31" fill="hold" nodeType="afterGroup">
                            <p:stCondLst>
                              <p:cond delay="0"/>
                            </p:stCondLst>
                            <p:childTnLst>
                              <p:par>
                                <p:cTn id="32" presetID="1" presetClass="exit" presetSubtype="0" fill="hold" grpId="1" nodeType="afterEffect">
                                  <p:stCondLst>
                                    <p:cond delay="0"/>
                                  </p:stCondLst>
                                  <p:childTnLst>
                                    <p:set>
                                      <p:cBhvr>
                                        <p:cTn id="33" dur="1" fill="hold">
                                          <p:stCondLst>
                                            <p:cond delay="0"/>
                                          </p:stCondLst>
                                        </p:cTn>
                                        <p:tgtEl>
                                          <p:spTgt spid="8"/>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par>
                          <p:cTn id="38" fill="hold" nodeType="afterGroup">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11"/>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6" grpId="0" animBg="1"/>
      <p:bldP spid="6" grpId="1" animBg="1"/>
      <p:bldP spid="7" grpId="0" animBg="1"/>
      <p:bldP spid="7" grpId="1" animBg="1"/>
      <p:bldP spid="8" grpId="0" animBg="1"/>
      <p:bldP spid="8" grpId="1" animBg="1"/>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内容占位符 3" descr="0930254255.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595563" y="1939925"/>
            <a:ext cx="7143750" cy="4775200"/>
          </a:xfrm>
        </p:spPr>
      </p:pic>
      <p:sp>
        <p:nvSpPr>
          <p:cNvPr id="5" name="云形标注 4"/>
          <p:cNvSpPr/>
          <p:nvPr/>
        </p:nvSpPr>
        <p:spPr>
          <a:xfrm>
            <a:off x="3452813" y="3654425"/>
            <a:ext cx="1643062" cy="187483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云形标注 5"/>
          <p:cNvSpPr/>
          <p:nvPr/>
        </p:nvSpPr>
        <p:spPr>
          <a:xfrm>
            <a:off x="5524500" y="4225925"/>
            <a:ext cx="1214438" cy="1422400"/>
          </a:xfrm>
          <a:prstGeom prst="cloudCallout">
            <a:avLst>
              <a:gd name="adj1" fmla="val -21900"/>
              <a:gd name="adj2" fmla="val 6896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云形标注 6"/>
          <p:cNvSpPr/>
          <p:nvPr/>
        </p:nvSpPr>
        <p:spPr>
          <a:xfrm>
            <a:off x="7739064" y="3868739"/>
            <a:ext cx="1285875" cy="1811337"/>
          </a:xfrm>
          <a:prstGeom prst="cloudCallout">
            <a:avLst>
              <a:gd name="adj1" fmla="val -25100"/>
              <a:gd name="adj2" fmla="val 6390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云形标注 7"/>
          <p:cNvSpPr/>
          <p:nvPr/>
        </p:nvSpPr>
        <p:spPr>
          <a:xfrm>
            <a:off x="7310439" y="5511800"/>
            <a:ext cx="357187" cy="387350"/>
          </a:xfrm>
          <a:prstGeom prst="cloudCallout">
            <a:avLst>
              <a:gd name="adj1" fmla="val -21900"/>
              <a:gd name="adj2" fmla="val 6896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2535" name="图片 8" descr="926204957.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67126" y="2225675"/>
            <a:ext cx="51212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6" name="组合 17"/>
          <p:cNvGrpSpPr>
            <a:grpSpLocks/>
          </p:cNvGrpSpPr>
          <p:nvPr/>
        </p:nvGrpSpPr>
        <p:grpSpPr bwMode="auto">
          <a:xfrm>
            <a:off x="3362326" y="2616201"/>
            <a:ext cx="5654675" cy="2652713"/>
            <a:chOff x="2052735" y="2034073"/>
            <a:chExt cx="5654351" cy="2929813"/>
          </a:xfrm>
        </p:grpSpPr>
        <p:sp>
          <p:nvSpPr>
            <p:cNvPr id="10" name="任意多边形 9"/>
            <p:cNvSpPr/>
            <p:nvPr/>
          </p:nvSpPr>
          <p:spPr>
            <a:xfrm>
              <a:off x="2052735" y="2258499"/>
              <a:ext cx="671475" cy="1641116"/>
            </a:xfrm>
            <a:custGeom>
              <a:avLst/>
              <a:gdLst>
                <a:gd name="connsiteX0" fmla="*/ 671804 w 671804"/>
                <a:gd name="connsiteY0" fmla="*/ 0 h 1642188"/>
                <a:gd name="connsiteX1" fmla="*/ 93306 w 671804"/>
                <a:gd name="connsiteY1" fmla="*/ 933061 h 1642188"/>
                <a:gd name="connsiteX2" fmla="*/ 111967 w 671804"/>
                <a:gd name="connsiteY2" fmla="*/ 1642188 h 1642188"/>
              </a:gdLst>
              <a:ahLst/>
              <a:cxnLst>
                <a:cxn ang="0">
                  <a:pos x="connsiteX0" y="connsiteY0"/>
                </a:cxn>
                <a:cxn ang="0">
                  <a:pos x="connsiteX1" y="connsiteY1"/>
                </a:cxn>
                <a:cxn ang="0">
                  <a:pos x="connsiteX2" y="connsiteY2"/>
                </a:cxn>
              </a:cxnLst>
              <a:rect l="l" t="t" r="r" b="b"/>
              <a:pathLst>
                <a:path w="671804" h="1642188">
                  <a:moveTo>
                    <a:pt x="671804" y="0"/>
                  </a:moveTo>
                  <a:cubicBezTo>
                    <a:pt x="429208" y="329681"/>
                    <a:pt x="186612" y="659363"/>
                    <a:pt x="93306" y="933061"/>
                  </a:cubicBezTo>
                  <a:cubicBezTo>
                    <a:pt x="0" y="1206759"/>
                    <a:pt x="55983" y="1424473"/>
                    <a:pt x="111967" y="1642188"/>
                  </a:cubicBezTo>
                </a:path>
              </a:pathLst>
            </a:cu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1" name="任意多边形 10"/>
            <p:cNvSpPr/>
            <p:nvPr/>
          </p:nvSpPr>
          <p:spPr>
            <a:xfrm>
              <a:off x="3657606" y="2276032"/>
              <a:ext cx="226999" cy="1997042"/>
            </a:xfrm>
            <a:custGeom>
              <a:avLst/>
              <a:gdLst>
                <a:gd name="connsiteX0" fmla="*/ 0 w 227045"/>
                <a:gd name="connsiteY0" fmla="*/ 0 h 1996751"/>
                <a:gd name="connsiteX1" fmla="*/ 205273 w 227045"/>
                <a:gd name="connsiteY1" fmla="*/ 1026368 h 1996751"/>
                <a:gd name="connsiteX2" fmla="*/ 130629 w 227045"/>
                <a:gd name="connsiteY2" fmla="*/ 1996751 h 1996751"/>
              </a:gdLst>
              <a:ahLst/>
              <a:cxnLst>
                <a:cxn ang="0">
                  <a:pos x="connsiteX0" y="connsiteY0"/>
                </a:cxn>
                <a:cxn ang="0">
                  <a:pos x="connsiteX1" y="connsiteY1"/>
                </a:cxn>
                <a:cxn ang="0">
                  <a:pos x="connsiteX2" y="connsiteY2"/>
                </a:cxn>
              </a:cxnLst>
              <a:rect l="l" t="t" r="r" b="b"/>
              <a:pathLst>
                <a:path w="227045" h="1996751">
                  <a:moveTo>
                    <a:pt x="0" y="0"/>
                  </a:moveTo>
                  <a:cubicBezTo>
                    <a:pt x="91751" y="346788"/>
                    <a:pt x="183502" y="693576"/>
                    <a:pt x="205273" y="1026368"/>
                  </a:cubicBezTo>
                  <a:cubicBezTo>
                    <a:pt x="227045" y="1359160"/>
                    <a:pt x="178837" y="1677955"/>
                    <a:pt x="130629" y="1996751"/>
                  </a:cubicBezTo>
                </a:path>
              </a:pathLst>
            </a:cu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任意多边形 11"/>
            <p:cNvSpPr/>
            <p:nvPr/>
          </p:nvSpPr>
          <p:spPr>
            <a:xfrm>
              <a:off x="4235423" y="2034073"/>
              <a:ext cx="485747" cy="2331927"/>
            </a:xfrm>
            <a:custGeom>
              <a:avLst/>
              <a:gdLst>
                <a:gd name="connsiteX0" fmla="*/ 485192 w 485192"/>
                <a:gd name="connsiteY0" fmla="*/ 0 h 2332654"/>
                <a:gd name="connsiteX1" fmla="*/ 93306 w 485192"/>
                <a:gd name="connsiteY1" fmla="*/ 1007707 h 2332654"/>
                <a:gd name="connsiteX2" fmla="*/ 0 w 485192"/>
                <a:gd name="connsiteY2" fmla="*/ 2332654 h 2332654"/>
              </a:gdLst>
              <a:ahLst/>
              <a:cxnLst>
                <a:cxn ang="0">
                  <a:pos x="connsiteX0" y="connsiteY0"/>
                </a:cxn>
                <a:cxn ang="0">
                  <a:pos x="connsiteX1" y="connsiteY1"/>
                </a:cxn>
                <a:cxn ang="0">
                  <a:pos x="connsiteX2" y="connsiteY2"/>
                </a:cxn>
              </a:cxnLst>
              <a:rect l="l" t="t" r="r" b="b"/>
              <a:pathLst>
                <a:path w="485192" h="2332654">
                  <a:moveTo>
                    <a:pt x="485192" y="0"/>
                  </a:moveTo>
                  <a:cubicBezTo>
                    <a:pt x="329681" y="309465"/>
                    <a:pt x="174171" y="618931"/>
                    <a:pt x="93306" y="1007707"/>
                  </a:cubicBezTo>
                  <a:cubicBezTo>
                    <a:pt x="12441" y="1396483"/>
                    <a:pt x="6220" y="1864568"/>
                    <a:pt x="0" y="2332654"/>
                  </a:cubicBezTo>
                </a:path>
              </a:pathLst>
            </a:cu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 name="任意多边形 13"/>
            <p:cNvSpPr/>
            <p:nvPr/>
          </p:nvSpPr>
          <p:spPr>
            <a:xfrm>
              <a:off x="5318036" y="2109467"/>
              <a:ext cx="355580" cy="2444140"/>
            </a:xfrm>
            <a:custGeom>
              <a:avLst/>
              <a:gdLst>
                <a:gd name="connsiteX0" fmla="*/ 0 w 354563"/>
                <a:gd name="connsiteY0" fmla="*/ 0 h 2444621"/>
                <a:gd name="connsiteX1" fmla="*/ 335902 w 354563"/>
                <a:gd name="connsiteY1" fmla="*/ 1343609 h 2444621"/>
                <a:gd name="connsiteX2" fmla="*/ 111967 w 354563"/>
                <a:gd name="connsiteY2" fmla="*/ 2444621 h 2444621"/>
              </a:gdLst>
              <a:ahLst/>
              <a:cxnLst>
                <a:cxn ang="0">
                  <a:pos x="connsiteX0" y="connsiteY0"/>
                </a:cxn>
                <a:cxn ang="0">
                  <a:pos x="connsiteX1" y="connsiteY1"/>
                </a:cxn>
                <a:cxn ang="0">
                  <a:pos x="connsiteX2" y="connsiteY2"/>
                </a:cxn>
              </a:cxnLst>
              <a:rect l="l" t="t" r="r" b="b"/>
              <a:pathLst>
                <a:path w="354563" h="2444621">
                  <a:moveTo>
                    <a:pt x="0" y="0"/>
                  </a:moveTo>
                  <a:cubicBezTo>
                    <a:pt x="158620" y="468086"/>
                    <a:pt x="317241" y="936172"/>
                    <a:pt x="335902" y="1343609"/>
                  </a:cubicBezTo>
                  <a:cubicBezTo>
                    <a:pt x="354563" y="1751046"/>
                    <a:pt x="233265" y="2097833"/>
                    <a:pt x="111967" y="2444621"/>
                  </a:cubicBezTo>
                </a:path>
              </a:pathLst>
            </a:cu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任意多边形 14"/>
            <p:cNvSpPr/>
            <p:nvPr/>
          </p:nvSpPr>
          <p:spPr>
            <a:xfrm>
              <a:off x="5897440" y="2127000"/>
              <a:ext cx="671475" cy="2277574"/>
            </a:xfrm>
            <a:custGeom>
              <a:avLst/>
              <a:gdLst>
                <a:gd name="connsiteX0" fmla="*/ 0 w 671804"/>
                <a:gd name="connsiteY0" fmla="*/ 0 h 2276669"/>
                <a:gd name="connsiteX1" fmla="*/ 261257 w 671804"/>
                <a:gd name="connsiteY1" fmla="*/ 1530220 h 2276669"/>
                <a:gd name="connsiteX2" fmla="*/ 578498 w 671804"/>
                <a:gd name="connsiteY2" fmla="*/ 2276669 h 2276669"/>
                <a:gd name="connsiteX3" fmla="*/ 578498 w 671804"/>
                <a:gd name="connsiteY3" fmla="*/ 2276669 h 2276669"/>
                <a:gd name="connsiteX4" fmla="*/ 671804 w 671804"/>
                <a:gd name="connsiteY4" fmla="*/ 2276669 h 2276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804" h="2276669">
                  <a:moveTo>
                    <a:pt x="0" y="0"/>
                  </a:moveTo>
                  <a:cubicBezTo>
                    <a:pt x="82420" y="575387"/>
                    <a:pt x="164841" y="1150775"/>
                    <a:pt x="261257" y="1530220"/>
                  </a:cubicBezTo>
                  <a:cubicBezTo>
                    <a:pt x="357673" y="1909665"/>
                    <a:pt x="578498" y="2276669"/>
                    <a:pt x="578498" y="2276669"/>
                  </a:cubicBezTo>
                  <a:lnTo>
                    <a:pt x="578498" y="2276669"/>
                  </a:lnTo>
                  <a:lnTo>
                    <a:pt x="671804" y="2276669"/>
                  </a:lnTo>
                </a:path>
              </a:pathLst>
            </a:cu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6" name="任意多边形 15"/>
            <p:cNvSpPr/>
            <p:nvPr/>
          </p:nvSpPr>
          <p:spPr>
            <a:xfrm>
              <a:off x="6400649" y="2090180"/>
              <a:ext cx="1306437" cy="2109255"/>
            </a:xfrm>
            <a:custGeom>
              <a:avLst/>
              <a:gdLst>
                <a:gd name="connsiteX0" fmla="*/ 0 w 1306286"/>
                <a:gd name="connsiteY0" fmla="*/ 0 h 2108719"/>
                <a:gd name="connsiteX1" fmla="*/ 1082351 w 1306286"/>
                <a:gd name="connsiteY1" fmla="*/ 914400 h 2108719"/>
                <a:gd name="connsiteX2" fmla="*/ 1306286 w 1306286"/>
                <a:gd name="connsiteY2" fmla="*/ 2108719 h 2108719"/>
              </a:gdLst>
              <a:ahLst/>
              <a:cxnLst>
                <a:cxn ang="0">
                  <a:pos x="connsiteX0" y="connsiteY0"/>
                </a:cxn>
                <a:cxn ang="0">
                  <a:pos x="connsiteX1" y="connsiteY1"/>
                </a:cxn>
                <a:cxn ang="0">
                  <a:pos x="connsiteX2" y="connsiteY2"/>
                </a:cxn>
              </a:cxnLst>
              <a:rect l="l" t="t" r="r" b="b"/>
              <a:pathLst>
                <a:path w="1306286" h="2108719">
                  <a:moveTo>
                    <a:pt x="0" y="0"/>
                  </a:moveTo>
                  <a:cubicBezTo>
                    <a:pt x="432318" y="281473"/>
                    <a:pt x="864637" y="562947"/>
                    <a:pt x="1082351" y="914400"/>
                  </a:cubicBezTo>
                  <a:cubicBezTo>
                    <a:pt x="1300065" y="1265853"/>
                    <a:pt x="1303175" y="1687286"/>
                    <a:pt x="1306286" y="2108719"/>
                  </a:cubicBezTo>
                </a:path>
              </a:pathLst>
            </a:cu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7" name="任意多边形 16"/>
            <p:cNvSpPr/>
            <p:nvPr/>
          </p:nvSpPr>
          <p:spPr>
            <a:xfrm>
              <a:off x="5748223" y="2556565"/>
              <a:ext cx="428600" cy="2407321"/>
            </a:xfrm>
            <a:custGeom>
              <a:avLst/>
              <a:gdLst>
                <a:gd name="connsiteX0" fmla="*/ 0 w 429208"/>
                <a:gd name="connsiteY0" fmla="*/ 0 h 2407298"/>
                <a:gd name="connsiteX1" fmla="*/ 279919 w 429208"/>
                <a:gd name="connsiteY1" fmla="*/ 1642188 h 2407298"/>
                <a:gd name="connsiteX2" fmla="*/ 429208 w 429208"/>
                <a:gd name="connsiteY2" fmla="*/ 2407298 h 2407298"/>
              </a:gdLst>
              <a:ahLst/>
              <a:cxnLst>
                <a:cxn ang="0">
                  <a:pos x="connsiteX0" y="connsiteY0"/>
                </a:cxn>
                <a:cxn ang="0">
                  <a:pos x="connsiteX1" y="connsiteY1"/>
                </a:cxn>
                <a:cxn ang="0">
                  <a:pos x="connsiteX2" y="connsiteY2"/>
                </a:cxn>
              </a:cxnLst>
              <a:rect l="l" t="t" r="r" b="b"/>
              <a:pathLst>
                <a:path w="429208" h="2407298">
                  <a:moveTo>
                    <a:pt x="0" y="0"/>
                  </a:moveTo>
                  <a:cubicBezTo>
                    <a:pt x="104192" y="620486"/>
                    <a:pt x="208384" y="1240972"/>
                    <a:pt x="279919" y="1642188"/>
                  </a:cubicBezTo>
                  <a:cubicBezTo>
                    <a:pt x="351454" y="2043404"/>
                    <a:pt x="390331" y="2225351"/>
                    <a:pt x="429208" y="2407298"/>
                  </a:cubicBezTo>
                </a:path>
              </a:pathLst>
            </a:cu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22537" name="TextBox 18"/>
          <p:cNvSpPr txBox="1">
            <a:spLocks noChangeArrowheads="1"/>
          </p:cNvSpPr>
          <p:nvPr/>
        </p:nvSpPr>
        <p:spPr bwMode="auto">
          <a:xfrm>
            <a:off x="1624013" y="80963"/>
            <a:ext cx="805656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庞大的基础设施：</a:t>
            </a:r>
            <a:endParaRPr lang="en-US" altLang="zh-CN" sz="2800" b="1"/>
          </a:p>
          <a:p>
            <a:pPr eaLnBrk="1" hangingPunct="1"/>
            <a:r>
              <a:rPr lang="en-US" altLang="zh-CN" sz="2800" b="1"/>
              <a:t>   </a:t>
            </a:r>
            <a:r>
              <a:rPr lang="zh-CN" altLang="en-US" sz="2800" b="1"/>
              <a:t>海量数据存储、高性能计算能力、简易网络联接</a:t>
            </a:r>
            <a:endParaRPr lang="en-US" altLang="zh-CN" sz="2800" b="1"/>
          </a:p>
          <a:p>
            <a:pPr eaLnBrk="1" hangingPunct="1"/>
            <a:r>
              <a:rPr lang="zh-CN" altLang="en-US" sz="2800" b="1"/>
              <a:t>可定制的服务能力：</a:t>
            </a:r>
            <a:endParaRPr lang="en-US" altLang="zh-CN" sz="2800" b="1"/>
          </a:p>
          <a:p>
            <a:pPr eaLnBrk="1" hangingPunct="1"/>
            <a:r>
              <a:rPr lang="en-US" altLang="zh-CN" sz="2800" b="1"/>
              <a:t>    </a:t>
            </a:r>
            <a:r>
              <a:rPr lang="zh-CN" altLang="en-US" sz="2800" b="1"/>
              <a:t>满足云用户的数据和服务需求</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smtClean="0"/>
              <a:t>到底什么是云？</a:t>
            </a:r>
          </a:p>
        </p:txBody>
      </p:sp>
      <p:sp>
        <p:nvSpPr>
          <p:cNvPr id="23555" name="内容占位符 2"/>
          <p:cNvSpPr>
            <a:spLocks noGrp="1"/>
          </p:cNvSpPr>
          <p:nvPr>
            <p:ph idx="1"/>
          </p:nvPr>
        </p:nvSpPr>
        <p:spPr/>
        <p:txBody>
          <a:bodyPr/>
          <a:lstStyle/>
          <a:p>
            <a:pPr eaLnBrk="1" hangingPunct="1"/>
            <a:r>
              <a:rPr lang="zh-CN" altLang="en-US" smtClean="0">
                <a:latin typeface="黑体" panose="02010609060101010101" pitchFamily="49" charset="-122"/>
              </a:rPr>
              <a:t>云计算是一种商业计算模型。它将计算任务分布在大量计算机构成的资源池上，使各种应用系统能够根据需要获取计算力、存储空间和各种软件服务</a:t>
            </a:r>
            <a:endParaRPr lang="en-US" altLang="zh-CN" smtClean="0">
              <a:latin typeface="黑体" panose="02010609060101010101" pitchFamily="49" charset="-122"/>
            </a:endParaRPr>
          </a:p>
          <a:p>
            <a:pPr eaLnBrk="1" hangingPunct="1"/>
            <a:endParaRPr lang="en-US" altLang="zh-CN" smtClean="0">
              <a:latin typeface="黑体" panose="02010609060101010101" pitchFamily="49" charset="-122"/>
            </a:endParaRPr>
          </a:p>
          <a:p>
            <a:pPr eaLnBrk="1" hangingPunct="1"/>
            <a:r>
              <a:rPr lang="zh-CN" altLang="en-US" smtClean="0">
                <a:latin typeface="黑体" panose="02010609060101010101" pitchFamily="49" charset="-122"/>
              </a:rPr>
              <a:t>能够提供云计算服务的信息基础设施就是“云”</a:t>
            </a:r>
            <a:endParaRPr lang="zh-CN" alt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12099</TotalTime>
  <Words>2968</Words>
  <Application>Microsoft Office PowerPoint</Application>
  <PresentationFormat>宽屏</PresentationFormat>
  <Paragraphs>579</Paragraphs>
  <Slides>67</Slides>
  <Notes>25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83" baseType="lpstr">
      <vt:lpstr>黑体</vt:lpstr>
      <vt:lpstr>华文彩云</vt:lpstr>
      <vt:lpstr>宋体</vt:lpstr>
      <vt:lpstr>微软雅黑</vt:lpstr>
      <vt:lpstr>Arial</vt:lpstr>
      <vt:lpstr>Calibri</vt:lpstr>
      <vt:lpstr>Franklin Gothic Book</vt:lpstr>
      <vt:lpstr>Franklin Gothic Medium</vt:lpstr>
      <vt:lpstr>Microsoft Sans Serif</vt:lpstr>
      <vt:lpstr>Tahoma</vt:lpstr>
      <vt:lpstr>Times New Roman</vt:lpstr>
      <vt:lpstr>Verdana</vt:lpstr>
      <vt:lpstr>Wingdings</vt:lpstr>
      <vt:lpstr>Wingdings 2</vt:lpstr>
      <vt:lpstr>暗香扑面</vt:lpstr>
      <vt:lpstr>公式</vt:lpstr>
      <vt:lpstr>              云中漫步                               -----云计算故事</vt:lpstr>
      <vt:lpstr>Animoto的创业</vt:lpstr>
      <vt:lpstr>天有不测风云</vt:lpstr>
      <vt:lpstr>灭顶之灾！</vt:lpstr>
      <vt:lpstr>God真的来了</vt:lpstr>
      <vt:lpstr>云计算？</vt:lpstr>
      <vt:lpstr>柳暗花明</vt:lpstr>
      <vt:lpstr>PowerPoint 演示文稿</vt:lpstr>
      <vt:lpstr>到底什么是云？</vt:lpstr>
      <vt:lpstr>云的基本技术特征</vt:lpstr>
      <vt:lpstr>虚拟化技术:云计算的核心技术之一</vt:lpstr>
      <vt:lpstr>虚拟化技术</vt:lpstr>
      <vt:lpstr>PowerPoint 演示文稿</vt:lpstr>
      <vt:lpstr>虚拟化技术</vt:lpstr>
      <vt:lpstr>软件的基本形态</vt:lpstr>
      <vt:lpstr>软件服务化的理念</vt:lpstr>
      <vt:lpstr>PowerPoint 演示文稿</vt:lpstr>
      <vt:lpstr>这就是云！</vt:lpstr>
      <vt:lpstr>云的前世今生</vt:lpstr>
      <vt:lpstr>算盘</vt:lpstr>
      <vt:lpstr>巴贝奇差分机</vt:lpstr>
      <vt:lpstr>Alan Turing</vt:lpstr>
      <vt:lpstr>John von Neumann，EDVAC</vt:lpstr>
      <vt:lpstr>IBM，深蓝</vt:lpstr>
      <vt:lpstr>IBM PC</vt:lpstr>
      <vt:lpstr>Internet</vt:lpstr>
      <vt:lpstr>拐点何在？</vt:lpstr>
      <vt:lpstr>巨大的挑战！</vt:lpstr>
      <vt:lpstr>传奇：Google</vt:lpstr>
      <vt:lpstr>传奇：Google</vt:lpstr>
      <vt:lpstr>传奇：Google</vt:lpstr>
      <vt:lpstr>搜索引擎</vt:lpstr>
      <vt:lpstr>搜索引擎</vt:lpstr>
      <vt:lpstr>PageRanking</vt:lpstr>
      <vt:lpstr>Web页面的链结构</vt:lpstr>
      <vt:lpstr>PageRanking</vt:lpstr>
      <vt:lpstr>For example:</vt:lpstr>
      <vt:lpstr>离散计算模型</vt:lpstr>
      <vt:lpstr>For example:</vt:lpstr>
      <vt:lpstr>PowerPoint 演示文稿</vt:lpstr>
      <vt:lpstr>如何去实现这个计算模型？</vt:lpstr>
      <vt:lpstr>计算模式实现</vt:lpstr>
      <vt:lpstr>如何有效应对海量数据处理？</vt:lpstr>
      <vt:lpstr>PowerPoint 演示文稿</vt:lpstr>
      <vt:lpstr>大数据任务划分和并行计算模型</vt:lpstr>
      <vt:lpstr>基于MapReduce的并行计算模型</vt:lpstr>
      <vt:lpstr>Google MapReduce的基本工作原理</vt:lpstr>
      <vt:lpstr>Google MapReduce的深远意义</vt:lpstr>
      <vt:lpstr>Google数据中心建在哪儿？</vt:lpstr>
      <vt:lpstr>俄勒冈州的谷歌数据中心</vt:lpstr>
      <vt:lpstr>这个地方的显著特点</vt:lpstr>
      <vt:lpstr>谷歌的计算将消耗大量的电、产生大量的热！</vt:lpstr>
      <vt:lpstr>电、热量</vt:lpstr>
      <vt:lpstr>一次google搜索=？</vt:lpstr>
      <vt:lpstr>电、热量</vt:lpstr>
      <vt:lpstr>PowerPoint 演示文稿</vt:lpstr>
      <vt:lpstr>“维基解密”的洞穴数据中心</vt:lpstr>
      <vt:lpstr>谷歌的比利时数据中心</vt:lpstr>
      <vt:lpstr>无空调？谈何容易！</vt:lpstr>
      <vt:lpstr>总结三个词</vt:lpstr>
      <vt:lpstr>用MapReduce实现PageRank</vt:lpstr>
      <vt:lpstr>用MapReduce实现PageRank</vt:lpstr>
      <vt:lpstr>Phase1：GraphBuilder</vt:lpstr>
      <vt:lpstr>PowerPoint 演示文稿</vt:lpstr>
      <vt:lpstr>Phase2：PageRankIter</vt:lpstr>
      <vt:lpstr>PowerPoint 演示文稿</vt:lpstr>
      <vt:lpstr>Phase2：PageRankIter</vt:lpstr>
    </vt:vector>
  </TitlesOfParts>
  <Company>南京大学计算机系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云中漫步</dc:title>
  <dc:creator>陶先平</dc:creator>
  <cp:lastModifiedBy>Lenovo</cp:lastModifiedBy>
  <cp:revision>58</cp:revision>
  <dcterms:created xsi:type="dcterms:W3CDTF">2009-12-10T06:43:11Z</dcterms:created>
  <dcterms:modified xsi:type="dcterms:W3CDTF">2016-10-25T00:20:07Z</dcterms:modified>
</cp:coreProperties>
</file>