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62" r:id="rId4"/>
    <p:sldId id="264" r:id="rId5"/>
    <p:sldId id="260" r:id="rId6"/>
    <p:sldId id="259" r:id="rId7"/>
    <p:sldId id="261" r:id="rId8"/>
    <p:sldId id="265" r:id="rId9"/>
    <p:sldId id="270" r:id="rId10"/>
    <p:sldId id="271" r:id="rId11"/>
    <p:sldId id="290" r:id="rId12"/>
    <p:sldId id="291" r:id="rId13"/>
    <p:sldId id="292" r:id="rId14"/>
    <p:sldId id="286" r:id="rId15"/>
    <p:sldId id="288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94" r:id="rId25"/>
    <p:sldId id="300" r:id="rId26"/>
    <p:sldId id="296" r:id="rId27"/>
    <p:sldId id="297" r:id="rId28"/>
    <p:sldId id="301" r:id="rId29"/>
    <p:sldId id="299" r:id="rId30"/>
    <p:sldId id="303" r:id="rId31"/>
    <p:sldId id="311" r:id="rId32"/>
    <p:sldId id="302" r:id="rId33"/>
    <p:sldId id="284" r:id="rId34"/>
    <p:sldId id="285" r:id="rId35"/>
    <p:sldId id="309" r:id="rId36"/>
    <p:sldId id="305" r:id="rId37"/>
    <p:sldId id="306" r:id="rId38"/>
    <p:sldId id="307" r:id="rId39"/>
    <p:sldId id="312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3" autoAdjust="0"/>
    <p:restoredTop sz="94660"/>
  </p:normalViewPr>
  <p:slideViewPr>
    <p:cSldViewPr>
      <p:cViewPr varScale="1">
        <p:scale>
          <a:sx n="92" d="100"/>
          <a:sy n="92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C138D-4D9E-4D35-8E2A-2E423477A66B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6075-C31E-4D63-A771-D1E6699FC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5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2A421-BA5D-46AE-A778-DDBDAAC96CF7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58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71C4984-29EC-487E-A86B-377DEF296FC7}" type="slidenum">
              <a:rPr lang="zh-CN" altLang="en-US" sz="1300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zh-CN" sz="13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4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B8A7E70-C7FC-4347-9713-8D6C85F41EE5}" type="slidenum">
              <a:rPr lang="zh-CN" altLang="en-US" sz="1200" smtClean="0"/>
              <a:pPr eaLnBrk="1" hangingPunct="1"/>
              <a:t>36</a:t>
            </a:fld>
            <a:endParaRPr lang="en-US" altLang="zh-CN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原来所有的格子都有墙，不断地推倒这些墙。</a:t>
            </a:r>
          </a:p>
        </p:txBody>
      </p:sp>
    </p:spTree>
    <p:extLst>
      <p:ext uri="{BB962C8B-B14F-4D97-AF65-F5344CB8AC3E}">
        <p14:creationId xmlns:p14="http://schemas.microsoft.com/office/powerpoint/2010/main" val="327301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9.png"/><Relationship Id="rId7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讲 抽象数据类型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数学模型到计算模型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5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靠墙壁的一排座位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公交车、飞机、电影院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589" y="3806428"/>
            <a:ext cx="10953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37" y="3724689"/>
            <a:ext cx="13239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00" y="3806428"/>
            <a:ext cx="1079560" cy="91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2433202" y="2912611"/>
            <a:ext cx="0" cy="2736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431993" y="4754686"/>
            <a:ext cx="470589" cy="914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109409" y="4738674"/>
            <a:ext cx="3516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762474" y="4724911"/>
            <a:ext cx="371997" cy="576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253445" y="4717307"/>
            <a:ext cx="371997" cy="576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762474" y="5293604"/>
            <a:ext cx="3516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62474" y="5293604"/>
            <a:ext cx="0" cy="583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253445" y="5293604"/>
            <a:ext cx="0" cy="583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738" y="3767311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6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靠墙壁的一排座位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公交车、飞机、电影院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589" y="3806428"/>
            <a:ext cx="10953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37" y="3724689"/>
            <a:ext cx="13239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76" y="3806428"/>
            <a:ext cx="1079560" cy="91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2433202" y="2912611"/>
            <a:ext cx="0" cy="2736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431993" y="4754686"/>
            <a:ext cx="470589" cy="914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109409" y="4738674"/>
            <a:ext cx="3516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762474" y="4724911"/>
            <a:ext cx="371997" cy="576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253445" y="4717307"/>
            <a:ext cx="371997" cy="576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762474" y="5293604"/>
            <a:ext cx="3516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62474" y="5293604"/>
            <a:ext cx="0" cy="583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253445" y="5293604"/>
            <a:ext cx="0" cy="583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20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2339752" y="3645024"/>
            <a:ext cx="3516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339751" y="4732093"/>
            <a:ext cx="3516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339751" y="3645024"/>
            <a:ext cx="1" cy="1093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572210" y="3723797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629715" y="3724752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716016" y="3723797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19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模型：一系列元素构成的顺序表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操作：只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允许在一端插入和删除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特点：后进先出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LIFO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2339752" y="3645024"/>
            <a:ext cx="3516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339751" y="4732093"/>
            <a:ext cx="3516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339751" y="3645024"/>
            <a:ext cx="1" cy="1093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572210" y="3723797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629715" y="3724752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716016" y="3723797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16243" y="1966311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16243" y="3723797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栈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(Stack)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-484" r="-1271" b="484"/>
          <a:stretch/>
        </p:blipFill>
        <p:spPr bwMode="auto">
          <a:xfrm>
            <a:off x="1143273" y="1700808"/>
            <a:ext cx="3788767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0032" y="1650280"/>
            <a:ext cx="3888432" cy="4154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数据：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struct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Datatype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data[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stacksize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	top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}stack;</a:t>
            </a: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操作：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Push	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元素进栈</a:t>
            </a:r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Pop		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元素退栈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Empty	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栈是否空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……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9509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一个数学模型以及定义在此数学模型上的</a:t>
            </a:r>
            <a:r>
              <a:rPr lang="zh-CN" altLang="en-US" dirty="0" smtClean="0"/>
              <a:t>一组操作</a:t>
            </a:r>
            <a:endParaRPr lang="en-US" altLang="zh-CN" dirty="0" smtClean="0"/>
          </a:p>
          <a:p>
            <a:r>
              <a:rPr lang="zh-CN" altLang="en-US" dirty="0"/>
              <a:t>抽象数据类型需要通过固有</a:t>
            </a:r>
            <a:r>
              <a:rPr lang="zh-CN" altLang="en-US" dirty="0" smtClean="0"/>
              <a:t>数据类型来实现</a:t>
            </a:r>
            <a:endParaRPr lang="zh-CN" altLang="en-US" dirty="0"/>
          </a:p>
        </p:txBody>
      </p:sp>
      <p:pic>
        <p:nvPicPr>
          <p:cNvPr id="3076" name="Picture 4" descr="http://img1.jiatx.com/homebbs/2010_11/03/changsha/1288777076831_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1047"/>
            <a:ext cx="26193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pic1a.nipic.com/2008-09-08/20089884537555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95661"/>
            <a:ext cx="2307325" cy="207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nbsc8.cn/uploads/WebSucai/c100805/12Q0225X2F-492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284984"/>
            <a:ext cx="1750719" cy="326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35" y="4363544"/>
            <a:ext cx="394146" cy="23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801" y="3788514"/>
            <a:ext cx="474471" cy="55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排队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174553" y="3708618"/>
            <a:ext cx="504055" cy="1052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6174552" y="4746911"/>
            <a:ext cx="1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174553" y="4761574"/>
            <a:ext cx="881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02949"/>
            <a:ext cx="1079560" cy="91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337" y="3661328"/>
            <a:ext cx="13239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28003"/>
            <a:ext cx="10953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超市</a:t>
            </a:r>
            <a:r>
              <a:rPr lang="zh-CN" altLang="en-US" dirty="0" smtClean="0"/>
              <a:t>结帐、办手续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633" y="3068960"/>
            <a:ext cx="1296144" cy="92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38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35" y="4363544"/>
            <a:ext cx="394146" cy="23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801" y="3788514"/>
            <a:ext cx="474471" cy="55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队列：先进先出</a:t>
            </a: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633" y="3068960"/>
            <a:ext cx="1296144" cy="92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 flipH="1">
            <a:off x="6174553" y="3708618"/>
            <a:ext cx="504055" cy="1052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6174552" y="4746911"/>
            <a:ext cx="1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174553" y="4761574"/>
            <a:ext cx="881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02949"/>
            <a:ext cx="1079560" cy="91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337" y="3661328"/>
            <a:ext cx="13239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28003"/>
            <a:ext cx="10953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61" y="3701534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超市</a:t>
            </a:r>
            <a:r>
              <a:rPr lang="zh-CN" altLang="en-US" dirty="0" smtClean="0"/>
              <a:t>结帐、办手续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4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35" y="4363544"/>
            <a:ext cx="394146" cy="23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801" y="3788514"/>
            <a:ext cx="474471" cy="55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队列：先进先出</a:t>
            </a: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633" y="3068960"/>
            <a:ext cx="1296144" cy="92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 flipH="1">
            <a:off x="6174553" y="3708618"/>
            <a:ext cx="504055" cy="1052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6174552" y="4746911"/>
            <a:ext cx="1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174553" y="4761574"/>
            <a:ext cx="881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02949"/>
            <a:ext cx="1079560" cy="91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337" y="3661328"/>
            <a:ext cx="13239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61" y="3701534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超市</a:t>
            </a:r>
            <a:r>
              <a:rPr lang="zh-CN" altLang="en-US" dirty="0" smtClean="0"/>
              <a:t>结帐、办手续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35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r>
              <a:rPr lang="zh-CN" altLang="en-US" dirty="0"/>
              <a:t>：先进先出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2339751" y="3645024"/>
            <a:ext cx="43081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339752" y="4732093"/>
            <a:ext cx="4308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580112" y="3724752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3812" y="3724752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19872" y="3724981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05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</a:t>
            </a:r>
            <a:r>
              <a:rPr lang="zh-CN" altLang="en-US" dirty="0"/>
              <a:t>世界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我们创造工具，工具改变我们的生活</a:t>
            </a:r>
          </a:p>
        </p:txBody>
      </p:sp>
    </p:spTree>
    <p:extLst>
      <p:ext uri="{BB962C8B-B14F-4D97-AF65-F5344CB8AC3E}">
        <p14:creationId xmlns:p14="http://schemas.microsoft.com/office/powerpoint/2010/main" val="6788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r>
              <a:rPr lang="zh-CN" altLang="en-US" dirty="0"/>
              <a:t>：先进先出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2339751" y="3645024"/>
            <a:ext cx="43081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339752" y="4732093"/>
            <a:ext cx="4308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580112" y="3724752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3812" y="3724752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19872" y="3724981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52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r>
              <a:rPr lang="zh-CN" altLang="en-US" dirty="0"/>
              <a:t>：先进先出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2339751" y="3645024"/>
            <a:ext cx="43081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339752" y="4732093"/>
            <a:ext cx="4308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493812" y="3724752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19872" y="3724981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62182" y="3724752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r>
              <a:rPr lang="zh-CN" altLang="en-US" dirty="0"/>
              <a:t>：先进先出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2339751" y="3645024"/>
            <a:ext cx="43081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339752" y="4732093"/>
            <a:ext cx="4308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493812" y="3724752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19872" y="3724981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62182" y="3724752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1650280"/>
            <a:ext cx="3888432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数据：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struct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Datatype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data[size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	front;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rear;</a:t>
            </a:r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}stack;</a:t>
            </a: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操作：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元素入队</a:t>
            </a:r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dequeue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元素出队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Empty	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队是否空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……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9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队列：先进先出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]={A[0],A[1],······A[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-1]}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最大允许的元素个数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表示队列为空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入队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++)%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队首元素出队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=A[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++)%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2000240"/>
            <a:ext cx="77426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4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思考：你想在找一些关于中国近代历史的资料</a:t>
            </a:r>
            <a:endParaRPr lang="zh-CN" altLang="en-US" sz="4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6050" y="2786058"/>
            <a:ext cx="34179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你会怎么做 </a:t>
            </a:r>
            <a:endParaRPr lang="zh-CN" altLang="en-US" sz="4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26" name="Picture 2" descr="C:\Users\LGY\AppData\Local\Microsoft\Windows\Temporary Internet Files\Content.IE5\7FY325DF\MC900437629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2786058"/>
            <a:ext cx="1143008" cy="1143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30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208 0.19861 C -0.49097 0.12939 -0.47968 0.06041 -0.44114 0.05463 C -0.4026 0.04884 -0.34444 0.17314 -0.271 0.16412 C -0.19756 0.15509 -0.05069 0.03217 6.11111E-6 2.96296E-6 " pathEditMode="relative" ptsTypes="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GY\Desktop\w_115307_2907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2468720" cy="140891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714744" y="857232"/>
            <a:ext cx="17283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4000" b="1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图书馆</a:t>
            </a:r>
            <a:endParaRPr lang="zh-CN" altLang="en-US" sz="4000" b="1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7" name="Picture 3" descr="C:\Users\LGY\Desktop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357430"/>
            <a:ext cx="1800244" cy="1285884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1071538" y="2643182"/>
            <a:ext cx="17283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4000" b="1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经济类</a:t>
            </a:r>
            <a:endParaRPr lang="zh-CN" altLang="en-US" sz="4000" b="1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8" name="Picture 4" descr="C:\Users\LGY\Desktop\duxia-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2357430"/>
            <a:ext cx="1785950" cy="1285884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3714744" y="2571744"/>
            <a:ext cx="17283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4000" b="1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历史类</a:t>
            </a:r>
            <a:endParaRPr lang="zh-CN" altLang="en-US" sz="4000" b="1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9" name="Picture 5" descr="C:\Users\LGY\Desktop\213291_184643001240_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74" y="2285992"/>
            <a:ext cx="1857388" cy="1325572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6286512" y="2577098"/>
            <a:ext cx="22429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4000" b="1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计算机类</a:t>
            </a:r>
            <a:endParaRPr lang="zh-CN" altLang="en-US" sz="4000" b="1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2" descr="C:\Users\LGY\Desktop\3101644_080818126257_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2977" y="4572008"/>
            <a:ext cx="1721236" cy="1143008"/>
          </a:xfrm>
          <a:prstGeom prst="rect">
            <a:avLst/>
          </a:prstGeom>
          <a:noFill/>
        </p:spPr>
      </p:pic>
      <p:pic>
        <p:nvPicPr>
          <p:cNvPr id="3" name="Picture 3" descr="C:\Users\LGY\Desktop\4477226_235712043486_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14744" y="4500570"/>
            <a:ext cx="1857388" cy="1200800"/>
          </a:xfrm>
          <a:prstGeom prst="rect">
            <a:avLst/>
          </a:prstGeom>
          <a:noFill/>
        </p:spPr>
      </p:pic>
      <p:pic>
        <p:nvPicPr>
          <p:cNvPr id="4" name="Picture 4" descr="C:\Users\LGY\Desktop\2007122495229457_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57950" y="4500570"/>
            <a:ext cx="1860072" cy="1240653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1142976" y="4857760"/>
            <a:ext cx="17283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4000" b="1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考古学</a:t>
            </a:r>
            <a:endParaRPr lang="zh-CN" altLang="en-US" sz="4000" b="1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86182" y="4809346"/>
            <a:ext cx="17283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4000" b="1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中国史</a:t>
            </a:r>
            <a:endParaRPr lang="zh-CN" altLang="en-US" sz="4000" b="1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57950" y="4786322"/>
            <a:ext cx="17283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4000" b="1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世界史</a:t>
            </a:r>
            <a:endParaRPr lang="zh-CN" altLang="en-US" sz="4000" b="1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右箭头 18"/>
          <p:cNvSpPr/>
          <p:nvPr/>
        </p:nvSpPr>
        <p:spPr>
          <a:xfrm rot="9800729">
            <a:off x="2068086" y="1986745"/>
            <a:ext cx="1428335" cy="184063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 rot="5400000">
            <a:off x="4395206" y="1962720"/>
            <a:ext cx="425027" cy="21431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 rot="639146">
            <a:off x="5719712" y="1916355"/>
            <a:ext cx="1428335" cy="184063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 rot="9800729">
            <a:off x="2066947" y="3980235"/>
            <a:ext cx="2377996" cy="18341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 rot="5400000">
            <a:off x="4250529" y="3964786"/>
            <a:ext cx="714381" cy="21431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 rot="1065592">
            <a:off x="4832960" y="3985498"/>
            <a:ext cx="2415733" cy="157857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0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GY\Desktop\200711716946421_2.jpg"/>
          <p:cNvPicPr>
            <a:picLocks noChangeAspect="1" noChangeArrowheads="1"/>
          </p:cNvPicPr>
          <p:nvPr/>
        </p:nvPicPr>
        <p:blipFill rotWithShape="1">
          <a:blip r:embed="rId2"/>
          <a:srcRect b="6318"/>
          <a:stretch/>
        </p:blipFill>
        <p:spPr bwMode="auto">
          <a:xfrm>
            <a:off x="1571604" y="428604"/>
            <a:ext cx="5984696" cy="522016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384509" y="5373216"/>
            <a:ext cx="435888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一棵倒着的树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56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1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95736" y="2733430"/>
            <a:ext cx="1143008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99792" y="194761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南大正门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8612" y="280486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图书馆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338744" y="2733430"/>
            <a:ext cx="57150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267306" y="28048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一楼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910248" y="2733430"/>
            <a:ext cx="57150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838810" y="28048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二楼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6" idx="2"/>
            <a:endCxn id="5" idx="0"/>
          </p:cNvCxnSpPr>
          <p:nvPr/>
        </p:nvCxnSpPr>
        <p:spPr>
          <a:xfrm flipH="1">
            <a:off x="2767240" y="2316944"/>
            <a:ext cx="504056" cy="4164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043608" y="3876438"/>
            <a:ext cx="1143008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186484" y="394787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历史类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186616" y="3876438"/>
            <a:ext cx="57150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115178" y="394787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758120" y="3876438"/>
            <a:ext cx="57150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686682" y="394787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4230200" y="3876438"/>
            <a:ext cx="1143008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373076" y="394787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经济类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373208" y="3876438"/>
            <a:ext cx="57150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301770" y="394787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5944712" y="3876438"/>
            <a:ext cx="57150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73274" y="394787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186484" y="5305198"/>
            <a:ext cx="1143008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329360" y="5376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中国史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329492" y="5305198"/>
            <a:ext cx="57150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900996" y="5305198"/>
            <a:ext cx="57150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4472632" y="5305198"/>
            <a:ext cx="1143008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4615508" y="5376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世界史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615640" y="5305198"/>
            <a:ext cx="57150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187144" y="5305198"/>
            <a:ext cx="57150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>
            <a:stCxn id="48" idx="2"/>
            <a:endCxn id="55" idx="0"/>
          </p:cNvCxnSpPr>
          <p:nvPr/>
        </p:nvCxnSpPr>
        <p:spPr>
          <a:xfrm flipH="1">
            <a:off x="1615112" y="3233496"/>
            <a:ext cx="2009384" cy="6429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1" idx="2"/>
            <a:endCxn id="61" idx="0"/>
          </p:cNvCxnSpPr>
          <p:nvPr/>
        </p:nvCxnSpPr>
        <p:spPr>
          <a:xfrm>
            <a:off x="4196000" y="3233496"/>
            <a:ext cx="605704" cy="6429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7" idx="2"/>
            <a:endCxn id="67" idx="0"/>
          </p:cNvCxnSpPr>
          <p:nvPr/>
        </p:nvCxnSpPr>
        <p:spPr>
          <a:xfrm rot="5400000">
            <a:off x="1650831" y="4483661"/>
            <a:ext cx="928694" cy="7143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9" idx="2"/>
            <a:endCxn id="73" idx="0"/>
          </p:cNvCxnSpPr>
          <p:nvPr/>
        </p:nvCxnSpPr>
        <p:spPr>
          <a:xfrm rot="16200000" flipH="1">
            <a:off x="3579657" y="3840719"/>
            <a:ext cx="928694" cy="20002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树的数学模型</a:t>
            </a:r>
            <a:endParaRPr lang="zh-CN" altLang="en-US" dirty="0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5815744" y="1765176"/>
            <a:ext cx="506288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5216696" y="2755776"/>
            <a:ext cx="506288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6277849" y="2747837"/>
            <a:ext cx="506288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41" name="Oval 6"/>
          <p:cNvSpPr>
            <a:spLocks noChangeArrowheads="1"/>
          </p:cNvSpPr>
          <p:nvPr/>
        </p:nvSpPr>
        <p:spPr bwMode="auto">
          <a:xfrm>
            <a:off x="7577650" y="1768957"/>
            <a:ext cx="506288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42" name="Oval 7"/>
          <p:cNvSpPr>
            <a:spLocks noChangeArrowheads="1"/>
          </p:cNvSpPr>
          <p:nvPr/>
        </p:nvSpPr>
        <p:spPr bwMode="auto">
          <a:xfrm>
            <a:off x="7162800" y="2755776"/>
            <a:ext cx="506288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8316416" y="2755776"/>
            <a:ext cx="506288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7</a:t>
            </a:r>
          </a:p>
        </p:txBody>
      </p:sp>
      <p:sp>
        <p:nvSpPr>
          <p:cNvPr id="44" name="Oval 9"/>
          <p:cNvSpPr>
            <a:spLocks noChangeArrowheads="1"/>
          </p:cNvSpPr>
          <p:nvPr/>
        </p:nvSpPr>
        <p:spPr bwMode="auto">
          <a:xfrm>
            <a:off x="6640617" y="945414"/>
            <a:ext cx="559998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7254945" y="1307976"/>
            <a:ext cx="458876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8063272" y="2124338"/>
            <a:ext cx="325152" cy="555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 flipH="1">
            <a:off x="7373594" y="2149957"/>
            <a:ext cx="295494" cy="56686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>
            <a:off x="6273714" y="2079621"/>
            <a:ext cx="242501" cy="59995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H="1">
            <a:off x="5615640" y="2119068"/>
            <a:ext cx="286860" cy="59775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16"/>
          <p:cNvSpPr>
            <a:spLocks noChangeShapeType="1"/>
          </p:cNvSpPr>
          <p:nvPr/>
        </p:nvSpPr>
        <p:spPr bwMode="auto">
          <a:xfrm flipH="1">
            <a:off x="6248400" y="1307976"/>
            <a:ext cx="354402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9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48" grpId="0" animBg="1"/>
      <p:bldP spid="49" grpId="0"/>
      <p:bldP spid="51" grpId="0" animBg="1"/>
      <p:bldP spid="52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1" grpId="0" animBg="1"/>
      <p:bldP spid="73" grpId="0" animBg="1"/>
      <p:bldP spid="74" grpId="0"/>
      <p:bldP spid="75" grpId="0" animBg="1"/>
      <p:bldP spid="7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3" grpId="0" animBg="1"/>
      <p:bldP spid="7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在计算机中的表示</a:t>
            </a:r>
            <a:endParaRPr lang="zh-CN" alt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0445"/>
              </p:ext>
            </p:extLst>
          </p:nvPr>
        </p:nvGraphicFramePr>
        <p:xfrm>
          <a:off x="2788096" y="1676400"/>
          <a:ext cx="1524000" cy="53340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29319"/>
              </p:ext>
            </p:extLst>
          </p:nvPr>
        </p:nvGraphicFramePr>
        <p:xfrm>
          <a:off x="1568896" y="2895600"/>
          <a:ext cx="1295400" cy="51816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381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^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61534"/>
              </p:ext>
            </p:extLst>
          </p:nvPr>
        </p:nvGraphicFramePr>
        <p:xfrm>
          <a:off x="4312096" y="2971800"/>
          <a:ext cx="1600200" cy="51816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^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75810"/>
              </p:ext>
            </p:extLst>
          </p:nvPr>
        </p:nvGraphicFramePr>
        <p:xfrm>
          <a:off x="2026096" y="4191000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4249"/>
              </p:ext>
            </p:extLst>
          </p:nvPr>
        </p:nvGraphicFramePr>
        <p:xfrm>
          <a:off x="4689921" y="4114800"/>
          <a:ext cx="1450975" cy="533400"/>
        </p:xfrm>
        <a:graphic>
          <a:graphicData uri="http://schemas.openxmlformats.org/drawingml/2006/table">
            <a:tbl>
              <a:tblPr/>
              <a:tblGrid>
                <a:gridCol w="384175"/>
                <a:gridCol w="609600"/>
                <a:gridCol w="457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^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330606"/>
              </p:ext>
            </p:extLst>
          </p:nvPr>
        </p:nvGraphicFramePr>
        <p:xfrm>
          <a:off x="883096" y="5486400"/>
          <a:ext cx="1219200" cy="6096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^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^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46386"/>
              </p:ext>
            </p:extLst>
          </p:nvPr>
        </p:nvGraphicFramePr>
        <p:xfrm>
          <a:off x="3092896" y="5486400"/>
          <a:ext cx="2057400" cy="51816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^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^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14017"/>
              </p:ext>
            </p:extLst>
          </p:nvPr>
        </p:nvGraphicFramePr>
        <p:xfrm>
          <a:off x="5683696" y="5486400"/>
          <a:ext cx="1600200" cy="51816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Line 84"/>
          <p:cNvSpPr>
            <a:spLocks noChangeShapeType="1"/>
          </p:cNvSpPr>
          <p:nvPr/>
        </p:nvSpPr>
        <p:spPr bwMode="auto">
          <a:xfrm flipH="1">
            <a:off x="2254696" y="2133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5"/>
          <p:cNvSpPr>
            <a:spLocks noChangeShapeType="1"/>
          </p:cNvSpPr>
          <p:nvPr/>
        </p:nvSpPr>
        <p:spPr bwMode="auto">
          <a:xfrm>
            <a:off x="4159696" y="22098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6"/>
          <p:cNvSpPr>
            <a:spLocks noChangeShapeType="1"/>
          </p:cNvSpPr>
          <p:nvPr/>
        </p:nvSpPr>
        <p:spPr bwMode="auto">
          <a:xfrm>
            <a:off x="2635696" y="3429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7"/>
          <p:cNvSpPr>
            <a:spLocks noChangeShapeType="1"/>
          </p:cNvSpPr>
          <p:nvPr/>
        </p:nvSpPr>
        <p:spPr bwMode="auto">
          <a:xfrm>
            <a:off x="5988496" y="4648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88"/>
          <p:cNvSpPr>
            <a:spLocks noChangeShapeType="1"/>
          </p:cNvSpPr>
          <p:nvPr/>
        </p:nvSpPr>
        <p:spPr bwMode="auto">
          <a:xfrm>
            <a:off x="3321496" y="47244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89"/>
          <p:cNvSpPr>
            <a:spLocks noChangeShapeType="1"/>
          </p:cNvSpPr>
          <p:nvPr/>
        </p:nvSpPr>
        <p:spPr bwMode="auto">
          <a:xfrm flipH="1">
            <a:off x="1568896" y="4648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57086"/>
              </p:ext>
            </p:extLst>
          </p:nvPr>
        </p:nvGraphicFramePr>
        <p:xfrm>
          <a:off x="5607496" y="1905000"/>
          <a:ext cx="3429000" cy="51816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lchild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Line 101"/>
          <p:cNvSpPr>
            <a:spLocks noChangeShapeType="1"/>
          </p:cNvSpPr>
          <p:nvPr/>
        </p:nvSpPr>
        <p:spPr bwMode="auto">
          <a:xfrm>
            <a:off x="4616896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786182" y="1281269"/>
            <a:ext cx="114300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4179091" y="153130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4394199" y="1530508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9058" y="1196752"/>
            <a:ext cx="57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H</a:t>
            </a:r>
            <a:endParaRPr lang="zh-CN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072066" y="1352707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小了？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429124" y="3138657"/>
            <a:ext cx="1143008" cy="5000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rot="5400000">
            <a:off x="4822033" y="3388690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5037141" y="338789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7700" y="3067219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K</a:t>
            </a:r>
            <a:endParaRPr lang="zh-CN" altLang="en-US" sz="3600" dirty="0"/>
          </a:p>
        </p:txBody>
      </p:sp>
      <p:sp>
        <p:nvSpPr>
          <p:cNvPr id="29" name="圆角矩形 28"/>
          <p:cNvSpPr/>
          <p:nvPr/>
        </p:nvSpPr>
        <p:spPr>
          <a:xfrm>
            <a:off x="6357950" y="3138657"/>
            <a:ext cx="114300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rot="5400000">
            <a:off x="6750859" y="3388690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6965967" y="338789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49908" y="3067219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O</a:t>
            </a:r>
            <a:endParaRPr lang="zh-CN" altLang="en-US" sz="3600" dirty="0"/>
          </a:p>
        </p:txBody>
      </p:sp>
      <p:sp>
        <p:nvSpPr>
          <p:cNvPr id="33" name="圆角矩形 32"/>
          <p:cNvSpPr/>
          <p:nvPr/>
        </p:nvSpPr>
        <p:spPr>
          <a:xfrm>
            <a:off x="1142976" y="3138657"/>
            <a:ext cx="114300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rot="5400000">
            <a:off x="1535885" y="3388690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1750993" y="338789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65332" y="3068960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37" name="圆角矩形 36"/>
          <p:cNvSpPr/>
          <p:nvPr/>
        </p:nvSpPr>
        <p:spPr>
          <a:xfrm>
            <a:off x="2928926" y="3138657"/>
            <a:ext cx="114300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rot="5400000">
            <a:off x="3321835" y="3388690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3536943" y="338789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65532" y="3068960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F</a:t>
            </a:r>
            <a:endParaRPr lang="zh-CN" altLang="en-US" sz="3600" dirty="0"/>
          </a:p>
        </p:txBody>
      </p:sp>
      <p:sp>
        <p:nvSpPr>
          <p:cNvPr id="53" name="圆角矩形 52"/>
          <p:cNvSpPr/>
          <p:nvPr/>
        </p:nvSpPr>
        <p:spPr>
          <a:xfrm>
            <a:off x="2071670" y="2209963"/>
            <a:ext cx="114300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rot="5400000">
            <a:off x="2464579" y="245999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2679687" y="245920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01436" y="2132856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D</a:t>
            </a:r>
            <a:endParaRPr lang="zh-CN" altLang="en-US" sz="3600" dirty="0"/>
          </a:p>
        </p:txBody>
      </p:sp>
      <p:sp>
        <p:nvSpPr>
          <p:cNvPr id="57" name="圆角矩形 56"/>
          <p:cNvSpPr/>
          <p:nvPr/>
        </p:nvSpPr>
        <p:spPr>
          <a:xfrm>
            <a:off x="5286380" y="2209963"/>
            <a:ext cx="114300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 rot="5400000">
            <a:off x="5679289" y="245999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>
            <a:off x="5894397" y="245920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69788" y="2132856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</a:t>
            </a:r>
            <a:endParaRPr lang="zh-CN" altLang="en-US" sz="3600" dirty="0"/>
          </a:p>
        </p:txBody>
      </p:sp>
      <p:cxnSp>
        <p:nvCxnSpPr>
          <p:cNvPr id="82" name="直接连接符 81"/>
          <p:cNvCxnSpPr>
            <a:endCxn id="53" idx="0"/>
          </p:cNvCxnSpPr>
          <p:nvPr/>
        </p:nvCxnSpPr>
        <p:spPr>
          <a:xfrm flipH="1">
            <a:off x="2643174" y="1782129"/>
            <a:ext cx="1857387" cy="42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57" idx="0"/>
          </p:cNvCxnSpPr>
          <p:nvPr/>
        </p:nvCxnSpPr>
        <p:spPr>
          <a:xfrm>
            <a:off x="4786314" y="1782129"/>
            <a:ext cx="1071570" cy="427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10800000" flipV="1">
            <a:off x="1571604" y="2495715"/>
            <a:ext cx="128588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37" idx="0"/>
          </p:cNvCxnSpPr>
          <p:nvPr/>
        </p:nvCxnSpPr>
        <p:spPr>
          <a:xfrm rot="16200000" flipH="1">
            <a:off x="2964645" y="260287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0" idx="3"/>
            <a:endCxn id="25" idx="0"/>
          </p:cNvCxnSpPr>
          <p:nvPr/>
        </p:nvCxnSpPr>
        <p:spPr>
          <a:xfrm flipH="1">
            <a:off x="5000628" y="2456022"/>
            <a:ext cx="1083540" cy="682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29" idx="0"/>
          </p:cNvCxnSpPr>
          <p:nvPr/>
        </p:nvCxnSpPr>
        <p:spPr>
          <a:xfrm rot="16200000" flipH="1">
            <a:off x="6250793" y="2459996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572264" y="2281401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大了？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72132" y="3210095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小了？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究竟在哪里？</a:t>
            </a:r>
            <a:r>
              <a:rPr lang="en-US" altLang="zh-CN" dirty="0">
                <a:effectLst/>
              </a:rPr>
              <a:t>K25/H2</a:t>
            </a:r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2508278" y="4023335"/>
            <a:ext cx="1143008" cy="5000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 rot="5400000">
            <a:off x="2901187" y="4273368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5400000">
            <a:off x="3116295" y="4272574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487636" y="3951897"/>
            <a:ext cx="100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K24</a:t>
            </a:r>
            <a:endParaRPr lang="zh-CN" altLang="en-US" sz="2800" dirty="0"/>
          </a:p>
        </p:txBody>
      </p:sp>
      <p:sp>
        <p:nvSpPr>
          <p:cNvPr id="89" name="圆角矩形 88"/>
          <p:cNvSpPr/>
          <p:nvPr/>
        </p:nvSpPr>
        <p:spPr>
          <a:xfrm>
            <a:off x="1508146" y="5166343"/>
            <a:ext cx="114300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/>
          <p:cNvCxnSpPr/>
          <p:nvPr/>
        </p:nvCxnSpPr>
        <p:spPr>
          <a:xfrm rot="5400000">
            <a:off x="1901055" y="541637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2116163" y="541558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508146" y="5237781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K10</a:t>
            </a:r>
            <a:endParaRPr lang="zh-CN" altLang="en-US" dirty="0"/>
          </a:p>
        </p:txBody>
      </p:sp>
      <p:sp>
        <p:nvSpPr>
          <p:cNvPr id="97" name="圆角矩形 96"/>
          <p:cNvSpPr/>
          <p:nvPr/>
        </p:nvSpPr>
        <p:spPr>
          <a:xfrm>
            <a:off x="3436972" y="5166343"/>
            <a:ext cx="114300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 rot="5400000">
            <a:off x="3829881" y="541637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rot="5400000">
            <a:off x="4044989" y="541558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436972" y="5237781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K30</a:t>
            </a:r>
            <a:endParaRPr lang="zh-CN" altLang="en-US" dirty="0"/>
          </a:p>
        </p:txBody>
      </p:sp>
      <p:sp>
        <p:nvSpPr>
          <p:cNvPr id="107" name="圆角矩形 106"/>
          <p:cNvSpPr/>
          <p:nvPr/>
        </p:nvSpPr>
        <p:spPr>
          <a:xfrm>
            <a:off x="2508278" y="6166475"/>
            <a:ext cx="1143008" cy="5000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/>
          <p:nvPr/>
        </p:nvCxnSpPr>
        <p:spPr>
          <a:xfrm rot="5400000">
            <a:off x="2901187" y="6416508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5400000">
            <a:off x="3116295" y="6415714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470658" y="6237913"/>
            <a:ext cx="102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K25/H2</a:t>
            </a:r>
            <a:endParaRPr lang="zh-CN" altLang="en-US" dirty="0"/>
          </a:p>
        </p:txBody>
      </p:sp>
      <p:cxnSp>
        <p:nvCxnSpPr>
          <p:cNvPr id="111" name="直接箭头连接符 110"/>
          <p:cNvCxnSpPr/>
          <p:nvPr/>
        </p:nvCxnSpPr>
        <p:spPr>
          <a:xfrm rot="10800000" flipV="1">
            <a:off x="1865336" y="4309087"/>
            <a:ext cx="142876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endCxn id="97" idx="0"/>
          </p:cNvCxnSpPr>
          <p:nvPr/>
        </p:nvCxnSpPr>
        <p:spPr>
          <a:xfrm rot="16200000" flipH="1">
            <a:off x="3329815" y="4487682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0" idx="3"/>
            <a:endCxn id="107" idx="0"/>
          </p:cNvCxnSpPr>
          <p:nvPr/>
        </p:nvCxnSpPr>
        <p:spPr>
          <a:xfrm flipH="1">
            <a:off x="3079782" y="5422447"/>
            <a:ext cx="1071570" cy="744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651286" y="409477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小了？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651418" y="5237781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大了？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22724" y="6095037"/>
            <a:ext cx="17318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Bingo</a:t>
            </a:r>
            <a:r>
              <a:rPr lang="zh-CN" alt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！</a:t>
            </a:r>
            <a:endParaRPr lang="zh-CN" alt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7" name="Oval 3"/>
          <p:cNvSpPr>
            <a:spLocks noChangeArrowheads="1"/>
          </p:cNvSpPr>
          <p:nvPr/>
        </p:nvSpPr>
        <p:spPr bwMode="auto">
          <a:xfrm>
            <a:off x="5920242" y="4647835"/>
            <a:ext cx="506288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118" name="Oval 4"/>
          <p:cNvSpPr>
            <a:spLocks noChangeArrowheads="1"/>
          </p:cNvSpPr>
          <p:nvPr/>
        </p:nvSpPr>
        <p:spPr bwMode="auto">
          <a:xfrm>
            <a:off x="5321194" y="5638435"/>
            <a:ext cx="506288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19" name="Oval 5"/>
          <p:cNvSpPr>
            <a:spLocks noChangeArrowheads="1"/>
          </p:cNvSpPr>
          <p:nvPr/>
        </p:nvSpPr>
        <p:spPr bwMode="auto">
          <a:xfrm>
            <a:off x="6382347" y="5630496"/>
            <a:ext cx="506288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120" name="Oval 6"/>
          <p:cNvSpPr>
            <a:spLocks noChangeArrowheads="1"/>
          </p:cNvSpPr>
          <p:nvPr/>
        </p:nvSpPr>
        <p:spPr bwMode="auto">
          <a:xfrm>
            <a:off x="7682148" y="4651616"/>
            <a:ext cx="506288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 smtClean="0"/>
              <a:t>6</a:t>
            </a:r>
            <a:endParaRPr lang="en-US" altLang="zh-CN" dirty="0"/>
          </a:p>
        </p:txBody>
      </p:sp>
      <p:sp>
        <p:nvSpPr>
          <p:cNvPr id="121" name="Oval 7"/>
          <p:cNvSpPr>
            <a:spLocks noChangeArrowheads="1"/>
          </p:cNvSpPr>
          <p:nvPr/>
        </p:nvSpPr>
        <p:spPr bwMode="auto">
          <a:xfrm>
            <a:off x="7267298" y="5638435"/>
            <a:ext cx="506288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122" name="Oval 8"/>
          <p:cNvSpPr>
            <a:spLocks noChangeArrowheads="1"/>
          </p:cNvSpPr>
          <p:nvPr/>
        </p:nvSpPr>
        <p:spPr bwMode="auto">
          <a:xfrm>
            <a:off x="8420914" y="5638435"/>
            <a:ext cx="506288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7</a:t>
            </a:r>
          </a:p>
        </p:txBody>
      </p:sp>
      <p:sp>
        <p:nvSpPr>
          <p:cNvPr id="123" name="Oval 9"/>
          <p:cNvSpPr>
            <a:spLocks noChangeArrowheads="1"/>
          </p:cNvSpPr>
          <p:nvPr/>
        </p:nvSpPr>
        <p:spPr bwMode="auto">
          <a:xfrm>
            <a:off x="6745115" y="3828073"/>
            <a:ext cx="559998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 smtClean="0"/>
              <a:t>4</a:t>
            </a:r>
            <a:endParaRPr lang="en-US" altLang="zh-CN" dirty="0"/>
          </a:p>
        </p:txBody>
      </p:sp>
      <p:sp>
        <p:nvSpPr>
          <p:cNvPr id="124" name="Line 11"/>
          <p:cNvSpPr>
            <a:spLocks noChangeShapeType="1"/>
          </p:cNvSpPr>
          <p:nvPr/>
        </p:nvSpPr>
        <p:spPr bwMode="auto">
          <a:xfrm>
            <a:off x="7359443" y="4190635"/>
            <a:ext cx="458876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5" name="Line 12"/>
          <p:cNvSpPr>
            <a:spLocks noChangeShapeType="1"/>
          </p:cNvSpPr>
          <p:nvPr/>
        </p:nvSpPr>
        <p:spPr bwMode="auto">
          <a:xfrm>
            <a:off x="8167770" y="5006997"/>
            <a:ext cx="325152" cy="555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" name="Line 13"/>
          <p:cNvSpPr>
            <a:spLocks noChangeShapeType="1"/>
          </p:cNvSpPr>
          <p:nvPr/>
        </p:nvSpPr>
        <p:spPr bwMode="auto">
          <a:xfrm flipH="1">
            <a:off x="7478092" y="5032616"/>
            <a:ext cx="295494" cy="56686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7" name="Line 14"/>
          <p:cNvSpPr>
            <a:spLocks noChangeShapeType="1"/>
          </p:cNvSpPr>
          <p:nvPr/>
        </p:nvSpPr>
        <p:spPr bwMode="auto">
          <a:xfrm>
            <a:off x="6378212" y="4962280"/>
            <a:ext cx="242501" cy="59995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" name="Line 15"/>
          <p:cNvSpPr>
            <a:spLocks noChangeShapeType="1"/>
          </p:cNvSpPr>
          <p:nvPr/>
        </p:nvSpPr>
        <p:spPr bwMode="auto">
          <a:xfrm flipH="1">
            <a:off x="5720138" y="5001727"/>
            <a:ext cx="286860" cy="59775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" name="Line 16"/>
          <p:cNvSpPr>
            <a:spLocks noChangeShapeType="1"/>
          </p:cNvSpPr>
          <p:nvPr/>
        </p:nvSpPr>
        <p:spPr bwMode="auto">
          <a:xfrm flipH="1">
            <a:off x="6352898" y="4190635"/>
            <a:ext cx="354402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40366" y="6143321"/>
            <a:ext cx="203856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二</a:t>
            </a:r>
            <a:r>
              <a:rPr lang="zh-CN" altLang="en-US" sz="2800" dirty="0" smtClean="0"/>
              <a:t>叉搜索树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866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25" grpId="0" animBg="1"/>
      <p:bldP spid="28" grpId="0"/>
      <p:bldP spid="29" grpId="0" animBg="1"/>
      <p:bldP spid="32" grpId="0"/>
      <p:bldP spid="33" grpId="0" animBg="1"/>
      <p:bldP spid="36" grpId="0"/>
      <p:bldP spid="37" grpId="0" animBg="1"/>
      <p:bldP spid="40" grpId="0"/>
      <p:bldP spid="53" grpId="0" animBg="1"/>
      <p:bldP spid="56" grpId="0"/>
      <p:bldP spid="57" grpId="0" animBg="1"/>
      <p:bldP spid="60" grpId="0"/>
      <p:bldP spid="102" grpId="0"/>
      <p:bldP spid="103" grpId="0"/>
      <p:bldP spid="73" grpId="0" animBg="1"/>
      <p:bldP spid="76" grpId="0"/>
      <p:bldP spid="89" grpId="0" animBg="1"/>
      <p:bldP spid="95" grpId="0"/>
      <p:bldP spid="97" grpId="0" animBg="1"/>
      <p:bldP spid="100" grpId="0"/>
      <p:bldP spid="107" grpId="0" animBg="1"/>
      <p:bldP spid="110" grpId="0"/>
      <p:bldP spid="114" grpId="0"/>
      <p:bldP spid="115" grpId="0"/>
      <p:bldP spid="116" grpId="0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Teaching\计算思维\素材\素材\功能抽象\虚拟现实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001">
            <a:off x="5311062" y="694953"/>
            <a:ext cx="3581400" cy="208597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Teaching\计算思维\素材\素材\功能抽象\任天堂wi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2664">
            <a:off x="5220072" y="3570996"/>
            <a:ext cx="3600382" cy="257787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Teaching\计算思维\素材\素材\功能抽象\智能机器人jp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0113">
            <a:off x="381821" y="504100"/>
            <a:ext cx="3890317" cy="283560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Teaching\计算思维\素材\素材\功能抽象\智能家居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43">
            <a:off x="406372" y="3817368"/>
            <a:ext cx="3890317" cy="240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Teaching\计算思维\素材\素材\功能抽象\计算机芯片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26" y="332656"/>
            <a:ext cx="3677982" cy="3728964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Teaching\计算思维\素材\素材\功能抽象\计算机芯片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17032"/>
            <a:ext cx="3098754" cy="2048688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Teaching\计算思维\素材\素材\功能抽象\0101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79" y="1757985"/>
            <a:ext cx="4497279" cy="3341253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21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6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（最大）堆</a:t>
            </a:r>
            <a:endParaRPr lang="zh-CN" alt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581401" y="1830209"/>
            <a:ext cx="2081212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 smtClean="0"/>
              <a:t>最大值总是在根上</a:t>
            </a:r>
            <a:endParaRPr lang="en-US" altLang="zh-CN" sz="3600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2613346" y="2708920"/>
            <a:ext cx="852487" cy="648643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81997" y="2636838"/>
            <a:ext cx="1079500" cy="287337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Oval 95"/>
          <p:cNvSpPr>
            <a:spLocks noChangeArrowheads="1"/>
          </p:cNvSpPr>
          <p:nvPr/>
        </p:nvSpPr>
        <p:spPr bwMode="auto">
          <a:xfrm>
            <a:off x="2252984" y="328453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Oval 96"/>
          <p:cNvSpPr>
            <a:spLocks noChangeArrowheads="1"/>
          </p:cNvSpPr>
          <p:nvPr/>
        </p:nvSpPr>
        <p:spPr bwMode="auto">
          <a:xfrm>
            <a:off x="957584" y="5084763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Oval 97"/>
          <p:cNvSpPr>
            <a:spLocks noChangeArrowheads="1"/>
          </p:cNvSpPr>
          <p:nvPr/>
        </p:nvSpPr>
        <p:spPr bwMode="auto">
          <a:xfrm>
            <a:off x="1389384" y="41497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" name="Oval 98"/>
          <p:cNvSpPr>
            <a:spLocks noChangeArrowheads="1"/>
          </p:cNvSpPr>
          <p:nvPr/>
        </p:nvSpPr>
        <p:spPr bwMode="auto">
          <a:xfrm>
            <a:off x="1821184" y="5084763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0" name="Oval 99"/>
          <p:cNvSpPr>
            <a:spLocks noChangeArrowheads="1"/>
          </p:cNvSpPr>
          <p:nvPr/>
        </p:nvSpPr>
        <p:spPr bwMode="auto">
          <a:xfrm>
            <a:off x="3116584" y="41497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" name="Oval 100"/>
          <p:cNvSpPr>
            <a:spLocks noChangeArrowheads="1"/>
          </p:cNvSpPr>
          <p:nvPr/>
        </p:nvSpPr>
        <p:spPr bwMode="auto">
          <a:xfrm>
            <a:off x="2684784" y="5084763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" name="Oval 101"/>
          <p:cNvSpPr>
            <a:spLocks noChangeArrowheads="1"/>
          </p:cNvSpPr>
          <p:nvPr/>
        </p:nvSpPr>
        <p:spPr bwMode="auto">
          <a:xfrm>
            <a:off x="3549972" y="5084763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" name="Line 102"/>
          <p:cNvSpPr>
            <a:spLocks noChangeShapeType="1"/>
          </p:cNvSpPr>
          <p:nvPr/>
        </p:nvSpPr>
        <p:spPr bwMode="auto">
          <a:xfrm flipH="1">
            <a:off x="1767209" y="3643313"/>
            <a:ext cx="52228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03"/>
          <p:cNvSpPr>
            <a:spLocks noChangeShapeType="1"/>
          </p:cNvSpPr>
          <p:nvPr/>
        </p:nvSpPr>
        <p:spPr bwMode="auto">
          <a:xfrm>
            <a:off x="2653034" y="3643313"/>
            <a:ext cx="550863" cy="550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04"/>
          <p:cNvSpPr>
            <a:spLocks noChangeShapeType="1"/>
          </p:cNvSpPr>
          <p:nvPr/>
        </p:nvSpPr>
        <p:spPr bwMode="auto">
          <a:xfrm flipH="1">
            <a:off x="1244922" y="4557713"/>
            <a:ext cx="231775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05"/>
          <p:cNvSpPr>
            <a:spLocks noChangeShapeType="1"/>
          </p:cNvSpPr>
          <p:nvPr/>
        </p:nvSpPr>
        <p:spPr bwMode="auto">
          <a:xfrm>
            <a:off x="1710059" y="4543425"/>
            <a:ext cx="26035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06"/>
          <p:cNvSpPr>
            <a:spLocks noChangeShapeType="1"/>
          </p:cNvSpPr>
          <p:nvPr/>
        </p:nvSpPr>
        <p:spPr bwMode="auto">
          <a:xfrm flipH="1">
            <a:off x="2957834" y="4557713"/>
            <a:ext cx="261938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07"/>
          <p:cNvSpPr>
            <a:spLocks noChangeShapeType="1"/>
          </p:cNvSpPr>
          <p:nvPr/>
        </p:nvSpPr>
        <p:spPr bwMode="auto">
          <a:xfrm>
            <a:off x="3465834" y="4557713"/>
            <a:ext cx="261938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108"/>
          <p:cNvSpPr txBox="1">
            <a:spLocks noChangeArrowheads="1"/>
          </p:cNvSpPr>
          <p:nvPr/>
        </p:nvSpPr>
        <p:spPr bwMode="auto">
          <a:xfrm>
            <a:off x="2329184" y="3313113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0" name="Text Box 109"/>
          <p:cNvSpPr txBox="1">
            <a:spLocks noChangeArrowheads="1"/>
          </p:cNvSpPr>
          <p:nvPr/>
        </p:nvSpPr>
        <p:spPr bwMode="auto">
          <a:xfrm>
            <a:off x="3168972" y="4167188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7</a:t>
            </a:r>
          </a:p>
        </p:txBody>
      </p:sp>
      <p:sp>
        <p:nvSpPr>
          <p:cNvPr id="21" name="Text Box 110"/>
          <p:cNvSpPr txBox="1">
            <a:spLocks noChangeArrowheads="1"/>
          </p:cNvSpPr>
          <p:nvPr/>
        </p:nvSpPr>
        <p:spPr bwMode="auto">
          <a:xfrm>
            <a:off x="1456059" y="4195763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22" name="Text Box 111"/>
          <p:cNvSpPr txBox="1">
            <a:spLocks noChangeArrowheads="1"/>
          </p:cNvSpPr>
          <p:nvPr/>
        </p:nvSpPr>
        <p:spPr bwMode="auto">
          <a:xfrm>
            <a:off x="1016322" y="5092700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23" name="Text Box 112"/>
          <p:cNvSpPr txBox="1">
            <a:spLocks noChangeArrowheads="1"/>
          </p:cNvSpPr>
          <p:nvPr/>
        </p:nvSpPr>
        <p:spPr bwMode="auto">
          <a:xfrm>
            <a:off x="1884684" y="5105400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24" name="Text Box 113"/>
          <p:cNvSpPr txBox="1">
            <a:spLocks noChangeArrowheads="1"/>
          </p:cNvSpPr>
          <p:nvPr/>
        </p:nvSpPr>
        <p:spPr bwMode="auto">
          <a:xfrm>
            <a:off x="2754634" y="5089525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25" name="Text Box 114"/>
          <p:cNvSpPr txBox="1">
            <a:spLocks noChangeArrowheads="1"/>
          </p:cNvSpPr>
          <p:nvPr/>
        </p:nvSpPr>
        <p:spPr bwMode="auto">
          <a:xfrm>
            <a:off x="3610297" y="5102225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6</a:t>
            </a:r>
          </a:p>
        </p:txBody>
      </p:sp>
      <p:sp>
        <p:nvSpPr>
          <p:cNvPr id="26" name="Oval 115"/>
          <p:cNvSpPr>
            <a:spLocks noChangeArrowheads="1"/>
          </p:cNvSpPr>
          <p:nvPr/>
        </p:nvSpPr>
        <p:spPr bwMode="auto">
          <a:xfrm>
            <a:off x="5964559" y="3467100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7" name="Oval 116"/>
          <p:cNvSpPr>
            <a:spLocks noChangeArrowheads="1"/>
          </p:cNvSpPr>
          <p:nvPr/>
        </p:nvSpPr>
        <p:spPr bwMode="auto">
          <a:xfrm>
            <a:off x="5304159" y="4210050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8" name="Text Box 117"/>
          <p:cNvSpPr txBox="1">
            <a:spLocks noChangeArrowheads="1"/>
          </p:cNvSpPr>
          <p:nvPr/>
        </p:nvSpPr>
        <p:spPr bwMode="auto">
          <a:xfrm>
            <a:off x="5950272" y="3479800"/>
            <a:ext cx="6937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2000"/>
              <a:t>24</a:t>
            </a:r>
          </a:p>
        </p:txBody>
      </p:sp>
      <p:sp>
        <p:nvSpPr>
          <p:cNvPr id="29" name="Text Box 118"/>
          <p:cNvSpPr txBox="1">
            <a:spLocks noChangeArrowheads="1"/>
          </p:cNvSpPr>
          <p:nvPr/>
        </p:nvSpPr>
        <p:spPr bwMode="auto">
          <a:xfrm>
            <a:off x="5323209" y="4232275"/>
            <a:ext cx="5730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2000"/>
              <a:t>20</a:t>
            </a:r>
          </a:p>
        </p:txBody>
      </p:sp>
      <p:sp>
        <p:nvSpPr>
          <p:cNvPr id="30" name="Oval 119"/>
          <p:cNvSpPr>
            <a:spLocks noChangeArrowheads="1"/>
          </p:cNvSpPr>
          <p:nvPr/>
        </p:nvSpPr>
        <p:spPr bwMode="auto">
          <a:xfrm>
            <a:off x="7244084" y="4210050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1" name="Text Box 120"/>
          <p:cNvSpPr txBox="1">
            <a:spLocks noChangeArrowheads="1"/>
          </p:cNvSpPr>
          <p:nvPr/>
        </p:nvSpPr>
        <p:spPr bwMode="auto">
          <a:xfrm>
            <a:off x="6470972" y="5019675"/>
            <a:ext cx="2857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2000"/>
              <a:t>6</a:t>
            </a:r>
          </a:p>
        </p:txBody>
      </p:sp>
      <p:sp>
        <p:nvSpPr>
          <p:cNvPr id="32" name="Oval 121"/>
          <p:cNvSpPr>
            <a:spLocks noChangeArrowheads="1"/>
          </p:cNvSpPr>
          <p:nvPr/>
        </p:nvSpPr>
        <p:spPr bwMode="auto">
          <a:xfrm>
            <a:off x="6859909" y="2794000"/>
            <a:ext cx="479425" cy="473075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3" name="Text Box 122"/>
          <p:cNvSpPr txBox="1">
            <a:spLocks noChangeArrowheads="1"/>
          </p:cNvSpPr>
          <p:nvPr/>
        </p:nvSpPr>
        <p:spPr bwMode="auto">
          <a:xfrm>
            <a:off x="6853559" y="2811463"/>
            <a:ext cx="593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2000">
                <a:solidFill>
                  <a:srgbClr val="FF6600"/>
                </a:solidFill>
              </a:rPr>
              <a:t>50</a:t>
            </a:r>
          </a:p>
        </p:txBody>
      </p:sp>
      <p:sp>
        <p:nvSpPr>
          <p:cNvPr id="34" name="Oval 123"/>
          <p:cNvSpPr>
            <a:spLocks noChangeArrowheads="1"/>
          </p:cNvSpPr>
          <p:nvPr/>
        </p:nvSpPr>
        <p:spPr bwMode="auto">
          <a:xfrm>
            <a:off x="6626547" y="4210050"/>
            <a:ext cx="477837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5" name="Oval 124"/>
          <p:cNvSpPr>
            <a:spLocks noChangeArrowheads="1"/>
          </p:cNvSpPr>
          <p:nvPr/>
        </p:nvSpPr>
        <p:spPr bwMode="auto">
          <a:xfrm>
            <a:off x="6409059" y="4997450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6" name="Oval 125"/>
          <p:cNvSpPr>
            <a:spLocks noChangeArrowheads="1"/>
          </p:cNvSpPr>
          <p:nvPr/>
        </p:nvSpPr>
        <p:spPr bwMode="auto">
          <a:xfrm>
            <a:off x="7739384" y="3460750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7" name="Oval 126"/>
          <p:cNvSpPr>
            <a:spLocks noChangeArrowheads="1"/>
          </p:cNvSpPr>
          <p:nvPr/>
        </p:nvSpPr>
        <p:spPr bwMode="auto">
          <a:xfrm>
            <a:off x="8237859" y="4210050"/>
            <a:ext cx="477838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8" name="Oval 127"/>
          <p:cNvSpPr>
            <a:spLocks noChangeArrowheads="1"/>
          </p:cNvSpPr>
          <p:nvPr/>
        </p:nvSpPr>
        <p:spPr bwMode="auto">
          <a:xfrm>
            <a:off x="5672459" y="4997450"/>
            <a:ext cx="477838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9" name="Oval 128"/>
          <p:cNvSpPr>
            <a:spLocks noChangeArrowheads="1"/>
          </p:cNvSpPr>
          <p:nvPr/>
        </p:nvSpPr>
        <p:spPr bwMode="auto">
          <a:xfrm>
            <a:off x="4935859" y="4997450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40" name="Text Box 129"/>
          <p:cNvSpPr txBox="1">
            <a:spLocks noChangeArrowheads="1"/>
          </p:cNvSpPr>
          <p:nvPr/>
        </p:nvSpPr>
        <p:spPr bwMode="auto">
          <a:xfrm>
            <a:off x="5774059" y="5013325"/>
            <a:ext cx="4762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2000"/>
              <a:t>5</a:t>
            </a:r>
          </a:p>
        </p:txBody>
      </p:sp>
      <p:sp>
        <p:nvSpPr>
          <p:cNvPr id="41" name="Text Box 130"/>
          <p:cNvSpPr txBox="1">
            <a:spLocks noChangeArrowheads="1"/>
          </p:cNvSpPr>
          <p:nvPr/>
        </p:nvSpPr>
        <p:spPr bwMode="auto">
          <a:xfrm>
            <a:off x="4945384" y="5027613"/>
            <a:ext cx="504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2000"/>
              <a:t>12</a:t>
            </a:r>
          </a:p>
        </p:txBody>
      </p:sp>
      <p:sp>
        <p:nvSpPr>
          <p:cNvPr id="42" name="Text Box 131"/>
          <p:cNvSpPr txBox="1">
            <a:spLocks noChangeArrowheads="1"/>
          </p:cNvSpPr>
          <p:nvPr/>
        </p:nvSpPr>
        <p:spPr bwMode="auto">
          <a:xfrm>
            <a:off x="8288659" y="4237038"/>
            <a:ext cx="5318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2000"/>
              <a:t>3</a:t>
            </a:r>
          </a:p>
        </p:txBody>
      </p:sp>
      <p:sp>
        <p:nvSpPr>
          <p:cNvPr id="43" name="Text Box 132"/>
          <p:cNvSpPr txBox="1">
            <a:spLocks noChangeArrowheads="1"/>
          </p:cNvSpPr>
          <p:nvPr/>
        </p:nvSpPr>
        <p:spPr bwMode="auto">
          <a:xfrm>
            <a:off x="7256784" y="4240213"/>
            <a:ext cx="58578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zh-CN" altLang="en-US" sz="2000"/>
              <a:t>18</a:t>
            </a:r>
          </a:p>
        </p:txBody>
      </p:sp>
      <p:sp>
        <p:nvSpPr>
          <p:cNvPr id="44" name="Text Box 133"/>
          <p:cNvSpPr txBox="1">
            <a:spLocks noChangeArrowheads="1"/>
          </p:cNvSpPr>
          <p:nvPr/>
        </p:nvSpPr>
        <p:spPr bwMode="auto">
          <a:xfrm>
            <a:off x="6659884" y="4257675"/>
            <a:ext cx="647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2000"/>
              <a:t>21</a:t>
            </a:r>
          </a:p>
        </p:txBody>
      </p:sp>
      <p:sp>
        <p:nvSpPr>
          <p:cNvPr id="45" name="Text Box 134"/>
          <p:cNvSpPr txBox="1">
            <a:spLocks noChangeArrowheads="1"/>
          </p:cNvSpPr>
          <p:nvPr/>
        </p:nvSpPr>
        <p:spPr bwMode="auto">
          <a:xfrm>
            <a:off x="7745734" y="3489325"/>
            <a:ext cx="8016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2000"/>
              <a:t>30</a:t>
            </a:r>
          </a:p>
        </p:txBody>
      </p:sp>
      <p:sp>
        <p:nvSpPr>
          <p:cNvPr id="46" name="Line 135"/>
          <p:cNvSpPr>
            <a:spLocks noChangeShapeType="1"/>
          </p:cNvSpPr>
          <p:nvPr/>
        </p:nvSpPr>
        <p:spPr bwMode="auto">
          <a:xfrm flipH="1">
            <a:off x="6377309" y="3149600"/>
            <a:ext cx="517525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36"/>
          <p:cNvSpPr>
            <a:spLocks noChangeShapeType="1"/>
          </p:cNvSpPr>
          <p:nvPr/>
        </p:nvSpPr>
        <p:spPr bwMode="auto">
          <a:xfrm>
            <a:off x="7321872" y="3132138"/>
            <a:ext cx="5016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37"/>
          <p:cNvSpPr>
            <a:spLocks noChangeShapeType="1"/>
          </p:cNvSpPr>
          <p:nvPr/>
        </p:nvSpPr>
        <p:spPr bwMode="auto">
          <a:xfrm flipH="1">
            <a:off x="5666109" y="3905250"/>
            <a:ext cx="36830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6396359" y="3835400"/>
            <a:ext cx="366713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139"/>
          <p:cNvSpPr>
            <a:spLocks noChangeShapeType="1"/>
          </p:cNvSpPr>
          <p:nvPr/>
        </p:nvSpPr>
        <p:spPr bwMode="auto">
          <a:xfrm flipH="1">
            <a:off x="7591747" y="3873500"/>
            <a:ext cx="212725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140"/>
          <p:cNvSpPr>
            <a:spLocks noChangeShapeType="1"/>
          </p:cNvSpPr>
          <p:nvPr/>
        </p:nvSpPr>
        <p:spPr bwMode="auto">
          <a:xfrm>
            <a:off x="8112447" y="3894138"/>
            <a:ext cx="228600" cy="31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Line 141"/>
          <p:cNvSpPr>
            <a:spLocks noChangeShapeType="1"/>
          </p:cNvSpPr>
          <p:nvPr/>
        </p:nvSpPr>
        <p:spPr bwMode="auto">
          <a:xfrm flipH="1">
            <a:off x="5261297" y="4660900"/>
            <a:ext cx="200025" cy="319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142"/>
          <p:cNvSpPr>
            <a:spLocks noChangeShapeType="1"/>
          </p:cNvSpPr>
          <p:nvPr/>
        </p:nvSpPr>
        <p:spPr bwMode="auto">
          <a:xfrm>
            <a:off x="5666109" y="4656138"/>
            <a:ext cx="19050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143"/>
          <p:cNvSpPr>
            <a:spLocks noChangeShapeType="1"/>
          </p:cNvSpPr>
          <p:nvPr/>
        </p:nvSpPr>
        <p:spPr bwMode="auto">
          <a:xfrm flipH="1">
            <a:off x="6666234" y="4660900"/>
            <a:ext cx="133350" cy="33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通过数组实现堆</a:t>
            </a:r>
            <a:endParaRPr lang="en-US" altLang="zh-CN" dirty="0" smtClean="0"/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14925" y="1941513"/>
            <a:ext cx="4029075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 </a:t>
            </a:r>
          </a:p>
        </p:txBody>
      </p:sp>
      <p:sp>
        <p:nvSpPr>
          <p:cNvPr id="16388" name="Rectangle 14"/>
          <p:cNvSpPr>
            <a:spLocks noChangeArrowheads="1"/>
          </p:cNvSpPr>
          <p:nvPr/>
        </p:nvSpPr>
        <p:spPr bwMode="auto">
          <a:xfrm>
            <a:off x="914400" y="876300"/>
            <a:ext cx="1317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389" name="Oval 15"/>
          <p:cNvSpPr>
            <a:spLocks noChangeArrowheads="1"/>
          </p:cNvSpPr>
          <p:nvPr/>
        </p:nvSpPr>
        <p:spPr bwMode="auto">
          <a:xfrm>
            <a:off x="2198688" y="2414588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390" name="Oval 16"/>
          <p:cNvSpPr>
            <a:spLocks noChangeArrowheads="1"/>
          </p:cNvSpPr>
          <p:nvPr/>
        </p:nvSpPr>
        <p:spPr bwMode="auto">
          <a:xfrm>
            <a:off x="1554163" y="3240088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391" name="Oval 17"/>
          <p:cNvSpPr>
            <a:spLocks noChangeArrowheads="1"/>
          </p:cNvSpPr>
          <p:nvPr/>
        </p:nvSpPr>
        <p:spPr bwMode="auto">
          <a:xfrm>
            <a:off x="2871788" y="3240088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392" name="Oval 18"/>
          <p:cNvSpPr>
            <a:spLocks noChangeArrowheads="1"/>
          </p:cNvSpPr>
          <p:nvPr/>
        </p:nvSpPr>
        <p:spPr bwMode="auto">
          <a:xfrm>
            <a:off x="1220788" y="4121150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393" name="Oval 19"/>
          <p:cNvSpPr>
            <a:spLocks noChangeArrowheads="1"/>
          </p:cNvSpPr>
          <p:nvPr/>
        </p:nvSpPr>
        <p:spPr bwMode="auto">
          <a:xfrm>
            <a:off x="1893888" y="4121150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394" name="Oval 20"/>
          <p:cNvSpPr>
            <a:spLocks noChangeArrowheads="1"/>
          </p:cNvSpPr>
          <p:nvPr/>
        </p:nvSpPr>
        <p:spPr bwMode="auto">
          <a:xfrm>
            <a:off x="2571750" y="4121150"/>
            <a:ext cx="265113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395" name="Oval 21"/>
          <p:cNvSpPr>
            <a:spLocks noChangeArrowheads="1"/>
          </p:cNvSpPr>
          <p:nvPr/>
        </p:nvSpPr>
        <p:spPr bwMode="auto">
          <a:xfrm>
            <a:off x="3249613" y="4121150"/>
            <a:ext cx="265112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396" name="Line 22"/>
          <p:cNvSpPr>
            <a:spLocks noChangeShapeType="1"/>
          </p:cNvSpPr>
          <p:nvPr/>
        </p:nvSpPr>
        <p:spPr bwMode="auto">
          <a:xfrm flipH="1">
            <a:off x="1781175" y="2667000"/>
            <a:ext cx="474663" cy="600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23"/>
          <p:cNvSpPr>
            <a:spLocks noChangeShapeType="1"/>
          </p:cNvSpPr>
          <p:nvPr/>
        </p:nvSpPr>
        <p:spPr bwMode="auto">
          <a:xfrm>
            <a:off x="2422525" y="2638425"/>
            <a:ext cx="504825" cy="62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24"/>
          <p:cNvSpPr>
            <a:spLocks noChangeShapeType="1"/>
          </p:cNvSpPr>
          <p:nvPr/>
        </p:nvSpPr>
        <p:spPr bwMode="auto">
          <a:xfrm flipH="1">
            <a:off x="1389063" y="3490913"/>
            <a:ext cx="234950" cy="644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25"/>
          <p:cNvSpPr>
            <a:spLocks noChangeShapeType="1"/>
          </p:cNvSpPr>
          <p:nvPr/>
        </p:nvSpPr>
        <p:spPr bwMode="auto">
          <a:xfrm>
            <a:off x="1781175" y="3478213"/>
            <a:ext cx="223838" cy="657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26"/>
          <p:cNvSpPr>
            <a:spLocks noChangeShapeType="1"/>
          </p:cNvSpPr>
          <p:nvPr/>
        </p:nvSpPr>
        <p:spPr bwMode="auto">
          <a:xfrm flipH="1">
            <a:off x="2732088" y="3490913"/>
            <a:ext cx="207962" cy="644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27"/>
          <p:cNvSpPr>
            <a:spLocks noChangeShapeType="1"/>
          </p:cNvSpPr>
          <p:nvPr/>
        </p:nvSpPr>
        <p:spPr bwMode="auto">
          <a:xfrm>
            <a:off x="3079750" y="3490913"/>
            <a:ext cx="268288" cy="657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Rectangle 28"/>
          <p:cNvSpPr>
            <a:spLocks noChangeArrowheads="1"/>
          </p:cNvSpPr>
          <p:nvPr/>
        </p:nvSpPr>
        <p:spPr bwMode="auto">
          <a:xfrm>
            <a:off x="2143125" y="2332038"/>
            <a:ext cx="4238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03" name="Rectangle 29"/>
          <p:cNvSpPr>
            <a:spLocks noChangeArrowheads="1"/>
          </p:cNvSpPr>
          <p:nvPr/>
        </p:nvSpPr>
        <p:spPr bwMode="auto">
          <a:xfrm>
            <a:off x="2278063" y="241935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404" name="Rectangle 30"/>
          <p:cNvSpPr>
            <a:spLocks noChangeArrowheads="1"/>
          </p:cNvSpPr>
          <p:nvPr/>
        </p:nvSpPr>
        <p:spPr bwMode="auto">
          <a:xfrm>
            <a:off x="2389188" y="24193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05" name="Rectangle 31"/>
          <p:cNvSpPr>
            <a:spLocks noChangeArrowheads="1"/>
          </p:cNvSpPr>
          <p:nvPr/>
        </p:nvSpPr>
        <p:spPr bwMode="auto">
          <a:xfrm>
            <a:off x="1514475" y="3170238"/>
            <a:ext cx="422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06" name="Rectangle 32"/>
          <p:cNvSpPr>
            <a:spLocks noChangeArrowheads="1"/>
          </p:cNvSpPr>
          <p:nvPr/>
        </p:nvSpPr>
        <p:spPr bwMode="auto">
          <a:xfrm>
            <a:off x="1647825" y="325755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CC"/>
                </a:solidFill>
              </a:rPr>
              <a:t>5</a:t>
            </a:r>
          </a:p>
        </p:txBody>
      </p:sp>
      <p:sp>
        <p:nvSpPr>
          <p:cNvPr id="16407" name="Rectangle 33"/>
          <p:cNvSpPr>
            <a:spLocks noChangeArrowheads="1"/>
          </p:cNvSpPr>
          <p:nvPr/>
        </p:nvSpPr>
        <p:spPr bwMode="auto">
          <a:xfrm>
            <a:off x="1760538" y="32575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08" name="Rectangle 34"/>
          <p:cNvSpPr>
            <a:spLocks noChangeArrowheads="1"/>
          </p:cNvSpPr>
          <p:nvPr/>
        </p:nvSpPr>
        <p:spPr bwMode="auto">
          <a:xfrm>
            <a:off x="1165225" y="4037013"/>
            <a:ext cx="4206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09" name="Rectangle 35"/>
          <p:cNvSpPr>
            <a:spLocks noChangeArrowheads="1"/>
          </p:cNvSpPr>
          <p:nvPr/>
        </p:nvSpPr>
        <p:spPr bwMode="auto">
          <a:xfrm>
            <a:off x="1298575" y="412432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6410" name="Rectangle 36"/>
          <p:cNvSpPr>
            <a:spLocks noChangeArrowheads="1"/>
          </p:cNvSpPr>
          <p:nvPr/>
        </p:nvSpPr>
        <p:spPr bwMode="auto">
          <a:xfrm>
            <a:off x="1411288" y="412432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11" name="Rectangle 37"/>
          <p:cNvSpPr>
            <a:spLocks noChangeArrowheads="1"/>
          </p:cNvSpPr>
          <p:nvPr/>
        </p:nvSpPr>
        <p:spPr bwMode="auto">
          <a:xfrm>
            <a:off x="1849438" y="4052888"/>
            <a:ext cx="4238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12" name="Rectangle 38"/>
          <p:cNvSpPr>
            <a:spLocks noChangeArrowheads="1"/>
          </p:cNvSpPr>
          <p:nvPr/>
        </p:nvSpPr>
        <p:spPr bwMode="auto">
          <a:xfrm>
            <a:off x="1984375" y="41402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16413" name="Rectangle 39"/>
          <p:cNvSpPr>
            <a:spLocks noChangeArrowheads="1"/>
          </p:cNvSpPr>
          <p:nvPr/>
        </p:nvSpPr>
        <p:spPr bwMode="auto">
          <a:xfrm>
            <a:off x="2095500" y="414020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14" name="Rectangle 40"/>
          <p:cNvSpPr>
            <a:spLocks noChangeArrowheads="1"/>
          </p:cNvSpPr>
          <p:nvPr/>
        </p:nvSpPr>
        <p:spPr bwMode="auto">
          <a:xfrm>
            <a:off x="2830513" y="3170238"/>
            <a:ext cx="422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15" name="Rectangle 41"/>
          <p:cNvSpPr>
            <a:spLocks noChangeArrowheads="1"/>
          </p:cNvSpPr>
          <p:nvPr/>
        </p:nvSpPr>
        <p:spPr bwMode="auto">
          <a:xfrm>
            <a:off x="2946400" y="325913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CC"/>
                </a:solidFill>
              </a:rPr>
              <a:t>7</a:t>
            </a:r>
          </a:p>
        </p:txBody>
      </p:sp>
      <p:sp>
        <p:nvSpPr>
          <p:cNvPr id="16416" name="Rectangle 42"/>
          <p:cNvSpPr>
            <a:spLocks noChangeArrowheads="1"/>
          </p:cNvSpPr>
          <p:nvPr/>
        </p:nvSpPr>
        <p:spPr bwMode="auto">
          <a:xfrm>
            <a:off x="3076575" y="32575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17" name="Rectangle 43"/>
          <p:cNvSpPr>
            <a:spLocks noChangeArrowheads="1"/>
          </p:cNvSpPr>
          <p:nvPr/>
        </p:nvSpPr>
        <p:spPr bwMode="auto">
          <a:xfrm>
            <a:off x="2522538" y="4022725"/>
            <a:ext cx="422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18" name="Rectangle 44"/>
          <p:cNvSpPr>
            <a:spLocks noChangeArrowheads="1"/>
          </p:cNvSpPr>
          <p:nvPr/>
        </p:nvSpPr>
        <p:spPr bwMode="auto">
          <a:xfrm>
            <a:off x="2655888" y="411003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16419" name="Rectangle 45"/>
          <p:cNvSpPr>
            <a:spLocks noChangeArrowheads="1"/>
          </p:cNvSpPr>
          <p:nvPr/>
        </p:nvSpPr>
        <p:spPr bwMode="auto">
          <a:xfrm>
            <a:off x="2768600" y="4110038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20" name="Rectangle 46"/>
          <p:cNvSpPr>
            <a:spLocks noChangeArrowheads="1"/>
          </p:cNvSpPr>
          <p:nvPr/>
        </p:nvSpPr>
        <p:spPr bwMode="auto">
          <a:xfrm>
            <a:off x="3209925" y="4037013"/>
            <a:ext cx="422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21" name="Rectangle 47"/>
          <p:cNvSpPr>
            <a:spLocks noChangeArrowheads="1"/>
          </p:cNvSpPr>
          <p:nvPr/>
        </p:nvSpPr>
        <p:spPr bwMode="auto">
          <a:xfrm>
            <a:off x="3343275" y="412432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</a:rPr>
              <a:t>6</a:t>
            </a:r>
          </a:p>
        </p:txBody>
      </p:sp>
      <p:sp>
        <p:nvSpPr>
          <p:cNvPr id="16422" name="Rectangle 48"/>
          <p:cNvSpPr>
            <a:spLocks noChangeArrowheads="1"/>
          </p:cNvSpPr>
          <p:nvPr/>
        </p:nvSpPr>
        <p:spPr bwMode="auto">
          <a:xfrm>
            <a:off x="3455988" y="412432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23" name="Oval 49"/>
          <p:cNvSpPr>
            <a:spLocks noChangeArrowheads="1"/>
          </p:cNvSpPr>
          <p:nvPr/>
        </p:nvSpPr>
        <p:spPr bwMode="auto">
          <a:xfrm>
            <a:off x="4495800" y="4610100"/>
            <a:ext cx="265113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24" name="Oval 50"/>
          <p:cNvSpPr>
            <a:spLocks noChangeArrowheads="1"/>
          </p:cNvSpPr>
          <p:nvPr/>
        </p:nvSpPr>
        <p:spPr bwMode="auto">
          <a:xfrm>
            <a:off x="5170488" y="4610100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25" name="Oval 51"/>
          <p:cNvSpPr>
            <a:spLocks noChangeArrowheads="1"/>
          </p:cNvSpPr>
          <p:nvPr/>
        </p:nvSpPr>
        <p:spPr bwMode="auto">
          <a:xfrm>
            <a:off x="5846763" y="4610100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26" name="Line 52"/>
          <p:cNvSpPr>
            <a:spLocks noChangeShapeType="1"/>
          </p:cNvSpPr>
          <p:nvPr/>
        </p:nvSpPr>
        <p:spPr bwMode="auto">
          <a:xfrm flipH="1">
            <a:off x="4662488" y="3981450"/>
            <a:ext cx="236537" cy="642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7" name="Line 53"/>
          <p:cNvSpPr>
            <a:spLocks noChangeShapeType="1"/>
          </p:cNvSpPr>
          <p:nvPr/>
        </p:nvSpPr>
        <p:spPr bwMode="auto">
          <a:xfrm>
            <a:off x="5053013" y="3968750"/>
            <a:ext cx="225425" cy="655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8" name="Line 54"/>
          <p:cNvSpPr>
            <a:spLocks noChangeShapeType="1"/>
          </p:cNvSpPr>
          <p:nvPr/>
        </p:nvSpPr>
        <p:spPr bwMode="auto">
          <a:xfrm flipH="1">
            <a:off x="6005513" y="3981450"/>
            <a:ext cx="211137" cy="642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9" name="Rectangle 55"/>
          <p:cNvSpPr>
            <a:spLocks noChangeArrowheads="1"/>
          </p:cNvSpPr>
          <p:nvPr/>
        </p:nvSpPr>
        <p:spPr bwMode="auto">
          <a:xfrm>
            <a:off x="4368800" y="4527550"/>
            <a:ext cx="561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30" name="Rectangle 56"/>
          <p:cNvSpPr>
            <a:spLocks noChangeArrowheads="1"/>
          </p:cNvSpPr>
          <p:nvPr/>
        </p:nvSpPr>
        <p:spPr bwMode="auto">
          <a:xfrm>
            <a:off x="4502150" y="4614863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990099"/>
                </a:solidFill>
              </a:rPr>
              <a:t>12</a:t>
            </a:r>
          </a:p>
        </p:txBody>
      </p:sp>
      <p:sp>
        <p:nvSpPr>
          <p:cNvPr id="16431" name="Rectangle 57"/>
          <p:cNvSpPr>
            <a:spLocks noChangeArrowheads="1"/>
          </p:cNvSpPr>
          <p:nvPr/>
        </p:nvSpPr>
        <p:spPr bwMode="auto">
          <a:xfrm>
            <a:off x="4725988" y="4614863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32" name="Rectangle 58"/>
          <p:cNvSpPr>
            <a:spLocks noChangeArrowheads="1"/>
          </p:cNvSpPr>
          <p:nvPr/>
        </p:nvSpPr>
        <p:spPr bwMode="auto">
          <a:xfrm>
            <a:off x="5126038" y="4540250"/>
            <a:ext cx="422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33" name="Rectangle 59"/>
          <p:cNvSpPr>
            <a:spLocks noChangeArrowheads="1"/>
          </p:cNvSpPr>
          <p:nvPr/>
        </p:nvSpPr>
        <p:spPr bwMode="auto">
          <a:xfrm>
            <a:off x="5259388" y="462756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990099"/>
                </a:solidFill>
              </a:rPr>
              <a:t>5</a:t>
            </a:r>
          </a:p>
        </p:txBody>
      </p:sp>
      <p:sp>
        <p:nvSpPr>
          <p:cNvPr id="16434" name="Rectangle 60"/>
          <p:cNvSpPr>
            <a:spLocks noChangeArrowheads="1"/>
          </p:cNvSpPr>
          <p:nvPr/>
        </p:nvSpPr>
        <p:spPr bwMode="auto">
          <a:xfrm>
            <a:off x="5372100" y="4627563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35" name="Oval 61"/>
          <p:cNvSpPr>
            <a:spLocks noChangeArrowheads="1"/>
          </p:cNvSpPr>
          <p:nvPr/>
        </p:nvSpPr>
        <p:spPr bwMode="auto">
          <a:xfrm>
            <a:off x="5475288" y="2905125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36" name="Oval 62"/>
          <p:cNvSpPr>
            <a:spLocks noChangeArrowheads="1"/>
          </p:cNvSpPr>
          <p:nvPr/>
        </p:nvSpPr>
        <p:spPr bwMode="auto">
          <a:xfrm>
            <a:off x="4829175" y="3730625"/>
            <a:ext cx="266700" cy="2651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37" name="Oval 63"/>
          <p:cNvSpPr>
            <a:spLocks noChangeArrowheads="1"/>
          </p:cNvSpPr>
          <p:nvPr/>
        </p:nvSpPr>
        <p:spPr bwMode="auto">
          <a:xfrm>
            <a:off x="6146800" y="3730625"/>
            <a:ext cx="266700" cy="2651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38" name="Line 64"/>
          <p:cNvSpPr>
            <a:spLocks noChangeShapeType="1"/>
          </p:cNvSpPr>
          <p:nvPr/>
        </p:nvSpPr>
        <p:spPr bwMode="auto">
          <a:xfrm flipH="1">
            <a:off x="5053013" y="3155950"/>
            <a:ext cx="477837" cy="601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9" name="Line 65"/>
          <p:cNvSpPr>
            <a:spLocks noChangeShapeType="1"/>
          </p:cNvSpPr>
          <p:nvPr/>
        </p:nvSpPr>
        <p:spPr bwMode="auto">
          <a:xfrm>
            <a:off x="5699125" y="3128963"/>
            <a:ext cx="503238" cy="62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0" name="Rectangle 66"/>
          <p:cNvSpPr>
            <a:spLocks noChangeArrowheads="1"/>
          </p:cNvSpPr>
          <p:nvPr/>
        </p:nvSpPr>
        <p:spPr bwMode="auto">
          <a:xfrm>
            <a:off x="5362575" y="2820988"/>
            <a:ext cx="546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41" name="Rectangle 67"/>
          <p:cNvSpPr>
            <a:spLocks noChangeArrowheads="1"/>
          </p:cNvSpPr>
          <p:nvPr/>
        </p:nvSpPr>
        <p:spPr bwMode="auto">
          <a:xfrm>
            <a:off x="5497513" y="2908300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CC"/>
                </a:solidFill>
              </a:rPr>
              <a:t>24</a:t>
            </a:r>
          </a:p>
        </p:txBody>
      </p:sp>
      <p:sp>
        <p:nvSpPr>
          <p:cNvPr id="16442" name="Rectangle 68"/>
          <p:cNvSpPr>
            <a:spLocks noChangeArrowheads="1"/>
          </p:cNvSpPr>
          <p:nvPr/>
        </p:nvSpPr>
        <p:spPr bwMode="auto">
          <a:xfrm>
            <a:off x="5721350" y="290830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43" name="Rectangle 69"/>
          <p:cNvSpPr>
            <a:spLocks noChangeArrowheads="1"/>
          </p:cNvSpPr>
          <p:nvPr/>
        </p:nvSpPr>
        <p:spPr bwMode="auto">
          <a:xfrm>
            <a:off x="4719638" y="3646488"/>
            <a:ext cx="5476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44" name="Rectangle 70"/>
          <p:cNvSpPr>
            <a:spLocks noChangeArrowheads="1"/>
          </p:cNvSpPr>
          <p:nvPr/>
        </p:nvSpPr>
        <p:spPr bwMode="auto">
          <a:xfrm>
            <a:off x="4851400" y="3733800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16445" name="Rectangle 71"/>
          <p:cNvSpPr>
            <a:spLocks noChangeArrowheads="1"/>
          </p:cNvSpPr>
          <p:nvPr/>
        </p:nvSpPr>
        <p:spPr bwMode="auto">
          <a:xfrm>
            <a:off x="5076825" y="373380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46" name="Rectangle 72"/>
          <p:cNvSpPr>
            <a:spLocks noChangeArrowheads="1"/>
          </p:cNvSpPr>
          <p:nvPr/>
        </p:nvSpPr>
        <p:spPr bwMode="auto">
          <a:xfrm>
            <a:off x="6037263" y="3646488"/>
            <a:ext cx="549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47" name="Rectangle 73"/>
          <p:cNvSpPr>
            <a:spLocks noChangeArrowheads="1"/>
          </p:cNvSpPr>
          <p:nvPr/>
        </p:nvSpPr>
        <p:spPr bwMode="auto">
          <a:xfrm>
            <a:off x="6172200" y="3733800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</a:rPr>
              <a:t>21</a:t>
            </a:r>
          </a:p>
        </p:txBody>
      </p:sp>
      <p:sp>
        <p:nvSpPr>
          <p:cNvPr id="16448" name="Rectangle 74"/>
          <p:cNvSpPr>
            <a:spLocks noChangeArrowheads="1"/>
          </p:cNvSpPr>
          <p:nvPr/>
        </p:nvSpPr>
        <p:spPr bwMode="auto">
          <a:xfrm>
            <a:off x="6396038" y="373380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49" name="Rectangle 75"/>
          <p:cNvSpPr>
            <a:spLocks noChangeArrowheads="1"/>
          </p:cNvSpPr>
          <p:nvPr/>
        </p:nvSpPr>
        <p:spPr bwMode="auto">
          <a:xfrm>
            <a:off x="5797550" y="4513263"/>
            <a:ext cx="42386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50" name="Rectangle 76"/>
          <p:cNvSpPr>
            <a:spLocks noChangeArrowheads="1"/>
          </p:cNvSpPr>
          <p:nvPr/>
        </p:nvSpPr>
        <p:spPr bwMode="auto">
          <a:xfrm>
            <a:off x="5932488" y="460057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990099"/>
                </a:solidFill>
              </a:rPr>
              <a:t>6</a:t>
            </a:r>
          </a:p>
        </p:txBody>
      </p:sp>
      <p:sp>
        <p:nvSpPr>
          <p:cNvPr id="16451" name="Rectangle 77"/>
          <p:cNvSpPr>
            <a:spLocks noChangeArrowheads="1"/>
          </p:cNvSpPr>
          <p:nvPr/>
        </p:nvSpPr>
        <p:spPr bwMode="auto">
          <a:xfrm>
            <a:off x="6043613" y="460057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52" name="Oval 78"/>
          <p:cNvSpPr>
            <a:spLocks noChangeArrowheads="1"/>
          </p:cNvSpPr>
          <p:nvPr/>
        </p:nvSpPr>
        <p:spPr bwMode="auto">
          <a:xfrm>
            <a:off x="7265988" y="2892425"/>
            <a:ext cx="266700" cy="2635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53" name="Oval 79"/>
          <p:cNvSpPr>
            <a:spLocks noChangeArrowheads="1"/>
          </p:cNvSpPr>
          <p:nvPr/>
        </p:nvSpPr>
        <p:spPr bwMode="auto">
          <a:xfrm>
            <a:off x="6621463" y="3714750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54" name="Oval 80"/>
          <p:cNvSpPr>
            <a:spLocks noChangeArrowheads="1"/>
          </p:cNvSpPr>
          <p:nvPr/>
        </p:nvSpPr>
        <p:spPr bwMode="auto">
          <a:xfrm>
            <a:off x="7939088" y="3714750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55" name="Line 81"/>
          <p:cNvSpPr>
            <a:spLocks noChangeShapeType="1"/>
          </p:cNvSpPr>
          <p:nvPr/>
        </p:nvSpPr>
        <p:spPr bwMode="auto">
          <a:xfrm flipH="1">
            <a:off x="6845300" y="3143250"/>
            <a:ext cx="477838" cy="601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6" name="Line 82"/>
          <p:cNvSpPr>
            <a:spLocks noChangeShapeType="1"/>
          </p:cNvSpPr>
          <p:nvPr/>
        </p:nvSpPr>
        <p:spPr bwMode="auto">
          <a:xfrm>
            <a:off x="7491413" y="3113088"/>
            <a:ext cx="503237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7" name="Rectangle 83"/>
          <p:cNvSpPr>
            <a:spLocks noChangeArrowheads="1"/>
          </p:cNvSpPr>
          <p:nvPr/>
        </p:nvSpPr>
        <p:spPr bwMode="auto">
          <a:xfrm>
            <a:off x="7154863" y="2806700"/>
            <a:ext cx="546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58" name="Rectangle 84"/>
          <p:cNvSpPr>
            <a:spLocks noChangeArrowheads="1"/>
          </p:cNvSpPr>
          <p:nvPr/>
        </p:nvSpPr>
        <p:spPr bwMode="auto">
          <a:xfrm>
            <a:off x="7289800" y="2894013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CC"/>
                </a:solidFill>
              </a:rPr>
              <a:t>30</a:t>
            </a:r>
          </a:p>
        </p:txBody>
      </p:sp>
      <p:sp>
        <p:nvSpPr>
          <p:cNvPr id="16459" name="Rectangle 85"/>
          <p:cNvSpPr>
            <a:spLocks noChangeArrowheads="1"/>
          </p:cNvSpPr>
          <p:nvPr/>
        </p:nvSpPr>
        <p:spPr bwMode="auto">
          <a:xfrm>
            <a:off x="7513638" y="2894013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60" name="Rectangle 86"/>
          <p:cNvSpPr>
            <a:spLocks noChangeArrowheads="1"/>
          </p:cNvSpPr>
          <p:nvPr/>
        </p:nvSpPr>
        <p:spPr bwMode="auto">
          <a:xfrm>
            <a:off x="6511925" y="3632200"/>
            <a:ext cx="546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61" name="Rectangle 87"/>
          <p:cNvSpPr>
            <a:spLocks noChangeArrowheads="1"/>
          </p:cNvSpPr>
          <p:nvPr/>
        </p:nvSpPr>
        <p:spPr bwMode="auto">
          <a:xfrm>
            <a:off x="6643688" y="3719513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</a:rPr>
              <a:t>18</a:t>
            </a:r>
          </a:p>
        </p:txBody>
      </p:sp>
      <p:sp>
        <p:nvSpPr>
          <p:cNvPr id="16462" name="Rectangle 88"/>
          <p:cNvSpPr>
            <a:spLocks noChangeArrowheads="1"/>
          </p:cNvSpPr>
          <p:nvPr/>
        </p:nvSpPr>
        <p:spPr bwMode="auto">
          <a:xfrm>
            <a:off x="6867525" y="3719513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63" name="Rectangle 89"/>
          <p:cNvSpPr>
            <a:spLocks noChangeArrowheads="1"/>
          </p:cNvSpPr>
          <p:nvPr/>
        </p:nvSpPr>
        <p:spPr bwMode="auto">
          <a:xfrm>
            <a:off x="7885113" y="3632200"/>
            <a:ext cx="549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64" name="Rectangle 90"/>
          <p:cNvSpPr>
            <a:spLocks noChangeArrowheads="1"/>
          </p:cNvSpPr>
          <p:nvPr/>
        </p:nvSpPr>
        <p:spPr bwMode="auto">
          <a:xfrm>
            <a:off x="8020050" y="37195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16465" name="Rectangle 91"/>
          <p:cNvSpPr>
            <a:spLocks noChangeArrowheads="1"/>
          </p:cNvSpPr>
          <p:nvPr/>
        </p:nvSpPr>
        <p:spPr bwMode="auto">
          <a:xfrm>
            <a:off x="8131175" y="3719513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66" name="Oval 92"/>
          <p:cNvSpPr>
            <a:spLocks noChangeArrowheads="1"/>
          </p:cNvSpPr>
          <p:nvPr/>
        </p:nvSpPr>
        <p:spPr bwMode="auto">
          <a:xfrm>
            <a:off x="6346825" y="2066925"/>
            <a:ext cx="265113" cy="2651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67" name="Rectangle 93"/>
          <p:cNvSpPr>
            <a:spLocks noChangeArrowheads="1"/>
          </p:cNvSpPr>
          <p:nvPr/>
        </p:nvSpPr>
        <p:spPr bwMode="auto">
          <a:xfrm>
            <a:off x="6232525" y="1997075"/>
            <a:ext cx="5048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68" name="Rectangle 94"/>
          <p:cNvSpPr>
            <a:spLocks noChangeArrowheads="1"/>
          </p:cNvSpPr>
          <p:nvPr/>
        </p:nvSpPr>
        <p:spPr bwMode="auto">
          <a:xfrm>
            <a:off x="6365875" y="2084388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6469" name="Rectangle 95"/>
          <p:cNvSpPr>
            <a:spLocks noChangeArrowheads="1"/>
          </p:cNvSpPr>
          <p:nvPr/>
        </p:nvSpPr>
        <p:spPr bwMode="auto">
          <a:xfrm>
            <a:off x="6589713" y="2084388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16470" name="Line 96"/>
          <p:cNvSpPr>
            <a:spLocks noChangeShapeType="1"/>
          </p:cNvSpPr>
          <p:nvPr/>
        </p:nvSpPr>
        <p:spPr bwMode="auto">
          <a:xfrm flipH="1">
            <a:off x="5726113" y="2303463"/>
            <a:ext cx="658812" cy="62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1" name="Line 97"/>
          <p:cNvSpPr>
            <a:spLocks noChangeShapeType="1"/>
          </p:cNvSpPr>
          <p:nvPr/>
        </p:nvSpPr>
        <p:spPr bwMode="auto">
          <a:xfrm>
            <a:off x="6594475" y="2260600"/>
            <a:ext cx="698500" cy="671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472" name="Group 106"/>
          <p:cNvGrpSpPr>
            <a:grpSpLocks/>
          </p:cNvGrpSpPr>
          <p:nvPr/>
        </p:nvGrpSpPr>
        <p:grpSpPr bwMode="auto">
          <a:xfrm>
            <a:off x="736600" y="4630738"/>
            <a:ext cx="3200400" cy="381000"/>
            <a:chOff x="528" y="2496"/>
            <a:chExt cx="2016" cy="240"/>
          </a:xfrm>
        </p:grpSpPr>
        <p:sp>
          <p:nvSpPr>
            <p:cNvPr id="16493" name="Rectangle 7"/>
            <p:cNvSpPr>
              <a:spLocks noChangeArrowheads="1"/>
            </p:cNvSpPr>
            <p:nvPr/>
          </p:nvSpPr>
          <p:spPr bwMode="auto">
            <a:xfrm>
              <a:off x="528" y="2496"/>
              <a:ext cx="20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6494" name="Line 8"/>
            <p:cNvSpPr>
              <a:spLocks noChangeShapeType="1"/>
            </p:cNvSpPr>
            <p:nvPr/>
          </p:nvSpPr>
          <p:spPr bwMode="auto">
            <a:xfrm>
              <a:off x="168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5" name="Line 9"/>
            <p:cNvSpPr>
              <a:spLocks noChangeShapeType="1"/>
            </p:cNvSpPr>
            <p:nvPr/>
          </p:nvSpPr>
          <p:spPr bwMode="auto">
            <a:xfrm>
              <a:off x="1104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6" name="Line 10"/>
            <p:cNvSpPr>
              <a:spLocks noChangeShapeType="1"/>
            </p:cNvSpPr>
            <p:nvPr/>
          </p:nvSpPr>
          <p:spPr bwMode="auto">
            <a:xfrm>
              <a:off x="816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7" name="Line 11"/>
            <p:cNvSpPr>
              <a:spLocks noChangeShapeType="1"/>
            </p:cNvSpPr>
            <p:nvPr/>
          </p:nvSpPr>
          <p:spPr bwMode="auto">
            <a:xfrm>
              <a:off x="1392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8" name="Line 12"/>
            <p:cNvSpPr>
              <a:spLocks noChangeShapeType="1"/>
            </p:cNvSpPr>
            <p:nvPr/>
          </p:nvSpPr>
          <p:spPr bwMode="auto">
            <a:xfrm>
              <a:off x="2256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9" name="Line 13"/>
            <p:cNvSpPr>
              <a:spLocks noChangeShapeType="1"/>
            </p:cNvSpPr>
            <p:nvPr/>
          </p:nvSpPr>
          <p:spPr bwMode="auto">
            <a:xfrm>
              <a:off x="196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00" name="Rectangle 98"/>
            <p:cNvSpPr>
              <a:spLocks noChangeArrowheads="1"/>
            </p:cNvSpPr>
            <p:nvPr/>
          </p:nvSpPr>
          <p:spPr bwMode="auto">
            <a:xfrm>
              <a:off x="672" y="254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6501" name="Rectangle 99"/>
            <p:cNvSpPr>
              <a:spLocks noChangeArrowheads="1"/>
            </p:cNvSpPr>
            <p:nvPr/>
          </p:nvSpPr>
          <p:spPr bwMode="auto">
            <a:xfrm>
              <a:off x="912" y="254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00CC"/>
                  </a:solidFill>
                </a:rPr>
                <a:t>5</a:t>
              </a:r>
            </a:p>
          </p:txBody>
        </p:sp>
        <p:sp>
          <p:nvSpPr>
            <p:cNvPr id="16502" name="Rectangle 100"/>
            <p:cNvSpPr>
              <a:spLocks noChangeArrowheads="1"/>
            </p:cNvSpPr>
            <p:nvPr/>
          </p:nvSpPr>
          <p:spPr bwMode="auto">
            <a:xfrm>
              <a:off x="1200" y="254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00CC"/>
                  </a:solidFill>
                </a:rPr>
                <a:t>7</a:t>
              </a:r>
            </a:p>
          </p:txBody>
        </p:sp>
        <p:sp>
          <p:nvSpPr>
            <p:cNvPr id="16503" name="Rectangle 101"/>
            <p:cNvSpPr>
              <a:spLocks noChangeArrowheads="1"/>
            </p:cNvSpPr>
            <p:nvPr/>
          </p:nvSpPr>
          <p:spPr bwMode="auto">
            <a:xfrm>
              <a:off x="1488" y="254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16504" name="Rectangle 103"/>
            <p:cNvSpPr>
              <a:spLocks noChangeArrowheads="1"/>
            </p:cNvSpPr>
            <p:nvPr/>
          </p:nvSpPr>
          <p:spPr bwMode="auto">
            <a:xfrm>
              <a:off x="1776" y="254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8000"/>
                  </a:solidFill>
                </a:rPr>
                <a:t>4</a:t>
              </a:r>
            </a:p>
          </p:txBody>
        </p:sp>
        <p:sp>
          <p:nvSpPr>
            <p:cNvPr id="16505" name="Rectangle 104"/>
            <p:cNvSpPr>
              <a:spLocks noChangeArrowheads="1"/>
            </p:cNvSpPr>
            <p:nvPr/>
          </p:nvSpPr>
          <p:spPr bwMode="auto">
            <a:xfrm>
              <a:off x="2064" y="254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16506" name="Rectangle 105"/>
            <p:cNvSpPr>
              <a:spLocks noChangeArrowheads="1"/>
            </p:cNvSpPr>
            <p:nvPr/>
          </p:nvSpPr>
          <p:spPr bwMode="auto">
            <a:xfrm>
              <a:off x="2352" y="254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8000"/>
                  </a:solidFill>
                </a:rPr>
                <a:t>6</a:t>
              </a:r>
            </a:p>
          </p:txBody>
        </p:sp>
      </p:grpSp>
      <p:sp>
        <p:nvSpPr>
          <p:cNvPr id="16473" name="Rectangle 108"/>
          <p:cNvSpPr>
            <a:spLocks noChangeArrowheads="1"/>
          </p:cNvSpPr>
          <p:nvPr/>
        </p:nvSpPr>
        <p:spPr bwMode="auto">
          <a:xfrm>
            <a:off x="4038600" y="5334000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74" name="Line 109"/>
          <p:cNvSpPr>
            <a:spLocks noChangeShapeType="1"/>
          </p:cNvSpPr>
          <p:nvPr/>
        </p:nvSpPr>
        <p:spPr bwMode="auto">
          <a:xfrm>
            <a:off x="58674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75" name="Line 110"/>
          <p:cNvSpPr>
            <a:spLocks noChangeShapeType="1"/>
          </p:cNvSpPr>
          <p:nvPr/>
        </p:nvSpPr>
        <p:spPr bwMode="auto">
          <a:xfrm>
            <a:off x="49530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76" name="Line 111"/>
          <p:cNvSpPr>
            <a:spLocks noChangeShapeType="1"/>
          </p:cNvSpPr>
          <p:nvPr/>
        </p:nvSpPr>
        <p:spPr bwMode="auto">
          <a:xfrm>
            <a:off x="44958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77" name="Line 112"/>
          <p:cNvSpPr>
            <a:spLocks noChangeShapeType="1"/>
          </p:cNvSpPr>
          <p:nvPr/>
        </p:nvSpPr>
        <p:spPr bwMode="auto">
          <a:xfrm>
            <a:off x="54102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78" name="Line 113"/>
          <p:cNvSpPr>
            <a:spLocks noChangeShapeType="1"/>
          </p:cNvSpPr>
          <p:nvPr/>
        </p:nvSpPr>
        <p:spPr bwMode="auto">
          <a:xfrm>
            <a:off x="67818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79" name="Line 114"/>
          <p:cNvSpPr>
            <a:spLocks noChangeShapeType="1"/>
          </p:cNvSpPr>
          <p:nvPr/>
        </p:nvSpPr>
        <p:spPr bwMode="auto">
          <a:xfrm>
            <a:off x="6324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0" name="Rectangle 115"/>
          <p:cNvSpPr>
            <a:spLocks noChangeArrowheads="1"/>
          </p:cNvSpPr>
          <p:nvPr/>
        </p:nvSpPr>
        <p:spPr bwMode="auto">
          <a:xfrm>
            <a:off x="4191000" y="5410200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6481" name="Rectangle 116"/>
          <p:cNvSpPr>
            <a:spLocks noChangeArrowheads="1"/>
          </p:cNvSpPr>
          <p:nvPr/>
        </p:nvSpPr>
        <p:spPr bwMode="auto">
          <a:xfrm>
            <a:off x="4648200" y="5410200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CC"/>
                </a:solidFill>
              </a:rPr>
              <a:t>24</a:t>
            </a:r>
          </a:p>
        </p:txBody>
      </p:sp>
      <p:sp>
        <p:nvSpPr>
          <p:cNvPr id="16482" name="Rectangle 117"/>
          <p:cNvSpPr>
            <a:spLocks noChangeArrowheads="1"/>
          </p:cNvSpPr>
          <p:nvPr/>
        </p:nvSpPr>
        <p:spPr bwMode="auto">
          <a:xfrm>
            <a:off x="5105400" y="5410200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CC"/>
                </a:solidFill>
              </a:rPr>
              <a:t>30</a:t>
            </a:r>
          </a:p>
        </p:txBody>
      </p:sp>
      <p:sp>
        <p:nvSpPr>
          <p:cNvPr id="16483" name="Rectangle 118"/>
          <p:cNvSpPr>
            <a:spLocks noChangeArrowheads="1"/>
          </p:cNvSpPr>
          <p:nvPr/>
        </p:nvSpPr>
        <p:spPr bwMode="auto">
          <a:xfrm>
            <a:off x="5562600" y="5410200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16484" name="Rectangle 119"/>
          <p:cNvSpPr>
            <a:spLocks noChangeArrowheads="1"/>
          </p:cNvSpPr>
          <p:nvPr/>
        </p:nvSpPr>
        <p:spPr bwMode="auto">
          <a:xfrm>
            <a:off x="6019800" y="5410200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</a:rPr>
              <a:t>21</a:t>
            </a:r>
          </a:p>
        </p:txBody>
      </p:sp>
      <p:sp>
        <p:nvSpPr>
          <p:cNvPr id="16485" name="Rectangle 120"/>
          <p:cNvSpPr>
            <a:spLocks noChangeArrowheads="1"/>
          </p:cNvSpPr>
          <p:nvPr/>
        </p:nvSpPr>
        <p:spPr bwMode="auto">
          <a:xfrm>
            <a:off x="6477000" y="5410200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</a:rPr>
              <a:t>18</a:t>
            </a:r>
          </a:p>
        </p:txBody>
      </p:sp>
      <p:sp>
        <p:nvSpPr>
          <p:cNvPr id="16486" name="Rectangle 121"/>
          <p:cNvSpPr>
            <a:spLocks noChangeArrowheads="1"/>
          </p:cNvSpPr>
          <p:nvPr/>
        </p:nvSpPr>
        <p:spPr bwMode="auto">
          <a:xfrm>
            <a:off x="6934200" y="54102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16487" name="Line 122"/>
          <p:cNvSpPr>
            <a:spLocks noChangeShapeType="1"/>
          </p:cNvSpPr>
          <p:nvPr/>
        </p:nvSpPr>
        <p:spPr bwMode="auto">
          <a:xfrm>
            <a:off x="72390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8" name="Line 123"/>
          <p:cNvSpPr>
            <a:spLocks noChangeShapeType="1"/>
          </p:cNvSpPr>
          <p:nvPr/>
        </p:nvSpPr>
        <p:spPr bwMode="auto">
          <a:xfrm>
            <a:off x="76962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9" name="Line 124"/>
          <p:cNvSpPr>
            <a:spLocks noChangeShapeType="1"/>
          </p:cNvSpPr>
          <p:nvPr/>
        </p:nvSpPr>
        <p:spPr bwMode="auto">
          <a:xfrm>
            <a:off x="81534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0" name="Rectangle 125"/>
          <p:cNvSpPr>
            <a:spLocks noChangeArrowheads="1"/>
          </p:cNvSpPr>
          <p:nvPr/>
        </p:nvSpPr>
        <p:spPr bwMode="auto">
          <a:xfrm>
            <a:off x="8305800" y="54102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990099"/>
                </a:solidFill>
              </a:rPr>
              <a:t>6</a:t>
            </a:r>
          </a:p>
        </p:txBody>
      </p:sp>
      <p:sp>
        <p:nvSpPr>
          <p:cNvPr id="16491" name="Rectangle 126"/>
          <p:cNvSpPr>
            <a:spLocks noChangeArrowheads="1"/>
          </p:cNvSpPr>
          <p:nvPr/>
        </p:nvSpPr>
        <p:spPr bwMode="auto">
          <a:xfrm>
            <a:off x="7848600" y="54102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990099"/>
                </a:solidFill>
              </a:rPr>
              <a:t>5</a:t>
            </a:r>
          </a:p>
        </p:txBody>
      </p:sp>
      <p:sp>
        <p:nvSpPr>
          <p:cNvPr id="16492" name="Rectangle 127"/>
          <p:cNvSpPr>
            <a:spLocks noChangeArrowheads="1"/>
          </p:cNvSpPr>
          <p:nvPr/>
        </p:nvSpPr>
        <p:spPr bwMode="auto">
          <a:xfrm>
            <a:off x="7391400" y="5410200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990099"/>
                </a:solidFill>
              </a:rPr>
              <a:t>12</a:t>
            </a:r>
          </a:p>
        </p:txBody>
      </p:sp>
      <p:sp>
        <p:nvSpPr>
          <p:cNvPr id="123" name="Text Box 124"/>
          <p:cNvSpPr txBox="1">
            <a:spLocks noChangeArrowheads="1"/>
          </p:cNvSpPr>
          <p:nvPr/>
        </p:nvSpPr>
        <p:spPr bwMode="auto">
          <a:xfrm>
            <a:off x="3051175" y="1628457"/>
            <a:ext cx="2044700" cy="1044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对于元素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E[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]: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左子堆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2000" b="1" dirty="0">
                <a:solidFill>
                  <a:srgbClr val="FF0000"/>
                </a:solidFill>
              </a:rPr>
              <a:t>E[2i]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右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子堆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2000" b="1" dirty="0">
                <a:solidFill>
                  <a:srgbClr val="FF0000"/>
                </a:solidFill>
              </a:rPr>
              <a:t>E[2i+1]</a:t>
            </a:r>
          </a:p>
        </p:txBody>
      </p:sp>
    </p:spTree>
    <p:extLst>
      <p:ext uri="{BB962C8B-B14F-4D97-AF65-F5344CB8AC3E}">
        <p14:creationId xmlns:p14="http://schemas.microsoft.com/office/powerpoint/2010/main" val="5029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医院急诊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275" y="3073753"/>
            <a:ext cx="186520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293" y="3508784"/>
            <a:ext cx="10953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318" y="3442109"/>
            <a:ext cx="13239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15" y="3531026"/>
            <a:ext cx="1079560" cy="91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31026"/>
            <a:ext cx="981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2320379" y="2852936"/>
            <a:ext cx="966939" cy="64453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zh-CN" altLang="en-US" dirty="0" smtClean="0"/>
              <a:t>重病患者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2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28152E-6 L 0.39288 0.00069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35" y="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28152E-6 L 0.39288 0.00069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3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定义优先级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endParaRPr lang="en-US" altLang="zh-CN" dirty="0"/>
          </a:p>
          <a:p>
            <a:r>
              <a:rPr lang="zh-CN" altLang="en-US" dirty="0" smtClean="0"/>
              <a:t>数字越</a:t>
            </a:r>
            <a:r>
              <a:rPr lang="zh-CN" altLang="en-US" dirty="0"/>
              <a:t>小</a:t>
            </a:r>
            <a:r>
              <a:rPr lang="zh-CN" altLang="en-US" dirty="0" smtClean="0"/>
              <a:t>表示优先级越高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元素不断进入  </a:t>
            </a:r>
            <a:r>
              <a:rPr lang="en-US" altLang="zh-CN" dirty="0" smtClean="0"/>
              <a:t>A,B,C,D,…</a:t>
            </a:r>
          </a:p>
          <a:p>
            <a:r>
              <a:rPr lang="zh-CN" altLang="en-US" dirty="0" smtClean="0"/>
              <a:t>现在哪</a:t>
            </a:r>
            <a:r>
              <a:rPr lang="zh-CN" altLang="en-US" dirty="0"/>
              <a:t>一</a:t>
            </a:r>
            <a:r>
              <a:rPr lang="zh-CN" altLang="en-US" dirty="0" smtClean="0"/>
              <a:t>个元素应该取出</a:t>
            </a:r>
            <a:r>
              <a:rPr lang="en-US" altLang="zh-CN" dirty="0"/>
              <a:t> </a:t>
            </a:r>
            <a:r>
              <a:rPr lang="en-US" altLang="zh-CN" dirty="0" smtClean="0"/>
              <a:t> C,A,B,D,…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99" y="3140968"/>
            <a:ext cx="186520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2804189" y="2795184"/>
            <a:ext cx="606899" cy="64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32040" y="3549497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91715" y="3560974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39587" y="3566331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45621" y="3573016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3956317" y="2795184"/>
            <a:ext cx="606899" cy="64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610223" y="2795184"/>
            <a:ext cx="606899" cy="64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5096642" y="2782659"/>
            <a:ext cx="606899" cy="64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14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5244E-6 L 0.38976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79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97108E-6 L 0.38976 -0.005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7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</a:t>
            </a:r>
            <a:r>
              <a:rPr lang="zh-CN" altLang="en-US" dirty="0" smtClean="0"/>
              <a:t>队列和堆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堆的性质：最小堆父节点比孩子节点小；最大堆</a:t>
            </a:r>
            <a:r>
              <a:rPr lang="zh-CN" altLang="en-US" dirty="0"/>
              <a:t>父节点比孩子节点</a:t>
            </a:r>
            <a:r>
              <a:rPr lang="zh-CN" altLang="en-US" dirty="0" smtClean="0"/>
              <a:t>大；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431459" y="3542605"/>
            <a:ext cx="606899" cy="64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819842" y="4132610"/>
            <a:ext cx="606899" cy="64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038358" y="4153951"/>
            <a:ext cx="606899" cy="64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2943" y="4827954"/>
            <a:ext cx="606899" cy="64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287443" y="3974653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799883" y="3974653"/>
            <a:ext cx="35165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618807" y="4626550"/>
            <a:ext cx="360040" cy="35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"/>
          <p:cNvSpPr txBox="1">
            <a:spLocks/>
          </p:cNvSpPr>
          <p:nvPr/>
        </p:nvSpPr>
        <p:spPr>
          <a:xfrm>
            <a:off x="6454546" y="3425464"/>
            <a:ext cx="606899" cy="64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5842929" y="4015469"/>
            <a:ext cx="606899" cy="64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7061445" y="4036810"/>
            <a:ext cx="606899" cy="64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5236030" y="4710813"/>
            <a:ext cx="606899" cy="64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6310530" y="3857512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822970" y="3857512"/>
            <a:ext cx="35165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5641894" y="4509409"/>
            <a:ext cx="360040" cy="35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3862258" y="4119275"/>
            <a:ext cx="864096" cy="548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曲线连接符 29"/>
          <p:cNvCxnSpPr>
            <a:stCxn id="6" idx="0"/>
          </p:cNvCxnSpPr>
          <p:nvPr/>
        </p:nvCxnSpPr>
        <p:spPr>
          <a:xfrm rot="16200000" flipV="1">
            <a:off x="3010542" y="3822684"/>
            <a:ext cx="296438" cy="366095"/>
          </a:xfrm>
          <a:prstGeom prst="curved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01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9" grpId="0"/>
      <p:bldP spid="20" grpId="0"/>
      <p:bldP spid="21" grpId="0"/>
      <p:bldP spid="22" grpId="0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2276872"/>
            <a:ext cx="7024824" cy="165618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2296" indent="0"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抽象数据类型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是为了减轻人思考的负担，而不是为了减轻计算机执行的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负担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7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建立迷宫</a:t>
            </a:r>
            <a:endParaRPr lang="en-US" altLang="zh-CN" dirty="0" smtClean="0"/>
          </a:p>
        </p:txBody>
      </p:sp>
      <p:sp>
        <p:nvSpPr>
          <p:cNvPr id="114756" name="Text Box 68"/>
          <p:cNvSpPr txBox="1">
            <a:spLocks noChangeArrowheads="1"/>
          </p:cNvSpPr>
          <p:nvPr/>
        </p:nvSpPr>
        <p:spPr bwMode="auto">
          <a:xfrm>
            <a:off x="4953000" y="1905000"/>
            <a:ext cx="2514600" cy="46166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选择推倒一堵墙</a:t>
            </a:r>
            <a:endParaRPr lang="en-US" altLang="zh-CN" dirty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2371725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328295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3733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1905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52" name="Rectangle 11"/>
          <p:cNvSpPr>
            <a:spLocks noChangeArrowheads="1"/>
          </p:cNvSpPr>
          <p:nvPr/>
        </p:nvSpPr>
        <p:spPr bwMode="auto">
          <a:xfrm>
            <a:off x="2362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2819400" y="2743200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3276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55" name="Rectangle 14"/>
          <p:cNvSpPr>
            <a:spLocks noChangeArrowheads="1"/>
          </p:cNvSpPr>
          <p:nvPr/>
        </p:nvSpPr>
        <p:spPr bwMode="auto">
          <a:xfrm>
            <a:off x="3733800" y="27463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56" name="Rectangle 38"/>
          <p:cNvSpPr>
            <a:spLocks noChangeArrowheads="1"/>
          </p:cNvSpPr>
          <p:nvPr/>
        </p:nvSpPr>
        <p:spPr bwMode="auto">
          <a:xfrm>
            <a:off x="2366963" y="32035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57" name="Rectangle 40"/>
          <p:cNvSpPr>
            <a:spLocks noChangeArrowheads="1"/>
          </p:cNvSpPr>
          <p:nvPr/>
        </p:nvSpPr>
        <p:spPr bwMode="auto">
          <a:xfrm>
            <a:off x="3276600" y="3200400"/>
            <a:ext cx="466725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58" name="Rectangle 41"/>
          <p:cNvSpPr>
            <a:spLocks noChangeArrowheads="1"/>
          </p:cNvSpPr>
          <p:nvPr/>
        </p:nvSpPr>
        <p:spPr bwMode="auto">
          <a:xfrm>
            <a:off x="3743325" y="3200400"/>
            <a:ext cx="4508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59" name="Rectangle 52"/>
          <p:cNvSpPr>
            <a:spLocks noChangeArrowheads="1"/>
          </p:cNvSpPr>
          <p:nvPr/>
        </p:nvSpPr>
        <p:spPr bwMode="auto">
          <a:xfrm>
            <a:off x="1909763" y="36639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60" name="Rectangle 53"/>
          <p:cNvSpPr>
            <a:spLocks noChangeArrowheads="1"/>
          </p:cNvSpPr>
          <p:nvPr/>
        </p:nvSpPr>
        <p:spPr bwMode="auto">
          <a:xfrm>
            <a:off x="2366963" y="36639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61" name="Rectangle 54"/>
          <p:cNvSpPr>
            <a:spLocks noChangeArrowheads="1"/>
          </p:cNvSpPr>
          <p:nvPr/>
        </p:nvSpPr>
        <p:spPr bwMode="auto">
          <a:xfrm>
            <a:off x="2824163" y="36639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62" name="Rectangle 55"/>
          <p:cNvSpPr>
            <a:spLocks noChangeArrowheads="1"/>
          </p:cNvSpPr>
          <p:nvPr/>
        </p:nvSpPr>
        <p:spPr bwMode="auto">
          <a:xfrm>
            <a:off x="3281363" y="36639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63" name="Rectangle 56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64" name="Rectangle 57"/>
          <p:cNvSpPr>
            <a:spLocks noChangeArrowheads="1"/>
          </p:cNvSpPr>
          <p:nvPr/>
        </p:nvSpPr>
        <p:spPr bwMode="auto">
          <a:xfrm>
            <a:off x="1905000" y="41163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65" name="Rectangle 58"/>
          <p:cNvSpPr>
            <a:spLocks noChangeArrowheads="1"/>
          </p:cNvSpPr>
          <p:nvPr/>
        </p:nvSpPr>
        <p:spPr bwMode="auto">
          <a:xfrm>
            <a:off x="2362200" y="41163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66" name="Rectangle 59"/>
          <p:cNvSpPr>
            <a:spLocks noChangeArrowheads="1"/>
          </p:cNvSpPr>
          <p:nvPr/>
        </p:nvSpPr>
        <p:spPr bwMode="auto">
          <a:xfrm>
            <a:off x="2819400" y="41163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67" name="Rectangle 60"/>
          <p:cNvSpPr>
            <a:spLocks noChangeArrowheads="1"/>
          </p:cNvSpPr>
          <p:nvPr/>
        </p:nvSpPr>
        <p:spPr bwMode="auto">
          <a:xfrm>
            <a:off x="3276600" y="41163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68" name="Line 63"/>
          <p:cNvSpPr>
            <a:spLocks noChangeShapeType="1"/>
          </p:cNvSpPr>
          <p:nvPr/>
        </p:nvSpPr>
        <p:spPr bwMode="auto">
          <a:xfrm>
            <a:off x="1447800" y="2514600"/>
            <a:ext cx="838200" cy="0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9" name="Text Box 64"/>
          <p:cNvSpPr txBox="1">
            <a:spLocks noChangeArrowheads="1"/>
          </p:cNvSpPr>
          <p:nvPr/>
        </p:nvSpPr>
        <p:spPr bwMode="auto">
          <a:xfrm>
            <a:off x="1295400" y="20574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Inlet</a:t>
            </a:r>
          </a:p>
        </p:txBody>
      </p:sp>
      <p:sp>
        <p:nvSpPr>
          <p:cNvPr id="6170" name="Line 65"/>
          <p:cNvSpPr>
            <a:spLocks noChangeShapeType="1"/>
          </p:cNvSpPr>
          <p:nvPr/>
        </p:nvSpPr>
        <p:spPr bwMode="auto">
          <a:xfrm>
            <a:off x="3886200" y="4343400"/>
            <a:ext cx="838200" cy="0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71" name="Text Box 66"/>
          <p:cNvSpPr txBox="1">
            <a:spLocks noChangeArrowheads="1"/>
          </p:cNvSpPr>
          <p:nvPr/>
        </p:nvSpPr>
        <p:spPr bwMode="auto">
          <a:xfrm>
            <a:off x="4038600" y="44196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Outlet</a:t>
            </a:r>
          </a:p>
        </p:txBody>
      </p:sp>
      <p:sp>
        <p:nvSpPr>
          <p:cNvPr id="114755" name="Line 67"/>
          <p:cNvSpPr>
            <a:spLocks noChangeShapeType="1"/>
          </p:cNvSpPr>
          <p:nvPr/>
        </p:nvSpPr>
        <p:spPr bwMode="auto">
          <a:xfrm>
            <a:off x="2816225" y="3654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757" name="Line 69"/>
          <p:cNvSpPr>
            <a:spLocks noChangeShapeType="1"/>
          </p:cNvSpPr>
          <p:nvPr/>
        </p:nvSpPr>
        <p:spPr bwMode="auto">
          <a:xfrm flipH="1">
            <a:off x="3213100" y="2362200"/>
            <a:ext cx="1663700" cy="1230313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74" name="Text Box 70"/>
          <p:cNvSpPr txBox="1">
            <a:spLocks noChangeArrowheads="1"/>
          </p:cNvSpPr>
          <p:nvPr/>
        </p:nvSpPr>
        <p:spPr bwMode="auto">
          <a:xfrm>
            <a:off x="2951163" y="320357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/>
              <a:t>i</a:t>
            </a:r>
          </a:p>
        </p:txBody>
      </p:sp>
      <p:sp>
        <p:nvSpPr>
          <p:cNvPr id="6175" name="Text Box 71"/>
          <p:cNvSpPr txBox="1">
            <a:spLocks noChangeArrowheads="1"/>
          </p:cNvSpPr>
          <p:nvPr/>
        </p:nvSpPr>
        <p:spPr bwMode="auto">
          <a:xfrm>
            <a:off x="2971800" y="3733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/>
              <a:t>j</a:t>
            </a:r>
          </a:p>
        </p:txBody>
      </p:sp>
      <p:sp>
        <p:nvSpPr>
          <p:cNvPr id="114760" name="Text Box 72"/>
          <p:cNvSpPr txBox="1">
            <a:spLocks noChangeArrowheads="1"/>
          </p:cNvSpPr>
          <p:nvPr/>
        </p:nvSpPr>
        <p:spPr bwMode="auto">
          <a:xfrm>
            <a:off x="5257800" y="3124200"/>
            <a:ext cx="3429000" cy="249299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如果</a:t>
            </a:r>
            <a:r>
              <a:rPr lang="en-US" altLang="zh-CN" i="1" dirty="0" err="1">
                <a:solidFill>
                  <a:srgbClr val="0000CC"/>
                </a:solidFill>
              </a:rPr>
              <a:t>i</a:t>
            </a:r>
            <a:r>
              <a:rPr lang="en-US" altLang="zh-CN" i="1" dirty="0" smtClean="0">
                <a:solidFill>
                  <a:srgbClr val="0000CC"/>
                </a:solidFill>
              </a:rPr>
              <a:t>, j</a:t>
            </a:r>
            <a:r>
              <a:rPr lang="zh-CN" altLang="en-US" dirty="0" smtClean="0"/>
              <a:t>在同一个等价类里面，那么选择另外一堵墙推倒，否则把这两个类合并为一个类。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迷宫完成</a:t>
            </a:r>
            <a:r>
              <a:rPr lang="zh-CN" altLang="en-US" dirty="0" smtClean="0"/>
              <a:t>时</a:t>
            </a:r>
            <a:r>
              <a:rPr lang="en-US" altLang="zh-CN" dirty="0" smtClean="0"/>
              <a:t>Inlet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Outlet</a:t>
            </a:r>
            <a:r>
              <a:rPr lang="zh-CN" altLang="en-US" dirty="0" smtClean="0"/>
              <a:t>在同一个类中。</a:t>
            </a:r>
            <a:endParaRPr lang="en-US" altLang="zh-CN" dirty="0" smtClean="0"/>
          </a:p>
        </p:txBody>
      </p:sp>
      <p:sp>
        <p:nvSpPr>
          <p:cNvPr id="6177" name="Line 75"/>
          <p:cNvSpPr>
            <a:spLocks noChangeShapeType="1"/>
          </p:cNvSpPr>
          <p:nvPr/>
        </p:nvSpPr>
        <p:spPr bwMode="auto">
          <a:xfrm>
            <a:off x="19050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78" name="Line 76"/>
          <p:cNvSpPr>
            <a:spLocks noChangeShapeType="1"/>
          </p:cNvSpPr>
          <p:nvPr/>
        </p:nvSpPr>
        <p:spPr bwMode="auto">
          <a:xfrm>
            <a:off x="28194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5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56" grpId="0" animBg="1" autoUpdateAnimBg="0"/>
      <p:bldP spid="114755" grpId="0" animBg="1"/>
      <p:bldP spid="114757" grpId="0" animBg="1"/>
      <p:bldP spid="11476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6" r="60410"/>
          <a:stretch/>
        </p:blipFill>
        <p:spPr bwMode="auto">
          <a:xfrm>
            <a:off x="1907704" y="1844824"/>
            <a:ext cx="4608512" cy="172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26" t="15770"/>
          <a:stretch/>
        </p:blipFill>
        <p:spPr bwMode="auto">
          <a:xfrm>
            <a:off x="2843808" y="3819970"/>
            <a:ext cx="3449683" cy="243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弧形箭头 4"/>
          <p:cNvSpPr/>
          <p:nvPr/>
        </p:nvSpPr>
        <p:spPr>
          <a:xfrm>
            <a:off x="6804248" y="2636912"/>
            <a:ext cx="720080" cy="16561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computer science, an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Abstract Data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ype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is a mathematical model for a certain class of data structures that have similar behavior; or for certain data types of one or more programming languages that have similar semantics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现实世界中的对象在计算机中的反映。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你是如何理解抽象数据类型的？请举一个例子说明。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不少于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</a:t>
            </a:r>
            <a:r>
              <a:rPr lang="zh-CN" altLang="en-US" dirty="0" smtClean="0"/>
              <a:t>分钟内完成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姓名、学号、院系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钱柱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endParaRPr lang="en-US" altLang="zh-CN" dirty="0" smtClean="0">
              <a:latin typeface="Aparajita" panose="020B0604020202020204" pitchFamily="34" charset="0"/>
              <a:ea typeface="楷体" panose="02010609060101010101" pitchFamily="49" charset="-122"/>
              <a:cs typeface="Aparajita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parajita" panose="020B0604020202020204" pitchFamily="34" charset="0"/>
                <a:ea typeface="楷体" panose="02010609060101010101" pitchFamily="49" charset="-122"/>
                <a:cs typeface="Aparajita" panose="020B0604020202020204" pitchFamily="34" charset="0"/>
              </a:rPr>
              <a:t>qzz@nju.edu.cn</a:t>
            </a:r>
            <a:endParaRPr lang="en-US" altLang="zh-CN" dirty="0">
              <a:latin typeface="Aparajita" panose="020B0604020202020204" pitchFamily="34" charset="0"/>
              <a:ea typeface="楷体" panose="02010609060101010101" pitchFamily="49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49341" y="1052737"/>
            <a:ext cx="5719003" cy="15121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69" name="Picture 21" descr="http://blog.ddedu.com.cn/UploadFiles/2009-4/810341438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69" y="2996952"/>
            <a:ext cx="2854231" cy="21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echrice.com/wp-content/uploads/2010/11/Tencent_Q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540" y="1327323"/>
            <a:ext cx="896328" cy="89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eg;base64,/9j/4AAQSkZJRgABAQAAAQABAAD/2wCEAAkGBhAPEBQUEBQUFBQVEBQVEBAUFBQQFBUVFBQVFBUUFBQXHCYeGBkjGRQVHy8gIycpLSwsFR4xNTAqNSYrLikBCQoKDgwOGg8PGiwkHyQsLCwqLCwpLCwsLiwpLCksLCwsLCkpLCksLCwsLSwpLCwsLCkuKSwsLCwsKSwpLCksKf/AABEIANgA6QMBIgACEQEDEQH/xAAcAAABBQEBAQAAAAAAAAAAAAAAAwQFBgcCAQj/xABEEAABAwIDBAYFCgQFBQEAAAABAAIDBBEFITEGEkFRBxMiYXGBMpGhscEUI0JSYnKCotHwJDOSshUWY3PhQ1ODk7M0/8QAGgEAAgMBAQAAAAAAAAAAAAAAAAQCAwUBBv/EAC0RAAMAAgEEAgAEBQUAAAAAAAABAgMREgQhMUETIlFhgZEFI3Gh8BQyQuHx/9oADAMBAAIRAxEAPwDcUIQgAQhCABCEIAEIQgAQhCABCEIAEIVa2123hwyLPtzPB6qG9r/befosHPjoO6Uy6ekcqlK2yZxXF4KSMyVEjY2D6TjqeTRq49wzWbY300OcSyghv/qygnzEbT7SfJUyrkqsSl66re51/QYMgAdGsb9FvtPtVzwHYIWBm7Df+2228fvO4e0+C0J6aMa3kEqz1XaexVKzaPFqnOSpewH6LHdSPC0dvaUw/wANqH5maRx57z3e3eW34dgFLCBuRMv9Yjfd/U65UzEAFF9VE9pk6sLryz55iiq4TeOplYe6SRnucpmg6QcXpfSeJ2DhI0P/ADNs/wBd1s9TAx4s5rXDk4Bw9qruK7HUkoyZ1bvrR9n8vo+xdWfHfapB46jumNNm+lujqiGTj5NIcu2d6Inuky3fxAeKvIN9Fh+0mxRizcLtPoytHscOf7uvNlNuqnCntin3paUmwGpYOcRP9hy5W4xydKmuWM7Gdrtf7m5ISFDXRzxtkhcHse3eY8aEfvhwS6QHAQhCABCEIAEIQgAQhCABCEIAEnPUMjaXPc1rRq5xDWjxJyCr+2W20OGxi/bmcPmoQbd2+88G39eg42ySeevxia8ji6xuG+hFGO5ug9pPeoVanyK5uqnG+K7v8DU6/pRw2E2EpkP+kxzx/UbNPrTFvTHh5Obagd5jZ8H3UJhHRVC4AzyvceIjAYPW4En1BTEvRPh+7kZgefWNPvYq1k5LaKufVPvpInsK27w+qIEc7Q46MfeJx7gHgXPhdT6xnHejExgmnk3/ALDwGu8nDI+YCabN7d1mGv6ubelhBs6F5O+z/bcdPA5eGq7OZN6BdXUVxzLX5+jcUJnhOLRVcLZYHBzHDI8QeLXDgRxCeK4eT33RFbTbQR0FM+eTPdFmMvYvefRYPH2AE8FhsIlrpnVVSd5z3XaOGWgA4NGgHd67B0m4sa7EG0rD83Bk+3GQi8h8hZo797muYKYAAAWAFgO4LV6XFxnk/LM/Pk5Vr0iX2Vw9pcZHD0cmePE+r3q4ROVawCSwc3vuPcfcp6ORSzLbFpv7EpDInAeoxkqVEyQrGOxl7D10iazSLh0yQkkXYxnLy7EatjXtLXC4IsQeIWc4vhLQ58bhcA2HO2oN+dloUsiqWJHfkc4aE5eQt8Fo4VoT59yL2B2pfhdV8nnd/DSuycdGOOQkHIHR3r4Z7asGx/DOtiNh2m3Lfi3zHwWkdFu0ZrKFrXm8kBETydS0C8bj4ty8WlKdXi190PdNk/4suKEISA4CEIQAIQhAAhCEACj8exhlHTyTyaMbcDQuccmtHeSQPNSCzPpjxAuNNTNPpOMrx4dhnvefIKNPS2VZsnxw6M/qaiWsmfPMd573X7gOAaOAAyHgr3s7E2KFgbxAc48ycyfh5KsU1IpzD5ywWOnArG6nI68GF01fzHdey50VZup87EBbVVaGsSxrFXHUNLRsrJ2H1ZVbyo+19I15a8elm0941F/D4qwVFYoKvJkOeg0ChGR89iPWUqhyNNgtpHYdVBjz/DzODXg6Nccmyd1sge49wW019WIYpJHaRxue7wY0uPuWB4tRXYe7P1a+y60Orxx0+zb5SbvNMYnniXB4hcT46+a3Omr5NIl0OZ8HD9GfbLsdM6ad+bnvNz3uO+/2kK0RQqI2Rg/hmnm55/MR8FY4ol6XwheqPIGEEEaqXp6q+uR9iaRxJwyJQfcpdD5sqUEyZtZZdWKpcosVscmZJSTWSZae9JuhXVKB0xtV1JdkNOJ4qMkhUq+JNpIlciCZESxJv0Y1RpcWlg0bMxwA72/Os/KXjzUrLEq7TO6rG6Rw+k+MH8RfGfYVHKuUNDOGtWjckIQsQ2QQhCABCEIAEIQgAWRdJV3YtEDoKVtv6pitdWXdLFN1dZST/RLTE48t118/KR39Kqzf7HoU6xbxMjIYE9ihRFFopCnhXm23TEsWLQiymXfyZSUVOlTTKaxjaxkHJTJpLCp6anTCohUHLnwVXjK/WQdl33Tf1J9grC/ZqrH1XyEeDTE8/FNscf1cD3cd0geJ7I9pVz2JwG+CiJ2RqIZSb8pt4NP9JaVsfw6nvl+ZV02PWRr8imbFdqlZ3GQfmcfirHFGqj0ezkCWJ2To5N4t8ey4eTm+1XlsVivXNit+T2ONOGRojYnDGKmqJRGzhsa66pLtjSnVKh5BlYxmY/3mFw5ifGFIviQrOVjGT401kjUg9v7/AHxSErExNC1zojHx5+RVVczexujaOD4ifJ7nn2BXSWPsnv0VX2Fg+VY5JKM2QNeQeGQ6lvru4+S7krUNlnTrdpGxoQhYxuAhCEACEIQAIQhAAoDbjZ35fRvjb/Mb24fvtvYeYJb+JT6EPuRqVSaZjuyuIiVnVyZSM7L2nIgjIEjyse8K0Qw21Va6SJKOGqE9HM0VO9aeJg32u5ucR2Q7gWnXXI6vtl9soaizH9mS3oHQ/cdx8DmsXN0/Cm14EMbU1wplrpILp8+isElSGM6G3ccvepF5G7m4esK/Fjlz3HkivVUVlHSwcTp71N1k0bbkm/u9eizbarbjeLo6e/EOksW27mA53+0fLmlXidVpC+a5hbZ3PSuxOuZSx+g129UPGjWtydn3A2+84cls0UTWNDWizWgBoGgAFgB5Ki9F0+HMh3IJQ6ofYzh46uRxHBrTq0Z6E6knVX1a2DGscaRLp5Snl7ZjO19J/heMCa1oKm7nHgN4gSjxDrP/ABK6U4Dm+49yk9tdlm4lSuiyEg7cDz9F4GV/skXB8e5Z3sRtA+N5o6q7JY3Fke9kTbWM944cx5X2sOTnGvaE+pxcb5emXljU5javI2hyWawjVV3RyIFI2JYRIiCdxsS1MdiRo6NN5GKQlamkoRLI3JHys/fuSHV3T90BKZYhVMiY5ziGtaCXuOQAGt01FekJ3Ptld2vxgUtO5w9IjciH23DI+QufJSPRDs+aaiMzxZ9QQ8X1EbbiP13c78QVPwqgfj9fcgtpIT2r5Xbru/ffbPk0dwvtLGBoAAAAFgBkABoAFHqcmlwX6jHSYtfdnSEISI+CEIQAIQhAAhCitpdo4cPgMsufCOMek9/Bo+J4BBxtJbYrjeOwUURkqHhrdANXOP1WN4lZFj+3lbib+qpw6OI5CNnpvH+o8cO4WHO+qZ7tXjVT1kxy+iMwyNl9Gjl7SfZPYy6LDoepphaRzR1kv07HQX4E8ANBnrmlMmfvxkys3UVabXaV+7KZPg4jcI79ZMTYsZ6DDyLvpEcbZDmVbMD2cETcz2jqQMvC+pTDZulABefSJt4AWP78FaKUrMz5m64FHT41f2oeUdNI3R1xyzCkTTTWvbzukaZ6lHV/YsuY5nXdmtMrRXauhe70ne8qqbSbN743mdpw4aOPgePgrxUvURVOVXJ43ykVzYppdzPKTB+v/kG0rc+pJs424xu4kcjmO9WzZjpPqKRwirg6SMG2+R88zxv6YHI5950UTjsHVytkZk4m5tkbttZw78/YrAyigxWC7wGzsbnIBbeHBxHL3HuyWnGfsq9MQwVc25l/Zf3/AO/87Gn0FfFURtkheHscLtc03B/Q93BVHpD2CjrmGeItiqI233ydxr2tzDXu+iRwdw0OWmZYLtbPhMz207mytJIdGSXRudoHAt4jm3UZeBiNbiOJkuqZHdWM9z0ImcuxoD43d4rb6bDkrV+DS/1E3H2XcntlekXdIirTZzTuioBDmm2Xzm7cfiFwePNaXS1jXtBBBBFw4HeaRzBCxXCtnmucMuOtt5x+6Ff8GiNO3dYC0a2N8zzN07lwJ/1Fvk+MvDGA6exLsYoCnrzxHqyT5laeZSFYqQ3GeWSD2JvIWhNZKw9/rTGorHcMl2MTZzJnlHGPbRQUkZdM8MHAavceTWjMrL6jGX41VMgMrKWn3r/OOAvY6m+T5OTdB7VbsbwxtQCXtJIHpgZjz5dxVCr9nmh1sgDo8ZDzC0MeFJdvIqr5vZvOBYJDRQNhgbZjRrqXE6vceJPP4KQWBYXj+J4UQI3F8WvUvvJGW82i9wO9hstL2U6UKSusyT5iY5CN5G64/wCnJofA2Pis/L09z38mhjzS+3guSEISxeCEIQAIQhAHE0zWNLnEBrQXOccgABck91lhuNYrJjFaXm4gYd2Jmlm34/ada55Cw4BXfpdx4w0zadh7c7u1bXq2WuPxOLR4byq2EYb1MbWjW13H7R1/TySPV5/jnS8mb1duq+NfqT1C5lNF2QMh4bx4fvkqliDnTSFzs8zc8zxPw8lOVrHNZc6nJviVHMp8/DL1LMxXruxLqd1qPSOKG8emh1CmqarHh4pnHAl2wqnJSb2SwqpJiCqHNOPlShBCvepUVkY6slEjPVDmoupqxwzXRhUdi9dHTM3n+DWjVx5D9V2E8tKUttlV1TI7FpwBvyGw0A+AHEqCgNRVEsi3mxk2Nr53t2Tb0uHZT3C8HnxGUPkB3SewwZXHdybzctWwfAIKCLfda7W5utk0fVYPZzN16/pukjppTvvX4fh/n4lOLBt8mU7DdiIaOPrau/dH9Nx5X4eA8ymszpKuQMYAxo9FjcmMHEnme/Up5j2KPqJN45cGN4Nb+p5qRwGkEcYPF+ZPdwHx81rTtLdeSd2pW0SOE4YyBtm5n6Tzqf0HcpWNqaxFO4iqLZVD35F46dp4D3J1FQtPP1pCMp7DNZJ3VD2OZ9oRloWjn602fTtHAe9P5pbpnIVyKoMkz6Q0kCgMbwJswJbZr+fA/eHxU/IU0lKdxtoSt6e0UegqjCTFOzfjv2onatP1mH6J8Nfau8c2AZKzrqU77SL5C7hz3m/St6wpLaKjBAeNQbHvHD1H3o2axk07884yfnG8vtt7/f6lfe9cp/YsilS7kXsv0i1WHObDWh0sGjX33pGD7Lj6bR9U5jhyWwYfiMVTG2SF7XscLte03B/Q9xzCqO0uyENWwuYG7zhcjRr76EHg7vWfYXitVgU923fA51pYnZX4Z/VkHB3Hj3I3inKuUdn+A3GV43qvBvCExwXGoayFs0Dt5jh4Fp4tcODhyT5Ita7MdT2CEIXAMa2uqPleNFurYA1gH3Bvn877eSsNNRZqrbOHr8SqpD9KZ/5pnH3NWg00FnFYnU/fL/Qz8M826/FldxptpGt+owvPidPcPWmEUSfV7t+SZ3+pujwbl8EnFGkslaekUOeVthHEnLIEpFEnccK5MDEwNmwLr5On7YF11Ct4FnAhMRnZBG6SQ2a0XPM8gOZJyVJw6hkxOfrZQerDt1kY0PJg7uZ4+55tNVuxCsFNEfmonHfcMwXDJ7u+3ojvJ5q64JQMhYA0WAFmjkP1K9T/AA3olgj5aX2f9kJ5rW9IlMFwxkDcgN4jtEf2jkAozajFN7sD0WHP7T/+P1UjU1m43L0iMu7vVVre063Buvif371pY43XKiLyduKI8R3Nyp7C5wWhp1GneFHRwpxHCmGV33J+JydRuULBUOGufvT6KsHG4VNSVy9Eqx6WbIo1lU3mlRUjmPWl6xjU5UPTIkXvSBqRzHrST6pvP4onGFZUdyOTWZy5lrBwufYmM87nd375piZFaexpi01xujnd3loFEBu6bqUfCm74VeicvS0WXZnE+z1Tjla8Z7tS34+tG0WCsqGnIF1rEcHjke/kVBYe8tNhkfSaf3+9VZ46sPF+PEcilajjfKS35NrizN8ExeXAqu53nUsptI3jYcQP+432j2bfS1LJWNfG4OY9ocxwzBBFwQs52jwdlQxzXaO48Wu4PH796a9FO0b4Jn4fUnQuNOTwd6Tox3EdsefMKrqcXJc0MdLm78WaqhCFnGiYlsUerr52PycJiCD9mR7T7SFptTEYzv8AC2Z5EKjdI2z8tHVfLoG3jefngNGvOR3uTXZZ8HeIT+k28jqYOrLmh1sw47rzlkLHU941WXmjhVN+/H9TPxUsW4r9Bu0fNg/WeSU4gYuN35uPz96cwNWTrbOShzDGnsUSRgapCFiaidjUoGQKG21xf5FRve3J7vm4vvuB7X4QCfIKzRRLMukWU1eJQUjfRjAMn3n9t58ow31lavR9MsmRJ+PLDLXCGzjYnBuqg6xw7ctnZ6hn0R56+YVpja7gSlYaYACwsLZD3BPI4F6V0kYunTI2pbuMLj5eJ0USIbAcz2j56ez3qYxhu89kY8T55D2XTNzbuNueXgMh7FKXtbO649hKOJLsiSkcScMjXWyDYk2JKCJLNjSgYotnNbEBGuuqS4YutxR5EuI26peGNOtxeFiOQcRmY0m6JPSxcOjUlRHWiOfCm8kSlHRpvJEpJnUyP3LC41ab+R/596lmR3Ac3iLhNI4rm31gR69PbZP8GzaWnVp9h/5uuU9LZPXIQlYTqqdtpQPjMdXD2ZIntu4cLG7HeTsvMLQpadRuI4c2WJ7HaOaWnzFr+Wq4qTOLcMt2zmNNraWKduXWMBc36rhk9vk4EeSkll3QxibmGpo5NWP6xg8+rkHhcMP4itRWRljhbRu475ymcyRhwIcAQQQQRcEHUEHULJ+krYmOkDKqjj3Wh/z7BctabgseB9Ft7g2yzC1pcyxNe0tcA5pBDmkAgg5EEHUKmpVLRzLiWSdMy7AsZhqIwOWo4sPI/rxU1FQn6FnBR2P9EtnmXDpOqdr1LiQ0dzJBmB3G/iFAuxLFsPP8TTuc0f8AUANv/ZHdvrCyb6OpfbuhNOsfbIv1ReY2EagjxyT+BUmg6VYTlK17eeTZB6wQfYpyl6QMOfrKxv3g9nvauzj1/wCDEZcb8MtUFlkeyjvlmJVdSc+07c/8jyG+pjLK+YhthRCmmdHPEXCCQsAlYSXbh3QBe972VP6KqW1O931p7eTGt+JK3ugWpqijqqVJJF3ZFmnkMC8EeaVqpOrie7kw28dB7bK6rb7IhEJd2Vpz9+aR/AX3f7W+wJOKNKQR2iPe4D1fspSNieXYQp7Z6xiWaxesalWsUWwmTxrEoGLtrEo1ipdF8wJBi63EsGLrcVbstUDfcXhYnO4vCxHMHA0LEm5iduYk3MViorqBo5iQexPXNSL2q1MoqRi9tjdOaHsVNuD8vXmPaFzIxc1GW48ai35TcKVd1oIensnJoUzkhyKlnAOFxxFx5pr1eqSi9D2THszmik+R7QRHRs9mnv61pZ/9GtK2S6xXpF+ZqKSYZFjzn/tvY8e8raOubzC51S7pl3Rv6tHaEISY6CEIQBHV2ztJP/Ogheebo2k/1Wuoao6MMLf/ANDd+5JI32b1lakLmkQeOa8pGX7YdGdDS0U88Zm3o4y5oLw5t7gC4Lb2z5r3ouj/AISPvklP5iPgrntvRmbDqpjdTTvIHMtG8B+VUboqrQadrfqTPafB/aB/N7E906/lVoQzxMXOlpF/e2xCZ46+0NvrOaPj8FKSQXGWo0UJjr7hg7yfUAPio4vtaJ5vrDGTmWYwef79a9jalKhubR3IYE9vsZrXcUY1LMauWNS7GqmmXxJ61qVaxDGpdrEvVDUycBi6DEoGrrdVWy1SI7i5Macbq8LUbByNXMSTmJ25qRe1WTRVUjR7Ug9qePakHhMTQrcjORq5kZePwP796WeF41vYd++H/Cu2Ua7kthz96Fn3berL4JWJmvimeDuvFYa75A87H4qVEW63PzSGT600aeP7Sn+RlHS2z5qM8pnj1sP6Kwf40/mq30qVHWdTE3Nz5HuA46bjfWX+xXv/ACSfrBMZmkp5EOmTe9FtQhCzjRBCEIAEIQgDwi6xOogdgWJPY4H5NNnG7UBl+yfFhJaRrY34hbaoraPZuDEITFOMtWPGT2O+s0/DQq/Dl+N9/BTmxfJOhPDMaY9gJI0BDhmHDgQQorE5N+RviT63KkT7NYxhBPUfxNOCSN0b4A1uY77zDz3SQpPZXaR1e0ve1rCyQNs0kgggOvnpqnIid8pM7NV8eNlkqR2h4fEoYF3Uxm9+Fl4xTT7FDX2FmBLsCSYE4YEvbGYQqxqWaFwwJVoS7GpR6GrsNXrQlA1Q2XJCW6uS1LlqTcEbBoQcEk9qXcEm9TRVSGjwkHhOpAm7wmIYraGrwiEZO8P1XT11AywJPFXt9hZL7HuCVAZrpvZ+Yslsex+KKJxLg1oHbecgByHMnRUfaXauWidHHDG2R0oNr7xN7hrQGt1uSkaLYXFMUe1+IOMEIN+ryDvwRDQ/afn3FRuIVc6ZdieSo4ScbF4e/FsTNXI0iCncCwH6zc4meNzvny5hbGmeE4TDSQthgaGMaMhz5kniScyU8SOXJ8lbNLFjWOdAhCFUWghCEACEIQAIQhAHhF9ViE8D8CxB8cgPyaU3jeBfsX7LhzLb7rhrx5LcFHY7gFPXRGKoZvNOYOjmu4OY7gVfhy/G/wAijNiWSdEFh+IskYCCHNI7Lwd4EJ6KUHNp+IWf12wuKYU4voHmohvcx2u78UX0j3sz7gvcL6TmNdu1Ub4XjJxaC4A97DZzfDNOaVd4Zn8ajtaNAEDhw8xmlWKMwva2mnt1c0Tz9XeDX/0mx9imWztOoS98l5RfKn0zpiVauW7qUawc1Q2MJHbUq0pNrF2GFRLUdOKRclC0rgtQDEXJJ6Xc0c0m7dCkmVNDV6SNO48PWnTqgDQeeigcV20pILiSeMH6rT1j/wCltyro5Pwhe1K8skjA1uZ9uijMYxiOGMukcGMGrjx7gOJPJVCu6SXTO6uhgfLIcmlwLj4iNlyfMhOcK6NK6veJcUkcxnCEEF9uQA7MY9Z8EzpR3tlKisnaV2Gmx9BJi+Jiqc0tp6dwLb829qNne7eO+eWnELZU2w7DYqaJsUDAxjRZrW6ePee85lOUjlyfJWzRxY1jnQIQhVFoIQhAAhCEACEIQAIQhAAhCEACj8V2fpasWqIY5ORc0Fw8HajyKELqbXg41vyU7E+hehkuYXywngLiVg8n9r8yiT0X4rTf/krQQNGl8sP5e01CFcs9r2VPDD9HHVbT0/0RMB/sSe4tcj/O2NxfzcPJ5kQTj2tJCEKSzb8yiPw68NgOlypZ/MoXD8UjP7o12OmwDWkf/wC4fGNCE1OLHXoWq6n2B6awfRpHn/zfpGuD0s1b/wCVQOPnK/8AtjQhF44n0dmqr2H+cMel/lUG7yJgm973AL35FtPUa7sIPfBH/bvOQhKfNrxKGPh35bO29E2IVB/jK644gGWf+4tA9Sm8L6HMPisZesmPJ7txv9MdvaShCi89v2TWGF6Lhh2EwUzd2CJkTeTGht/G2vmnaEKlvZaCEIQAIQh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8" descr="data:image/jpeg;base64,/9j/4AAQSkZJRgABAQAAAQABAAD/2wCEAAkGBhAPEBQUEBQUFBQVEBQVEBAUFBQQFBUVFBQVFBUUFBQXHCYeGBkjGRQVHy8gIycpLSwsFR4xNTAqNSYrLikBCQoKDgwOGg8PGiwkHyQsLCwqLCwpLCwsLiwpLCksLCwsLCkpLCksLCwsLSwpLCwsLCkuKSwsLCwsKSwpLCksKf/AABEIANgA6QMBIgACEQEDEQH/xAAcAAABBQEBAQAAAAAAAAAAAAAAAwQFBgcCAQj/xABEEAABAwIDBAYFCgQFBQEAAAABAAIDBBEFITEGEkFRBxMiYXGBMpGhscEUI0JSYnKCotHwJDOSshUWY3PhQ1ODk7M0/8QAGgEAAgMBAQAAAAAAAAAAAAAAAAQCAwUBBv/EAC0RAAMAAgEEAgAEBQUAAAAAAAABAgMREgQhMUETIlFhgZEFI3Gh8BQyQuHx/9oADAMBAAIRAxEAPwDcUIQgAQhCABCEIAEIQgAQhCABCEIAEIVa2123hwyLPtzPB6qG9r/befosHPjoO6Uy6ekcqlK2yZxXF4KSMyVEjY2D6TjqeTRq49wzWbY300OcSyghv/qygnzEbT7SfJUyrkqsSl66re51/QYMgAdGsb9FvtPtVzwHYIWBm7Df+2228fvO4e0+C0J6aMa3kEqz1XaexVKzaPFqnOSpewH6LHdSPC0dvaUw/wANqH5maRx57z3e3eW34dgFLCBuRMv9Yjfd/U65UzEAFF9VE9pk6sLryz55iiq4TeOplYe6SRnucpmg6QcXpfSeJ2DhI0P/ADNs/wBd1s9TAx4s5rXDk4Bw9qruK7HUkoyZ1bvrR9n8vo+xdWfHfapB46jumNNm+lujqiGTj5NIcu2d6Inuky3fxAeKvIN9Fh+0mxRizcLtPoytHscOf7uvNlNuqnCntin3paUmwGpYOcRP9hy5W4xydKmuWM7Gdrtf7m5ISFDXRzxtkhcHse3eY8aEfvhwS6QHAQhCABCEIAEIQgAQhCABCEIAEnPUMjaXPc1rRq5xDWjxJyCr+2W20OGxi/bmcPmoQbd2+88G39eg42ySeevxia8ji6xuG+hFGO5ug9pPeoVanyK5uqnG+K7v8DU6/pRw2E2EpkP+kxzx/UbNPrTFvTHh5Obagd5jZ8H3UJhHRVC4AzyvceIjAYPW4En1BTEvRPh+7kZgefWNPvYq1k5LaKufVPvpInsK27w+qIEc7Q46MfeJx7gHgXPhdT6xnHejExgmnk3/ALDwGu8nDI+YCabN7d1mGv6ubelhBs6F5O+z/bcdPA5eGq7OZN6BdXUVxzLX5+jcUJnhOLRVcLZYHBzHDI8QeLXDgRxCeK4eT33RFbTbQR0FM+eTPdFmMvYvefRYPH2AE8FhsIlrpnVVSd5z3XaOGWgA4NGgHd67B0m4sa7EG0rD83Bk+3GQi8h8hZo797muYKYAAAWAFgO4LV6XFxnk/LM/Pk5Vr0iX2Vw9pcZHD0cmePE+r3q4ROVawCSwc3vuPcfcp6ORSzLbFpv7EpDInAeoxkqVEyQrGOxl7D10iazSLh0yQkkXYxnLy7EatjXtLXC4IsQeIWc4vhLQ58bhcA2HO2oN+dloUsiqWJHfkc4aE5eQt8Fo4VoT59yL2B2pfhdV8nnd/DSuycdGOOQkHIHR3r4Z7asGx/DOtiNh2m3Lfi3zHwWkdFu0ZrKFrXm8kBETydS0C8bj4ty8WlKdXi190PdNk/4suKEISA4CEIQAIQhAAhCEACj8exhlHTyTyaMbcDQuccmtHeSQPNSCzPpjxAuNNTNPpOMrx4dhnvefIKNPS2VZsnxw6M/qaiWsmfPMd573X7gOAaOAAyHgr3s7E2KFgbxAc48ycyfh5KsU1IpzD5ywWOnArG6nI68GF01fzHdey50VZup87EBbVVaGsSxrFXHUNLRsrJ2H1ZVbyo+19I15a8elm0941F/D4qwVFYoKvJkOeg0ChGR89iPWUqhyNNgtpHYdVBjz/DzODXg6Nccmyd1sge49wW019WIYpJHaRxue7wY0uPuWB4tRXYe7P1a+y60Orxx0+zb5SbvNMYnniXB4hcT46+a3Omr5NIl0OZ8HD9GfbLsdM6ad+bnvNz3uO+/2kK0RQqI2Rg/hmnm55/MR8FY4ol6XwheqPIGEEEaqXp6q+uR9iaRxJwyJQfcpdD5sqUEyZtZZdWKpcosVscmZJSTWSZae9JuhXVKB0xtV1JdkNOJ4qMkhUq+JNpIlciCZESxJv0Y1RpcWlg0bMxwA72/Os/KXjzUrLEq7TO6rG6Rw+k+MH8RfGfYVHKuUNDOGtWjckIQsQ2QQhCABCEIAEIQgAWRdJV3YtEDoKVtv6pitdWXdLFN1dZST/RLTE48t118/KR39Kqzf7HoU6xbxMjIYE9ihRFFopCnhXm23TEsWLQiymXfyZSUVOlTTKaxjaxkHJTJpLCp6anTCohUHLnwVXjK/WQdl33Tf1J9grC/ZqrH1XyEeDTE8/FNscf1cD3cd0geJ7I9pVz2JwG+CiJ2RqIZSb8pt4NP9JaVsfw6nvl+ZV02PWRr8imbFdqlZ3GQfmcfirHFGqj0ezkCWJ2To5N4t8ey4eTm+1XlsVivXNit+T2ONOGRojYnDGKmqJRGzhsa66pLtjSnVKh5BlYxmY/3mFw5ifGFIviQrOVjGT401kjUg9v7/AHxSErExNC1zojHx5+RVVczexujaOD4ifJ7nn2BXSWPsnv0VX2Fg+VY5JKM2QNeQeGQ6lvru4+S7krUNlnTrdpGxoQhYxuAhCEACEIQAIQhAAoDbjZ35fRvjb/Mb24fvtvYeYJb+JT6EPuRqVSaZjuyuIiVnVyZSM7L2nIgjIEjyse8K0Qw21Va6SJKOGqE9HM0VO9aeJg32u5ucR2Q7gWnXXI6vtl9soaizH9mS3oHQ/cdx8DmsXN0/Cm14EMbU1wplrpILp8+isElSGM6G3ccvepF5G7m4esK/Fjlz3HkivVUVlHSwcTp71N1k0bbkm/u9eizbarbjeLo6e/EOksW27mA53+0fLmlXidVpC+a5hbZ3PSuxOuZSx+g129UPGjWtydn3A2+84cls0UTWNDWizWgBoGgAFgB5Ki9F0+HMh3IJQ6ofYzh46uRxHBrTq0Z6E6knVX1a2DGscaRLp5Snl7ZjO19J/heMCa1oKm7nHgN4gSjxDrP/ABK6U4Dm+49yk9tdlm4lSuiyEg7cDz9F4GV/skXB8e5Z3sRtA+N5o6q7JY3Fke9kTbWM944cx5X2sOTnGvaE+pxcb5emXljU5javI2hyWawjVV3RyIFI2JYRIiCdxsS1MdiRo6NN5GKQlamkoRLI3JHys/fuSHV3T90BKZYhVMiY5ziGtaCXuOQAGt01FekJ3Ptld2vxgUtO5w9IjciH23DI+QufJSPRDs+aaiMzxZ9QQ8X1EbbiP13c78QVPwqgfj9fcgtpIT2r5Xbru/ffbPk0dwvtLGBoAAAAFgBkABoAFHqcmlwX6jHSYtfdnSEISI+CEIQAIQhAAhCitpdo4cPgMsufCOMek9/Bo+J4BBxtJbYrjeOwUURkqHhrdANXOP1WN4lZFj+3lbib+qpw6OI5CNnpvH+o8cO4WHO+qZ7tXjVT1kxy+iMwyNl9Gjl7SfZPYy6LDoepphaRzR1kv07HQX4E8ANBnrmlMmfvxkys3UVabXaV+7KZPg4jcI79ZMTYsZ6DDyLvpEcbZDmVbMD2cETcz2jqQMvC+pTDZulABefSJt4AWP78FaKUrMz5m64FHT41f2oeUdNI3R1xyzCkTTTWvbzukaZ6lHV/YsuY5nXdmtMrRXauhe70ne8qqbSbN743mdpw4aOPgePgrxUvURVOVXJ43ykVzYppdzPKTB+v/kG0rc+pJs424xu4kcjmO9WzZjpPqKRwirg6SMG2+R88zxv6YHI5950UTjsHVytkZk4m5tkbttZw78/YrAyigxWC7wGzsbnIBbeHBxHL3HuyWnGfsq9MQwVc25l/Zf3/AO/87Gn0FfFURtkheHscLtc03B/Q93BVHpD2CjrmGeItiqI233ydxr2tzDXu+iRwdw0OWmZYLtbPhMz207mytJIdGSXRudoHAt4jm3UZeBiNbiOJkuqZHdWM9z0ImcuxoD43d4rb6bDkrV+DS/1E3H2XcntlekXdIirTZzTuioBDmm2Xzm7cfiFwePNaXS1jXtBBBBFw4HeaRzBCxXCtnmucMuOtt5x+6Ff8GiNO3dYC0a2N8zzN07lwJ/1Fvk+MvDGA6exLsYoCnrzxHqyT5laeZSFYqQ3GeWSD2JvIWhNZKw9/rTGorHcMl2MTZzJnlHGPbRQUkZdM8MHAavceTWjMrL6jGX41VMgMrKWn3r/OOAvY6m+T5OTdB7VbsbwxtQCXtJIHpgZjz5dxVCr9nmh1sgDo8ZDzC0MeFJdvIqr5vZvOBYJDRQNhgbZjRrqXE6vceJPP4KQWBYXj+J4UQI3F8WvUvvJGW82i9wO9hstL2U6UKSusyT5iY5CN5G64/wCnJofA2Pis/L09z38mhjzS+3guSEISxeCEIQAIQhAHE0zWNLnEBrQXOccgABck91lhuNYrJjFaXm4gYd2Jmlm34/ada55Cw4BXfpdx4w0zadh7c7u1bXq2WuPxOLR4byq2EYb1MbWjW13H7R1/TySPV5/jnS8mb1duq+NfqT1C5lNF2QMh4bx4fvkqliDnTSFzs8zc8zxPw8lOVrHNZc6nJviVHMp8/DL1LMxXruxLqd1qPSOKG8emh1CmqarHh4pnHAl2wqnJSb2SwqpJiCqHNOPlShBCvepUVkY6slEjPVDmoupqxwzXRhUdi9dHTM3n+DWjVx5D9V2E8tKUttlV1TI7FpwBvyGw0A+AHEqCgNRVEsi3mxk2Nr53t2Tb0uHZT3C8HnxGUPkB3SewwZXHdybzctWwfAIKCLfda7W5utk0fVYPZzN16/pukjppTvvX4fh/n4lOLBt8mU7DdiIaOPrau/dH9Nx5X4eA8ymszpKuQMYAxo9FjcmMHEnme/Up5j2KPqJN45cGN4Nb+p5qRwGkEcYPF+ZPdwHx81rTtLdeSd2pW0SOE4YyBtm5n6Tzqf0HcpWNqaxFO4iqLZVD35F46dp4D3J1FQtPP1pCMp7DNZJ3VD2OZ9oRloWjn602fTtHAe9P5pbpnIVyKoMkz6Q0kCgMbwJswJbZr+fA/eHxU/IU0lKdxtoSt6e0UegqjCTFOzfjv2onatP1mH6J8Nfau8c2AZKzrqU77SL5C7hz3m/St6wpLaKjBAeNQbHvHD1H3o2axk07884yfnG8vtt7/f6lfe9cp/YsilS7kXsv0i1WHObDWh0sGjX33pGD7Lj6bR9U5jhyWwYfiMVTG2SF7XscLte03B/Q9xzCqO0uyENWwuYG7zhcjRr76EHg7vWfYXitVgU923fA51pYnZX4Z/VkHB3Hj3I3inKuUdn+A3GV43qvBvCExwXGoayFs0Dt5jh4Fp4tcODhyT5Ita7MdT2CEIXAMa2uqPleNFurYA1gH3Bvn877eSsNNRZqrbOHr8SqpD9KZ/5pnH3NWg00FnFYnU/fL/Qz8M826/FldxptpGt+owvPidPcPWmEUSfV7t+SZ3+pujwbl8EnFGkslaekUOeVthHEnLIEpFEnccK5MDEwNmwLr5On7YF11Ct4FnAhMRnZBG6SQ2a0XPM8gOZJyVJw6hkxOfrZQerDt1kY0PJg7uZ4+55tNVuxCsFNEfmonHfcMwXDJ7u+3ojvJ5q64JQMhYA0WAFmjkP1K9T/AA3olgj5aX2f9kJ5rW9IlMFwxkDcgN4jtEf2jkAozajFN7sD0WHP7T/+P1UjU1m43L0iMu7vVVre063Buvif371pY43XKiLyduKI8R3Nyp7C5wWhp1GneFHRwpxHCmGV33J+JydRuULBUOGufvT6KsHG4VNSVy9Eqx6WbIo1lU3mlRUjmPWl6xjU5UPTIkXvSBqRzHrST6pvP4onGFZUdyOTWZy5lrBwufYmM87nd375piZFaexpi01xujnd3loFEBu6bqUfCm74VeicvS0WXZnE+z1Tjla8Z7tS34+tG0WCsqGnIF1rEcHjke/kVBYe8tNhkfSaf3+9VZ46sPF+PEcilajjfKS35NrizN8ExeXAqu53nUsptI3jYcQP+432j2bfS1LJWNfG4OY9ocxwzBBFwQs52jwdlQxzXaO48Wu4PH796a9FO0b4Jn4fUnQuNOTwd6Tox3EdsefMKrqcXJc0MdLm78WaqhCFnGiYlsUerr52PycJiCD9mR7T7SFptTEYzv8AC2Z5EKjdI2z8tHVfLoG3jefngNGvOR3uTXZZ8HeIT+k28jqYOrLmh1sw47rzlkLHU941WXmjhVN+/H9TPxUsW4r9Bu0fNg/WeSU4gYuN35uPz96cwNWTrbOShzDGnsUSRgapCFiaidjUoGQKG21xf5FRve3J7vm4vvuB7X4QCfIKzRRLMukWU1eJQUjfRjAMn3n9t58ow31lavR9MsmRJ+PLDLXCGzjYnBuqg6xw7ctnZ6hn0R56+YVpja7gSlYaYACwsLZD3BPI4F6V0kYunTI2pbuMLj5eJ0USIbAcz2j56ez3qYxhu89kY8T55D2XTNzbuNueXgMh7FKXtbO649hKOJLsiSkcScMjXWyDYk2JKCJLNjSgYotnNbEBGuuqS4YutxR5EuI26peGNOtxeFiOQcRmY0m6JPSxcOjUlRHWiOfCm8kSlHRpvJEpJnUyP3LC41ab+R/596lmR3Ac3iLhNI4rm31gR69PbZP8GzaWnVp9h/5uuU9LZPXIQlYTqqdtpQPjMdXD2ZIntu4cLG7HeTsvMLQpadRuI4c2WJ7HaOaWnzFr+Wq4qTOLcMt2zmNNraWKduXWMBc36rhk9vk4EeSkll3QxibmGpo5NWP6xg8+rkHhcMP4itRWRljhbRu475ymcyRhwIcAQQQQRcEHUEHULJ+krYmOkDKqjj3Wh/z7BctabgseB9Ft7g2yzC1pcyxNe0tcA5pBDmkAgg5EEHUKmpVLRzLiWSdMy7AsZhqIwOWo4sPI/rxU1FQn6FnBR2P9EtnmXDpOqdr1LiQ0dzJBmB3G/iFAuxLFsPP8TTuc0f8AUANv/ZHdvrCyb6OpfbuhNOsfbIv1ReY2EagjxyT+BUmg6VYTlK17eeTZB6wQfYpyl6QMOfrKxv3g9nvauzj1/wCDEZcb8MtUFlkeyjvlmJVdSc+07c/8jyG+pjLK+YhthRCmmdHPEXCCQsAlYSXbh3QBe972VP6KqW1O931p7eTGt+JK3ugWpqijqqVJJF3ZFmnkMC8EeaVqpOrie7kw28dB7bK6rb7IhEJd2Vpz9+aR/AX3f7W+wJOKNKQR2iPe4D1fspSNieXYQp7Z6xiWaxesalWsUWwmTxrEoGLtrEo1ipdF8wJBi63EsGLrcVbstUDfcXhYnO4vCxHMHA0LEm5iduYk3MViorqBo5iQexPXNSL2q1MoqRi9tjdOaHsVNuD8vXmPaFzIxc1GW48ai35TcKVd1oIensnJoUzkhyKlnAOFxxFx5pr1eqSi9D2THszmik+R7QRHRs9mnv61pZ/9GtK2S6xXpF+ZqKSYZFjzn/tvY8e8raOubzC51S7pl3Rv6tHaEISY6CEIQBHV2ztJP/Ogheebo2k/1Wuoao6MMLf/ANDd+5JI32b1lakLmkQeOa8pGX7YdGdDS0U88Zm3o4y5oLw5t7gC4Lb2z5r3ouj/AISPvklP5iPgrntvRmbDqpjdTTvIHMtG8B+VUboqrQadrfqTPafB/aB/N7E906/lVoQzxMXOlpF/e2xCZ46+0NvrOaPj8FKSQXGWo0UJjr7hg7yfUAPio4vtaJ5vrDGTmWYwef79a9jalKhubR3IYE9vsZrXcUY1LMauWNS7GqmmXxJ61qVaxDGpdrEvVDUycBi6DEoGrrdVWy1SI7i5Macbq8LUbByNXMSTmJ25qRe1WTRVUjR7Ug9qePakHhMTQrcjORq5kZePwP796WeF41vYd++H/Cu2Ua7kthz96Fn3berL4JWJmvimeDuvFYa75A87H4qVEW63PzSGT600aeP7Sn+RlHS2z5qM8pnj1sP6Kwf40/mq30qVHWdTE3Nz5HuA46bjfWX+xXv/ACSfrBMZmkp5EOmTe9FtQhCzjRBCEIAEIQgDwi6xOogdgWJPY4H5NNnG7UBl+yfFhJaRrY34hbaoraPZuDEITFOMtWPGT2O+s0/DQq/Dl+N9/BTmxfJOhPDMaY9gJI0BDhmHDgQQorE5N+RviT63KkT7NYxhBPUfxNOCSN0b4A1uY77zDz3SQpPZXaR1e0ve1rCyQNs0kgggOvnpqnIid8pM7NV8eNlkqR2h4fEoYF3Uxm9+Fl4xTT7FDX2FmBLsCSYE4YEvbGYQqxqWaFwwJVoS7GpR6GrsNXrQlA1Q2XJCW6uS1LlqTcEbBoQcEk9qXcEm9TRVSGjwkHhOpAm7wmIYraGrwiEZO8P1XT11AywJPFXt9hZL7HuCVAZrpvZ+Yslsex+KKJxLg1oHbecgByHMnRUfaXauWidHHDG2R0oNr7xN7hrQGt1uSkaLYXFMUe1+IOMEIN+ryDvwRDQ/afn3FRuIVc6ZdieSo4ScbF4e/FsTNXI0iCncCwH6zc4meNzvny5hbGmeE4TDSQthgaGMaMhz5kniScyU8SOXJ8lbNLFjWOdAhCFUWghCEACEIQAIQhAHhF9ViE8D8CxB8cgPyaU3jeBfsX7LhzLb7rhrx5LcFHY7gFPXRGKoZvNOYOjmu4OY7gVfhy/G/wAijNiWSdEFh+IskYCCHNI7Lwd4EJ6KUHNp+IWf12wuKYU4voHmohvcx2u78UX0j3sz7gvcL6TmNdu1Ub4XjJxaC4A97DZzfDNOaVd4Zn8ajtaNAEDhw8xmlWKMwva2mnt1c0Tz9XeDX/0mx9imWztOoS98l5RfKn0zpiVauW7qUawc1Q2MJHbUq0pNrF2GFRLUdOKRclC0rgtQDEXJJ6Xc0c0m7dCkmVNDV6SNO48PWnTqgDQeeigcV20pILiSeMH6rT1j/wCltyro5Pwhe1K8skjA1uZ9uijMYxiOGMukcGMGrjx7gOJPJVCu6SXTO6uhgfLIcmlwLj4iNlyfMhOcK6NK6veJcUkcxnCEEF9uQA7MY9Z8EzpR3tlKisnaV2Gmx9BJi+Jiqc0tp6dwLb829qNne7eO+eWnELZU2w7DYqaJsUDAxjRZrW6ePee85lOUjlyfJWzRxY1jnQIQhVFoIQhAAhCEACEIQAIQhAAhCEACj8V2fpasWqIY5ORc0Fw8HajyKELqbXg41vyU7E+hehkuYXywngLiVg8n9r8yiT0X4rTf/krQQNGl8sP5e01CFcs9r2VPDD9HHVbT0/0RMB/sSe4tcj/O2NxfzcPJ5kQTj2tJCEKSzb8yiPw68NgOlypZ/MoXD8UjP7o12OmwDWkf/wC4fGNCE1OLHXoWq6n2B6awfRpHn/zfpGuD0s1b/wCVQOPnK/8AtjQhF44n0dmqr2H+cMel/lUG7yJgm973AL35FtPUa7sIPfBH/bvOQhKfNrxKGPh35bO29E2IVB/jK644gGWf+4tA9Sm8L6HMPisZesmPJ7txv9MdvaShCi89v2TWGF6Lhh2EwUzd2CJkTeTGht/G2vmnaEKlvZaCEIQAIQhA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10" descr="data:image/jpeg;base64,/9j/4AAQSkZJRgABAQAAAQABAAD/2wCEAAkGBhAPEBQUEBQUFBQVEBQVEBAUFBQQFBUVFBQVFBUUFBQXHCYeGBkjGRQVHy8gIycpLSwsFR4xNTAqNSYrLikBCQoKDgwOGg8PGiwkHyQsLCwqLCwpLCwsLiwpLCksLCwsLCkpLCksLCwsLSwpLCwsLCkuKSwsLCwsKSwpLCksKf/AABEIANgA6QMBIgACEQEDEQH/xAAcAAABBQEBAQAAAAAAAAAAAAAAAwQFBgcCAQj/xABEEAABAwIDBAYFCgQFBQEAAAABAAIDBBEFITEGEkFRBxMiYXGBMpGhscEUI0JSYnKCotHwJDOSshUWY3PhQ1ODk7M0/8QAGgEAAgMBAQAAAAAAAAAAAAAAAAQCAwUBBv/EAC0RAAMAAgEEAgAEBQUAAAAAAAABAgMREgQhMUETIlFhgZEFI3Gh8BQyQuHx/9oADAMBAAIRAxEAPwDcUIQgAQhCABCEIAEIQgAQhCABCEIAEIVa2123hwyLPtzPB6qG9r/befosHPjoO6Uy6ekcqlK2yZxXF4KSMyVEjY2D6TjqeTRq49wzWbY300OcSyghv/qygnzEbT7SfJUyrkqsSl66re51/QYMgAdGsb9FvtPtVzwHYIWBm7Df+2228fvO4e0+C0J6aMa3kEqz1XaexVKzaPFqnOSpewH6LHdSPC0dvaUw/wANqH5maRx57z3e3eW34dgFLCBuRMv9Yjfd/U65UzEAFF9VE9pk6sLryz55iiq4TeOplYe6SRnucpmg6QcXpfSeJ2DhI0P/ADNs/wBd1s9TAx4s5rXDk4Bw9qruK7HUkoyZ1bvrR9n8vo+xdWfHfapB46jumNNm+lujqiGTj5NIcu2d6Inuky3fxAeKvIN9Fh+0mxRizcLtPoytHscOf7uvNlNuqnCntin3paUmwGpYOcRP9hy5W4xydKmuWM7Gdrtf7m5ISFDXRzxtkhcHse3eY8aEfvhwS6QHAQhCABCEIAEIQgAQhCABCEIAEnPUMjaXPc1rRq5xDWjxJyCr+2W20OGxi/bmcPmoQbd2+88G39eg42ySeevxia8ji6xuG+hFGO5ug9pPeoVanyK5uqnG+K7v8DU6/pRw2E2EpkP+kxzx/UbNPrTFvTHh5Obagd5jZ8H3UJhHRVC4AzyvceIjAYPW4En1BTEvRPh+7kZgefWNPvYq1k5LaKufVPvpInsK27w+qIEc7Q46MfeJx7gHgXPhdT6xnHejExgmnk3/ALDwGu8nDI+YCabN7d1mGv6ubelhBs6F5O+z/bcdPA5eGq7OZN6BdXUVxzLX5+jcUJnhOLRVcLZYHBzHDI8QeLXDgRxCeK4eT33RFbTbQR0FM+eTPdFmMvYvefRYPH2AE8FhsIlrpnVVSd5z3XaOGWgA4NGgHd67B0m4sa7EG0rD83Bk+3GQi8h8hZo797muYKYAAAWAFgO4LV6XFxnk/LM/Pk5Vr0iX2Vw9pcZHD0cmePE+r3q4ROVawCSwc3vuPcfcp6ORSzLbFpv7EpDInAeoxkqVEyQrGOxl7D10iazSLh0yQkkXYxnLy7EatjXtLXC4IsQeIWc4vhLQ58bhcA2HO2oN+dloUsiqWJHfkc4aE5eQt8Fo4VoT59yL2B2pfhdV8nnd/DSuycdGOOQkHIHR3r4Z7asGx/DOtiNh2m3Lfi3zHwWkdFu0ZrKFrXm8kBETydS0C8bj4ty8WlKdXi190PdNk/4suKEISA4CEIQAIQhAAhCEACj8exhlHTyTyaMbcDQuccmtHeSQPNSCzPpjxAuNNTNPpOMrx4dhnvefIKNPS2VZsnxw6M/qaiWsmfPMd573X7gOAaOAAyHgr3s7E2KFgbxAc48ycyfh5KsU1IpzD5ywWOnArG6nI68GF01fzHdey50VZup87EBbVVaGsSxrFXHUNLRsrJ2H1ZVbyo+19I15a8elm0941F/D4qwVFYoKvJkOeg0ChGR89iPWUqhyNNgtpHYdVBjz/DzODXg6Nccmyd1sge49wW019WIYpJHaRxue7wY0uPuWB4tRXYe7P1a+y60Orxx0+zb5SbvNMYnniXB4hcT46+a3Omr5NIl0OZ8HD9GfbLsdM6ad+bnvNz3uO+/2kK0RQqI2Rg/hmnm55/MR8FY4ol6XwheqPIGEEEaqXp6q+uR9iaRxJwyJQfcpdD5sqUEyZtZZdWKpcosVscmZJSTWSZae9JuhXVKB0xtV1JdkNOJ4qMkhUq+JNpIlciCZESxJv0Y1RpcWlg0bMxwA72/Os/KXjzUrLEq7TO6rG6Rw+k+MH8RfGfYVHKuUNDOGtWjckIQsQ2QQhCABCEIAEIQgAWRdJV3YtEDoKVtv6pitdWXdLFN1dZST/RLTE48t118/KR39Kqzf7HoU6xbxMjIYE9ihRFFopCnhXm23TEsWLQiymXfyZSUVOlTTKaxjaxkHJTJpLCp6anTCohUHLnwVXjK/WQdl33Tf1J9grC/ZqrH1XyEeDTE8/FNscf1cD3cd0geJ7I9pVz2JwG+CiJ2RqIZSb8pt4NP9JaVsfw6nvl+ZV02PWRr8imbFdqlZ3GQfmcfirHFGqj0ezkCWJ2To5N4t8ey4eTm+1XlsVivXNit+T2ONOGRojYnDGKmqJRGzhsa66pLtjSnVKh5BlYxmY/3mFw5ifGFIviQrOVjGT401kjUg9v7/AHxSErExNC1zojHx5+RVVczexujaOD4ifJ7nn2BXSWPsnv0VX2Fg+VY5JKM2QNeQeGQ6lvru4+S7krUNlnTrdpGxoQhYxuAhCEACEIQAIQhAAoDbjZ35fRvjb/Mb24fvtvYeYJb+JT6EPuRqVSaZjuyuIiVnVyZSM7L2nIgjIEjyse8K0Qw21Va6SJKOGqE9HM0VO9aeJg32u5ucR2Q7gWnXXI6vtl9soaizH9mS3oHQ/cdx8DmsXN0/Cm14EMbU1wplrpILp8+isElSGM6G3ccvepF5G7m4esK/Fjlz3HkivVUVlHSwcTp71N1k0bbkm/u9eizbarbjeLo6e/EOksW27mA53+0fLmlXidVpC+a5hbZ3PSuxOuZSx+g129UPGjWtydn3A2+84cls0UTWNDWizWgBoGgAFgB5Ki9F0+HMh3IJQ6ofYzh46uRxHBrTq0Z6E6knVX1a2DGscaRLp5Snl7ZjO19J/heMCa1oKm7nHgN4gSjxDrP/ABK6U4Dm+49yk9tdlm4lSuiyEg7cDz9F4GV/skXB8e5Z3sRtA+N5o6q7JY3Fke9kTbWM944cx5X2sOTnGvaE+pxcb5emXljU5javI2hyWawjVV3RyIFI2JYRIiCdxsS1MdiRo6NN5GKQlamkoRLI3JHys/fuSHV3T90BKZYhVMiY5ziGtaCXuOQAGt01FekJ3Ptld2vxgUtO5w9IjciH23DI+QufJSPRDs+aaiMzxZ9QQ8X1EbbiP13c78QVPwqgfj9fcgtpIT2r5Xbru/ffbPk0dwvtLGBoAAAAFgBkABoAFHqcmlwX6jHSYtfdnSEISI+CEIQAIQhAAhCitpdo4cPgMsufCOMek9/Bo+J4BBxtJbYrjeOwUURkqHhrdANXOP1WN4lZFj+3lbib+qpw6OI5CNnpvH+o8cO4WHO+qZ7tXjVT1kxy+iMwyNl9Gjl7SfZPYy6LDoepphaRzR1kv07HQX4E8ANBnrmlMmfvxkys3UVabXaV+7KZPg4jcI79ZMTYsZ6DDyLvpEcbZDmVbMD2cETcz2jqQMvC+pTDZulABefSJt4AWP78FaKUrMz5m64FHT41f2oeUdNI3R1xyzCkTTTWvbzukaZ6lHV/YsuY5nXdmtMrRXauhe70ne8qqbSbN743mdpw4aOPgePgrxUvURVOVXJ43ykVzYppdzPKTB+v/kG0rc+pJs424xu4kcjmO9WzZjpPqKRwirg6SMG2+R88zxv6YHI5950UTjsHVytkZk4m5tkbttZw78/YrAyigxWC7wGzsbnIBbeHBxHL3HuyWnGfsq9MQwVc25l/Zf3/AO/87Gn0FfFURtkheHscLtc03B/Q93BVHpD2CjrmGeItiqI233ydxr2tzDXu+iRwdw0OWmZYLtbPhMz207mytJIdGSXRudoHAt4jm3UZeBiNbiOJkuqZHdWM9z0ImcuxoD43d4rb6bDkrV+DS/1E3H2XcntlekXdIirTZzTuioBDmm2Xzm7cfiFwePNaXS1jXtBBBBFw4HeaRzBCxXCtnmucMuOtt5x+6Ff8GiNO3dYC0a2N8zzN07lwJ/1Fvk+MvDGA6exLsYoCnrzxHqyT5laeZSFYqQ3GeWSD2JvIWhNZKw9/rTGorHcMl2MTZzJnlHGPbRQUkZdM8MHAavceTWjMrL6jGX41VMgMrKWn3r/OOAvY6m+T5OTdB7VbsbwxtQCXtJIHpgZjz5dxVCr9nmh1sgDo8ZDzC0MeFJdvIqr5vZvOBYJDRQNhgbZjRrqXE6vceJPP4KQWBYXj+J4UQI3F8WvUvvJGW82i9wO9hstL2U6UKSusyT5iY5CN5G64/wCnJofA2Pis/L09z38mhjzS+3guSEISxeCEIQAIQhAHE0zWNLnEBrQXOccgABck91lhuNYrJjFaXm4gYd2Jmlm34/ada55Cw4BXfpdx4w0zadh7c7u1bXq2WuPxOLR4byq2EYb1MbWjW13H7R1/TySPV5/jnS8mb1duq+NfqT1C5lNF2QMh4bx4fvkqliDnTSFzs8zc8zxPw8lOVrHNZc6nJviVHMp8/DL1LMxXruxLqd1qPSOKG8emh1CmqarHh4pnHAl2wqnJSb2SwqpJiCqHNOPlShBCvepUVkY6slEjPVDmoupqxwzXRhUdi9dHTM3n+DWjVx5D9V2E8tKUttlV1TI7FpwBvyGw0A+AHEqCgNRVEsi3mxk2Nr53t2Tb0uHZT3C8HnxGUPkB3SewwZXHdybzctWwfAIKCLfda7W5utk0fVYPZzN16/pukjppTvvX4fh/n4lOLBt8mU7DdiIaOPrau/dH9Nx5X4eA8ymszpKuQMYAxo9FjcmMHEnme/Up5j2KPqJN45cGN4Nb+p5qRwGkEcYPF+ZPdwHx81rTtLdeSd2pW0SOE4YyBtm5n6Tzqf0HcpWNqaxFO4iqLZVD35F46dp4D3J1FQtPP1pCMp7DNZJ3VD2OZ9oRloWjn602fTtHAe9P5pbpnIVyKoMkz6Q0kCgMbwJswJbZr+fA/eHxU/IU0lKdxtoSt6e0UegqjCTFOzfjv2onatP1mH6J8Nfau8c2AZKzrqU77SL5C7hz3m/St6wpLaKjBAeNQbHvHD1H3o2axk07884yfnG8vtt7/f6lfe9cp/YsilS7kXsv0i1WHObDWh0sGjX33pGD7Lj6bR9U5jhyWwYfiMVTG2SF7XscLte03B/Q9xzCqO0uyENWwuYG7zhcjRr76EHg7vWfYXitVgU923fA51pYnZX4Z/VkHB3Hj3I3inKuUdn+A3GV43qvBvCExwXGoayFs0Dt5jh4Fp4tcODhyT5Ita7MdT2CEIXAMa2uqPleNFurYA1gH3Bvn877eSsNNRZqrbOHr8SqpD9KZ/5pnH3NWg00FnFYnU/fL/Qz8M826/FldxptpGt+owvPidPcPWmEUSfV7t+SZ3+pujwbl8EnFGkslaekUOeVthHEnLIEpFEnccK5MDEwNmwLr5On7YF11Ct4FnAhMRnZBG6SQ2a0XPM8gOZJyVJw6hkxOfrZQerDt1kY0PJg7uZ4+55tNVuxCsFNEfmonHfcMwXDJ7u+3ojvJ5q64JQMhYA0WAFmjkP1K9T/AA3olgj5aX2f9kJ5rW9IlMFwxkDcgN4jtEf2jkAozajFN7sD0WHP7T/+P1UjU1m43L0iMu7vVVre063Buvif371pY43XKiLyduKI8R3Nyp7C5wWhp1GneFHRwpxHCmGV33J+JydRuULBUOGufvT6KsHG4VNSVy9Eqx6WbIo1lU3mlRUjmPWl6xjU5UPTIkXvSBqRzHrST6pvP4onGFZUdyOTWZy5lrBwufYmM87nd375piZFaexpi01xujnd3loFEBu6bqUfCm74VeicvS0WXZnE+z1Tjla8Z7tS34+tG0WCsqGnIF1rEcHjke/kVBYe8tNhkfSaf3+9VZ46sPF+PEcilajjfKS35NrizN8ExeXAqu53nUsptI3jYcQP+432j2bfS1LJWNfG4OY9ocxwzBBFwQs52jwdlQxzXaO48Wu4PH796a9FO0b4Jn4fUnQuNOTwd6Tox3EdsefMKrqcXJc0MdLm78WaqhCFnGiYlsUerr52PycJiCD9mR7T7SFptTEYzv8AC2Z5EKjdI2z8tHVfLoG3jefngNGvOR3uTXZZ8HeIT+k28jqYOrLmh1sw47rzlkLHU941WXmjhVN+/H9TPxUsW4r9Bu0fNg/WeSU4gYuN35uPz96cwNWTrbOShzDGnsUSRgapCFiaidjUoGQKG21xf5FRve3J7vm4vvuB7X4QCfIKzRRLMukWU1eJQUjfRjAMn3n9t58ow31lavR9MsmRJ+PLDLXCGzjYnBuqg6xw7ctnZ6hn0R56+YVpja7gSlYaYACwsLZD3BPI4F6V0kYunTI2pbuMLj5eJ0USIbAcz2j56ez3qYxhu89kY8T55D2XTNzbuNueXgMh7FKXtbO649hKOJLsiSkcScMjXWyDYk2JKCJLNjSgYotnNbEBGuuqS4YutxR5EuI26peGNOtxeFiOQcRmY0m6JPSxcOjUlRHWiOfCm8kSlHRpvJEpJnUyP3LC41ab+R/596lmR3Ac3iLhNI4rm31gR69PbZP8GzaWnVp9h/5uuU9LZPXIQlYTqqdtpQPjMdXD2ZIntu4cLG7HeTsvMLQpadRuI4c2WJ7HaOaWnzFr+Wq4qTOLcMt2zmNNraWKduXWMBc36rhk9vk4EeSkll3QxibmGpo5NWP6xg8+rkHhcMP4itRWRljhbRu475ymcyRhwIcAQQQQRcEHUEHULJ+krYmOkDKqjj3Wh/z7BctabgseB9Ft7g2yzC1pcyxNe0tcA5pBDmkAgg5EEHUKmpVLRzLiWSdMy7AsZhqIwOWo4sPI/rxU1FQn6FnBR2P9EtnmXDpOqdr1LiQ0dzJBmB3G/iFAuxLFsPP8TTuc0f8AUANv/ZHdvrCyb6OpfbuhNOsfbIv1ReY2EagjxyT+BUmg6VYTlK17eeTZB6wQfYpyl6QMOfrKxv3g9nvauzj1/wCDEZcb8MtUFlkeyjvlmJVdSc+07c/8jyG+pjLK+YhthRCmmdHPEXCCQsAlYSXbh3QBe972VP6KqW1O931p7eTGt+JK3ugWpqijqqVJJF3ZFmnkMC8EeaVqpOrie7kw28dB7bK6rb7IhEJd2Vpz9+aR/AX3f7W+wJOKNKQR2iPe4D1fspSNieXYQp7Z6xiWaxesalWsUWwmTxrEoGLtrEo1ipdF8wJBi63EsGLrcVbstUDfcXhYnO4vCxHMHA0LEm5iduYk3MViorqBo5iQexPXNSL2q1MoqRi9tjdOaHsVNuD8vXmPaFzIxc1GW48ai35TcKVd1oIensnJoUzkhyKlnAOFxxFx5pr1eqSi9D2THszmik+R7QRHRs9mnv61pZ/9GtK2S6xXpF+ZqKSYZFjzn/tvY8e8raOubzC51S7pl3Rv6tHaEISY6CEIQBHV2ztJP/Ogheebo2k/1Wuoao6MMLf/ANDd+5JI32b1lakLmkQeOa8pGX7YdGdDS0U88Zm3o4y5oLw5t7gC4Lb2z5r3ouj/AISPvklP5iPgrntvRmbDqpjdTTvIHMtG8B+VUboqrQadrfqTPafB/aB/N7E906/lVoQzxMXOlpF/e2xCZ46+0NvrOaPj8FKSQXGWo0UJjr7hg7yfUAPio4vtaJ5vrDGTmWYwef79a9jalKhubR3IYE9vsZrXcUY1LMauWNS7GqmmXxJ61qVaxDGpdrEvVDUycBi6DEoGrrdVWy1SI7i5Macbq8LUbByNXMSTmJ25qRe1WTRVUjR7Ug9qePakHhMTQrcjORq5kZePwP796WeF41vYd++H/Cu2Ua7kthz96Fn3berL4JWJmvimeDuvFYa75A87H4qVEW63PzSGT600aeP7Sn+RlHS2z5qM8pnj1sP6Kwf40/mq30qVHWdTE3Nz5HuA46bjfWX+xXv/ACSfrBMZmkp5EOmTe9FtQhCzjRBCEIAEIQgDwi6xOogdgWJPY4H5NNnG7UBl+yfFhJaRrY34hbaoraPZuDEITFOMtWPGT2O+s0/DQq/Dl+N9/BTmxfJOhPDMaY9gJI0BDhmHDgQQorE5N+RviT63KkT7NYxhBPUfxNOCSN0b4A1uY77zDz3SQpPZXaR1e0ve1rCyQNs0kgggOvnpqnIid8pM7NV8eNlkqR2h4fEoYF3Uxm9+Fl4xTT7FDX2FmBLsCSYE4YEvbGYQqxqWaFwwJVoS7GpR6GrsNXrQlA1Q2XJCW6uS1LlqTcEbBoQcEk9qXcEm9TRVSGjwkHhOpAm7wmIYraGrwiEZO8P1XT11AywJPFXt9hZL7HuCVAZrpvZ+Yslsex+KKJxLg1oHbecgByHMnRUfaXauWidHHDG2R0oNr7xN7hrQGt1uSkaLYXFMUe1+IOMEIN+ryDvwRDQ/afn3FRuIVc6ZdieSo4ScbF4e/FsTNXI0iCncCwH6zc4meNzvny5hbGmeE4TDSQthgaGMaMhz5kniScyU8SOXJ8lbNLFjWOdAhCFUWghCEACEIQAIQhAHhF9ViE8D8CxB8cgPyaU3jeBfsX7LhzLb7rhrx5LcFHY7gFPXRGKoZvNOYOjmu4OY7gVfhy/G/wAijNiWSdEFh+IskYCCHNI7Lwd4EJ6KUHNp+IWf12wuKYU4voHmohvcx2u78UX0j3sz7gvcL6TmNdu1Ub4XjJxaC4A97DZzfDNOaVd4Zn8ajtaNAEDhw8xmlWKMwva2mnt1c0Tz9XeDX/0mx9imWztOoS98l5RfKn0zpiVauW7qUawc1Q2MJHbUq0pNrF2GFRLUdOKRclC0rgtQDEXJJ6Xc0c0m7dCkmVNDV6SNO48PWnTqgDQeeigcV20pILiSeMH6rT1j/wCltyro5Pwhe1K8skjA1uZ9uijMYxiOGMukcGMGrjx7gOJPJVCu6SXTO6uhgfLIcmlwLj4iNlyfMhOcK6NK6veJcUkcxnCEEF9uQA7MY9Z8EzpR3tlKisnaV2Gmx9BJi+Jiqc0tp6dwLb829qNne7eO+eWnELZU2w7DYqaJsUDAxjRZrW6ePee85lOUjlyfJWzRxY1jnQIQhVFoIQhAAhCEACEIQAIQhAAhCEACj8V2fpasWqIY5ORc0Fw8HajyKELqbXg41vyU7E+hehkuYXywngLiVg8n9r8yiT0X4rTf/krQQNGl8sP5e01CFcs9r2VPDD9HHVbT0/0RMB/sSe4tcj/O2NxfzcPJ5kQTj2tJCEKSzb8yiPw68NgOlypZ/MoXD8UjP7o12OmwDWkf/wC4fGNCE1OLHXoWq6n2B6awfRpHn/zfpGuD0s1b/wCVQOPnK/8AtjQhF44n0dmqr2H+cMel/lUG7yJgm973AL35FtPUa7sIPfBH/bvOQhKfNrxKGPh35bO29E2IVB/jK644gGWf+4tA9Sm8L6HMPisZesmPJ7txv9MdvaShCi89v2TWGF6Lhh2EwUzd2CJkTeTGht/G2vmnaEKlvZaCEIQAIQhAH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61" name="Picture 13" descr="http://img.tuluo.com/d/2008-12-25/%E5%8D%A1%E9%80%9A%E7%94%B5%E8%84%91%E7%BB%84%E5%90%88-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30"/>
          <a:stretch/>
        </p:blipFill>
        <p:spPr bwMode="auto">
          <a:xfrm>
            <a:off x="1054875" y="3089719"/>
            <a:ext cx="1644917" cy="199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http://www.web07.cn/uploads/Png/c101103/12XJ3K41F-15Q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75710"/>
            <a:ext cx="2253490" cy="225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上下箭头 8"/>
          <p:cNvSpPr/>
          <p:nvPr/>
        </p:nvSpPr>
        <p:spPr>
          <a:xfrm rot="5400000">
            <a:off x="2843808" y="3681028"/>
            <a:ext cx="504056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下箭头 18"/>
          <p:cNvSpPr/>
          <p:nvPr/>
        </p:nvSpPr>
        <p:spPr>
          <a:xfrm rot="5400000">
            <a:off x="6253509" y="3645024"/>
            <a:ext cx="504056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83" name="Picture 35" descr="http://blog.21ic.com/uploadfile-/200632123563968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3" t="27121" r="13496" b="13146"/>
          <a:stretch/>
        </p:blipFill>
        <p:spPr bwMode="auto">
          <a:xfrm>
            <a:off x="4644008" y="4509119"/>
            <a:ext cx="1680591" cy="9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http://www.pc6.com/uploadimages/2009214159248238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1276297"/>
            <a:ext cx="1037730" cy="103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1" name="Picture 33" descr="http://tehnoles.net/wp-content/uploads/2011/06/skype_icon_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22" y="1152798"/>
            <a:ext cx="1344834" cy="134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277431" y="4730368"/>
            <a:ext cx="159071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1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？</a:t>
            </a:r>
            <a:endParaRPr lang="zh-CN" altLang="en-US" sz="1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09235" y="2967335"/>
            <a:ext cx="19255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Internet</a:t>
            </a:r>
            <a:endParaRPr lang="zh-CN" altLang="en-US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4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与计算机对话</a:t>
            </a:r>
            <a:endParaRPr lang="zh-CN" altLang="en-US" dirty="0"/>
          </a:p>
        </p:txBody>
      </p:sp>
      <p:pic>
        <p:nvPicPr>
          <p:cNvPr id="3" name="Picture 4" descr="Lec10_programming(1)_Page_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5" t="28833" r="1945" b="10329"/>
          <a:stretch/>
        </p:blipFill>
        <p:spPr bwMode="auto">
          <a:xfrm>
            <a:off x="1077819" y="2204864"/>
            <a:ext cx="8031225" cy="387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0112" y="1341623"/>
            <a:ext cx="2952328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不同层次的抽象</a:t>
            </a:r>
            <a:endParaRPr lang="en-US" altLang="zh-CN" sz="2800" dirty="0" smtClean="0"/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机器语言</a:t>
            </a:r>
            <a:endParaRPr lang="en-US" altLang="zh-CN" sz="2400" dirty="0" smtClean="0"/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/>
              <a:t>汇编语言</a:t>
            </a:r>
            <a:endParaRPr lang="en-US" altLang="zh-CN" sz="2400" dirty="0" smtClean="0"/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/>
              <a:t>高级语言</a:t>
            </a:r>
          </a:p>
        </p:txBody>
      </p:sp>
    </p:spTree>
    <p:extLst>
      <p:ext uri="{BB962C8B-B14F-4D97-AF65-F5344CB8AC3E}">
        <p14:creationId xmlns:p14="http://schemas.microsoft.com/office/powerpoint/2010/main" val="19987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抽象：站在巨人的肩膀上</a:t>
            </a:r>
            <a:endParaRPr lang="zh-CN" alt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61307" y="1768475"/>
            <a:ext cx="4046538" cy="628650"/>
            <a:chOff x="1715" y="1114"/>
            <a:chExt cx="2549" cy="396"/>
          </a:xfrm>
          <a:solidFill>
            <a:schemeClr val="bg1">
              <a:lumMod val="85000"/>
            </a:schemeClr>
          </a:solidFill>
        </p:grpSpPr>
        <p:sp>
          <p:nvSpPr>
            <p:cNvPr id="8209" name="AutoShape 4"/>
            <p:cNvSpPr>
              <a:spLocks noChangeArrowheads="1"/>
            </p:cNvSpPr>
            <p:nvPr/>
          </p:nvSpPr>
          <p:spPr bwMode="auto">
            <a:xfrm>
              <a:off x="1715" y="1114"/>
              <a:ext cx="2547" cy="396"/>
            </a:xfrm>
            <a:prstGeom prst="roundRect">
              <a:avLst>
                <a:gd name="adj" fmla="val 16667"/>
              </a:avLst>
            </a:prstGeom>
            <a:grpFill/>
            <a:ln w="9525">
              <a:round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210" name="Text Box 5"/>
            <p:cNvSpPr txBox="1">
              <a:spLocks noChangeArrowheads="1"/>
            </p:cNvSpPr>
            <p:nvPr/>
          </p:nvSpPr>
          <p:spPr bwMode="auto">
            <a:xfrm>
              <a:off x="1973" y="1162"/>
              <a:ext cx="229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  <a:ea typeface="永中宋体" pitchFamily="2" charset="-122"/>
                </a:rPr>
                <a:t>物理世界的对象描述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748607" y="2925763"/>
            <a:ext cx="4046538" cy="628650"/>
            <a:chOff x="1715" y="1114"/>
            <a:chExt cx="2549" cy="396"/>
          </a:xfrm>
          <a:solidFill>
            <a:schemeClr val="bg1">
              <a:lumMod val="85000"/>
            </a:schemeClr>
          </a:solidFill>
        </p:grpSpPr>
        <p:sp>
          <p:nvSpPr>
            <p:cNvPr id="8207" name="AutoShape 7"/>
            <p:cNvSpPr>
              <a:spLocks noChangeArrowheads="1"/>
            </p:cNvSpPr>
            <p:nvPr/>
          </p:nvSpPr>
          <p:spPr bwMode="auto">
            <a:xfrm>
              <a:off x="1715" y="1114"/>
              <a:ext cx="2547" cy="396"/>
            </a:xfrm>
            <a:prstGeom prst="roundRect">
              <a:avLst>
                <a:gd name="adj" fmla="val 16667"/>
              </a:avLst>
            </a:prstGeom>
            <a:grpFill/>
            <a:ln w="9525">
              <a:round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208" name="Text Box 8"/>
            <p:cNvSpPr txBox="1">
              <a:spLocks noChangeArrowheads="1"/>
            </p:cNvSpPr>
            <p:nvPr/>
          </p:nvSpPr>
          <p:spPr bwMode="auto">
            <a:xfrm>
              <a:off x="1973" y="1162"/>
              <a:ext cx="229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lang="zh-CN" altLang="en-US" sz="2400" dirty="0">
                  <a:latin typeface="Times New Roman" pitchFamily="18" charset="0"/>
                  <a:ea typeface="永中宋体" pitchFamily="2" charset="-122"/>
                </a:rPr>
                <a:t>抽象数据类型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54957" y="4083050"/>
            <a:ext cx="4046538" cy="628650"/>
            <a:chOff x="1715" y="1114"/>
            <a:chExt cx="2549" cy="396"/>
          </a:xfrm>
          <a:solidFill>
            <a:schemeClr val="bg1">
              <a:lumMod val="85000"/>
            </a:schemeClr>
          </a:solidFill>
        </p:grpSpPr>
        <p:sp>
          <p:nvSpPr>
            <p:cNvPr id="8205" name="AutoShape 10"/>
            <p:cNvSpPr>
              <a:spLocks noChangeArrowheads="1"/>
            </p:cNvSpPr>
            <p:nvPr/>
          </p:nvSpPr>
          <p:spPr bwMode="auto">
            <a:xfrm>
              <a:off x="1715" y="1114"/>
              <a:ext cx="2547" cy="396"/>
            </a:xfrm>
            <a:prstGeom prst="roundRect">
              <a:avLst>
                <a:gd name="adj" fmla="val 16667"/>
              </a:avLst>
            </a:prstGeom>
            <a:grpFill/>
            <a:ln w="9525">
              <a:round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206" name="Text Box 11"/>
            <p:cNvSpPr txBox="1">
              <a:spLocks noChangeArrowheads="1"/>
            </p:cNvSpPr>
            <p:nvPr/>
          </p:nvSpPr>
          <p:spPr bwMode="auto">
            <a:xfrm>
              <a:off x="1973" y="1162"/>
              <a:ext cx="229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  <a:ea typeface="永中宋体" pitchFamily="2" charset="-122"/>
                </a:rPr>
                <a:t>数据类型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751782" y="5241925"/>
            <a:ext cx="4046538" cy="628650"/>
            <a:chOff x="1715" y="1114"/>
            <a:chExt cx="2549" cy="396"/>
          </a:xfrm>
          <a:solidFill>
            <a:schemeClr val="bg1">
              <a:lumMod val="85000"/>
            </a:schemeClr>
          </a:solidFill>
        </p:grpSpPr>
        <p:sp>
          <p:nvSpPr>
            <p:cNvPr id="8203" name="AutoShape 13"/>
            <p:cNvSpPr>
              <a:spLocks noChangeArrowheads="1"/>
            </p:cNvSpPr>
            <p:nvPr/>
          </p:nvSpPr>
          <p:spPr bwMode="auto">
            <a:xfrm>
              <a:off x="1715" y="1114"/>
              <a:ext cx="2547" cy="396"/>
            </a:xfrm>
            <a:prstGeom prst="roundRect">
              <a:avLst>
                <a:gd name="adj" fmla="val 16667"/>
              </a:avLst>
            </a:prstGeom>
            <a:grpFill/>
            <a:ln w="9525">
              <a:round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204" name="Text Box 14"/>
            <p:cNvSpPr txBox="1">
              <a:spLocks noChangeArrowheads="1"/>
            </p:cNvSpPr>
            <p:nvPr/>
          </p:nvSpPr>
          <p:spPr bwMode="auto">
            <a:xfrm>
              <a:off x="1973" y="1162"/>
              <a:ext cx="229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  <a:ea typeface="永中宋体" pitchFamily="2" charset="-122"/>
                </a:rPr>
                <a:t>编码与标准化</a:t>
              </a:r>
            </a:p>
          </p:txBody>
        </p:sp>
      </p:grpSp>
      <p:sp>
        <p:nvSpPr>
          <p:cNvPr id="16399" name="AutoShape 15"/>
          <p:cNvSpPr>
            <a:spLocks noChangeArrowheads="1"/>
          </p:cNvSpPr>
          <p:nvPr/>
        </p:nvSpPr>
        <p:spPr bwMode="auto">
          <a:xfrm rot="5400000">
            <a:off x="230038" y="3733007"/>
            <a:ext cx="3160713" cy="4889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99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200" name="Text Box 16"/>
          <p:cNvSpPr txBox="1">
            <a:spLocks noChangeArrowheads="1"/>
          </p:cNvSpPr>
          <p:nvPr/>
        </p:nvSpPr>
        <p:spPr bwMode="auto">
          <a:xfrm>
            <a:off x="1086495" y="3154363"/>
            <a:ext cx="47942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编</a:t>
            </a:r>
          </a:p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码</a:t>
            </a:r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 rot="16200000" flipV="1">
            <a:off x="6156175" y="3637757"/>
            <a:ext cx="3160713" cy="4889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99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7981007" y="3370263"/>
            <a:ext cx="47942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解</a:t>
            </a:r>
          </a:p>
          <a:p>
            <a:pPr fontAlgn="b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永中宋体" pitchFamily="2" charset="-122"/>
              </a:rPr>
              <a:t>释</a:t>
            </a:r>
          </a:p>
        </p:txBody>
      </p:sp>
    </p:spTree>
    <p:extLst>
      <p:ext uri="{BB962C8B-B14F-4D97-AF65-F5344CB8AC3E}">
        <p14:creationId xmlns:p14="http://schemas.microsoft.com/office/powerpoint/2010/main" val="275693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animBg="1"/>
      <p:bldP spid="8200" grpId="0"/>
      <p:bldP spid="16401" grpId="0" animBg="1"/>
      <p:bldP spid="82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-33751040624096308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6694" y="2360540"/>
            <a:ext cx="1750453" cy="104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28814094312266946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4243" y="2254220"/>
            <a:ext cx="1712106" cy="136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5" descr="天然石纹"/>
          <p:cNvSpPr txBox="1">
            <a:spLocks/>
          </p:cNvSpPr>
          <p:nvPr/>
        </p:nvSpPr>
        <p:spPr bwMode="auto">
          <a:xfrm>
            <a:off x="4280950" y="1004405"/>
            <a:ext cx="1338780" cy="3785652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57150" cmpd="thickThin">
            <a:solidFill>
              <a:srgbClr val="CCFF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" hangingPunct="0"/>
            <a:endParaRPr lang="en-US" altLang="zh-CN" sz="4800" dirty="0">
              <a:latin typeface="华文新魏" pitchFamily="2" charset="-122"/>
              <a:ea typeface="华文新魏" pitchFamily="2" charset="-122"/>
            </a:endParaRPr>
          </a:p>
          <a:p>
            <a:pPr algn="ctr" fontAlgn="b" hangingPunct="0"/>
            <a:r>
              <a:rPr lang="zh-CN" altLang="en-US" sz="4800" dirty="0">
                <a:latin typeface="华文新魏" pitchFamily="2" charset="-122"/>
                <a:ea typeface="华文新魏" pitchFamily="2" charset="-122"/>
              </a:rPr>
              <a:t>抽</a:t>
            </a:r>
          </a:p>
          <a:p>
            <a:pPr algn="ctr" fontAlgn="b" hangingPunct="0"/>
            <a:endParaRPr lang="zh-CN" altLang="en-US" sz="4800" dirty="0">
              <a:latin typeface="华文新魏" pitchFamily="2" charset="-122"/>
              <a:ea typeface="华文新魏" pitchFamily="2" charset="-122"/>
            </a:endParaRPr>
          </a:p>
          <a:p>
            <a:pPr algn="ctr" fontAlgn="b" hangingPunct="0"/>
            <a:r>
              <a:rPr lang="zh-CN" altLang="en-US" sz="4800" dirty="0" smtClean="0">
                <a:latin typeface="华文新魏" pitchFamily="2" charset="-122"/>
                <a:ea typeface="华文新魏" pitchFamily="2" charset="-122"/>
              </a:rPr>
              <a:t>象</a:t>
            </a:r>
            <a:endParaRPr lang="zh-CN" altLang="en-US" sz="4800" dirty="0">
              <a:latin typeface="华文新魏" pitchFamily="2" charset="-122"/>
              <a:ea typeface="华文新魏" pitchFamily="2" charset="-122"/>
            </a:endParaRPr>
          </a:p>
          <a:p>
            <a:pPr algn="ctr" fontAlgn="b" hangingPunct="0"/>
            <a:endParaRPr lang="en-US" altLang="zh-CN" sz="4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>
            <a:off x="3608721" y="2754150"/>
            <a:ext cx="631607" cy="40718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5679489" y="2665927"/>
            <a:ext cx="710558" cy="40718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345508" y="3492733"/>
            <a:ext cx="13593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" hangingPunct="0"/>
            <a:r>
              <a:rPr lang="zh-CN" altLang="en-US" sz="2000" dirty="0" smtClean="0">
                <a:latin typeface="Times New Roman" pitchFamily="18" charset="0"/>
                <a:ea typeface="永中宋体" pitchFamily="2" charset="-122"/>
              </a:rPr>
              <a:t>物理世界</a:t>
            </a:r>
            <a:endParaRPr lang="zh-CN" altLang="en-US" sz="2000" dirty="0">
              <a:latin typeface="Times New Roman" pitchFamily="18" charset="0"/>
              <a:ea typeface="永中宋体" pitchFamily="2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369745" y="3685014"/>
            <a:ext cx="13229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 hangingPunct="0"/>
            <a:r>
              <a:rPr lang="zh-CN" altLang="en-US" sz="2000" dirty="0" smtClean="0">
                <a:latin typeface="Times New Roman" pitchFamily="18" charset="0"/>
                <a:ea typeface="永中宋体" pitchFamily="2" charset="-122"/>
              </a:rPr>
              <a:t>虚拟世界</a:t>
            </a:r>
            <a:endParaRPr lang="zh-CN" altLang="en-US" sz="2000" dirty="0">
              <a:latin typeface="Times New Roman" pitchFamily="18" charset="0"/>
              <a:ea typeface="永中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4806" y="5036853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j-ea"/>
                <a:ea typeface="+mj-ea"/>
              </a:rPr>
              <a:t>走向物理世界与虚拟世界的无缝连接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14" name="上弧形箭头 13"/>
          <p:cNvSpPr/>
          <p:nvPr/>
        </p:nvSpPr>
        <p:spPr>
          <a:xfrm>
            <a:off x="3848902" y="1940509"/>
            <a:ext cx="2448272" cy="576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上弧形箭头 14"/>
          <p:cNvSpPr/>
          <p:nvPr/>
        </p:nvSpPr>
        <p:spPr>
          <a:xfrm rot="10800000">
            <a:off x="3776894" y="3380669"/>
            <a:ext cx="2448272" cy="576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0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抽象数据类型（</a:t>
            </a:r>
            <a:r>
              <a:rPr lang="en-US" altLang="zh-CN" dirty="0" smtClean="0"/>
              <a:t>ADT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从现实世界到计算机世界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3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靠墙壁的一排座位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589" y="3806428"/>
            <a:ext cx="10953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37" y="3724689"/>
            <a:ext cx="13239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00" y="3806428"/>
            <a:ext cx="1079560" cy="91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2433202" y="2912611"/>
            <a:ext cx="0" cy="2736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431993" y="4754686"/>
            <a:ext cx="470589" cy="914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109409" y="4738674"/>
            <a:ext cx="3516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762474" y="4724911"/>
            <a:ext cx="371997" cy="576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253445" y="4717307"/>
            <a:ext cx="371997" cy="576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762474" y="5293604"/>
            <a:ext cx="3516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62474" y="5293604"/>
            <a:ext cx="0" cy="583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253445" y="5293604"/>
            <a:ext cx="0" cy="583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2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1814</TotalTime>
  <Words>782</Words>
  <Application>Microsoft Office PowerPoint</Application>
  <PresentationFormat>全屏显示(4:3)</PresentationFormat>
  <Paragraphs>311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Aparajita</vt:lpstr>
      <vt:lpstr>Arial Unicode MS</vt:lpstr>
      <vt:lpstr>华文新魏</vt:lpstr>
      <vt:lpstr>华文中宋</vt:lpstr>
      <vt:lpstr>楷体</vt:lpstr>
      <vt:lpstr>楷体_GB2312</vt:lpstr>
      <vt:lpstr>宋体</vt:lpstr>
      <vt:lpstr>永中宋体</vt:lpstr>
      <vt:lpstr>Calibri</vt:lpstr>
      <vt:lpstr>Georgia</vt:lpstr>
      <vt:lpstr>Gill Sans MT</vt:lpstr>
      <vt:lpstr>Times New Roman</vt:lpstr>
      <vt:lpstr>Verdana</vt:lpstr>
      <vt:lpstr>Wingdings</vt:lpstr>
      <vt:lpstr>Wingdings 2</vt:lpstr>
      <vt:lpstr>夏至</vt:lpstr>
      <vt:lpstr>第2讲 抽象数据类型</vt:lpstr>
      <vt:lpstr>计算机世界</vt:lpstr>
      <vt:lpstr>PowerPoint 演示文稿</vt:lpstr>
      <vt:lpstr>PowerPoint 演示文稿</vt:lpstr>
      <vt:lpstr>与计算机对话</vt:lpstr>
      <vt:lpstr>抽象：站在巨人的肩膀上</vt:lpstr>
      <vt:lpstr>PowerPoint 演示文稿</vt:lpstr>
      <vt:lpstr>抽象数据类型（ADT）</vt:lpstr>
      <vt:lpstr>靠墙壁的一排座位</vt:lpstr>
      <vt:lpstr>靠墙壁的一排座位</vt:lpstr>
      <vt:lpstr>靠墙壁的一排座位</vt:lpstr>
      <vt:lpstr>数学模型</vt:lpstr>
      <vt:lpstr>数学模型</vt:lpstr>
      <vt:lpstr>栈 (Stack)</vt:lpstr>
      <vt:lpstr>抽象数据类型</vt:lpstr>
      <vt:lpstr>排队</vt:lpstr>
      <vt:lpstr>队列：先进先出</vt:lpstr>
      <vt:lpstr>队列：先进先出</vt:lpstr>
      <vt:lpstr>队列：先进先出</vt:lpstr>
      <vt:lpstr>队列：先进先出</vt:lpstr>
      <vt:lpstr>队列：先进先出</vt:lpstr>
      <vt:lpstr>队列：先进先出</vt:lpstr>
      <vt:lpstr>队列：先进先出</vt:lpstr>
      <vt:lpstr>PowerPoint 演示文稿</vt:lpstr>
      <vt:lpstr>PowerPoint 演示文稿</vt:lpstr>
      <vt:lpstr>PowerPoint 演示文稿</vt:lpstr>
      <vt:lpstr>树的数学模型</vt:lpstr>
      <vt:lpstr>在计算机中的表示</vt:lpstr>
      <vt:lpstr>究竟在哪里？K25/H2</vt:lpstr>
      <vt:lpstr>（最大）堆</vt:lpstr>
      <vt:lpstr>通过数组实现堆</vt:lpstr>
      <vt:lpstr>医院急诊</vt:lpstr>
      <vt:lpstr>优先队列</vt:lpstr>
      <vt:lpstr>优先队列和堆</vt:lpstr>
      <vt:lpstr>数组堆优先队列</vt:lpstr>
      <vt:lpstr>建立迷宫</vt:lpstr>
      <vt:lpstr>并查集</vt:lpstr>
      <vt:lpstr>抽象数据类型</vt:lpstr>
      <vt:lpstr>课堂练习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第2讲 抽象数据类型</dc:title>
  <dc:creator>Zhuzhong</dc:creator>
  <cp:lastModifiedBy>Lenovo</cp:lastModifiedBy>
  <cp:revision>52</cp:revision>
  <dcterms:created xsi:type="dcterms:W3CDTF">2012-03-07T07:18:08Z</dcterms:created>
  <dcterms:modified xsi:type="dcterms:W3CDTF">2016-11-28T05:45:37Z</dcterms:modified>
</cp:coreProperties>
</file>